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2" r:id="rId3"/>
    <p:sldMasterId id="2147483701" r:id="rId4"/>
    <p:sldMasterId id="2147483740" r:id="rId5"/>
    <p:sldMasterId id="2147483743" r:id="rId6"/>
    <p:sldMasterId id="2147483750" r:id="rId7"/>
    <p:sldMasterId id="2147483760" r:id="rId8"/>
    <p:sldMasterId id="2147483770" r:id="rId9"/>
  </p:sldMasterIdLst>
  <p:notesMasterIdLst>
    <p:notesMasterId r:id="rId26"/>
  </p:notesMasterIdLst>
  <p:handoutMasterIdLst>
    <p:handoutMasterId r:id="rId27"/>
  </p:handoutMasterIdLst>
  <p:sldIdLst>
    <p:sldId id="268" r:id="rId10"/>
    <p:sldId id="265" r:id="rId11"/>
    <p:sldId id="449" r:id="rId12"/>
    <p:sldId id="448" r:id="rId13"/>
    <p:sldId id="690" r:id="rId14"/>
    <p:sldId id="2708" r:id="rId15"/>
    <p:sldId id="360" r:id="rId16"/>
    <p:sldId id="2709" r:id="rId17"/>
    <p:sldId id="2700" r:id="rId18"/>
    <p:sldId id="334" r:id="rId19"/>
    <p:sldId id="2702" r:id="rId20"/>
    <p:sldId id="729" r:id="rId21"/>
    <p:sldId id="730" r:id="rId22"/>
    <p:sldId id="300" r:id="rId23"/>
    <p:sldId id="352" r:id="rId24"/>
    <p:sldId id="2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4AF"/>
    <a:srgbClr val="068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3" autoAdjust="0"/>
    <p:restoredTop sz="81183" autoAdjust="0"/>
  </p:normalViewPr>
  <p:slideViewPr>
    <p:cSldViewPr snapToGrid="0">
      <p:cViewPr varScale="1">
        <p:scale>
          <a:sx n="70" d="100"/>
          <a:sy n="70" d="100"/>
        </p:scale>
        <p:origin x="117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1900123472"/>
        <c:axId val="1900124016"/>
      </c:lineChart>
      <c:catAx>
        <c:axId val="19001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124016"/>
        <c:crosses val="autoZero"/>
        <c:auto val="1"/>
        <c:lblAlgn val="ctr"/>
        <c:lblOffset val="100"/>
        <c:noMultiLvlLbl val="0"/>
      </c:catAx>
      <c:valAx>
        <c:axId val="190012401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123472"/>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1900125104"/>
        <c:axId val="1900131632"/>
      </c:lineChart>
      <c:catAx>
        <c:axId val="190012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131632"/>
        <c:crosses val="autoZero"/>
        <c:auto val="1"/>
        <c:lblAlgn val="ctr"/>
        <c:lblOffset val="100"/>
        <c:noMultiLvlLbl val="0"/>
      </c:catAx>
      <c:valAx>
        <c:axId val="190013163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12510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1962774320"/>
        <c:axId val="1962768336"/>
      </c:lineChart>
      <c:catAx>
        <c:axId val="19627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2768336"/>
        <c:crosses val="autoZero"/>
        <c:auto val="1"/>
        <c:lblAlgn val="ctr"/>
        <c:lblOffset val="100"/>
        <c:noMultiLvlLbl val="0"/>
      </c:catAx>
      <c:valAx>
        <c:axId val="1962768336"/>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2774320"/>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732B-433B-A295-174390514A4A}"/>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732B-433B-A295-174390514A4A}"/>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732B-433B-A295-174390514A4A}"/>
            </c:ext>
          </c:extLst>
        </c:ser>
        <c:dLbls>
          <c:showLegendKey val="0"/>
          <c:showVal val="0"/>
          <c:showCatName val="0"/>
          <c:showSerName val="0"/>
          <c:showPercent val="0"/>
          <c:showBubbleSize val="0"/>
        </c:dLbls>
        <c:smooth val="0"/>
        <c:axId val="1962777584"/>
        <c:axId val="1962773232"/>
      </c:lineChart>
      <c:catAx>
        <c:axId val="19627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2773232"/>
        <c:crosses val="autoZero"/>
        <c:auto val="1"/>
        <c:lblAlgn val="ctr"/>
        <c:lblOffset val="100"/>
        <c:noMultiLvlLbl val="0"/>
      </c:catAx>
      <c:valAx>
        <c:axId val="196277323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2777584"/>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953E4-7FE0-4D49-824A-4BC625F37A1F}"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GB"/>
        </a:p>
      </dgm:t>
    </dgm:pt>
    <dgm:pt modelId="{5B5CCA98-C471-459B-A050-AE4ED2FFED5D}">
      <dgm:prSet phldrT="[Text]"/>
      <dgm:spPr/>
      <dgm:t>
        <a:bodyPr/>
        <a:lstStyle/>
        <a:p>
          <a:r>
            <a:rPr lang="en-US" dirty="0"/>
            <a:t>SEEA</a:t>
          </a:r>
          <a:endParaRPr lang="en-GB" dirty="0"/>
        </a:p>
      </dgm:t>
    </dgm:pt>
    <dgm:pt modelId="{28B7FF43-9DAA-45E9-8DA5-4F5230C6901C}" type="parTrans" cxnId="{CC28E214-AE3C-444B-ADB9-7AF6BBA81A5E}">
      <dgm:prSet/>
      <dgm:spPr/>
      <dgm:t>
        <a:bodyPr/>
        <a:lstStyle/>
        <a:p>
          <a:endParaRPr lang="en-GB"/>
        </a:p>
      </dgm:t>
    </dgm:pt>
    <dgm:pt modelId="{10F840B9-3BD0-4FF3-BFD2-FB6DB7D57E84}" type="sibTrans" cxnId="{CC28E214-AE3C-444B-ADB9-7AF6BBA81A5E}">
      <dgm:prSet/>
      <dgm:spPr/>
      <dgm:t>
        <a:bodyPr/>
        <a:lstStyle/>
        <a:p>
          <a:endParaRPr lang="en-GB"/>
        </a:p>
      </dgm:t>
    </dgm:pt>
    <dgm:pt modelId="{75C15C46-6499-4929-8DA9-59D7FF7E146B}">
      <dgm:prSet phldrT="[Text]"/>
      <dgm:spPr/>
      <dgm:t>
        <a:bodyPr/>
        <a:lstStyle/>
        <a:p>
          <a:r>
            <a:rPr lang="en-US" dirty="0"/>
            <a:t>WAVES</a:t>
          </a:r>
          <a:endParaRPr lang="en-GB" dirty="0"/>
        </a:p>
      </dgm:t>
    </dgm:pt>
    <dgm:pt modelId="{BAC8B555-784F-44F8-BB7A-38CC90403FBC}" type="parTrans" cxnId="{A14E2FF1-1574-4225-ADEE-2019E6C1701A}">
      <dgm:prSet/>
      <dgm:spPr/>
      <dgm:t>
        <a:bodyPr/>
        <a:lstStyle/>
        <a:p>
          <a:endParaRPr lang="en-GB"/>
        </a:p>
      </dgm:t>
    </dgm:pt>
    <dgm:pt modelId="{7F1B4204-2803-4DF2-B6C6-0EB3430112D2}" type="sibTrans" cxnId="{A14E2FF1-1574-4225-ADEE-2019E6C1701A}">
      <dgm:prSet/>
      <dgm:spPr/>
      <dgm:t>
        <a:bodyPr/>
        <a:lstStyle/>
        <a:p>
          <a:endParaRPr lang="en-GB"/>
        </a:p>
      </dgm:t>
    </dgm:pt>
    <dgm:pt modelId="{AA7F1848-D962-4AC1-BE94-D3372B49B5BF}">
      <dgm:prSet phldrT="[Text]"/>
      <dgm:spPr/>
      <dgm:t>
        <a:bodyPr/>
        <a:lstStyle/>
        <a:p>
          <a:r>
            <a:rPr lang="en-US" dirty="0"/>
            <a:t>TEEB</a:t>
          </a:r>
          <a:endParaRPr lang="en-GB" dirty="0"/>
        </a:p>
      </dgm:t>
    </dgm:pt>
    <dgm:pt modelId="{7FA15695-0079-42BC-8BE7-A5FBD9B23317}" type="parTrans" cxnId="{D0EA8A66-69C3-4933-B6B3-5C632DBB90AA}">
      <dgm:prSet/>
      <dgm:spPr/>
      <dgm:t>
        <a:bodyPr/>
        <a:lstStyle/>
        <a:p>
          <a:endParaRPr lang="en-GB"/>
        </a:p>
      </dgm:t>
    </dgm:pt>
    <dgm:pt modelId="{100CCE9C-FC87-45F3-B984-8562724E5EBC}" type="sibTrans" cxnId="{D0EA8A66-69C3-4933-B6B3-5C632DBB90AA}">
      <dgm:prSet/>
      <dgm:spPr/>
      <dgm:t>
        <a:bodyPr/>
        <a:lstStyle/>
        <a:p>
          <a:endParaRPr lang="en-GB"/>
        </a:p>
      </dgm:t>
    </dgm:pt>
    <dgm:pt modelId="{A8ACC4F6-064B-4FB0-8147-73D4739F55F7}">
      <dgm:prSet phldrT="[Text]"/>
      <dgm:spPr/>
      <dgm:t>
        <a:bodyPr/>
        <a:lstStyle/>
        <a:p>
          <a:r>
            <a:rPr lang="en-US" dirty="0"/>
            <a:t>BIOFIN</a:t>
          </a:r>
          <a:endParaRPr lang="en-GB" dirty="0"/>
        </a:p>
      </dgm:t>
    </dgm:pt>
    <dgm:pt modelId="{20608B7C-982C-42E8-8049-BB01A494D561}" type="parTrans" cxnId="{FA99DE59-C131-4C8A-BE55-01B2444F48C1}">
      <dgm:prSet/>
      <dgm:spPr/>
      <dgm:t>
        <a:bodyPr/>
        <a:lstStyle/>
        <a:p>
          <a:endParaRPr lang="en-GB"/>
        </a:p>
      </dgm:t>
    </dgm:pt>
    <dgm:pt modelId="{FA73F477-A3B2-4EB1-BA27-CD2ECB2CAFCA}" type="sibTrans" cxnId="{FA99DE59-C131-4C8A-BE55-01B2444F48C1}">
      <dgm:prSet/>
      <dgm:spPr/>
      <dgm:t>
        <a:bodyPr/>
        <a:lstStyle/>
        <a:p>
          <a:endParaRPr lang="en-GB"/>
        </a:p>
      </dgm:t>
    </dgm:pt>
    <dgm:pt modelId="{7C14569F-04D6-454D-A4BF-3D235AF61E7C}">
      <dgm:prSet phldrT="[Text]"/>
      <dgm:spPr/>
      <dgm:t>
        <a:bodyPr/>
        <a:lstStyle/>
        <a:p>
          <a:r>
            <a:rPr lang="en-US" dirty="0"/>
            <a:t>Green</a:t>
          </a:r>
          <a:br>
            <a:rPr lang="en-US" dirty="0"/>
          </a:br>
          <a:r>
            <a:rPr lang="en-US" dirty="0"/>
            <a:t>Economy</a:t>
          </a:r>
          <a:endParaRPr lang="en-GB" dirty="0"/>
        </a:p>
      </dgm:t>
    </dgm:pt>
    <dgm:pt modelId="{08A69D55-E6D4-466E-99CB-6B3759F7775D}" type="parTrans" cxnId="{E5BA7B86-53DE-41BC-BE02-8FD8B482A254}">
      <dgm:prSet/>
      <dgm:spPr/>
      <dgm:t>
        <a:bodyPr/>
        <a:lstStyle/>
        <a:p>
          <a:endParaRPr lang="en-GB"/>
        </a:p>
      </dgm:t>
    </dgm:pt>
    <dgm:pt modelId="{2F62AE62-FAEB-4F57-B7AC-275EB46BFD14}" type="sibTrans" cxnId="{E5BA7B86-53DE-41BC-BE02-8FD8B482A254}">
      <dgm:prSet/>
      <dgm:spPr/>
      <dgm:t>
        <a:bodyPr/>
        <a:lstStyle/>
        <a:p>
          <a:endParaRPr lang="en-GB"/>
        </a:p>
      </dgm:t>
    </dgm:pt>
    <dgm:pt modelId="{30CA24C6-FFE8-4B26-9C83-70883B12113D}">
      <dgm:prSet phldrT="[Text]"/>
      <dgm:spPr/>
      <dgm:t>
        <a:bodyPr/>
        <a:lstStyle/>
        <a:p>
          <a:r>
            <a:rPr lang="en-US" dirty="0"/>
            <a:t>Aichi Targets </a:t>
          </a:r>
        </a:p>
      </dgm:t>
    </dgm:pt>
    <dgm:pt modelId="{276C8F01-94F6-4918-8E9B-598C7992F8D9}" type="parTrans" cxnId="{0E43186F-51D7-4A9A-9DB5-1A73E5CB9A52}">
      <dgm:prSet/>
      <dgm:spPr/>
      <dgm:t>
        <a:bodyPr/>
        <a:lstStyle/>
        <a:p>
          <a:endParaRPr lang="en-GB"/>
        </a:p>
      </dgm:t>
    </dgm:pt>
    <dgm:pt modelId="{E0901BDC-2DD0-4841-9773-6883E9A36319}" type="sibTrans" cxnId="{0E43186F-51D7-4A9A-9DB5-1A73E5CB9A52}">
      <dgm:prSet/>
      <dgm:spPr/>
      <dgm:t>
        <a:bodyPr/>
        <a:lstStyle/>
        <a:p>
          <a:endParaRPr lang="en-GB"/>
        </a:p>
      </dgm:t>
    </dgm:pt>
    <dgm:pt modelId="{3C895D8D-A517-4511-B8C0-1BCFBAF7E7E4}">
      <dgm:prSet phldrT="[Text]"/>
      <dgm:spPr/>
      <dgm:t>
        <a:bodyPr/>
        <a:lstStyle/>
        <a:p>
          <a:r>
            <a:rPr lang="en-US" dirty="0"/>
            <a:t>SDGs</a:t>
          </a:r>
        </a:p>
      </dgm:t>
    </dgm:pt>
    <dgm:pt modelId="{46999345-0D7F-4ECD-B52F-07552B267FBF}" type="parTrans" cxnId="{6CA33A1A-EAE1-478A-A548-F5D6147A7DCF}">
      <dgm:prSet/>
      <dgm:spPr/>
      <dgm:t>
        <a:bodyPr/>
        <a:lstStyle/>
        <a:p>
          <a:endParaRPr lang="en-GB"/>
        </a:p>
      </dgm:t>
    </dgm:pt>
    <dgm:pt modelId="{9ECF59F1-A684-426E-BD69-D431EA33342C}" type="sibTrans" cxnId="{6CA33A1A-EAE1-478A-A548-F5D6147A7DCF}">
      <dgm:prSet/>
      <dgm:spPr/>
      <dgm:t>
        <a:bodyPr/>
        <a:lstStyle/>
        <a:p>
          <a:endParaRPr lang="en-GB"/>
        </a:p>
      </dgm:t>
    </dgm:pt>
    <dgm:pt modelId="{CC38BA22-5F6F-4F5C-816B-7F3212786C1D}" type="pres">
      <dgm:prSet presAssocID="{CE6953E4-7FE0-4D49-824A-4BC625F37A1F}" presName="cycle" presStyleCnt="0">
        <dgm:presLayoutVars>
          <dgm:chMax val="1"/>
          <dgm:dir/>
          <dgm:animLvl val="ctr"/>
          <dgm:resizeHandles val="exact"/>
        </dgm:presLayoutVars>
      </dgm:prSet>
      <dgm:spPr/>
      <dgm:t>
        <a:bodyPr/>
        <a:lstStyle/>
        <a:p>
          <a:endParaRPr lang="en-US"/>
        </a:p>
      </dgm:t>
    </dgm:pt>
    <dgm:pt modelId="{6640B4B7-EFF8-4742-9D73-53B15E2E4C8F}" type="pres">
      <dgm:prSet presAssocID="{5B5CCA98-C471-459B-A050-AE4ED2FFED5D}" presName="centerShape" presStyleLbl="node0" presStyleIdx="0" presStyleCnt="1"/>
      <dgm:spPr/>
      <dgm:t>
        <a:bodyPr/>
        <a:lstStyle/>
        <a:p>
          <a:endParaRPr lang="en-US"/>
        </a:p>
      </dgm:t>
    </dgm:pt>
    <dgm:pt modelId="{A52FDF13-FCA7-44C5-AFF1-FF32F58C866F}" type="pres">
      <dgm:prSet presAssocID="{BAC8B555-784F-44F8-BB7A-38CC90403FBC}" presName="parTrans" presStyleLbl="bgSibTrans2D1" presStyleIdx="0" presStyleCnt="6" custAng="10800000" custScaleX="63196" custLinFactNeighborX="21362" custLinFactNeighborY="4237"/>
      <dgm:spPr/>
      <dgm:t>
        <a:bodyPr/>
        <a:lstStyle/>
        <a:p>
          <a:endParaRPr lang="en-US"/>
        </a:p>
      </dgm:t>
    </dgm:pt>
    <dgm:pt modelId="{486189B6-B97B-4449-A2BD-3A70BF6B249A}" type="pres">
      <dgm:prSet presAssocID="{75C15C46-6499-4929-8DA9-59D7FF7E146B}" presName="node" presStyleLbl="node1" presStyleIdx="0" presStyleCnt="6">
        <dgm:presLayoutVars>
          <dgm:bulletEnabled val="1"/>
        </dgm:presLayoutVars>
      </dgm:prSet>
      <dgm:spPr/>
      <dgm:t>
        <a:bodyPr/>
        <a:lstStyle/>
        <a:p>
          <a:endParaRPr lang="en-US"/>
        </a:p>
      </dgm:t>
    </dgm:pt>
    <dgm:pt modelId="{B67BCFE3-B94B-4D2A-AF08-74C5124FA240}" type="pres">
      <dgm:prSet presAssocID="{7FA15695-0079-42BC-8BE7-A5FBD9B23317}" presName="parTrans" presStyleLbl="bgSibTrans2D1" presStyleIdx="1" presStyleCnt="6" custAng="10686449" custScaleX="59686" custLinFactNeighborX="17235" custLinFactNeighborY="51289"/>
      <dgm:spPr/>
      <dgm:t>
        <a:bodyPr/>
        <a:lstStyle/>
        <a:p>
          <a:endParaRPr lang="en-US"/>
        </a:p>
      </dgm:t>
    </dgm:pt>
    <dgm:pt modelId="{9D9E4105-3D48-4F88-97CB-B71955B8DA32}" type="pres">
      <dgm:prSet presAssocID="{AA7F1848-D962-4AC1-BE94-D3372B49B5BF}" presName="node" presStyleLbl="node1" presStyleIdx="1" presStyleCnt="6" custRadScaleRad="101203" custRadScaleInc="-92">
        <dgm:presLayoutVars>
          <dgm:bulletEnabled val="1"/>
        </dgm:presLayoutVars>
      </dgm:prSet>
      <dgm:spPr/>
      <dgm:t>
        <a:bodyPr/>
        <a:lstStyle/>
        <a:p>
          <a:endParaRPr lang="en-US"/>
        </a:p>
      </dgm:t>
    </dgm:pt>
    <dgm:pt modelId="{6276C46A-7A6B-443F-A91B-1C639AFF52DC}" type="pres">
      <dgm:prSet presAssocID="{20608B7C-982C-42E8-8049-BB01A494D561}" presName="parTrans" presStyleLbl="bgSibTrans2D1" presStyleIdx="2" presStyleCnt="6" custAng="10852944" custScaleX="68111" custLinFactNeighborX="4575" custLinFactNeighborY="56798"/>
      <dgm:spPr/>
      <dgm:t>
        <a:bodyPr/>
        <a:lstStyle/>
        <a:p>
          <a:endParaRPr lang="en-US"/>
        </a:p>
      </dgm:t>
    </dgm:pt>
    <dgm:pt modelId="{86F43F33-BEB8-4EC7-BEC7-91DD23A1482E}" type="pres">
      <dgm:prSet presAssocID="{A8ACC4F6-064B-4FB0-8147-73D4739F55F7}" presName="node" presStyleLbl="node1" presStyleIdx="2" presStyleCnt="6">
        <dgm:presLayoutVars>
          <dgm:bulletEnabled val="1"/>
        </dgm:presLayoutVars>
      </dgm:prSet>
      <dgm:spPr/>
      <dgm:t>
        <a:bodyPr/>
        <a:lstStyle/>
        <a:p>
          <a:endParaRPr lang="en-US"/>
        </a:p>
      </dgm:t>
    </dgm:pt>
    <dgm:pt modelId="{1B2AC794-A322-4DE5-9B25-2F15963A7258}" type="pres">
      <dgm:prSet presAssocID="{08A69D55-E6D4-466E-99CB-6B3759F7775D}" presName="parTrans" presStyleLbl="bgSibTrans2D1" presStyleIdx="3" presStyleCnt="6" custAng="10985260" custScaleX="73314" custLinFactNeighborX="-628" custLinFactNeighborY="49697"/>
      <dgm:spPr/>
      <dgm:t>
        <a:bodyPr/>
        <a:lstStyle/>
        <a:p>
          <a:endParaRPr lang="en-US"/>
        </a:p>
      </dgm:t>
    </dgm:pt>
    <dgm:pt modelId="{FF783237-C747-49D8-A41D-2100E6F18D8D}" type="pres">
      <dgm:prSet presAssocID="{7C14569F-04D6-454D-A4BF-3D235AF61E7C}" presName="node" presStyleLbl="node1" presStyleIdx="3" presStyleCnt="6">
        <dgm:presLayoutVars>
          <dgm:bulletEnabled val="1"/>
        </dgm:presLayoutVars>
      </dgm:prSet>
      <dgm:spPr/>
      <dgm:t>
        <a:bodyPr/>
        <a:lstStyle/>
        <a:p>
          <a:endParaRPr lang="en-US"/>
        </a:p>
      </dgm:t>
    </dgm:pt>
    <dgm:pt modelId="{C4729BCC-C98D-4E8E-8778-5053FC5E607E}" type="pres">
      <dgm:prSet presAssocID="{276C8F01-94F6-4918-8E9B-598C7992F8D9}" presName="parTrans" presStyleLbl="bgSibTrans2D1" presStyleIdx="4" presStyleCnt="6" custAng="10893393" custScaleX="58777" custLinFactNeighborX="-18439" custLinFactNeighborY="47923"/>
      <dgm:spPr/>
      <dgm:t>
        <a:bodyPr/>
        <a:lstStyle/>
        <a:p>
          <a:endParaRPr lang="en-US"/>
        </a:p>
      </dgm:t>
    </dgm:pt>
    <dgm:pt modelId="{1B859ABB-A0FB-4447-98B7-1008803B5EAC}" type="pres">
      <dgm:prSet presAssocID="{30CA24C6-FFE8-4B26-9C83-70883B12113D}" presName="node" presStyleLbl="node1" presStyleIdx="4" presStyleCnt="6">
        <dgm:presLayoutVars>
          <dgm:bulletEnabled val="1"/>
        </dgm:presLayoutVars>
      </dgm:prSet>
      <dgm:spPr/>
      <dgm:t>
        <a:bodyPr/>
        <a:lstStyle/>
        <a:p>
          <a:endParaRPr lang="en-US"/>
        </a:p>
      </dgm:t>
    </dgm:pt>
    <dgm:pt modelId="{7C89020C-1220-4C1B-BA6E-BC2AEBAF3223}" type="pres">
      <dgm:prSet presAssocID="{46999345-0D7F-4ECD-B52F-07552B267FBF}" presName="parTrans" presStyleLbl="bgSibTrans2D1" presStyleIdx="5" presStyleCnt="6" custAng="10800000" custScaleX="67411" custLinFactNeighborX="-20020" custLinFactNeighborY="3550"/>
      <dgm:spPr/>
      <dgm:t>
        <a:bodyPr/>
        <a:lstStyle/>
        <a:p>
          <a:endParaRPr lang="en-US"/>
        </a:p>
      </dgm:t>
    </dgm:pt>
    <dgm:pt modelId="{604422CE-3717-434F-A3E4-AB2649695761}" type="pres">
      <dgm:prSet presAssocID="{3C895D8D-A517-4511-B8C0-1BCFBAF7E7E4}" presName="node" presStyleLbl="node1" presStyleIdx="5" presStyleCnt="6">
        <dgm:presLayoutVars>
          <dgm:bulletEnabled val="1"/>
        </dgm:presLayoutVars>
      </dgm:prSet>
      <dgm:spPr/>
      <dgm:t>
        <a:bodyPr/>
        <a:lstStyle/>
        <a:p>
          <a:endParaRPr lang="en-US"/>
        </a:p>
      </dgm:t>
    </dgm:pt>
  </dgm:ptLst>
  <dgm:cxnLst>
    <dgm:cxn modelId="{2DC08F2B-50BA-4320-B92C-A250778C796E}" type="presOf" srcId="{7FA15695-0079-42BC-8BE7-A5FBD9B23317}" destId="{B67BCFE3-B94B-4D2A-AF08-74C5124FA240}" srcOrd="0" destOrd="0" presId="urn:microsoft.com/office/officeart/2005/8/layout/radial4"/>
    <dgm:cxn modelId="{E5BA7B86-53DE-41BC-BE02-8FD8B482A254}" srcId="{5B5CCA98-C471-459B-A050-AE4ED2FFED5D}" destId="{7C14569F-04D6-454D-A4BF-3D235AF61E7C}" srcOrd="3" destOrd="0" parTransId="{08A69D55-E6D4-466E-99CB-6B3759F7775D}" sibTransId="{2F62AE62-FAEB-4F57-B7AC-275EB46BFD14}"/>
    <dgm:cxn modelId="{FA99DE59-C131-4C8A-BE55-01B2444F48C1}" srcId="{5B5CCA98-C471-459B-A050-AE4ED2FFED5D}" destId="{A8ACC4F6-064B-4FB0-8147-73D4739F55F7}" srcOrd="2" destOrd="0" parTransId="{20608B7C-982C-42E8-8049-BB01A494D561}" sibTransId="{FA73F477-A3B2-4EB1-BA27-CD2ECB2CAFCA}"/>
    <dgm:cxn modelId="{D0EA8A66-69C3-4933-B6B3-5C632DBB90AA}" srcId="{5B5CCA98-C471-459B-A050-AE4ED2FFED5D}" destId="{AA7F1848-D962-4AC1-BE94-D3372B49B5BF}" srcOrd="1" destOrd="0" parTransId="{7FA15695-0079-42BC-8BE7-A5FBD9B23317}" sibTransId="{100CCE9C-FC87-45F3-B984-8562724E5EBC}"/>
    <dgm:cxn modelId="{CD697CED-E999-4A11-8F56-E91617E83E43}" type="presOf" srcId="{20608B7C-982C-42E8-8049-BB01A494D561}" destId="{6276C46A-7A6B-443F-A91B-1C639AFF52DC}" srcOrd="0" destOrd="0" presId="urn:microsoft.com/office/officeart/2005/8/layout/radial4"/>
    <dgm:cxn modelId="{CC28E214-AE3C-444B-ADB9-7AF6BBA81A5E}" srcId="{CE6953E4-7FE0-4D49-824A-4BC625F37A1F}" destId="{5B5CCA98-C471-459B-A050-AE4ED2FFED5D}" srcOrd="0" destOrd="0" parTransId="{28B7FF43-9DAA-45E9-8DA5-4F5230C6901C}" sibTransId="{10F840B9-3BD0-4FF3-BFD2-FB6DB7D57E84}"/>
    <dgm:cxn modelId="{6CA33A1A-EAE1-478A-A548-F5D6147A7DCF}" srcId="{5B5CCA98-C471-459B-A050-AE4ED2FFED5D}" destId="{3C895D8D-A517-4511-B8C0-1BCFBAF7E7E4}" srcOrd="5" destOrd="0" parTransId="{46999345-0D7F-4ECD-B52F-07552B267FBF}" sibTransId="{9ECF59F1-A684-426E-BD69-D431EA33342C}"/>
    <dgm:cxn modelId="{A14E2FF1-1574-4225-ADEE-2019E6C1701A}" srcId="{5B5CCA98-C471-459B-A050-AE4ED2FFED5D}" destId="{75C15C46-6499-4929-8DA9-59D7FF7E146B}" srcOrd="0" destOrd="0" parTransId="{BAC8B555-784F-44F8-BB7A-38CC90403FBC}" sibTransId="{7F1B4204-2803-4DF2-B6C6-0EB3430112D2}"/>
    <dgm:cxn modelId="{EF1BB2C3-00A0-497D-81D9-368320C9A82F}" type="presOf" srcId="{A8ACC4F6-064B-4FB0-8147-73D4739F55F7}" destId="{86F43F33-BEB8-4EC7-BEC7-91DD23A1482E}" srcOrd="0" destOrd="0" presId="urn:microsoft.com/office/officeart/2005/8/layout/radial4"/>
    <dgm:cxn modelId="{00ABD786-3AC7-4141-9988-95F732EB9992}" type="presOf" srcId="{3C895D8D-A517-4511-B8C0-1BCFBAF7E7E4}" destId="{604422CE-3717-434F-A3E4-AB2649695761}" srcOrd="0" destOrd="0" presId="urn:microsoft.com/office/officeart/2005/8/layout/radial4"/>
    <dgm:cxn modelId="{77F867F9-38BE-4B7C-88E2-CCF46EB575AE}" type="presOf" srcId="{276C8F01-94F6-4918-8E9B-598C7992F8D9}" destId="{C4729BCC-C98D-4E8E-8778-5053FC5E607E}" srcOrd="0" destOrd="0" presId="urn:microsoft.com/office/officeart/2005/8/layout/radial4"/>
    <dgm:cxn modelId="{19D5D3F4-63C3-487F-B475-870FEA3149E3}" type="presOf" srcId="{46999345-0D7F-4ECD-B52F-07552B267FBF}" destId="{7C89020C-1220-4C1B-BA6E-BC2AEBAF3223}" srcOrd="0" destOrd="0" presId="urn:microsoft.com/office/officeart/2005/8/layout/radial4"/>
    <dgm:cxn modelId="{063A534E-4B9C-4959-8DEA-B3E61C1F1095}" type="presOf" srcId="{30CA24C6-FFE8-4B26-9C83-70883B12113D}" destId="{1B859ABB-A0FB-4447-98B7-1008803B5EAC}" srcOrd="0" destOrd="0" presId="urn:microsoft.com/office/officeart/2005/8/layout/radial4"/>
    <dgm:cxn modelId="{98B5EBEE-55AE-44CF-8A3E-5D452C45330E}" type="presOf" srcId="{AA7F1848-D962-4AC1-BE94-D3372B49B5BF}" destId="{9D9E4105-3D48-4F88-97CB-B71955B8DA32}" srcOrd="0" destOrd="0" presId="urn:microsoft.com/office/officeart/2005/8/layout/radial4"/>
    <dgm:cxn modelId="{20519B42-B64F-4ECA-AFDD-DB5CA0F573C7}" type="presOf" srcId="{08A69D55-E6D4-466E-99CB-6B3759F7775D}" destId="{1B2AC794-A322-4DE5-9B25-2F15963A7258}" srcOrd="0" destOrd="0" presId="urn:microsoft.com/office/officeart/2005/8/layout/radial4"/>
    <dgm:cxn modelId="{F06687FF-5805-4949-9B8D-5BCF6C509B1C}" type="presOf" srcId="{BAC8B555-784F-44F8-BB7A-38CC90403FBC}" destId="{A52FDF13-FCA7-44C5-AFF1-FF32F58C866F}" srcOrd="0" destOrd="0" presId="urn:microsoft.com/office/officeart/2005/8/layout/radial4"/>
    <dgm:cxn modelId="{59504C4F-2EE0-4D37-88F7-9B6E5FAC99C2}" type="presOf" srcId="{CE6953E4-7FE0-4D49-824A-4BC625F37A1F}" destId="{CC38BA22-5F6F-4F5C-816B-7F3212786C1D}" srcOrd="0" destOrd="0" presId="urn:microsoft.com/office/officeart/2005/8/layout/radial4"/>
    <dgm:cxn modelId="{403A29B1-D7D0-4333-85C9-07740A3EACFB}" type="presOf" srcId="{75C15C46-6499-4929-8DA9-59D7FF7E146B}" destId="{486189B6-B97B-4449-A2BD-3A70BF6B249A}" srcOrd="0" destOrd="0" presId="urn:microsoft.com/office/officeart/2005/8/layout/radial4"/>
    <dgm:cxn modelId="{D64AE2BB-43FE-47A1-925A-E8F1912429AE}" type="presOf" srcId="{7C14569F-04D6-454D-A4BF-3D235AF61E7C}" destId="{FF783237-C747-49D8-A41D-2100E6F18D8D}" srcOrd="0" destOrd="0" presId="urn:microsoft.com/office/officeart/2005/8/layout/radial4"/>
    <dgm:cxn modelId="{0E43186F-51D7-4A9A-9DB5-1A73E5CB9A52}" srcId="{5B5CCA98-C471-459B-A050-AE4ED2FFED5D}" destId="{30CA24C6-FFE8-4B26-9C83-70883B12113D}" srcOrd="4" destOrd="0" parTransId="{276C8F01-94F6-4918-8E9B-598C7992F8D9}" sibTransId="{E0901BDC-2DD0-4841-9773-6883E9A36319}"/>
    <dgm:cxn modelId="{16AE40EA-6567-4B62-A29E-EC9590A36390}" type="presOf" srcId="{5B5CCA98-C471-459B-A050-AE4ED2FFED5D}" destId="{6640B4B7-EFF8-4742-9D73-53B15E2E4C8F}" srcOrd="0" destOrd="0" presId="urn:microsoft.com/office/officeart/2005/8/layout/radial4"/>
    <dgm:cxn modelId="{117E4BD5-7A99-4D8A-8799-A0AA29942120}" type="presParOf" srcId="{CC38BA22-5F6F-4F5C-816B-7F3212786C1D}" destId="{6640B4B7-EFF8-4742-9D73-53B15E2E4C8F}" srcOrd="0" destOrd="0" presId="urn:microsoft.com/office/officeart/2005/8/layout/radial4"/>
    <dgm:cxn modelId="{87FC84D1-222E-4F47-A55E-1155971EA0BD}" type="presParOf" srcId="{CC38BA22-5F6F-4F5C-816B-7F3212786C1D}" destId="{A52FDF13-FCA7-44C5-AFF1-FF32F58C866F}" srcOrd="1" destOrd="0" presId="urn:microsoft.com/office/officeart/2005/8/layout/radial4"/>
    <dgm:cxn modelId="{C0CAF2AC-0A9A-4943-9F73-26BAEBB43F24}" type="presParOf" srcId="{CC38BA22-5F6F-4F5C-816B-7F3212786C1D}" destId="{486189B6-B97B-4449-A2BD-3A70BF6B249A}" srcOrd="2" destOrd="0" presId="urn:microsoft.com/office/officeart/2005/8/layout/radial4"/>
    <dgm:cxn modelId="{0FD1ECF9-665F-4252-AA1E-F6F63D4CFA29}" type="presParOf" srcId="{CC38BA22-5F6F-4F5C-816B-7F3212786C1D}" destId="{B67BCFE3-B94B-4D2A-AF08-74C5124FA240}" srcOrd="3" destOrd="0" presId="urn:microsoft.com/office/officeart/2005/8/layout/radial4"/>
    <dgm:cxn modelId="{8BF74F5C-15EB-4608-AE3A-A84C019651F0}" type="presParOf" srcId="{CC38BA22-5F6F-4F5C-816B-7F3212786C1D}" destId="{9D9E4105-3D48-4F88-97CB-B71955B8DA32}" srcOrd="4" destOrd="0" presId="urn:microsoft.com/office/officeart/2005/8/layout/radial4"/>
    <dgm:cxn modelId="{A2B342AE-D276-499D-9EBC-B340FD67AEC5}" type="presParOf" srcId="{CC38BA22-5F6F-4F5C-816B-7F3212786C1D}" destId="{6276C46A-7A6B-443F-A91B-1C639AFF52DC}" srcOrd="5" destOrd="0" presId="urn:microsoft.com/office/officeart/2005/8/layout/radial4"/>
    <dgm:cxn modelId="{DA226F9F-2537-4246-96AE-A7398DACEBF5}" type="presParOf" srcId="{CC38BA22-5F6F-4F5C-816B-7F3212786C1D}" destId="{86F43F33-BEB8-4EC7-BEC7-91DD23A1482E}" srcOrd="6" destOrd="0" presId="urn:microsoft.com/office/officeart/2005/8/layout/radial4"/>
    <dgm:cxn modelId="{50C02CC3-4AF1-4A10-838E-C0B096D711F2}" type="presParOf" srcId="{CC38BA22-5F6F-4F5C-816B-7F3212786C1D}" destId="{1B2AC794-A322-4DE5-9B25-2F15963A7258}" srcOrd="7" destOrd="0" presId="urn:microsoft.com/office/officeart/2005/8/layout/radial4"/>
    <dgm:cxn modelId="{6ACE5BA7-6B36-46A8-9666-C27BAE3C66BF}" type="presParOf" srcId="{CC38BA22-5F6F-4F5C-816B-7F3212786C1D}" destId="{FF783237-C747-49D8-A41D-2100E6F18D8D}" srcOrd="8" destOrd="0" presId="urn:microsoft.com/office/officeart/2005/8/layout/radial4"/>
    <dgm:cxn modelId="{B173EDF6-6A52-403F-93C0-54F0B99CA899}" type="presParOf" srcId="{CC38BA22-5F6F-4F5C-816B-7F3212786C1D}" destId="{C4729BCC-C98D-4E8E-8778-5053FC5E607E}" srcOrd="9" destOrd="0" presId="urn:microsoft.com/office/officeart/2005/8/layout/radial4"/>
    <dgm:cxn modelId="{FEC50957-2AB3-42F9-8754-EA0510375D9F}" type="presParOf" srcId="{CC38BA22-5F6F-4F5C-816B-7F3212786C1D}" destId="{1B859ABB-A0FB-4447-98B7-1008803B5EAC}" srcOrd="10" destOrd="0" presId="urn:microsoft.com/office/officeart/2005/8/layout/radial4"/>
    <dgm:cxn modelId="{812419AB-3199-402C-8408-C0E011FBF49A}" type="presParOf" srcId="{CC38BA22-5F6F-4F5C-816B-7F3212786C1D}" destId="{7C89020C-1220-4C1B-BA6E-BC2AEBAF3223}" srcOrd="11" destOrd="0" presId="urn:microsoft.com/office/officeart/2005/8/layout/radial4"/>
    <dgm:cxn modelId="{8BB622A0-8DE8-4A69-99D6-306AD6E1AFEE}" type="presParOf" srcId="{CC38BA22-5F6F-4F5C-816B-7F3212786C1D}" destId="{604422CE-3717-434F-A3E4-AB264969576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517A55E-B448-47D3-9826-4F3D37174B7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AEB6D92A-A51F-4FE3-8AD9-78DB794B564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79EF0BC-9500-4302-848A-05EEB8DBF967}" type="datetimeFigureOut">
              <a:rPr lang="en-US" smtClean="0"/>
              <a:t>3/2/2019</a:t>
            </a:fld>
            <a:endParaRPr lang="en-US"/>
          </a:p>
        </p:txBody>
      </p:sp>
      <p:sp>
        <p:nvSpPr>
          <p:cNvPr id="4" name="Footer Placeholder 3">
            <a:extLst>
              <a:ext uri="{FF2B5EF4-FFF2-40B4-BE49-F238E27FC236}">
                <a16:creationId xmlns:a16="http://schemas.microsoft.com/office/drawing/2014/main" xmlns="" id="{11B09C0A-09CB-455C-8385-E80D4364CBC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0CB3C9D-AF19-487D-A8AB-A85F2B9E57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43B5E4-BAAD-4C03-AD2B-05A64B9FC7C5}" type="slidenum">
              <a:rPr lang="en-US" smtClean="0"/>
              <a:t>‹#›</a:t>
            </a:fld>
            <a:endParaRPr lang="en-US"/>
          </a:p>
        </p:txBody>
      </p:sp>
    </p:spTree>
    <p:extLst>
      <p:ext uri="{BB962C8B-B14F-4D97-AF65-F5344CB8AC3E}">
        <p14:creationId xmlns:p14="http://schemas.microsoft.com/office/powerpoint/2010/main" val="1200069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84D844-4F32-4510-B327-D56999612EA7}" type="datetimeFigureOut">
              <a:rPr lang="en-US" smtClean="0"/>
              <a:t>3/2/2019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251393-DB9F-420B-9ED7-40348FAB9894}" type="slidenum">
              <a:rPr lang="en-US" smtClean="0"/>
              <a:t>‹#›</a:t>
            </a:fld>
            <a:endParaRPr lang="en-US"/>
          </a:p>
        </p:txBody>
      </p:sp>
    </p:spTree>
    <p:extLst>
      <p:ext uri="{BB962C8B-B14F-4D97-AF65-F5344CB8AC3E}">
        <p14:creationId xmlns:p14="http://schemas.microsoft.com/office/powerpoint/2010/main" val="4823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SEEA records as completely as possible the stocks and flows relevant to the analysis of environmental and economic issues. An accounting approach distinguishes the SEEA from independent sets of statistics on environmental and economic issues because it demands coherence and consistency with a core set of definitions and treatments. As such, the SEEA provides a framework to combine a wide range of data to create aggregates, indicators and trends across the broad spectrum of environmental and economic issues.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SEEA has its roots in the System of National Accounts (SNA), from which the key economic indicator Gross Domestic Product (GDP) emerges. The System of National Account is a system approach to measure the stock of economic asset and the economic activity and transaction among different economic actors including household, enterprise, government, etc. The SNA also provides estimates of wealth, via the compilation of national balance sheets.  The SNA identifies standard industries (e.g. agriculture, mining, manufacturing, transport, education, finance, etc.) as well as sectors (public, private, not-for-profit and households). Information from the national accounts can be re-arranged to show other industries, some of which are particularly relevant to ecosystem accounting such as tourism.</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SEEA extends the measurement boundaries of the SNA beyond economic consumption, production and ownership and records environmental data in both monetary and physical units (that is, hectares, </a:t>
            </a:r>
            <a:r>
              <a:rPr lang="en-US" sz="1200" kern="1200" dirty="0" err="1">
                <a:solidFill>
                  <a:schemeClr val="tx1"/>
                </a:solidFill>
                <a:effectLst/>
                <a:latin typeface="+mn-lt"/>
                <a:ea typeface="+mn-ea"/>
                <a:cs typeface="+mn-cs"/>
              </a:rPr>
              <a:t>megalitres</a:t>
            </a:r>
            <a:r>
              <a:rPr lang="en-US" sz="1200" kern="1200" dirty="0">
                <a:solidFill>
                  <a:schemeClr val="tx1"/>
                </a:solidFill>
                <a:effectLst/>
                <a:latin typeface="+mn-lt"/>
                <a:ea typeface="+mn-ea"/>
                <a:cs typeface="+mn-cs"/>
              </a:rPr>
              <a:t>, parts per million, </a:t>
            </a:r>
            <a:r>
              <a:rPr lang="en-US" sz="1200" kern="1200" dirty="0" err="1">
                <a:solidFill>
                  <a:schemeClr val="tx1"/>
                </a:solidFill>
                <a:effectLst/>
                <a:latin typeface="+mn-lt"/>
                <a:ea typeface="+mn-ea"/>
                <a:cs typeface="+mn-cs"/>
              </a:rPr>
              <a:t>petajoules</a:t>
            </a:r>
            <a:r>
              <a:rPr lang="en-US" sz="1200" kern="1200" dirty="0">
                <a:solidFill>
                  <a:schemeClr val="tx1"/>
                </a:solidFill>
                <a:effectLst/>
                <a:latin typeface="+mn-lt"/>
                <a:ea typeface="+mn-ea"/>
                <a:cs typeface="+mn-cs"/>
              </a:rPr>
              <a:t>, etc.).</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SEEA Central Framework was adopted as an international statistical standard by the United Nations Statistical Commission in 2012.</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SEEA Experimental Ecosystem Accounting was released by the same body the following year.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2251393-DB9F-420B-9ED7-40348FAB9894}" type="slidenum">
              <a:rPr lang="en-US" smtClean="0"/>
              <a:t>3</a:t>
            </a:fld>
            <a:endParaRPr lang="en-US"/>
          </a:p>
        </p:txBody>
      </p:sp>
    </p:spTree>
    <p:extLst>
      <p:ext uri="{BB962C8B-B14F-4D97-AF65-F5344CB8AC3E}">
        <p14:creationId xmlns:p14="http://schemas.microsoft.com/office/powerpoint/2010/main" val="5721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Central Framework and the EEA represent two different perspectives of measuring the environment. </a:t>
            </a:r>
          </a:p>
          <a:p>
            <a:endParaRPr lang="en-GB" dirty="0"/>
          </a:p>
          <a:p>
            <a:r>
              <a:rPr lang="en-GB" dirty="0"/>
              <a:t>The CF takes the perspective of the economy, looking at individual environmental assets in terms inputs of given natural resources into the economy, use of given environmental products within the economy, and associated flows back to the environment. Examples of such environmental assets include water, timber, mineral and energy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Environmental assets </a:t>
            </a:r>
            <a:r>
              <a:rPr lang="en-US" sz="1200" dirty="0"/>
              <a:t>are the naturally occurring living and non-living components of the Earth, together constituting the biophysical environment, which may provide benefits to humanity.</a:t>
            </a:r>
          </a:p>
          <a:p>
            <a:endParaRPr lang="en-GB" dirty="0"/>
          </a:p>
          <a:p>
            <a:r>
              <a:rPr lang="en-GB" dirty="0"/>
              <a:t>The EEA complements this by taking the perspective of ecosystems, looking at how individual environmental assets and ecosystem characteristics function as part of a system of natural processes. These systems, or ecosystems, are considered within a spatial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Ecosystems</a:t>
            </a:r>
            <a:r>
              <a:rPr lang="en-US" sz="1200" dirty="0"/>
              <a:t> are a dynamic complex of plant, animal and microorganism communities and their non-living environment interacting as a functional unit</a:t>
            </a:r>
          </a:p>
          <a:p>
            <a:endParaRPr lang="en-GB" dirty="0"/>
          </a:p>
          <a:p>
            <a:r>
              <a:rPr lang="en-GB" dirty="0"/>
              <a:t>In general, a simple way to understand the different perspectives is that </a:t>
            </a:r>
            <a:r>
              <a:rPr lang="en-GB" i="1" dirty="0"/>
              <a:t>Ecosystem assets are environmental assets as viewed from a systems perspective. </a:t>
            </a:r>
            <a:endParaRPr lang="en-GB" dirty="0"/>
          </a:p>
          <a:p>
            <a:endParaRPr lang="en-GB" dirty="0"/>
          </a:p>
          <a:p>
            <a:endParaRPr lang="en-GB" dirty="0"/>
          </a:p>
          <a:p>
            <a:r>
              <a:rPr lang="en-GB" dirty="0"/>
              <a:t>NOTE: </a:t>
            </a:r>
          </a:p>
          <a:p>
            <a:r>
              <a:rPr lang="en-GB" dirty="0"/>
              <a:t>These </a:t>
            </a:r>
            <a:r>
              <a:rPr lang="en-GB" b="1" dirty="0"/>
              <a:t>approaches are complementary </a:t>
            </a:r>
            <a:r>
              <a:rPr lang="en-GB" dirty="0"/>
              <a:t>because a complete accounting for environmental assets requires both the SEEA Central Framework and SEEA EEA, as not all individual environmental assets function within ecosystems. An example of this is mineral and energy resources. In addition, in order to measure ecosystem condition in the SEEA EEA, information contained in the SEEA Central Framework asset accounts for individual resources, such as water or timber resource, is very useful. </a:t>
            </a:r>
          </a:p>
          <a:p>
            <a:endParaRPr lang="en-US" dirty="0"/>
          </a:p>
        </p:txBody>
      </p:sp>
      <p:sp>
        <p:nvSpPr>
          <p:cNvPr id="4" name="Slide Number Placeholder 3"/>
          <p:cNvSpPr>
            <a:spLocks noGrp="1"/>
          </p:cNvSpPr>
          <p:nvPr>
            <p:ph type="sldNum" sz="quarter" idx="10"/>
          </p:nvPr>
        </p:nvSpPr>
        <p:spPr/>
        <p:txBody>
          <a:bodyPr/>
          <a:lstStyle/>
          <a:p>
            <a:fld id="{32251393-DB9F-420B-9ED7-40348FAB9894}" type="slidenum">
              <a:rPr lang="en-US" smtClean="0"/>
              <a:t>4</a:t>
            </a:fld>
            <a:endParaRPr lang="en-US"/>
          </a:p>
        </p:txBody>
      </p:sp>
    </p:spTree>
    <p:extLst>
      <p:ext uri="{BB962C8B-B14F-4D97-AF65-F5344CB8AC3E}">
        <p14:creationId xmlns:p14="http://schemas.microsoft.com/office/powerpoint/2010/main" val="215608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32251393-DB9F-420B-9ED7-40348FAB9894}" type="slidenum">
              <a:rPr lang="en-US" smtClean="0"/>
              <a:t>5</a:t>
            </a:fld>
            <a:endParaRPr lang="en-US"/>
          </a:p>
        </p:txBody>
      </p:sp>
    </p:spTree>
    <p:extLst>
      <p:ext uri="{BB962C8B-B14F-4D97-AF65-F5344CB8AC3E}">
        <p14:creationId xmlns:p14="http://schemas.microsoft.com/office/powerpoint/2010/main" val="203649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51393-DB9F-420B-9ED7-40348FAB98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17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agreed methodologies on Ecosystem Accounting to: </a:t>
            </a:r>
          </a:p>
          <a:p>
            <a:pPr lvl="1"/>
            <a:r>
              <a:rPr lang="en-US" dirty="0"/>
              <a:t>Support SDG monitoring – e.g., support indicator 6.3.2 on “proportion of bodies of water with good ambient water quality”</a:t>
            </a:r>
          </a:p>
          <a:p>
            <a:pPr lvl="1"/>
            <a:r>
              <a:rPr lang="en-US" dirty="0"/>
              <a:t>Inform the Post-2020 Biodiversity Framework (new Aichi targets)</a:t>
            </a:r>
          </a:p>
          <a:p>
            <a:pPr lvl="1"/>
            <a:r>
              <a:rPr lang="en-US" dirty="0"/>
              <a:t>Inform the discussion on Climate Change</a:t>
            </a:r>
          </a:p>
          <a:p>
            <a:r>
              <a:rPr lang="en-US" dirty="0"/>
              <a:t>Demand for a statistical framework for natural capital accounting is strong</a:t>
            </a:r>
          </a:p>
          <a:p>
            <a:r>
              <a:rPr lang="en-US" dirty="0"/>
              <a:t>Scientific, economic and geospatial communities have been mobilized and are committed to support the statistical community</a:t>
            </a:r>
          </a:p>
        </p:txBody>
      </p:sp>
      <p:sp>
        <p:nvSpPr>
          <p:cNvPr id="4" name="Slide Number Placeholder 3"/>
          <p:cNvSpPr>
            <a:spLocks noGrp="1"/>
          </p:cNvSpPr>
          <p:nvPr>
            <p:ph type="sldNum" sz="quarter" idx="10"/>
          </p:nvPr>
        </p:nvSpPr>
        <p:spPr/>
        <p:txBody>
          <a:bodyPr/>
          <a:lstStyle/>
          <a:p>
            <a:fld id="{32251393-DB9F-420B-9ED7-40348FAB9894}" type="slidenum">
              <a:rPr lang="en-US" smtClean="0"/>
              <a:t>7</a:t>
            </a:fld>
            <a:endParaRPr lang="en-US"/>
          </a:p>
        </p:txBody>
      </p:sp>
    </p:spTree>
    <p:extLst>
      <p:ext uri="{BB962C8B-B14F-4D97-AF65-F5344CB8AC3E}">
        <p14:creationId xmlns:p14="http://schemas.microsoft.com/office/powerpoint/2010/main" val="305899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discuss all the different events and milestone but more to say that there are a lot of activities going on with various subgroups working on the revision process.  The idea is to put the issue on the tables and then develop the SEEA EEA as a statistical document with agreed concepts, methods definitions and </a:t>
            </a:r>
            <a:r>
              <a:rPr lang="en-US" dirty="0" err="1"/>
              <a:t>classificaitons</a:t>
            </a:r>
            <a:r>
              <a:rPr lang="en-US" dirty="0"/>
              <a:t>.</a:t>
            </a:r>
          </a:p>
        </p:txBody>
      </p:sp>
      <p:sp>
        <p:nvSpPr>
          <p:cNvPr id="4" name="Slide Number Placeholder 3"/>
          <p:cNvSpPr>
            <a:spLocks noGrp="1"/>
          </p:cNvSpPr>
          <p:nvPr>
            <p:ph type="sldNum" sz="quarter" idx="5"/>
          </p:nvPr>
        </p:nvSpPr>
        <p:spPr/>
        <p:txBody>
          <a:bodyPr/>
          <a:lstStyle/>
          <a:p>
            <a:fld id="{32251393-DB9F-420B-9ED7-40348FAB9894}" type="slidenum">
              <a:rPr lang="en-US" smtClean="0"/>
              <a:t>11</a:t>
            </a:fld>
            <a:endParaRPr lang="en-US"/>
          </a:p>
        </p:txBody>
      </p:sp>
    </p:spTree>
    <p:extLst>
      <p:ext uri="{BB962C8B-B14F-4D97-AF65-F5344CB8AC3E}">
        <p14:creationId xmlns:p14="http://schemas.microsoft.com/office/powerpoint/2010/main" val="294982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51393-DB9F-420B-9ED7-40348FAB9894}" type="slidenum">
              <a:rPr lang="en-US" smtClean="0"/>
              <a:t>14</a:t>
            </a:fld>
            <a:endParaRPr lang="en-US"/>
          </a:p>
        </p:txBody>
      </p:sp>
    </p:spTree>
    <p:extLst>
      <p:ext uri="{BB962C8B-B14F-4D97-AF65-F5344CB8AC3E}">
        <p14:creationId xmlns:p14="http://schemas.microsoft.com/office/powerpoint/2010/main" val="107509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51393-DB9F-420B-9ED7-40348FAB98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97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2278"/>
            <a:ext cx="9144000" cy="495487"/>
          </a:xfrm>
          <a:prstGeom prst="rect">
            <a:avLst/>
          </a:prstGeom>
        </p:spPr>
        <p:txBody>
          <a:bodyPr/>
          <a:lstStyle>
            <a:lvl1pPr algn="ctr">
              <a:defRPr sz="2400" baseline="0">
                <a:solidFill>
                  <a:schemeClr val="tx1">
                    <a:lumMod val="75000"/>
                    <a:lumOff val="25000"/>
                  </a:schemeClr>
                </a:solidFill>
                <a:latin typeface="Franklin Gothic Book"/>
              </a:defRPr>
            </a:lvl1pPr>
          </a:lstStyle>
          <a:p>
            <a:r>
              <a:rPr lang="en-US" dirty="0"/>
              <a:t>Bringing the Future into Focus</a:t>
            </a:r>
          </a:p>
        </p:txBody>
      </p:sp>
    </p:spTree>
    <p:extLst>
      <p:ext uri="{BB962C8B-B14F-4D97-AF65-F5344CB8AC3E}">
        <p14:creationId xmlns:p14="http://schemas.microsoft.com/office/powerpoint/2010/main" val="18118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9246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5523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0157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3400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985713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3933697324"/>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3040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68263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ments Slide">
    <p:bg>
      <p:bgPr>
        <a:solidFill>
          <a:schemeClr val="bg1"/>
        </a:solidFill>
        <a:effectLst/>
      </p:bgPr>
    </p:bg>
    <p:spTree>
      <p:nvGrpSpPr>
        <p:cNvPr id="1" name=""/>
        <p:cNvGrpSpPr/>
        <p:nvPr/>
      </p:nvGrpSpPr>
      <p:grpSpPr>
        <a:xfrm>
          <a:off x="0" y="0"/>
          <a:ext cx="0" cy="0"/>
          <a:chOff x="0" y="0"/>
          <a:chExt cx="0" cy="0"/>
        </a:xfrm>
      </p:grpSpPr>
      <p:pic>
        <p:nvPicPr>
          <p:cNvPr id="1026" name="Picture 11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33157" y="5157001"/>
            <a:ext cx="1400816" cy="12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17563" y="5148021"/>
            <a:ext cx="916566" cy="12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4"/>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37698" y="5230621"/>
            <a:ext cx="2310948" cy="12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5"/>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26918" y="5158946"/>
            <a:ext cx="1641782" cy="12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userDrawn="1"/>
        </p:nvSpPr>
        <p:spPr>
          <a:xfrm>
            <a:off x="616063" y="545670"/>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solidFill>
                  <a:schemeClr val="accent3"/>
                </a:solidFill>
                <a:latin typeface="+mj-lt"/>
              </a:rPr>
              <a:t>Acknowledgments</a:t>
            </a:r>
          </a:p>
        </p:txBody>
      </p:sp>
      <p:sp>
        <p:nvSpPr>
          <p:cNvPr id="2" name="Rectangle 1"/>
          <p:cNvSpPr/>
          <p:nvPr userDrawn="1"/>
        </p:nvSpPr>
        <p:spPr>
          <a:xfrm>
            <a:off x="690312" y="1432900"/>
            <a:ext cx="6159208" cy="1171603"/>
          </a:xfrm>
          <a:prstGeom prst="rect">
            <a:avLst/>
          </a:prstGeom>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This project is a collaboration of The United Nations Statistics Division, United Nations Environment </a:t>
            </a:r>
            <a:r>
              <a:rPr lang="en-US" sz="1600" baseline="0" dirty="0" err="1">
                <a:solidFill>
                  <a:schemeClr val="tx2"/>
                </a:solidFill>
                <a:latin typeface="Palatino Linotype" panose="02040502050505030304" pitchFamily="18" charset="0"/>
                <a:ea typeface="Calibri" panose="020F0502020204030204" pitchFamily="34" charset="0"/>
                <a:cs typeface="Times New Roman" panose="02020603050405020304" pitchFamily="18" charset="0"/>
              </a:rPr>
              <a:t>Programme</a:t>
            </a: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 and the Secretariat of the Convention on Biological Diversity and is supported by the Government of Norway</a:t>
            </a:r>
          </a:p>
        </p:txBody>
      </p:sp>
    </p:spTree>
    <p:extLst>
      <p:ext uri="{BB962C8B-B14F-4D97-AF65-F5344CB8AC3E}">
        <p14:creationId xmlns:p14="http://schemas.microsoft.com/office/powerpoint/2010/main" val="1796320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55608" y="2349092"/>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latin typeface="Franklin Gothic Medium"/>
              </a:rPr>
              <a:t>THANK YOU</a:t>
            </a:r>
          </a:p>
        </p:txBody>
      </p:sp>
      <p:sp>
        <p:nvSpPr>
          <p:cNvPr id="11" name="Subtitle 2"/>
          <p:cNvSpPr txBox="1">
            <a:spLocks/>
          </p:cNvSpPr>
          <p:nvPr userDrawn="1"/>
        </p:nvSpPr>
        <p:spPr>
          <a:xfrm>
            <a:off x="655608" y="2940762"/>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2675400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67"/>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332720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3C4B58-297E-4246-9727-1DE75D2E9822}" type="datetimeFigureOut">
              <a:rPr lang="en-US" smtClean="0"/>
              <a:t>3/2/2019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C0A97BD-8D1C-4B5E-B5C8-23B86C5B63FD}" type="slidenum">
              <a:rPr lang="en-US" smtClean="0"/>
              <a:t>‹#›</a:t>
            </a:fld>
            <a:endParaRPr lang="en-US"/>
          </a:p>
        </p:txBody>
      </p:sp>
    </p:spTree>
    <p:extLst>
      <p:ext uri="{BB962C8B-B14F-4D97-AF65-F5344CB8AC3E}">
        <p14:creationId xmlns:p14="http://schemas.microsoft.com/office/powerpoint/2010/main" val="2361079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2371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923709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31222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6"/>
            <a:ext cx="6858000" cy="3308347"/>
          </a:xfrm>
          <a:prstGeom prst="rect">
            <a:avLst/>
          </a:prstGeom>
        </p:spPr>
        <p:txBody>
          <a:bodyPr/>
          <a:lstStyle>
            <a:lvl1pPr>
              <a:lnSpc>
                <a:spcPct val="110000"/>
              </a:lnSpc>
              <a:buClr>
                <a:srgbClr val="0984AF"/>
              </a:buClr>
              <a:defRPr sz="1350">
                <a:solidFill>
                  <a:schemeClr val="accent4"/>
                </a:solidFill>
                <a:latin typeface="Palatino Linotype" panose="02040502050505030304" pitchFamily="18" charset="0"/>
              </a:defRPr>
            </a:lvl1pPr>
            <a:lvl2pPr marL="514350" indent="-171450">
              <a:lnSpc>
                <a:spcPct val="110000"/>
              </a:lnSpc>
              <a:buClr>
                <a:srgbClr val="0984AF"/>
              </a:buClr>
              <a:buFont typeface="News Gothic" panose="02000503040000020004" pitchFamily="2" charset="0"/>
              <a:buChar char="&gt;"/>
              <a:defRPr sz="1350">
                <a:solidFill>
                  <a:schemeClr val="accent4"/>
                </a:solidFill>
                <a:latin typeface="Palatino Linotype" panose="02040502050505030304" pitchFamily="18" charset="0"/>
              </a:defRPr>
            </a:lvl2pPr>
            <a:lvl3pPr marL="857250" indent="-171450">
              <a:lnSpc>
                <a:spcPct val="110000"/>
              </a:lnSpc>
              <a:buClr>
                <a:srgbClr val="0984AF"/>
              </a:buClr>
              <a:buFont typeface="Calibri" panose="020F0502020204030204" pitchFamily="34" charset="0"/>
              <a:buChar char="⁻"/>
              <a:defRPr sz="1350">
                <a:solidFill>
                  <a:schemeClr val="accent4"/>
                </a:solidFill>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lnSpc>
                <a:spcPct val="110000"/>
              </a:lnSpc>
              <a:buClr>
                <a:srgbClr val="0984AF"/>
              </a:buClr>
              <a:defRPr sz="135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577019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6"/>
            <a:ext cx="3822326" cy="3308347"/>
          </a:xfrm>
          <a:prstGeom prst="rect">
            <a:avLst/>
          </a:prstGeom>
        </p:spPr>
        <p:txBody>
          <a:bodyPr/>
          <a:lstStyle>
            <a:lvl1pPr>
              <a:buClr>
                <a:srgbClr val="0984AF"/>
              </a:buClr>
              <a:defRPr sz="1350" baseline="0">
                <a:latin typeface="Palatino Linotype" panose="02040502050505030304" pitchFamily="18" charset="0"/>
              </a:defRPr>
            </a:lvl1pPr>
            <a:lvl2pPr marL="514350" indent="-171450">
              <a:buClr>
                <a:srgbClr val="0984AF"/>
              </a:buClr>
              <a:buFont typeface="Wingdings" panose="05000000000000000000" pitchFamily="2" charset="2"/>
              <a:buChar char="Ø"/>
              <a:defRPr sz="1800">
                <a:latin typeface="Palatino Linotype" panose="02040502050505030304" pitchFamily="18" charset="0"/>
              </a:defRPr>
            </a:lvl2pPr>
            <a:lvl3pPr marL="857250" indent="-171450">
              <a:buClr>
                <a:srgbClr val="0984AF"/>
              </a:buClr>
              <a:buFont typeface="Calibri" panose="020F0502020204030204" pitchFamily="34" charset="0"/>
              <a:buChar char="⁻"/>
              <a:defRPr sz="1800">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buClr>
                <a:srgbClr val="0984AF"/>
              </a:buClr>
              <a:defRPr sz="18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6"/>
            <a:ext cx="3822326" cy="3309095"/>
          </a:xfrm>
          <a:prstGeom prst="rect">
            <a:avLst/>
          </a:prstGeom>
        </p:spPr>
        <p:txBody>
          <a:bodyPr/>
          <a:lstStyle>
            <a:lvl1pPr marL="257175" indent="-257175" algn="l">
              <a:buClr>
                <a:srgbClr val="0984AF"/>
              </a:buClr>
              <a:buFont typeface="Arial" panose="020B0604020202020204" pitchFamily="34" charset="0"/>
              <a:buChar char="•"/>
              <a:defRPr sz="1350" baseline="0">
                <a:latin typeface="Palatino Linotype" panose="02040502050505030304" pitchFamily="18" charset="0"/>
              </a:defRPr>
            </a:lvl1pPr>
            <a:lvl2pPr marL="342900" indent="0" algn="l">
              <a:buFont typeface="Arial" panose="020B0604020202020204" pitchFamily="34" charset="0"/>
              <a:buNone/>
              <a:defRPr sz="1800">
                <a:latin typeface="Palatino Linotype" panose="02040502050505030304" pitchFamily="18" charset="0"/>
              </a:defRPr>
            </a:lvl2pPr>
            <a:lvl3pPr marL="685800" indent="0" algn="l">
              <a:buFont typeface="Arial" panose="020B0604020202020204" pitchFamily="34" charset="0"/>
              <a:buNone/>
              <a:defRPr sz="1800">
                <a:latin typeface="Palatino Linotype" panose="02040502050505030304" pitchFamily="18" charset="0"/>
              </a:defRPr>
            </a:lvl3pPr>
            <a:lvl4pPr marL="1028700" indent="0" algn="l">
              <a:buFont typeface="Arial" panose="020B0604020202020204" pitchFamily="34" charset="0"/>
              <a:buNone/>
              <a:defRPr sz="1800">
                <a:latin typeface="Palatino Linotype" panose="02040502050505030304" pitchFamily="18" charset="0"/>
              </a:defRPr>
            </a:lvl4pPr>
            <a:lvl5pPr marL="1371600" indent="0" algn="l">
              <a:buFont typeface="Arial" panose="020B0604020202020204" pitchFamily="34" charset="0"/>
              <a:buNone/>
              <a:defRPr sz="18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03915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994102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1"/>
            <a:ext cx="3891150" cy="244736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8"/>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339504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397850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345290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27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050" baseline="0" smtClean="0">
                <a:solidFill>
                  <a:schemeClr val="bg2">
                    <a:lumMod val="10000"/>
                  </a:schemeClr>
                </a:solidFill>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68358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67"/>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71668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6"/>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807779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941058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6"/>
            <a:ext cx="6858000" cy="3308347"/>
          </a:xfrm>
          <a:prstGeom prst="rect">
            <a:avLst/>
          </a:prstGeom>
        </p:spPr>
        <p:txBody>
          <a:bodyPr/>
          <a:lstStyle>
            <a:lvl1pPr>
              <a:lnSpc>
                <a:spcPct val="110000"/>
              </a:lnSpc>
              <a:buClr>
                <a:srgbClr val="0984AF"/>
              </a:buClr>
              <a:defRPr sz="1350">
                <a:solidFill>
                  <a:schemeClr val="accent4"/>
                </a:solidFill>
                <a:latin typeface="Palatino Linotype" panose="02040502050505030304" pitchFamily="18" charset="0"/>
              </a:defRPr>
            </a:lvl1pPr>
            <a:lvl2pPr marL="514350" indent="-171450">
              <a:lnSpc>
                <a:spcPct val="110000"/>
              </a:lnSpc>
              <a:buClr>
                <a:srgbClr val="0984AF"/>
              </a:buClr>
              <a:buFont typeface="News Gothic" panose="02000503040000020004" pitchFamily="2" charset="0"/>
              <a:buChar char="&gt;"/>
              <a:defRPr sz="1350">
                <a:solidFill>
                  <a:schemeClr val="accent4"/>
                </a:solidFill>
                <a:latin typeface="Palatino Linotype" panose="02040502050505030304" pitchFamily="18" charset="0"/>
              </a:defRPr>
            </a:lvl2pPr>
            <a:lvl3pPr marL="857250" indent="-171450">
              <a:lnSpc>
                <a:spcPct val="110000"/>
              </a:lnSpc>
              <a:buClr>
                <a:srgbClr val="0984AF"/>
              </a:buClr>
              <a:buFont typeface="Calibri" panose="020F0502020204030204" pitchFamily="34" charset="0"/>
              <a:buChar char="⁻"/>
              <a:defRPr sz="1350">
                <a:solidFill>
                  <a:schemeClr val="accent4"/>
                </a:solidFill>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lnSpc>
                <a:spcPct val="110000"/>
              </a:lnSpc>
              <a:buClr>
                <a:srgbClr val="0984AF"/>
              </a:buClr>
              <a:defRPr sz="135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165395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6"/>
            <a:ext cx="3822326" cy="3308347"/>
          </a:xfrm>
          <a:prstGeom prst="rect">
            <a:avLst/>
          </a:prstGeom>
        </p:spPr>
        <p:txBody>
          <a:bodyPr/>
          <a:lstStyle>
            <a:lvl1pPr>
              <a:buClr>
                <a:srgbClr val="0984AF"/>
              </a:buClr>
              <a:defRPr sz="1350" baseline="0">
                <a:latin typeface="Palatino Linotype" panose="02040502050505030304" pitchFamily="18" charset="0"/>
              </a:defRPr>
            </a:lvl1pPr>
            <a:lvl2pPr marL="514350" indent="-171450">
              <a:buClr>
                <a:srgbClr val="0984AF"/>
              </a:buClr>
              <a:buFont typeface="Wingdings" panose="05000000000000000000" pitchFamily="2" charset="2"/>
              <a:buChar char="Ø"/>
              <a:defRPr sz="1800">
                <a:latin typeface="Palatino Linotype" panose="02040502050505030304" pitchFamily="18" charset="0"/>
              </a:defRPr>
            </a:lvl2pPr>
            <a:lvl3pPr marL="857250" indent="-171450">
              <a:buClr>
                <a:srgbClr val="0984AF"/>
              </a:buClr>
              <a:buFont typeface="Calibri" panose="020F0502020204030204" pitchFamily="34" charset="0"/>
              <a:buChar char="⁻"/>
              <a:defRPr sz="1800">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buClr>
                <a:srgbClr val="0984AF"/>
              </a:buClr>
              <a:defRPr sz="18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6"/>
            <a:ext cx="3822326" cy="3309095"/>
          </a:xfrm>
          <a:prstGeom prst="rect">
            <a:avLst/>
          </a:prstGeom>
        </p:spPr>
        <p:txBody>
          <a:bodyPr/>
          <a:lstStyle>
            <a:lvl1pPr marL="257175" indent="-257175" algn="l">
              <a:buClr>
                <a:srgbClr val="0984AF"/>
              </a:buClr>
              <a:buFont typeface="Arial" panose="020B0604020202020204" pitchFamily="34" charset="0"/>
              <a:buChar char="•"/>
              <a:defRPr sz="1350" baseline="0">
                <a:latin typeface="Palatino Linotype" panose="02040502050505030304" pitchFamily="18" charset="0"/>
              </a:defRPr>
            </a:lvl1pPr>
            <a:lvl2pPr marL="342900" indent="0" algn="l">
              <a:buFont typeface="Arial" panose="020B0604020202020204" pitchFamily="34" charset="0"/>
              <a:buNone/>
              <a:defRPr sz="1800">
                <a:latin typeface="Palatino Linotype" panose="02040502050505030304" pitchFamily="18" charset="0"/>
              </a:defRPr>
            </a:lvl2pPr>
            <a:lvl3pPr marL="685800" indent="0" algn="l">
              <a:buFont typeface="Arial" panose="020B0604020202020204" pitchFamily="34" charset="0"/>
              <a:buNone/>
              <a:defRPr sz="1800">
                <a:latin typeface="Palatino Linotype" panose="02040502050505030304" pitchFamily="18" charset="0"/>
              </a:defRPr>
            </a:lvl3pPr>
            <a:lvl4pPr marL="1028700" indent="0" algn="l">
              <a:buFont typeface="Arial" panose="020B0604020202020204" pitchFamily="34" charset="0"/>
              <a:buNone/>
              <a:defRPr sz="1800">
                <a:latin typeface="Palatino Linotype" panose="02040502050505030304" pitchFamily="18" charset="0"/>
              </a:defRPr>
            </a:lvl4pPr>
            <a:lvl5pPr marL="1371600" indent="0" algn="l">
              <a:buFont typeface="Arial" panose="020B0604020202020204" pitchFamily="34" charset="0"/>
              <a:buNone/>
              <a:defRPr sz="18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814679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995689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1"/>
            <a:ext cx="3891150" cy="244736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8"/>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98414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40160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59577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27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050" baseline="0" smtClean="0">
                <a:solidFill>
                  <a:schemeClr val="bg2">
                    <a:lumMod val="10000"/>
                  </a:schemeClr>
                </a:solidFill>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299739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6"/>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77447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0844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54433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6"/>
            <a:ext cx="6858000" cy="3308347"/>
          </a:xfrm>
          <a:prstGeom prst="rect">
            <a:avLst/>
          </a:prstGeom>
        </p:spPr>
        <p:txBody>
          <a:bodyPr/>
          <a:lstStyle>
            <a:lvl1pPr>
              <a:lnSpc>
                <a:spcPct val="110000"/>
              </a:lnSpc>
              <a:buClr>
                <a:srgbClr val="0984AF"/>
              </a:buClr>
              <a:defRPr sz="1350">
                <a:solidFill>
                  <a:schemeClr val="accent4"/>
                </a:solidFill>
                <a:latin typeface="Palatino Linotype" panose="02040502050505030304" pitchFamily="18" charset="0"/>
              </a:defRPr>
            </a:lvl1pPr>
            <a:lvl2pPr marL="514350" indent="-171450">
              <a:lnSpc>
                <a:spcPct val="110000"/>
              </a:lnSpc>
              <a:buClr>
                <a:srgbClr val="0984AF"/>
              </a:buClr>
              <a:buFont typeface="News Gothic" panose="02000503040000020004" pitchFamily="2" charset="0"/>
              <a:buChar char="&gt;"/>
              <a:defRPr sz="1350">
                <a:solidFill>
                  <a:schemeClr val="accent4"/>
                </a:solidFill>
                <a:latin typeface="Palatino Linotype" panose="02040502050505030304" pitchFamily="18" charset="0"/>
              </a:defRPr>
            </a:lvl2pPr>
            <a:lvl3pPr marL="857250" indent="-171450">
              <a:lnSpc>
                <a:spcPct val="110000"/>
              </a:lnSpc>
              <a:buClr>
                <a:srgbClr val="0984AF"/>
              </a:buClr>
              <a:buFont typeface="Calibri" panose="020F0502020204030204" pitchFamily="34" charset="0"/>
              <a:buChar char="⁻"/>
              <a:defRPr sz="1350">
                <a:solidFill>
                  <a:schemeClr val="accent4"/>
                </a:solidFill>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lnSpc>
                <a:spcPct val="110000"/>
              </a:lnSpc>
              <a:buClr>
                <a:srgbClr val="0984AF"/>
              </a:buClr>
              <a:defRPr sz="135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77154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6"/>
            <a:ext cx="3822326" cy="3308347"/>
          </a:xfrm>
          <a:prstGeom prst="rect">
            <a:avLst/>
          </a:prstGeom>
        </p:spPr>
        <p:txBody>
          <a:bodyPr/>
          <a:lstStyle>
            <a:lvl1pPr>
              <a:buClr>
                <a:srgbClr val="0984AF"/>
              </a:buClr>
              <a:defRPr sz="1350" baseline="0">
                <a:latin typeface="Palatino Linotype" panose="02040502050505030304" pitchFamily="18" charset="0"/>
              </a:defRPr>
            </a:lvl1pPr>
            <a:lvl2pPr marL="514350" indent="-171450">
              <a:buClr>
                <a:srgbClr val="0984AF"/>
              </a:buClr>
              <a:buFont typeface="Wingdings" panose="05000000000000000000" pitchFamily="2" charset="2"/>
              <a:buChar char="Ø"/>
              <a:defRPr sz="1800">
                <a:latin typeface="Palatino Linotype" panose="02040502050505030304" pitchFamily="18" charset="0"/>
              </a:defRPr>
            </a:lvl2pPr>
            <a:lvl3pPr marL="857250" indent="-171450">
              <a:buClr>
                <a:srgbClr val="0984AF"/>
              </a:buClr>
              <a:buFont typeface="Calibri" panose="020F0502020204030204" pitchFamily="34" charset="0"/>
              <a:buChar char="⁻"/>
              <a:defRPr sz="1800">
                <a:latin typeface="Palatino Linotype" panose="02040502050505030304" pitchFamily="18" charset="0"/>
              </a:defRPr>
            </a:lvl3pPr>
            <a:lvl4pPr marL="1028700" indent="0">
              <a:buNone/>
              <a:defRPr sz="1800">
                <a:latin typeface="Palatino Linotype" panose="02040502050505030304" pitchFamily="18" charset="0"/>
              </a:defRPr>
            </a:lvl4pPr>
            <a:lvl5pPr marL="0" indent="171450">
              <a:buClr>
                <a:srgbClr val="0984AF"/>
              </a:buClr>
              <a:defRPr sz="18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6"/>
            <a:ext cx="3822326" cy="3309095"/>
          </a:xfrm>
          <a:prstGeom prst="rect">
            <a:avLst/>
          </a:prstGeom>
        </p:spPr>
        <p:txBody>
          <a:bodyPr/>
          <a:lstStyle>
            <a:lvl1pPr marL="257175" indent="-257175" algn="l">
              <a:buClr>
                <a:srgbClr val="0984AF"/>
              </a:buClr>
              <a:buFont typeface="Arial" panose="020B0604020202020204" pitchFamily="34" charset="0"/>
              <a:buChar char="•"/>
              <a:defRPr sz="1350" baseline="0">
                <a:latin typeface="Palatino Linotype" panose="02040502050505030304" pitchFamily="18" charset="0"/>
              </a:defRPr>
            </a:lvl1pPr>
            <a:lvl2pPr marL="342900" indent="0" algn="l">
              <a:buFont typeface="Arial" panose="020B0604020202020204" pitchFamily="34" charset="0"/>
              <a:buNone/>
              <a:defRPr sz="1800">
                <a:latin typeface="Palatino Linotype" panose="02040502050505030304" pitchFamily="18" charset="0"/>
              </a:defRPr>
            </a:lvl2pPr>
            <a:lvl3pPr marL="685800" indent="0" algn="l">
              <a:buFont typeface="Arial" panose="020B0604020202020204" pitchFamily="34" charset="0"/>
              <a:buNone/>
              <a:defRPr sz="1800">
                <a:latin typeface="Palatino Linotype" panose="02040502050505030304" pitchFamily="18" charset="0"/>
              </a:defRPr>
            </a:lvl3pPr>
            <a:lvl4pPr marL="1028700" indent="0" algn="l">
              <a:buFont typeface="Arial" panose="020B0604020202020204" pitchFamily="34" charset="0"/>
              <a:buNone/>
              <a:defRPr sz="1800">
                <a:latin typeface="Palatino Linotype" panose="02040502050505030304" pitchFamily="18" charset="0"/>
              </a:defRPr>
            </a:lvl4pPr>
            <a:lvl5pPr marL="1371600" indent="0" algn="l">
              <a:buFont typeface="Arial" panose="020B0604020202020204" pitchFamily="34" charset="0"/>
              <a:buNone/>
              <a:defRPr sz="18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400230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66276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27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1"/>
            <a:ext cx="3891150" cy="244736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350">
                <a:effectLst/>
                <a:latin typeface="Palatino Linotype" panose="0204050205050503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35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35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8"/>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63170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1" y="1463955"/>
            <a:ext cx="4037479"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247132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27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350" baseline="0" smtClean="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97125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27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lang="en-US" sz="1050" baseline="0" smtClean="0">
                <a:solidFill>
                  <a:schemeClr val="bg2">
                    <a:lumMod val="10000"/>
                  </a:schemeClr>
                </a:solidFill>
                <a:effectLst/>
                <a:latin typeface="Palatino Linotype" panose="020405020505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994534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6"/>
            <a:ext cx="6858000" cy="605397"/>
          </a:xfrm>
          <a:prstGeom prst="rect">
            <a:avLst/>
          </a:prstGeom>
        </p:spPr>
        <p:txBody>
          <a:bodyPr anchor="b"/>
          <a:lstStyle>
            <a:lvl1pPr algn="l">
              <a:defRPr sz="27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48248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5247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7022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solidFill>
                  <a:prstClr val="black"/>
                </a:solidFill>
              </a:rPr>
              <a:t>Page </a:t>
            </a:r>
            <a:fld id="{C8303BCE-995F-4709-9859-41737DB22DB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28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29534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3277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jpeg"/><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5.jpeg"/><Relationship Id="rId5" Type="http://schemas.openxmlformats.org/officeDocument/2006/relationships/slideLayout" Target="../slideLayouts/slideLayout26.xml"/><Relationship Id="rId10" Type="http://schemas.openxmlformats.org/officeDocument/2006/relationships/theme" Target="../theme/theme7.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jpeg"/><Relationship Id="rId5" Type="http://schemas.openxmlformats.org/officeDocument/2006/relationships/slideLayout" Target="../slideLayouts/slideLayout35.xml"/><Relationship Id="rId10" Type="http://schemas.openxmlformats.org/officeDocument/2006/relationships/theme" Target="../theme/theme8.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5.jpeg"/><Relationship Id="rId5" Type="http://schemas.openxmlformats.org/officeDocument/2006/relationships/slideLayout" Target="../slideLayouts/slideLayout44.xml"/><Relationship Id="rId10" Type="http://schemas.openxmlformats.org/officeDocument/2006/relationships/theme" Target="../theme/theme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1825" y="1968653"/>
            <a:ext cx="3043004" cy="2342731"/>
          </a:xfrm>
          <a:prstGeom prst="rect">
            <a:avLst/>
          </a:prstGeom>
        </p:spPr>
      </p:pic>
    </p:spTree>
    <p:extLst>
      <p:ext uri="{BB962C8B-B14F-4D97-AF65-F5344CB8AC3E}">
        <p14:creationId xmlns:p14="http://schemas.microsoft.com/office/powerpoint/2010/main" val="2997010607"/>
      </p:ext>
    </p:extLst>
  </p:cSld>
  <p:clrMap bg1="lt1" tx1="dk1" bg2="lt2" tx2="dk2" accent1="accent1" accent2="accent2" accent3="accent3" accent4="accent4" accent5="accent5" accent6="accent6" hlink="hlink" folHlink="folHlink"/>
  <p:sldLayoutIdLst>
    <p:sldLayoutId id="214748369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25770"/>
      </p:ext>
    </p:extLst>
  </p:cSld>
  <p:clrMap bg1="lt1" tx1="dk1" bg2="lt2" tx2="dk2" accent1="accent1" accent2="accent2" accent3="accent3" accent4="accent4" accent5="accent5" accent6="accent6" hlink="hlink" folHlink="folHlink"/>
  <p:sldLayoutIdLst>
    <p:sldLayoutId id="2147483700" r:id="rId1"/>
    <p:sldLayoutId id="2147483748" r:id="rId2"/>
    <p:sldLayoutId id="21474837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762336697"/>
      </p:ext>
    </p:extLst>
  </p:cSld>
  <p:clrMap bg1="lt1" tx1="dk1" bg2="lt2" tx2="dk2" accent1="accent1" accent2="accent2" accent3="accent3" accent4="accent4" accent5="accent5" accent6="accent6" hlink="hlink" folHlink="folHlink"/>
  <p:sldLayoutIdLst>
    <p:sldLayoutId id="2147483723" r:id="rId1"/>
    <p:sldLayoutId id="21474837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302615787"/>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07" r:id="rId3"/>
    <p:sldLayoutId id="2147483720" r:id="rId4"/>
    <p:sldLayoutId id="2147483721" r:id="rId5"/>
    <p:sldLayoutId id="2147483736" r:id="rId6"/>
    <p:sldLayoutId id="2147483737" r:id="rId7"/>
    <p:sldLayoutId id="2147483738" r:id="rId8"/>
    <p:sldLayoutId id="214748374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265570"/>
      </p:ext>
    </p:extLst>
  </p:cSld>
  <p:clrMap bg1="lt1" tx1="dk1" bg2="lt2" tx2="dk2" accent1="accent1" accent2="accent2" accent3="accent3" accent4="accent4" accent5="accent5" accent6="accent6" hlink="hlink" folHlink="folHlink"/>
  <p:sldLayoutIdLst>
    <p:sldLayoutId id="2147483739"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625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pPr defTabSz="309563" hangingPunct="0"/>
            <a:r>
              <a:rPr lang="en-US" kern="0">
                <a:solidFill>
                  <a:srgbClr val="164950"/>
                </a:solidFill>
                <a:latin typeface="Proxima Nova Bold"/>
                <a:sym typeface="Proxima Nova Bold"/>
              </a:rPr>
              <a:t>Page </a:t>
            </a:r>
            <a:fld id="{C8303BCE-995F-4709-9859-41737DB22DB5}" type="slidenum">
              <a:rPr lang="en-US" kern="0" smtClean="0">
                <a:solidFill>
                  <a:srgbClr val="164950"/>
                </a:solidFill>
                <a:latin typeface="Proxima Nova Bold"/>
                <a:sym typeface="Proxima Nova Bold"/>
              </a:rPr>
              <a:pPr defTabSz="309563" hangingPunct="0"/>
              <a:t>‹#›</a:t>
            </a:fld>
            <a:endParaRPr lang="en-US" kern="0" dirty="0">
              <a:solidFill>
                <a:srgbClr val="164950"/>
              </a:solidFill>
              <a:latin typeface="Proxima Nova Bold"/>
              <a:sym typeface="Proxima Nova Bold"/>
            </a:endParaRPr>
          </a:p>
        </p:txBody>
      </p:sp>
    </p:spTree>
    <p:extLst>
      <p:ext uri="{BB962C8B-B14F-4D97-AF65-F5344CB8AC3E}">
        <p14:creationId xmlns:p14="http://schemas.microsoft.com/office/powerpoint/2010/main" val="9141676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pPr defTabSz="309563" hangingPunct="0"/>
            <a:r>
              <a:rPr lang="en-US" kern="0">
                <a:solidFill>
                  <a:srgbClr val="164950"/>
                </a:solidFill>
                <a:latin typeface="Proxima Nova Bold"/>
                <a:sym typeface="Proxima Nova Bold"/>
              </a:rPr>
              <a:t>Page </a:t>
            </a:r>
            <a:fld id="{C8303BCE-995F-4709-9859-41737DB22DB5}" type="slidenum">
              <a:rPr lang="en-US" kern="0" smtClean="0">
                <a:solidFill>
                  <a:srgbClr val="164950"/>
                </a:solidFill>
                <a:latin typeface="Proxima Nova Bold"/>
                <a:sym typeface="Proxima Nova Bold"/>
              </a:rPr>
              <a:pPr defTabSz="309563" hangingPunct="0"/>
              <a:t>‹#›</a:t>
            </a:fld>
            <a:endParaRPr lang="en-US" kern="0" dirty="0">
              <a:solidFill>
                <a:srgbClr val="164950"/>
              </a:solidFill>
              <a:latin typeface="Proxima Nova Bold"/>
              <a:sym typeface="Proxima Nova Bold"/>
            </a:endParaRPr>
          </a:p>
        </p:txBody>
      </p:sp>
    </p:spTree>
    <p:extLst>
      <p:ext uri="{BB962C8B-B14F-4D97-AF65-F5344CB8AC3E}">
        <p14:creationId xmlns:p14="http://schemas.microsoft.com/office/powerpoint/2010/main" val="408510447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9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6"/>
            <a:ext cx="2057400" cy="365125"/>
          </a:xfrm>
          <a:prstGeom prst="rect">
            <a:avLst/>
          </a:prstGeom>
        </p:spPr>
        <p:txBody>
          <a:bodyPr/>
          <a:lstStyle>
            <a:lvl1pPr algn="r">
              <a:defRPr sz="900" baseline="0"/>
            </a:lvl1pPr>
          </a:lstStyle>
          <a:p>
            <a:pPr defTabSz="309563" hangingPunct="0"/>
            <a:r>
              <a:rPr lang="en-US" kern="0">
                <a:solidFill>
                  <a:srgbClr val="164950"/>
                </a:solidFill>
                <a:latin typeface="Proxima Nova Bold"/>
                <a:sym typeface="Proxima Nova Bold"/>
              </a:rPr>
              <a:t>Page </a:t>
            </a:r>
            <a:fld id="{C8303BCE-995F-4709-9859-41737DB22DB5}" type="slidenum">
              <a:rPr lang="en-US" kern="0" smtClean="0">
                <a:solidFill>
                  <a:srgbClr val="164950"/>
                </a:solidFill>
                <a:latin typeface="Proxima Nova Bold"/>
                <a:sym typeface="Proxima Nova Bold"/>
              </a:rPr>
              <a:pPr defTabSz="309563" hangingPunct="0"/>
              <a:t>‹#›</a:t>
            </a:fld>
            <a:endParaRPr lang="en-US" kern="0" dirty="0">
              <a:solidFill>
                <a:srgbClr val="164950"/>
              </a:solidFill>
              <a:latin typeface="Proxima Nova Bold"/>
              <a:sym typeface="Proxima Nova Bold"/>
            </a:endParaRPr>
          </a:p>
        </p:txBody>
      </p:sp>
    </p:spTree>
    <p:extLst>
      <p:ext uri="{BB962C8B-B14F-4D97-AF65-F5344CB8AC3E}">
        <p14:creationId xmlns:p14="http://schemas.microsoft.com/office/powerpoint/2010/main" val="131795069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103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9"/>
                                          </p:stCondLst>
                                        </p:cTn>
                                        <p:tgtEl>
                                          <p:spTgt spid="12"/>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8619A-C255-42CB-B95B-C5D085A303E9}"/>
              </a:ext>
            </a:extLst>
          </p:cNvPr>
          <p:cNvSpPr>
            <a:spLocks noGrp="1"/>
          </p:cNvSpPr>
          <p:nvPr>
            <p:ph type="ctrTitle"/>
          </p:nvPr>
        </p:nvSpPr>
        <p:spPr>
          <a:xfrm>
            <a:off x="628650" y="367135"/>
            <a:ext cx="6858000" cy="591670"/>
          </a:xfrm>
        </p:spPr>
        <p:txBody>
          <a:bodyPr/>
          <a:lstStyle/>
          <a:p>
            <a:r>
              <a:rPr lang="en-US" dirty="0"/>
              <a:t>Research agenda for the revision</a:t>
            </a:r>
          </a:p>
        </p:txBody>
      </p:sp>
      <p:sp>
        <p:nvSpPr>
          <p:cNvPr id="3" name="Text Placeholder 2">
            <a:extLst>
              <a:ext uri="{FF2B5EF4-FFF2-40B4-BE49-F238E27FC236}">
                <a16:creationId xmlns:a16="http://schemas.microsoft.com/office/drawing/2014/main" xmlns="" id="{4A1EBEF6-5072-49D1-8E05-0B8A9FCDCC98}"/>
              </a:ext>
            </a:extLst>
          </p:cNvPr>
          <p:cNvSpPr>
            <a:spLocks noGrp="1"/>
          </p:cNvSpPr>
          <p:nvPr>
            <p:ph type="body" sz="quarter" idx="13"/>
          </p:nvPr>
        </p:nvSpPr>
        <p:spPr>
          <a:xfrm>
            <a:off x="628650" y="1084521"/>
            <a:ext cx="8127892" cy="5028840"/>
          </a:xfrm>
        </p:spPr>
        <p:txBody>
          <a:bodyPr/>
          <a:lstStyle/>
          <a:p>
            <a:r>
              <a:rPr lang="en-US" dirty="0"/>
              <a:t>Revision structured around </a:t>
            </a:r>
            <a:r>
              <a:rPr lang="en-US" b="1" dirty="0"/>
              <a:t>four research areas</a:t>
            </a:r>
            <a:r>
              <a:rPr lang="en-US" dirty="0"/>
              <a:t>:</a:t>
            </a:r>
          </a:p>
          <a:p>
            <a:pPr lvl="1"/>
            <a:r>
              <a:rPr lang="en-US" b="1" dirty="0"/>
              <a:t>Spatial areas</a:t>
            </a:r>
            <a:r>
              <a:rPr lang="en-US" dirty="0"/>
              <a:t>: </a:t>
            </a:r>
            <a:r>
              <a:rPr lang="en-AU" dirty="0"/>
              <a:t>Classification of ecosystem types</a:t>
            </a:r>
            <a:endParaRPr lang="en-US" dirty="0"/>
          </a:p>
          <a:p>
            <a:pPr lvl="1"/>
            <a:r>
              <a:rPr lang="en-US" b="1" dirty="0"/>
              <a:t>Ecosystem condition</a:t>
            </a:r>
            <a:r>
              <a:rPr lang="en-US" dirty="0"/>
              <a:t>: </a:t>
            </a:r>
            <a:r>
              <a:rPr lang="en-AU" dirty="0"/>
              <a:t>Characteristics and indicators of ecosystem condition </a:t>
            </a:r>
            <a:endParaRPr lang="en-US" dirty="0"/>
          </a:p>
          <a:p>
            <a:pPr lvl="1"/>
            <a:r>
              <a:rPr lang="en-US" b="1" dirty="0"/>
              <a:t>Ecosystem services</a:t>
            </a:r>
            <a:r>
              <a:rPr lang="en-US" dirty="0"/>
              <a:t>: </a:t>
            </a:r>
            <a:r>
              <a:rPr lang="en-AU" dirty="0"/>
              <a:t>The description and classification of ecosystem services</a:t>
            </a:r>
            <a:endParaRPr lang="en-US" dirty="0"/>
          </a:p>
          <a:p>
            <a:pPr lvl="1"/>
            <a:r>
              <a:rPr lang="en-US" b="1" dirty="0"/>
              <a:t>Accounting treatments and valuation: </a:t>
            </a:r>
          </a:p>
          <a:p>
            <a:pPr lvl="2">
              <a:buFont typeface="Arial" panose="020B0604020202020204" pitchFamily="34" charset="0"/>
              <a:buChar char="•"/>
            </a:pPr>
            <a:r>
              <a:rPr lang="en-AU" dirty="0"/>
              <a:t>Valuation concepts for ecosystem services and ecosystem assets </a:t>
            </a:r>
          </a:p>
          <a:p>
            <a:pPr lvl="2">
              <a:buFont typeface="Arial" panose="020B0604020202020204" pitchFamily="34" charset="0"/>
              <a:buChar char="•"/>
            </a:pPr>
            <a:r>
              <a:rPr lang="en-AU" dirty="0"/>
              <a:t>Valuation methods for key ecosystem services</a:t>
            </a:r>
          </a:p>
          <a:p>
            <a:pPr lvl="2">
              <a:buFont typeface="Arial" panose="020B0604020202020204" pitchFamily="34" charset="0"/>
              <a:buChar char="•"/>
            </a:pPr>
            <a:r>
              <a:rPr lang="en-AU" dirty="0"/>
              <a:t>Accounting for ecosystem capacity, degradation and enhancement</a:t>
            </a:r>
          </a:p>
          <a:p>
            <a:r>
              <a:rPr lang="en-US" dirty="0"/>
              <a:t>There is also a number of </a:t>
            </a:r>
            <a:r>
              <a:rPr lang="en-US" b="1" dirty="0"/>
              <a:t>crosscutting domains</a:t>
            </a:r>
            <a:r>
              <a:rPr lang="en-US" dirty="0"/>
              <a:t>, such as oceans and marine ecosystems, freshwater ecosystems, urban ecosystems, etc..</a:t>
            </a:r>
          </a:p>
          <a:p>
            <a:r>
              <a:rPr lang="en-US" dirty="0"/>
              <a:t>Testing and experimentation of specific topics (e.g., SDG indicator 6.6.1 on freshwater extent and 6.3.1 on land degradation, etc.)</a:t>
            </a:r>
          </a:p>
        </p:txBody>
      </p:sp>
    </p:spTree>
    <p:extLst>
      <p:ext uri="{BB962C8B-B14F-4D97-AF65-F5344CB8AC3E}">
        <p14:creationId xmlns:p14="http://schemas.microsoft.com/office/powerpoint/2010/main" val="592808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77A73-D060-4AD5-ABA8-D3D8DA37289B}"/>
              </a:ext>
            </a:extLst>
          </p:cNvPr>
          <p:cNvSpPr>
            <a:spLocks noGrp="1"/>
          </p:cNvSpPr>
          <p:nvPr>
            <p:ph type="ctrTitle"/>
          </p:nvPr>
        </p:nvSpPr>
        <p:spPr>
          <a:xfrm>
            <a:off x="515707" y="349573"/>
            <a:ext cx="8156535" cy="591670"/>
          </a:xfrm>
        </p:spPr>
        <p:txBody>
          <a:bodyPr/>
          <a:lstStyle/>
          <a:p>
            <a:r>
              <a:rPr lang="en-US" dirty="0"/>
              <a:t>Revision process: keystones &amp; timeline</a:t>
            </a:r>
          </a:p>
        </p:txBody>
      </p:sp>
      <p:cxnSp>
        <p:nvCxnSpPr>
          <p:cNvPr id="5" name="Straight Connector 4">
            <a:extLst>
              <a:ext uri="{FF2B5EF4-FFF2-40B4-BE49-F238E27FC236}">
                <a16:creationId xmlns:a16="http://schemas.microsoft.com/office/drawing/2014/main" xmlns="" id="{D429BB3F-59AF-4067-A94B-15A6157B0C37}"/>
              </a:ext>
            </a:extLst>
          </p:cNvPr>
          <p:cNvCxnSpPr>
            <a:cxnSpLocks/>
          </p:cNvCxnSpPr>
          <p:nvPr/>
        </p:nvCxnSpPr>
        <p:spPr>
          <a:xfrm flipH="1">
            <a:off x="4874139" y="1354882"/>
            <a:ext cx="21155" cy="47124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xmlns="" id="{9EF38812-A861-4E25-A078-4DAB9E71CF94}"/>
              </a:ext>
            </a:extLst>
          </p:cNvPr>
          <p:cNvGrpSpPr/>
          <p:nvPr/>
        </p:nvGrpSpPr>
        <p:grpSpPr>
          <a:xfrm>
            <a:off x="4255180" y="4366844"/>
            <a:ext cx="1342663" cy="283391"/>
            <a:chOff x="3964325" y="3733790"/>
            <a:chExt cx="1342663" cy="283391"/>
          </a:xfrm>
        </p:grpSpPr>
        <p:sp>
          <p:nvSpPr>
            <p:cNvPr id="34" name="Rectangle: Rounded Corners 33">
              <a:extLst>
                <a:ext uri="{FF2B5EF4-FFF2-40B4-BE49-F238E27FC236}">
                  <a16:creationId xmlns:a16="http://schemas.microsoft.com/office/drawing/2014/main" xmlns="" id="{3DAA8C6D-6B2D-4238-BBE4-A440AFF234C6}"/>
                </a:ext>
              </a:extLst>
            </p:cNvPr>
            <p:cNvSpPr/>
            <p:nvPr/>
          </p:nvSpPr>
          <p:spPr>
            <a:xfrm>
              <a:off x="3964325" y="3740182"/>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xmlns="" id="{EBCBF102-9CD0-4104-B71D-DD1FA44A0679}"/>
                </a:ext>
              </a:extLst>
            </p:cNvPr>
            <p:cNvSpPr txBox="1"/>
            <p:nvPr/>
          </p:nvSpPr>
          <p:spPr>
            <a:xfrm>
              <a:off x="4091649" y="3733790"/>
              <a:ext cx="1215339" cy="276999"/>
            </a:xfrm>
            <a:prstGeom prst="rect">
              <a:avLst/>
            </a:prstGeom>
            <a:noFill/>
          </p:spPr>
          <p:txBody>
            <a:bodyPr wrap="square" rtlCol="0">
              <a:spAutoFit/>
            </a:bodyPr>
            <a:lstStyle/>
            <a:p>
              <a:r>
                <a:rPr lang="en-US" sz="1200" dirty="0">
                  <a:solidFill>
                    <a:schemeClr val="bg1"/>
                  </a:solidFill>
                </a:rPr>
                <a:t>June 2019 </a:t>
              </a:r>
            </a:p>
          </p:txBody>
        </p:sp>
      </p:grpSp>
      <p:grpSp>
        <p:nvGrpSpPr>
          <p:cNvPr id="53" name="Group 52">
            <a:extLst>
              <a:ext uri="{FF2B5EF4-FFF2-40B4-BE49-F238E27FC236}">
                <a16:creationId xmlns:a16="http://schemas.microsoft.com/office/drawing/2014/main" xmlns="" id="{15A6C580-FB16-4ABB-BE66-5920417CD584}"/>
              </a:ext>
            </a:extLst>
          </p:cNvPr>
          <p:cNvGrpSpPr/>
          <p:nvPr/>
        </p:nvGrpSpPr>
        <p:grpSpPr>
          <a:xfrm>
            <a:off x="4251571" y="5454447"/>
            <a:ext cx="1275969" cy="305717"/>
            <a:chOff x="3960584" y="4640539"/>
            <a:chExt cx="1275969" cy="305717"/>
          </a:xfrm>
        </p:grpSpPr>
        <p:sp>
          <p:nvSpPr>
            <p:cNvPr id="35" name="Rectangle: Rounded Corners 34">
              <a:extLst>
                <a:ext uri="{FF2B5EF4-FFF2-40B4-BE49-F238E27FC236}">
                  <a16:creationId xmlns:a16="http://schemas.microsoft.com/office/drawing/2014/main" xmlns="" id="{4208A762-D9A0-4C33-9879-40BEC373B69C}"/>
                </a:ext>
              </a:extLst>
            </p:cNvPr>
            <p:cNvSpPr/>
            <p:nvPr/>
          </p:nvSpPr>
          <p:spPr>
            <a:xfrm>
              <a:off x="3960584" y="4669257"/>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xmlns="" id="{014E1475-9A5C-4AF9-99E3-C0028EAC3B36}"/>
                </a:ext>
              </a:extLst>
            </p:cNvPr>
            <p:cNvSpPr txBox="1"/>
            <p:nvPr/>
          </p:nvSpPr>
          <p:spPr>
            <a:xfrm>
              <a:off x="3969449" y="4640539"/>
              <a:ext cx="1267104" cy="276999"/>
            </a:xfrm>
            <a:prstGeom prst="rect">
              <a:avLst/>
            </a:prstGeom>
            <a:noFill/>
          </p:spPr>
          <p:txBody>
            <a:bodyPr wrap="square" rtlCol="0">
              <a:spAutoFit/>
            </a:bodyPr>
            <a:lstStyle/>
            <a:p>
              <a:pPr algn="ctr"/>
              <a:r>
                <a:rPr lang="en-US" sz="1200" dirty="0">
                  <a:solidFill>
                    <a:schemeClr val="bg1"/>
                  </a:solidFill>
                </a:rPr>
                <a:t>Sept 2020</a:t>
              </a:r>
            </a:p>
          </p:txBody>
        </p:sp>
      </p:grpSp>
      <p:grpSp>
        <p:nvGrpSpPr>
          <p:cNvPr id="8" name="Group 7">
            <a:extLst>
              <a:ext uri="{FF2B5EF4-FFF2-40B4-BE49-F238E27FC236}">
                <a16:creationId xmlns:a16="http://schemas.microsoft.com/office/drawing/2014/main" xmlns="" id="{600F242F-89AF-4874-A913-DC5A79E3509B}"/>
              </a:ext>
            </a:extLst>
          </p:cNvPr>
          <p:cNvGrpSpPr/>
          <p:nvPr/>
        </p:nvGrpSpPr>
        <p:grpSpPr>
          <a:xfrm>
            <a:off x="4243373" y="5897261"/>
            <a:ext cx="1215339" cy="308557"/>
            <a:chOff x="4243373" y="5638052"/>
            <a:chExt cx="1215339" cy="308557"/>
          </a:xfrm>
        </p:grpSpPr>
        <p:sp>
          <p:nvSpPr>
            <p:cNvPr id="36" name="Rectangle: Rounded Corners 35">
              <a:extLst>
                <a:ext uri="{FF2B5EF4-FFF2-40B4-BE49-F238E27FC236}">
                  <a16:creationId xmlns:a16="http://schemas.microsoft.com/office/drawing/2014/main" xmlns="" id="{37C52A32-C14F-4B26-A2E6-23A613244524}"/>
                </a:ext>
              </a:extLst>
            </p:cNvPr>
            <p:cNvSpPr/>
            <p:nvPr/>
          </p:nvSpPr>
          <p:spPr>
            <a:xfrm>
              <a:off x="4243373" y="5638052"/>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xmlns="" id="{740D4BAB-DDA4-4AE9-AE1E-7DF2FDE2E0D6}"/>
                </a:ext>
              </a:extLst>
            </p:cNvPr>
            <p:cNvSpPr txBox="1"/>
            <p:nvPr/>
          </p:nvSpPr>
          <p:spPr>
            <a:xfrm>
              <a:off x="4313663" y="5669610"/>
              <a:ext cx="1100249" cy="276999"/>
            </a:xfrm>
            <a:prstGeom prst="rect">
              <a:avLst/>
            </a:prstGeom>
            <a:noFill/>
          </p:spPr>
          <p:txBody>
            <a:bodyPr wrap="square" rtlCol="0">
              <a:spAutoFit/>
            </a:bodyPr>
            <a:lstStyle/>
            <a:p>
              <a:pPr algn="ctr"/>
              <a:r>
                <a:rPr lang="en-US" sz="1200" dirty="0">
                  <a:solidFill>
                    <a:schemeClr val="bg1"/>
                  </a:solidFill>
                </a:rPr>
                <a:t>Dec 2020</a:t>
              </a:r>
            </a:p>
          </p:txBody>
        </p:sp>
      </p:grpSp>
      <p:grpSp>
        <p:nvGrpSpPr>
          <p:cNvPr id="7" name="Group 6">
            <a:extLst>
              <a:ext uri="{FF2B5EF4-FFF2-40B4-BE49-F238E27FC236}">
                <a16:creationId xmlns:a16="http://schemas.microsoft.com/office/drawing/2014/main" xmlns="" id="{DE77C3FC-45E0-4553-A87F-5C0A63716E89}"/>
              </a:ext>
            </a:extLst>
          </p:cNvPr>
          <p:cNvGrpSpPr/>
          <p:nvPr/>
        </p:nvGrpSpPr>
        <p:grpSpPr>
          <a:xfrm>
            <a:off x="4256119" y="1557890"/>
            <a:ext cx="1215339" cy="302575"/>
            <a:chOff x="4276538" y="1962420"/>
            <a:chExt cx="1215339" cy="302575"/>
          </a:xfrm>
        </p:grpSpPr>
        <p:sp>
          <p:nvSpPr>
            <p:cNvPr id="19" name="Rectangle: Rounded Corners 18">
              <a:extLst>
                <a:ext uri="{FF2B5EF4-FFF2-40B4-BE49-F238E27FC236}">
                  <a16:creationId xmlns:a16="http://schemas.microsoft.com/office/drawing/2014/main" xmlns="" id="{A6D9E23B-9D08-4464-B1DB-4AE9F81E5FD0}"/>
                </a:ext>
              </a:extLst>
            </p:cNvPr>
            <p:cNvSpPr/>
            <p:nvPr/>
          </p:nvSpPr>
          <p:spPr>
            <a:xfrm>
              <a:off x="4276538" y="1987996"/>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4184BC0-EF44-4512-82B2-9EDDA0259E44}"/>
                </a:ext>
              </a:extLst>
            </p:cNvPr>
            <p:cNvSpPr txBox="1"/>
            <p:nvPr/>
          </p:nvSpPr>
          <p:spPr>
            <a:xfrm>
              <a:off x="4387492" y="1962420"/>
              <a:ext cx="993430" cy="276999"/>
            </a:xfrm>
            <a:prstGeom prst="rect">
              <a:avLst/>
            </a:prstGeom>
            <a:noFill/>
          </p:spPr>
          <p:txBody>
            <a:bodyPr wrap="square" rtlCol="0">
              <a:spAutoFit/>
            </a:bodyPr>
            <a:lstStyle/>
            <a:p>
              <a:r>
                <a:rPr lang="en-US" sz="1200" dirty="0">
                  <a:solidFill>
                    <a:schemeClr val="bg1"/>
                  </a:solidFill>
                </a:rPr>
                <a:t>March 2018 </a:t>
              </a:r>
            </a:p>
          </p:txBody>
        </p:sp>
      </p:grpSp>
      <p:sp>
        <p:nvSpPr>
          <p:cNvPr id="20" name="Rectangle 19">
            <a:extLst>
              <a:ext uri="{FF2B5EF4-FFF2-40B4-BE49-F238E27FC236}">
                <a16:creationId xmlns:a16="http://schemas.microsoft.com/office/drawing/2014/main" xmlns="" id="{C61524A8-8D8A-4DE3-BF20-B193818C0A3A}"/>
              </a:ext>
            </a:extLst>
          </p:cNvPr>
          <p:cNvSpPr/>
          <p:nvPr/>
        </p:nvSpPr>
        <p:spPr>
          <a:xfrm>
            <a:off x="6031934" y="1042830"/>
            <a:ext cx="2833441" cy="5607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Broad consultation of the revision issues</a:t>
            </a:r>
          </a:p>
        </p:txBody>
      </p:sp>
      <p:sp>
        <p:nvSpPr>
          <p:cNvPr id="21" name="Rectangle 20">
            <a:extLst>
              <a:ext uri="{FF2B5EF4-FFF2-40B4-BE49-F238E27FC236}">
                <a16:creationId xmlns:a16="http://schemas.microsoft.com/office/drawing/2014/main" xmlns="" id="{3D444962-4FD3-4B2E-91FB-C99BEBC21DCE}"/>
              </a:ext>
            </a:extLst>
          </p:cNvPr>
          <p:cNvSpPr/>
          <p:nvPr/>
        </p:nvSpPr>
        <p:spPr>
          <a:xfrm>
            <a:off x="502519" y="1016385"/>
            <a:ext cx="3120572" cy="7041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Establishment of four </a:t>
            </a:r>
            <a:r>
              <a:rPr lang="en-US" sz="1400" b="1" dirty="0">
                <a:solidFill>
                  <a:schemeClr val="tx1"/>
                </a:solidFill>
                <a:latin typeface="Palatino Linotype" panose="02040502050505030304" pitchFamily="18" charset="0"/>
              </a:rPr>
              <a:t>Working Groups </a:t>
            </a:r>
            <a:r>
              <a:rPr lang="en-US" sz="1400" dirty="0">
                <a:solidFill>
                  <a:schemeClr val="tx1"/>
                </a:solidFill>
                <a:latin typeface="Palatino Linotype" panose="02040502050505030304" pitchFamily="18" charset="0"/>
              </a:rPr>
              <a:t>according to the research issues</a:t>
            </a:r>
          </a:p>
        </p:txBody>
      </p:sp>
      <p:cxnSp>
        <p:nvCxnSpPr>
          <p:cNvPr id="23" name="Straight Arrow Connector 22">
            <a:extLst>
              <a:ext uri="{FF2B5EF4-FFF2-40B4-BE49-F238E27FC236}">
                <a16:creationId xmlns:a16="http://schemas.microsoft.com/office/drawing/2014/main" xmlns="" id="{EB91F866-5CEE-4E38-8DE6-732DC59A18A0}"/>
              </a:ext>
            </a:extLst>
          </p:cNvPr>
          <p:cNvCxnSpPr>
            <a:cxnSpLocks/>
            <a:stCxn id="19" idx="1"/>
            <a:endCxn id="21" idx="3"/>
          </p:cNvCxnSpPr>
          <p:nvPr/>
        </p:nvCxnSpPr>
        <p:spPr>
          <a:xfrm flipH="1" flipV="1">
            <a:off x="3623091" y="1368436"/>
            <a:ext cx="633028" cy="353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3BC9360F-22D7-4576-B516-5132753233AA}"/>
              </a:ext>
            </a:extLst>
          </p:cNvPr>
          <p:cNvGrpSpPr/>
          <p:nvPr/>
        </p:nvGrpSpPr>
        <p:grpSpPr>
          <a:xfrm>
            <a:off x="4243373" y="2248567"/>
            <a:ext cx="1363882" cy="280232"/>
            <a:chOff x="3964327" y="2130363"/>
            <a:chExt cx="1363882" cy="280232"/>
          </a:xfrm>
        </p:grpSpPr>
        <p:sp>
          <p:nvSpPr>
            <p:cNvPr id="27" name="Rectangle: Rounded Corners 26">
              <a:extLst>
                <a:ext uri="{FF2B5EF4-FFF2-40B4-BE49-F238E27FC236}">
                  <a16:creationId xmlns:a16="http://schemas.microsoft.com/office/drawing/2014/main" xmlns="" id="{8E87A4DB-C36E-42EA-8631-FCA1293601AA}"/>
                </a:ext>
              </a:extLst>
            </p:cNvPr>
            <p:cNvSpPr/>
            <p:nvPr/>
          </p:nvSpPr>
          <p:spPr>
            <a:xfrm>
              <a:off x="3964327" y="2130363"/>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2DAE583C-C0AF-4E8C-B68E-1E598FC300AD}"/>
                </a:ext>
              </a:extLst>
            </p:cNvPr>
            <p:cNvSpPr txBox="1"/>
            <p:nvPr/>
          </p:nvSpPr>
          <p:spPr>
            <a:xfrm>
              <a:off x="4112870" y="2133596"/>
              <a:ext cx="1215339" cy="276999"/>
            </a:xfrm>
            <a:prstGeom prst="rect">
              <a:avLst/>
            </a:prstGeom>
            <a:noFill/>
          </p:spPr>
          <p:txBody>
            <a:bodyPr wrap="square" rtlCol="0">
              <a:spAutoFit/>
            </a:bodyPr>
            <a:lstStyle/>
            <a:p>
              <a:r>
                <a:rPr lang="en-US" sz="1200" dirty="0">
                  <a:solidFill>
                    <a:schemeClr val="bg1"/>
                  </a:solidFill>
                </a:rPr>
                <a:t>June 2018 </a:t>
              </a:r>
            </a:p>
          </p:txBody>
        </p:sp>
      </p:grpSp>
      <p:sp>
        <p:nvSpPr>
          <p:cNvPr id="28" name="Rectangle 27">
            <a:extLst>
              <a:ext uri="{FF2B5EF4-FFF2-40B4-BE49-F238E27FC236}">
                <a16:creationId xmlns:a16="http://schemas.microsoft.com/office/drawing/2014/main" xmlns="" id="{22027A35-0291-49D6-BCDF-769C14CD780C}"/>
              </a:ext>
            </a:extLst>
          </p:cNvPr>
          <p:cNvSpPr/>
          <p:nvPr/>
        </p:nvSpPr>
        <p:spPr>
          <a:xfrm>
            <a:off x="507753" y="1975281"/>
            <a:ext cx="3110103" cy="6690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Establish discussion paper topics and draft work plans at the </a:t>
            </a:r>
            <a:r>
              <a:rPr lang="en-US" sz="1400" b="1" dirty="0">
                <a:solidFill>
                  <a:schemeClr val="tx1"/>
                </a:solidFill>
                <a:latin typeface="Palatino Linotype" panose="02040502050505030304" pitchFamily="18" charset="0"/>
              </a:rPr>
              <a:t>2018 Forum of Experts</a:t>
            </a:r>
          </a:p>
        </p:txBody>
      </p:sp>
      <p:grpSp>
        <p:nvGrpSpPr>
          <p:cNvPr id="41" name="Group 40">
            <a:extLst>
              <a:ext uri="{FF2B5EF4-FFF2-40B4-BE49-F238E27FC236}">
                <a16:creationId xmlns:a16="http://schemas.microsoft.com/office/drawing/2014/main" xmlns="" id="{3B204829-3A26-40C4-881F-F92C49F50138}"/>
              </a:ext>
            </a:extLst>
          </p:cNvPr>
          <p:cNvGrpSpPr/>
          <p:nvPr/>
        </p:nvGrpSpPr>
        <p:grpSpPr>
          <a:xfrm>
            <a:off x="4281755" y="3818661"/>
            <a:ext cx="1315144" cy="287714"/>
            <a:chOff x="3964326" y="2873944"/>
            <a:chExt cx="1315144" cy="287714"/>
          </a:xfrm>
        </p:grpSpPr>
        <p:sp>
          <p:nvSpPr>
            <p:cNvPr id="29" name="Rectangle: Rounded Corners 28">
              <a:extLst>
                <a:ext uri="{FF2B5EF4-FFF2-40B4-BE49-F238E27FC236}">
                  <a16:creationId xmlns:a16="http://schemas.microsoft.com/office/drawing/2014/main" xmlns="" id="{7503896F-106C-41D9-96A7-8DC6EAD16DB9}"/>
                </a:ext>
              </a:extLst>
            </p:cNvPr>
            <p:cNvSpPr/>
            <p:nvPr/>
          </p:nvSpPr>
          <p:spPr>
            <a:xfrm>
              <a:off x="3964326" y="2884659"/>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4B6C7C07-85BD-4971-B3D0-CA17D2947632}"/>
                </a:ext>
              </a:extLst>
            </p:cNvPr>
            <p:cNvSpPr txBox="1"/>
            <p:nvPr/>
          </p:nvSpPr>
          <p:spPr>
            <a:xfrm>
              <a:off x="4064131" y="2873944"/>
              <a:ext cx="1215339" cy="276999"/>
            </a:xfrm>
            <a:prstGeom prst="rect">
              <a:avLst/>
            </a:prstGeom>
            <a:noFill/>
          </p:spPr>
          <p:txBody>
            <a:bodyPr wrap="square" rtlCol="0">
              <a:spAutoFit/>
            </a:bodyPr>
            <a:lstStyle/>
            <a:p>
              <a:r>
                <a:rPr lang="en-US" sz="1200" dirty="0">
                  <a:solidFill>
                    <a:schemeClr val="bg1"/>
                  </a:solidFill>
                </a:rPr>
                <a:t>Feb 2019 </a:t>
              </a:r>
            </a:p>
          </p:txBody>
        </p:sp>
      </p:grpSp>
      <p:sp>
        <p:nvSpPr>
          <p:cNvPr id="37" name="Rectangle 36">
            <a:extLst>
              <a:ext uri="{FF2B5EF4-FFF2-40B4-BE49-F238E27FC236}">
                <a16:creationId xmlns:a16="http://schemas.microsoft.com/office/drawing/2014/main" xmlns="" id="{CF6055E8-DD9E-4FB6-8DB8-CBEECDF3AD24}"/>
              </a:ext>
            </a:extLst>
          </p:cNvPr>
          <p:cNvSpPr/>
          <p:nvPr/>
        </p:nvSpPr>
        <p:spPr>
          <a:xfrm>
            <a:off x="6021291" y="2741815"/>
            <a:ext cx="2842586" cy="6818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Palatino Linotype" panose="02040502050505030304" pitchFamily="18" charset="0"/>
              </a:rPr>
              <a:t>Progressive drafting and review of individual discussion papers</a:t>
            </a:r>
          </a:p>
        </p:txBody>
      </p:sp>
      <p:sp>
        <p:nvSpPr>
          <p:cNvPr id="39" name="Right Brace 38">
            <a:extLst>
              <a:ext uri="{FF2B5EF4-FFF2-40B4-BE49-F238E27FC236}">
                <a16:creationId xmlns:a16="http://schemas.microsoft.com/office/drawing/2014/main" xmlns="" id="{6C730F50-30E0-45BF-B3CD-B212263631B1}"/>
              </a:ext>
            </a:extLst>
          </p:cNvPr>
          <p:cNvSpPr/>
          <p:nvPr/>
        </p:nvSpPr>
        <p:spPr>
          <a:xfrm>
            <a:off x="5544507" y="2405467"/>
            <a:ext cx="285392" cy="1514942"/>
          </a:xfrm>
          <a:prstGeom prst="rightBrace">
            <a:avLst>
              <a:gd name="adj1" fmla="val 8333"/>
              <a:gd name="adj2" fmla="val 45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a:extLst>
              <a:ext uri="{FF2B5EF4-FFF2-40B4-BE49-F238E27FC236}">
                <a16:creationId xmlns:a16="http://schemas.microsoft.com/office/drawing/2014/main" xmlns="" id="{B976FB3A-D486-48F2-8C65-8429DC9C3ABC}"/>
              </a:ext>
            </a:extLst>
          </p:cNvPr>
          <p:cNvSpPr/>
          <p:nvPr/>
        </p:nvSpPr>
        <p:spPr>
          <a:xfrm>
            <a:off x="486461" y="3750010"/>
            <a:ext cx="3120575" cy="669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400" dirty="0">
                <a:solidFill>
                  <a:schemeClr val="tx1"/>
                </a:solidFill>
                <a:latin typeface="Palatino Linotype" panose="02040502050505030304" pitchFamily="18" charset="0"/>
              </a:rPr>
              <a:t>Discussion papers discussed at the </a:t>
            </a:r>
            <a:r>
              <a:rPr lang="en-GB" sz="1400" b="1" dirty="0">
                <a:solidFill>
                  <a:schemeClr val="tx1"/>
                </a:solidFill>
                <a:latin typeface="Palatino Linotype" panose="02040502050505030304" pitchFamily="18" charset="0"/>
              </a:rPr>
              <a:t>2019 Forum of Experts</a:t>
            </a:r>
          </a:p>
        </p:txBody>
      </p:sp>
      <p:sp>
        <p:nvSpPr>
          <p:cNvPr id="49" name="Rectangle 48">
            <a:extLst>
              <a:ext uri="{FF2B5EF4-FFF2-40B4-BE49-F238E27FC236}">
                <a16:creationId xmlns:a16="http://schemas.microsoft.com/office/drawing/2014/main" xmlns="" id="{6D9BFA9F-0550-40CA-937A-D2013A3466F6}"/>
              </a:ext>
            </a:extLst>
          </p:cNvPr>
          <p:cNvSpPr/>
          <p:nvPr/>
        </p:nvSpPr>
        <p:spPr>
          <a:xfrm>
            <a:off x="486461" y="4505645"/>
            <a:ext cx="3120968" cy="7355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400" dirty="0">
                <a:solidFill>
                  <a:schemeClr val="tx1"/>
                </a:solidFill>
                <a:latin typeface="Palatino Linotype" panose="02040502050505030304" pitchFamily="18" charset="0"/>
              </a:rPr>
              <a:t>Establishment of the </a:t>
            </a:r>
            <a:r>
              <a:rPr lang="en-GB" sz="1400" b="1" dirty="0">
                <a:solidFill>
                  <a:schemeClr val="tx1"/>
                </a:solidFill>
                <a:latin typeface="Palatino Linotype" panose="02040502050505030304" pitchFamily="18" charset="0"/>
              </a:rPr>
              <a:t>Editorial Board </a:t>
            </a:r>
            <a:r>
              <a:rPr lang="en-GB" sz="1400" dirty="0">
                <a:solidFill>
                  <a:schemeClr val="tx1"/>
                </a:solidFill>
                <a:latin typeface="Palatino Linotype" panose="02040502050505030304" pitchFamily="18" charset="0"/>
              </a:rPr>
              <a:t>to oversee the drafting of the chapters</a:t>
            </a:r>
          </a:p>
        </p:txBody>
      </p:sp>
      <p:cxnSp>
        <p:nvCxnSpPr>
          <p:cNvPr id="52" name="Straight Arrow Connector 51">
            <a:extLst>
              <a:ext uri="{FF2B5EF4-FFF2-40B4-BE49-F238E27FC236}">
                <a16:creationId xmlns:a16="http://schemas.microsoft.com/office/drawing/2014/main" xmlns="" id="{FA142966-8914-4712-A2BC-A4D8D800AF82}"/>
              </a:ext>
            </a:extLst>
          </p:cNvPr>
          <p:cNvCxnSpPr>
            <a:cxnSpLocks/>
            <a:stCxn id="34" idx="1"/>
            <a:endCxn id="49" idx="3"/>
          </p:cNvCxnSpPr>
          <p:nvPr/>
        </p:nvCxnSpPr>
        <p:spPr>
          <a:xfrm flipH="1">
            <a:off x="3607429" y="4511736"/>
            <a:ext cx="647751" cy="36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ight Brace 53">
            <a:extLst>
              <a:ext uri="{FF2B5EF4-FFF2-40B4-BE49-F238E27FC236}">
                <a16:creationId xmlns:a16="http://schemas.microsoft.com/office/drawing/2014/main" xmlns="" id="{862C0676-DBA8-4735-AA34-E455A4C488BE}"/>
              </a:ext>
            </a:extLst>
          </p:cNvPr>
          <p:cNvSpPr/>
          <p:nvPr/>
        </p:nvSpPr>
        <p:spPr>
          <a:xfrm>
            <a:off x="5592144" y="4465281"/>
            <a:ext cx="351535" cy="1265005"/>
          </a:xfrm>
          <a:prstGeom prst="rightBrace">
            <a:avLst>
              <a:gd name="adj1" fmla="val 8333"/>
              <a:gd name="adj2" fmla="val 516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xmlns="" id="{5C458C84-F5FD-48E0-A92D-D96D949DC2CA}"/>
              </a:ext>
            </a:extLst>
          </p:cNvPr>
          <p:cNvSpPr/>
          <p:nvPr/>
        </p:nvSpPr>
        <p:spPr>
          <a:xfrm>
            <a:off x="6025864" y="4554887"/>
            <a:ext cx="2833441" cy="9895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Palatino Linotype" panose="02040502050505030304" pitchFamily="18" charset="0"/>
              </a:rPr>
              <a:t>Drafting of </a:t>
            </a:r>
            <a:r>
              <a:rPr lang="en-US" sz="1400" b="1" dirty="0">
                <a:solidFill>
                  <a:schemeClr val="tx1"/>
                </a:solidFill>
                <a:latin typeface="Palatino Linotype" panose="02040502050505030304" pitchFamily="18" charset="0"/>
              </a:rPr>
              <a:t>SEEA EEA</a:t>
            </a:r>
            <a:r>
              <a:rPr lang="en-US" sz="1400" dirty="0">
                <a:solidFill>
                  <a:schemeClr val="tx1"/>
                </a:solidFill>
                <a:latin typeface="Palatino Linotype" panose="02040502050505030304" pitchFamily="18" charset="0"/>
              </a:rPr>
              <a:t> draft chapters and rounds of </a:t>
            </a:r>
            <a:r>
              <a:rPr lang="en-US" sz="1400" b="1" dirty="0">
                <a:solidFill>
                  <a:schemeClr val="tx1"/>
                </a:solidFill>
                <a:latin typeface="Palatino Linotype" panose="02040502050505030304" pitchFamily="18" charset="0"/>
              </a:rPr>
              <a:t>Global Consultation</a:t>
            </a:r>
          </a:p>
        </p:txBody>
      </p:sp>
      <p:sp>
        <p:nvSpPr>
          <p:cNvPr id="56" name="Rectangle 55">
            <a:extLst>
              <a:ext uri="{FF2B5EF4-FFF2-40B4-BE49-F238E27FC236}">
                <a16:creationId xmlns:a16="http://schemas.microsoft.com/office/drawing/2014/main" xmlns="" id="{9B0C3A17-662A-468B-9C33-5C9C9F5F94BD}"/>
              </a:ext>
            </a:extLst>
          </p:cNvPr>
          <p:cNvSpPr/>
          <p:nvPr/>
        </p:nvSpPr>
        <p:spPr>
          <a:xfrm>
            <a:off x="6032364" y="5698106"/>
            <a:ext cx="2845103" cy="5615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SEEA EEA is finalized for discussion at </a:t>
            </a:r>
            <a:r>
              <a:rPr lang="en-US" sz="1400" b="1" dirty="0">
                <a:solidFill>
                  <a:schemeClr val="tx1"/>
                </a:solidFill>
                <a:latin typeface="Palatino Linotype" panose="02040502050505030304" pitchFamily="18" charset="0"/>
              </a:rPr>
              <a:t>UNSC </a:t>
            </a:r>
          </a:p>
        </p:txBody>
      </p:sp>
      <p:cxnSp>
        <p:nvCxnSpPr>
          <p:cNvPr id="33" name="Straight Arrow Connector 32">
            <a:extLst>
              <a:ext uri="{FF2B5EF4-FFF2-40B4-BE49-F238E27FC236}">
                <a16:creationId xmlns:a16="http://schemas.microsoft.com/office/drawing/2014/main" xmlns="" id="{151D5FE8-0A4C-4F9A-9B41-02451B3505E7}"/>
              </a:ext>
            </a:extLst>
          </p:cNvPr>
          <p:cNvCxnSpPr>
            <a:stCxn id="27" idx="1"/>
            <a:endCxn id="28" idx="3"/>
          </p:cNvCxnSpPr>
          <p:nvPr/>
        </p:nvCxnSpPr>
        <p:spPr>
          <a:xfrm flipH="1" flipV="1">
            <a:off x="3617856" y="2309814"/>
            <a:ext cx="625517" cy="7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D4CF80D4-0423-48F4-BBAF-B8F0113151F1}"/>
              </a:ext>
            </a:extLst>
          </p:cNvPr>
          <p:cNvGrpSpPr/>
          <p:nvPr/>
        </p:nvGrpSpPr>
        <p:grpSpPr>
          <a:xfrm>
            <a:off x="4257745" y="1077883"/>
            <a:ext cx="1363882" cy="280232"/>
            <a:chOff x="3964327" y="2130363"/>
            <a:chExt cx="1363882" cy="280232"/>
          </a:xfrm>
        </p:grpSpPr>
        <p:sp>
          <p:nvSpPr>
            <p:cNvPr id="42" name="Rectangle: Rounded Corners 41">
              <a:extLst>
                <a:ext uri="{FF2B5EF4-FFF2-40B4-BE49-F238E27FC236}">
                  <a16:creationId xmlns:a16="http://schemas.microsoft.com/office/drawing/2014/main" xmlns="" id="{25B1176A-9AA1-4A10-91C7-9A9161E44890}"/>
                </a:ext>
              </a:extLst>
            </p:cNvPr>
            <p:cNvSpPr/>
            <p:nvPr/>
          </p:nvSpPr>
          <p:spPr>
            <a:xfrm>
              <a:off x="3964327" y="2130363"/>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6710130B-4631-4EBD-991F-990890C293D6}"/>
                </a:ext>
              </a:extLst>
            </p:cNvPr>
            <p:cNvSpPr txBox="1"/>
            <p:nvPr/>
          </p:nvSpPr>
          <p:spPr>
            <a:xfrm>
              <a:off x="4112870" y="2133596"/>
              <a:ext cx="1215339" cy="276999"/>
            </a:xfrm>
            <a:prstGeom prst="rect">
              <a:avLst/>
            </a:prstGeom>
            <a:noFill/>
          </p:spPr>
          <p:txBody>
            <a:bodyPr wrap="square" rtlCol="0">
              <a:spAutoFit/>
            </a:bodyPr>
            <a:lstStyle/>
            <a:p>
              <a:r>
                <a:rPr lang="en-US" sz="1200" dirty="0">
                  <a:solidFill>
                    <a:schemeClr val="bg1"/>
                  </a:solidFill>
                </a:rPr>
                <a:t>January 2018 </a:t>
              </a:r>
            </a:p>
          </p:txBody>
        </p:sp>
      </p:grpSp>
      <p:sp>
        <p:nvSpPr>
          <p:cNvPr id="45" name="Right Brace 44">
            <a:extLst>
              <a:ext uri="{FF2B5EF4-FFF2-40B4-BE49-F238E27FC236}">
                <a16:creationId xmlns:a16="http://schemas.microsoft.com/office/drawing/2014/main" xmlns="" id="{C8F9505D-287A-41B1-A9B3-35AA595E3D37}"/>
              </a:ext>
            </a:extLst>
          </p:cNvPr>
          <p:cNvSpPr/>
          <p:nvPr/>
        </p:nvSpPr>
        <p:spPr>
          <a:xfrm>
            <a:off x="5562266" y="1032116"/>
            <a:ext cx="277887" cy="578459"/>
          </a:xfrm>
          <a:prstGeom prst="rightBrace">
            <a:avLst>
              <a:gd name="adj1" fmla="val 8333"/>
              <a:gd name="adj2" fmla="val 45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D78C3C9F-CE05-574A-AC59-7095A31BCC14}"/>
              </a:ext>
            </a:extLst>
          </p:cNvPr>
          <p:cNvGrpSpPr/>
          <p:nvPr/>
        </p:nvGrpSpPr>
        <p:grpSpPr>
          <a:xfrm>
            <a:off x="4266470" y="2710701"/>
            <a:ext cx="1363882" cy="280232"/>
            <a:chOff x="3964327" y="2130363"/>
            <a:chExt cx="1363882" cy="280232"/>
          </a:xfrm>
        </p:grpSpPr>
        <p:sp>
          <p:nvSpPr>
            <p:cNvPr id="47" name="Rectangle: Rounded Corners 26">
              <a:extLst>
                <a:ext uri="{FF2B5EF4-FFF2-40B4-BE49-F238E27FC236}">
                  <a16:creationId xmlns:a16="http://schemas.microsoft.com/office/drawing/2014/main" xmlns="" id="{2A997508-F407-2D4C-B1F3-187ED8DC7DAF}"/>
                </a:ext>
              </a:extLst>
            </p:cNvPr>
            <p:cNvSpPr/>
            <p:nvPr/>
          </p:nvSpPr>
          <p:spPr>
            <a:xfrm>
              <a:off x="3964327" y="2130363"/>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184ED854-C2AC-7E46-83D8-33B64B807B49}"/>
                </a:ext>
              </a:extLst>
            </p:cNvPr>
            <p:cNvSpPr txBox="1"/>
            <p:nvPr/>
          </p:nvSpPr>
          <p:spPr>
            <a:xfrm>
              <a:off x="4112870" y="2133596"/>
              <a:ext cx="1215339" cy="276999"/>
            </a:xfrm>
            <a:prstGeom prst="rect">
              <a:avLst/>
            </a:prstGeom>
            <a:noFill/>
          </p:spPr>
          <p:txBody>
            <a:bodyPr wrap="square" rtlCol="0">
              <a:spAutoFit/>
            </a:bodyPr>
            <a:lstStyle/>
            <a:p>
              <a:r>
                <a:rPr lang="en-US" sz="1200" dirty="0">
                  <a:solidFill>
                    <a:schemeClr val="bg1"/>
                  </a:solidFill>
                </a:rPr>
                <a:t>July 2018 </a:t>
              </a:r>
            </a:p>
          </p:txBody>
        </p:sp>
      </p:grpSp>
      <p:sp>
        <p:nvSpPr>
          <p:cNvPr id="60" name="Rectangle 59">
            <a:extLst>
              <a:ext uri="{FF2B5EF4-FFF2-40B4-BE49-F238E27FC236}">
                <a16:creationId xmlns:a16="http://schemas.microsoft.com/office/drawing/2014/main" xmlns="" id="{5A494972-3E1E-0147-9DD1-41CE7AB8B3FD}"/>
              </a:ext>
            </a:extLst>
          </p:cNvPr>
          <p:cNvSpPr/>
          <p:nvPr/>
        </p:nvSpPr>
        <p:spPr>
          <a:xfrm>
            <a:off x="518222" y="2731875"/>
            <a:ext cx="3110103" cy="339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Form </a:t>
            </a:r>
            <a:r>
              <a:rPr lang="en-US" sz="1400" b="1" dirty="0">
                <a:solidFill>
                  <a:schemeClr val="tx1"/>
                </a:solidFill>
                <a:latin typeface="Palatino Linotype" panose="02040502050505030304" pitchFamily="18" charset="0"/>
              </a:rPr>
              <a:t>Expert Review Groups</a:t>
            </a:r>
          </a:p>
        </p:txBody>
      </p:sp>
      <p:cxnSp>
        <p:nvCxnSpPr>
          <p:cNvPr id="61" name="Straight Arrow Connector 60">
            <a:extLst>
              <a:ext uri="{FF2B5EF4-FFF2-40B4-BE49-F238E27FC236}">
                <a16:creationId xmlns:a16="http://schemas.microsoft.com/office/drawing/2014/main" xmlns="" id="{3DAE6505-A3AC-1A4B-8D70-B35C21628627}"/>
              </a:ext>
            </a:extLst>
          </p:cNvPr>
          <p:cNvCxnSpPr>
            <a:cxnSpLocks/>
            <a:endCxn id="60" idx="3"/>
          </p:cNvCxnSpPr>
          <p:nvPr/>
        </p:nvCxnSpPr>
        <p:spPr>
          <a:xfrm flipH="1">
            <a:off x="3628325" y="2849201"/>
            <a:ext cx="613666" cy="52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xmlns="" id="{B03E4D22-C589-784D-A894-D0A56C85D5EA}"/>
              </a:ext>
            </a:extLst>
          </p:cNvPr>
          <p:cNvGrpSpPr/>
          <p:nvPr/>
        </p:nvGrpSpPr>
        <p:grpSpPr>
          <a:xfrm>
            <a:off x="4291422" y="3383912"/>
            <a:ext cx="1363882" cy="280232"/>
            <a:chOff x="3964327" y="2130363"/>
            <a:chExt cx="1363882" cy="280232"/>
          </a:xfrm>
        </p:grpSpPr>
        <p:sp>
          <p:nvSpPr>
            <p:cNvPr id="63" name="Rectangle: Rounded Corners 26">
              <a:extLst>
                <a:ext uri="{FF2B5EF4-FFF2-40B4-BE49-F238E27FC236}">
                  <a16:creationId xmlns:a16="http://schemas.microsoft.com/office/drawing/2014/main" xmlns="" id="{05954482-ACD1-9142-A080-20AE66E0B247}"/>
                </a:ext>
              </a:extLst>
            </p:cNvPr>
            <p:cNvSpPr/>
            <p:nvPr/>
          </p:nvSpPr>
          <p:spPr>
            <a:xfrm>
              <a:off x="3964327" y="2130363"/>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xmlns="" id="{48E93FD2-8217-5048-A66A-B53843CFA5E1}"/>
                </a:ext>
              </a:extLst>
            </p:cNvPr>
            <p:cNvSpPr txBox="1"/>
            <p:nvPr/>
          </p:nvSpPr>
          <p:spPr>
            <a:xfrm>
              <a:off x="4112870" y="2133596"/>
              <a:ext cx="1215339" cy="276999"/>
            </a:xfrm>
            <a:prstGeom prst="rect">
              <a:avLst/>
            </a:prstGeom>
            <a:noFill/>
          </p:spPr>
          <p:txBody>
            <a:bodyPr wrap="square" rtlCol="0">
              <a:spAutoFit/>
            </a:bodyPr>
            <a:lstStyle/>
            <a:p>
              <a:r>
                <a:rPr lang="en-US" sz="1200" dirty="0">
                  <a:solidFill>
                    <a:schemeClr val="bg1"/>
                  </a:solidFill>
                </a:rPr>
                <a:t>Dec 2018 </a:t>
              </a:r>
            </a:p>
          </p:txBody>
        </p:sp>
      </p:grpSp>
      <p:grpSp>
        <p:nvGrpSpPr>
          <p:cNvPr id="70" name="Group 69">
            <a:extLst>
              <a:ext uri="{FF2B5EF4-FFF2-40B4-BE49-F238E27FC236}">
                <a16:creationId xmlns:a16="http://schemas.microsoft.com/office/drawing/2014/main" xmlns="" id="{234827FA-E0C9-E646-883A-EF6A4B7C55CB}"/>
              </a:ext>
            </a:extLst>
          </p:cNvPr>
          <p:cNvGrpSpPr/>
          <p:nvPr/>
        </p:nvGrpSpPr>
        <p:grpSpPr>
          <a:xfrm>
            <a:off x="4241991" y="5102744"/>
            <a:ext cx="1342663" cy="283391"/>
            <a:chOff x="3964325" y="3733790"/>
            <a:chExt cx="1342663" cy="283391"/>
          </a:xfrm>
        </p:grpSpPr>
        <p:sp>
          <p:nvSpPr>
            <p:cNvPr id="71" name="Rectangle: Rounded Corners 33">
              <a:extLst>
                <a:ext uri="{FF2B5EF4-FFF2-40B4-BE49-F238E27FC236}">
                  <a16:creationId xmlns:a16="http://schemas.microsoft.com/office/drawing/2014/main" xmlns="" id="{FB4AFF18-2EFA-FC4C-B4D7-BAC70DB9BA37}"/>
                </a:ext>
              </a:extLst>
            </p:cNvPr>
            <p:cNvSpPr/>
            <p:nvPr/>
          </p:nvSpPr>
          <p:spPr>
            <a:xfrm>
              <a:off x="3964325" y="3740182"/>
              <a:ext cx="121533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a:extLst>
                <a:ext uri="{FF2B5EF4-FFF2-40B4-BE49-F238E27FC236}">
                  <a16:creationId xmlns:a16="http://schemas.microsoft.com/office/drawing/2014/main" xmlns="" id="{D74F2E4E-A3E2-A940-98D0-8B820AFA776C}"/>
                </a:ext>
              </a:extLst>
            </p:cNvPr>
            <p:cNvSpPr txBox="1"/>
            <p:nvPr/>
          </p:nvSpPr>
          <p:spPr>
            <a:xfrm>
              <a:off x="4091649" y="3733790"/>
              <a:ext cx="1215339" cy="276999"/>
            </a:xfrm>
            <a:prstGeom prst="rect">
              <a:avLst/>
            </a:prstGeom>
            <a:noFill/>
          </p:spPr>
          <p:txBody>
            <a:bodyPr wrap="square" rtlCol="0">
              <a:spAutoFit/>
            </a:bodyPr>
            <a:lstStyle/>
            <a:p>
              <a:r>
                <a:rPr lang="en-US" sz="1200" dirty="0">
                  <a:solidFill>
                    <a:schemeClr val="bg1"/>
                  </a:solidFill>
                </a:rPr>
                <a:t>May 2020 </a:t>
              </a:r>
            </a:p>
          </p:txBody>
        </p:sp>
      </p:grpSp>
      <p:sp>
        <p:nvSpPr>
          <p:cNvPr id="73" name="Rectangle 72">
            <a:extLst>
              <a:ext uri="{FF2B5EF4-FFF2-40B4-BE49-F238E27FC236}">
                <a16:creationId xmlns:a16="http://schemas.microsoft.com/office/drawing/2014/main" xmlns="" id="{7A7B1E21-66FB-FE48-ACEA-F6043E70DEC8}"/>
              </a:ext>
            </a:extLst>
          </p:cNvPr>
          <p:cNvSpPr/>
          <p:nvPr/>
        </p:nvSpPr>
        <p:spPr>
          <a:xfrm>
            <a:off x="486461" y="5461256"/>
            <a:ext cx="3120831" cy="5615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latin typeface="Palatino Linotype" panose="02040502050505030304" pitchFamily="18" charset="0"/>
              </a:rPr>
              <a:t>Final </a:t>
            </a:r>
            <a:r>
              <a:rPr lang="en-US" sz="1400" b="1" dirty="0">
                <a:solidFill>
                  <a:schemeClr val="tx1"/>
                </a:solidFill>
                <a:latin typeface="Palatino Linotype" panose="02040502050505030304" pitchFamily="18" charset="0"/>
              </a:rPr>
              <a:t>2020 Forum of Experts</a:t>
            </a:r>
          </a:p>
        </p:txBody>
      </p:sp>
      <p:cxnSp>
        <p:nvCxnSpPr>
          <p:cNvPr id="74" name="Straight Arrow Connector 73">
            <a:extLst>
              <a:ext uri="{FF2B5EF4-FFF2-40B4-BE49-F238E27FC236}">
                <a16:creationId xmlns:a16="http://schemas.microsoft.com/office/drawing/2014/main" xmlns="" id="{1EE170ED-3D91-FA41-AA1E-C219E50F490D}"/>
              </a:ext>
            </a:extLst>
          </p:cNvPr>
          <p:cNvCxnSpPr>
            <a:cxnSpLocks/>
            <a:stCxn id="71" idx="1"/>
            <a:endCxn id="73" idx="3"/>
          </p:cNvCxnSpPr>
          <p:nvPr/>
        </p:nvCxnSpPr>
        <p:spPr>
          <a:xfrm flipH="1">
            <a:off x="3607292" y="5247636"/>
            <a:ext cx="634699" cy="494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F8585B0D-8858-774F-B968-616C3AF41ADB}"/>
              </a:ext>
            </a:extLst>
          </p:cNvPr>
          <p:cNvCxnSpPr>
            <a:cxnSpLocks/>
            <a:stCxn id="36" idx="3"/>
            <a:endCxn id="56" idx="1"/>
          </p:cNvCxnSpPr>
          <p:nvPr/>
        </p:nvCxnSpPr>
        <p:spPr>
          <a:xfrm flipV="1">
            <a:off x="5458712" y="5978873"/>
            <a:ext cx="573652" cy="56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ight Brace 58">
            <a:extLst>
              <a:ext uri="{FF2B5EF4-FFF2-40B4-BE49-F238E27FC236}">
                <a16:creationId xmlns:a16="http://schemas.microsoft.com/office/drawing/2014/main" xmlns="" id="{BE11EF69-0F3A-41AE-8231-865FBC8A41D0}"/>
              </a:ext>
            </a:extLst>
          </p:cNvPr>
          <p:cNvSpPr/>
          <p:nvPr/>
        </p:nvSpPr>
        <p:spPr>
          <a:xfrm>
            <a:off x="5538621" y="3768396"/>
            <a:ext cx="351535" cy="839471"/>
          </a:xfrm>
          <a:prstGeom prst="rightBrace">
            <a:avLst>
              <a:gd name="adj1" fmla="val 8333"/>
              <a:gd name="adj2" fmla="val 516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a:extLst>
              <a:ext uri="{FF2B5EF4-FFF2-40B4-BE49-F238E27FC236}">
                <a16:creationId xmlns:a16="http://schemas.microsoft.com/office/drawing/2014/main" xmlns="" id="{B647EFCD-E0E9-40A1-A33C-DAF0F32186C5}"/>
              </a:ext>
            </a:extLst>
          </p:cNvPr>
          <p:cNvSpPr/>
          <p:nvPr/>
        </p:nvSpPr>
        <p:spPr>
          <a:xfrm>
            <a:off x="6025864" y="3744557"/>
            <a:ext cx="2842587" cy="669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b="1" dirty="0">
                <a:solidFill>
                  <a:schemeClr val="tx1"/>
                </a:solidFill>
                <a:latin typeface="Palatino Linotype" panose="02040502050505030304" pitchFamily="18" charset="0"/>
              </a:rPr>
              <a:t>Expert review </a:t>
            </a:r>
            <a:r>
              <a:rPr lang="en-US" sz="1400" dirty="0">
                <a:solidFill>
                  <a:schemeClr val="tx1"/>
                </a:solidFill>
                <a:latin typeface="Palatino Linotype" panose="02040502050505030304" pitchFamily="18" charset="0"/>
              </a:rPr>
              <a:t>of the discussion papers and their finalization </a:t>
            </a:r>
          </a:p>
        </p:txBody>
      </p:sp>
      <p:cxnSp>
        <p:nvCxnSpPr>
          <p:cNvPr id="66" name="Straight Arrow Connector 65">
            <a:extLst>
              <a:ext uri="{FF2B5EF4-FFF2-40B4-BE49-F238E27FC236}">
                <a16:creationId xmlns:a16="http://schemas.microsoft.com/office/drawing/2014/main" xmlns="" id="{45D84583-255F-4F4A-B634-A20A840BB2DB}"/>
              </a:ext>
            </a:extLst>
          </p:cNvPr>
          <p:cNvCxnSpPr>
            <a:cxnSpLocks/>
            <a:stCxn id="34" idx="1"/>
            <a:endCxn id="40" idx="3"/>
          </p:cNvCxnSpPr>
          <p:nvPr/>
        </p:nvCxnSpPr>
        <p:spPr>
          <a:xfrm flipH="1" flipV="1">
            <a:off x="3607036" y="4084543"/>
            <a:ext cx="648144" cy="427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164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bufo.geo.orst.edu/tc/firma/ip/worlimania/world_sphere.gif">
            <a:extLst>
              <a:ext uri="{FF2B5EF4-FFF2-40B4-BE49-F238E27FC236}">
                <a16:creationId xmlns:a16="http://schemas.microsoft.com/office/drawing/2014/main" xmlns="" id="{95795BEB-632A-4547-BD88-4A2BDED0B7D5}"/>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831" y="3017788"/>
            <a:ext cx="1096566" cy="822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649" y="484094"/>
            <a:ext cx="7590317" cy="591670"/>
          </a:xfrm>
        </p:spPr>
        <p:txBody>
          <a:bodyPr vert="horz" lIns="91440" tIns="45720" rIns="91440" bIns="45720" rtlCol="0" anchor="ctr">
            <a:noAutofit/>
          </a:bodyPr>
          <a:lstStyle/>
          <a:p>
            <a:r>
              <a:rPr lang="en-US" sz="3000" dirty="0"/>
              <a:t>Natural Capital Accounting and Valuation of Ecosystem Services (</a:t>
            </a:r>
            <a:r>
              <a:rPr lang="en-US" sz="3000" dirty="0" err="1"/>
              <a:t>NCA&amp;VES</a:t>
            </a:r>
            <a:r>
              <a:rPr lang="en-US" sz="3000" dirty="0"/>
              <a:t>) project </a:t>
            </a:r>
            <a:endParaRPr lang="en-US" sz="3000" kern="1200" dirty="0">
              <a:solidFill>
                <a:srgbClr val="68A1D7"/>
              </a:solidFill>
              <a:latin typeface="+mj-lt"/>
              <a:ea typeface="+mj-ea"/>
              <a:cs typeface="+mj-cs"/>
            </a:endParaRPr>
          </a:p>
        </p:txBody>
      </p:sp>
      <p:sp>
        <p:nvSpPr>
          <p:cNvPr id="3" name="Text Placeholder 2"/>
          <p:cNvSpPr>
            <a:spLocks noGrp="1"/>
          </p:cNvSpPr>
          <p:nvPr>
            <p:ph type="body" sz="quarter" idx="13"/>
          </p:nvPr>
        </p:nvSpPr>
        <p:spPr>
          <a:xfrm>
            <a:off x="628649" y="1478805"/>
            <a:ext cx="7590318" cy="4007595"/>
          </a:xfrm>
        </p:spPr>
        <p:txBody>
          <a:bodyPr vert="horz" lIns="91440" tIns="45720" rIns="91440" bIns="45720" rtlCol="0" anchor="ctr">
            <a:normAutofit/>
          </a:bodyPr>
          <a:lstStyle/>
          <a:p>
            <a:pPr>
              <a:lnSpc>
                <a:spcPct val="90000"/>
              </a:lnSpc>
            </a:pPr>
            <a:r>
              <a:rPr lang="en-US" sz="2000" dirty="0">
                <a:solidFill>
                  <a:schemeClr val="tx1"/>
                </a:solidFill>
              </a:rPr>
              <a:t>Implementing partners</a:t>
            </a:r>
          </a:p>
          <a:p>
            <a:pPr lvl="1">
              <a:lnSpc>
                <a:spcPct val="90000"/>
              </a:lnSpc>
              <a:buFont typeface="Arial" panose="020B0604020202020204" pitchFamily="34" charset="0"/>
              <a:buChar char="•"/>
            </a:pPr>
            <a:r>
              <a:rPr lang="en-US" sz="2000" dirty="0">
                <a:solidFill>
                  <a:schemeClr val="tx1"/>
                </a:solidFill>
              </a:rPr>
              <a:t>United Nations Statistics Division</a:t>
            </a:r>
          </a:p>
          <a:p>
            <a:pPr lvl="1">
              <a:lnSpc>
                <a:spcPct val="90000"/>
              </a:lnSpc>
              <a:buFont typeface="Arial" panose="020B0604020202020204" pitchFamily="34" charset="0"/>
              <a:buChar char="•"/>
            </a:pPr>
            <a:r>
              <a:rPr lang="en-US" sz="2000" dirty="0">
                <a:solidFill>
                  <a:schemeClr val="tx1"/>
                </a:solidFill>
              </a:rPr>
              <a:t>United Nations Environment </a:t>
            </a:r>
            <a:r>
              <a:rPr lang="en-US" sz="2000" dirty="0" err="1">
                <a:solidFill>
                  <a:schemeClr val="tx1"/>
                </a:solidFill>
              </a:rPr>
              <a:t>Programme</a:t>
            </a:r>
            <a:endParaRPr lang="en-US" sz="2000" dirty="0">
              <a:solidFill>
                <a:schemeClr val="tx1"/>
              </a:solidFill>
            </a:endParaRPr>
          </a:p>
          <a:p>
            <a:pPr lvl="1">
              <a:lnSpc>
                <a:spcPct val="90000"/>
              </a:lnSpc>
              <a:buFont typeface="Arial" panose="020B0604020202020204" pitchFamily="34" charset="0"/>
              <a:buChar char="•"/>
            </a:pPr>
            <a:r>
              <a:rPr lang="en-US" sz="2000" dirty="0">
                <a:solidFill>
                  <a:schemeClr val="tx1"/>
                </a:solidFill>
              </a:rPr>
              <a:t>Secretariat of the Convention on Biological Diversity (CBD)</a:t>
            </a:r>
          </a:p>
          <a:p>
            <a:pPr>
              <a:lnSpc>
                <a:spcPct val="90000"/>
              </a:lnSpc>
            </a:pPr>
            <a:r>
              <a:rPr lang="en-US" sz="2000" dirty="0">
                <a:solidFill>
                  <a:schemeClr val="tx1"/>
                </a:solidFill>
              </a:rPr>
              <a:t>Sponsor</a:t>
            </a:r>
          </a:p>
          <a:p>
            <a:pPr lvl="1">
              <a:lnSpc>
                <a:spcPct val="90000"/>
              </a:lnSpc>
              <a:buFont typeface="Arial" panose="020B0604020202020204" pitchFamily="34" charset="0"/>
              <a:buChar char="•"/>
            </a:pPr>
            <a:r>
              <a:rPr lang="en-US" sz="2000" dirty="0">
                <a:solidFill>
                  <a:schemeClr val="tx1"/>
                </a:solidFill>
              </a:rPr>
              <a:t>European Union through a Partnership Instrument</a:t>
            </a:r>
          </a:p>
          <a:p>
            <a:pPr>
              <a:lnSpc>
                <a:spcPct val="90000"/>
              </a:lnSpc>
            </a:pPr>
            <a:r>
              <a:rPr lang="en-US" sz="2000" dirty="0">
                <a:solidFill>
                  <a:schemeClr val="tx1"/>
                </a:solidFill>
              </a:rPr>
              <a:t>Five partner countries</a:t>
            </a:r>
          </a:p>
          <a:p>
            <a:pPr lvl="1">
              <a:lnSpc>
                <a:spcPct val="90000"/>
              </a:lnSpc>
              <a:buFont typeface="Arial" panose="020B0604020202020204" pitchFamily="34" charset="0"/>
              <a:buChar char="•"/>
            </a:pPr>
            <a:r>
              <a:rPr lang="en-US" sz="2000" dirty="0">
                <a:solidFill>
                  <a:schemeClr val="tx1"/>
                </a:solidFill>
              </a:rPr>
              <a:t>Brazil, China, India,  Mexico,  South Africa</a:t>
            </a:r>
          </a:p>
          <a:p>
            <a:pPr>
              <a:lnSpc>
                <a:spcPct val="90000"/>
              </a:lnSpc>
            </a:pPr>
            <a:r>
              <a:rPr lang="en-US" sz="2000" dirty="0">
                <a:solidFill>
                  <a:schemeClr val="tx1"/>
                </a:solidFill>
              </a:rPr>
              <a:t>Project duration</a:t>
            </a:r>
          </a:p>
          <a:p>
            <a:pPr lvl="1">
              <a:lnSpc>
                <a:spcPct val="90000"/>
              </a:lnSpc>
              <a:buFont typeface="Arial" panose="020B0604020202020204" pitchFamily="34" charset="0"/>
              <a:buChar char="•"/>
            </a:pPr>
            <a:r>
              <a:rPr lang="en-US" sz="2000" dirty="0">
                <a:solidFill>
                  <a:schemeClr val="tx1"/>
                </a:solidFill>
              </a:rPr>
              <a:t>4 years from 2017-2020</a:t>
            </a:r>
          </a:p>
        </p:txBody>
      </p:sp>
      <p:pic>
        <p:nvPicPr>
          <p:cNvPr id="5" name="Picture 2" descr="Image result for environment and development">
            <a:extLst>
              <a:ext uri="{FF2B5EF4-FFF2-40B4-BE49-F238E27FC236}">
                <a16:creationId xmlns:a16="http://schemas.microsoft.com/office/drawing/2014/main" xmlns="" id="{73FC6B37-E30A-4322-9A22-3900D842FE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4902607"/>
            <a:ext cx="3086100" cy="19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9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142B14-2AAE-4DB3-B728-8D2090A46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72" r="-3" b="3120"/>
          <a:stretch/>
        </p:blipFill>
        <p:spPr bwMode="auto">
          <a:xfrm>
            <a:off x="4727000" y="10"/>
            <a:ext cx="441699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xmlns="" id="{B177DF7C-3860-49BF-95EC-B4964890C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75"/>
          <a:stretch/>
        </p:blipFill>
        <p:spPr bwMode="auto">
          <a:xfrm>
            <a:off x="5475766" y="2286000"/>
            <a:ext cx="3668231"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fao.org/fileadmin/user_upload/oceanatlas/img/1386889305604_reef_in_Palau_with_fish_600x450.jpg">
            <a:extLst>
              <a:ext uri="{FF2B5EF4-FFF2-40B4-BE49-F238E27FC236}">
                <a16:creationId xmlns:a16="http://schemas.microsoft.com/office/drawing/2014/main" xmlns="" id="{90394BD5-20A8-4219-89DB-9F0DFEA2A5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9" r="4" b="4"/>
          <a:stretch/>
        </p:blipFill>
        <p:spPr bwMode="auto">
          <a:xfrm>
            <a:off x="6222449" y="4572000"/>
            <a:ext cx="2921551"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vert="horz" lIns="91440" tIns="45720" rIns="91440" bIns="45720" rtlCol="0" anchor="ctr">
            <a:normAutofit/>
          </a:bodyPr>
          <a:lstStyle/>
          <a:p>
            <a:r>
              <a:rPr lang="en-US" sz="3500" kern="1200" dirty="0">
                <a:solidFill>
                  <a:srgbClr val="68A1D7"/>
                </a:solidFill>
                <a:latin typeface="+mj-lt"/>
                <a:ea typeface="+mj-ea"/>
                <a:cs typeface="+mj-cs"/>
              </a:rPr>
              <a:t>Overall objectives</a:t>
            </a:r>
          </a:p>
        </p:txBody>
      </p:sp>
      <p:sp>
        <p:nvSpPr>
          <p:cNvPr id="3" name="Text Placeholder 2"/>
          <p:cNvSpPr>
            <a:spLocks noGrp="1"/>
          </p:cNvSpPr>
          <p:nvPr>
            <p:ph type="body" sz="quarter" idx="13"/>
          </p:nvPr>
        </p:nvSpPr>
        <p:spPr>
          <a:xfrm>
            <a:off x="299036" y="1329949"/>
            <a:ext cx="5293690" cy="4858200"/>
          </a:xfrm>
        </p:spPr>
        <p:txBody>
          <a:bodyPr vert="horz" lIns="91440" tIns="45720" rIns="91440" bIns="45720" rtlCol="0">
            <a:normAutofit/>
          </a:bodyPr>
          <a:lstStyle/>
          <a:p>
            <a:pPr>
              <a:lnSpc>
                <a:spcPct val="90000"/>
              </a:lnSpc>
            </a:pPr>
            <a:r>
              <a:rPr lang="en-US" sz="2000" b="1" dirty="0">
                <a:solidFill>
                  <a:schemeClr val="tx1"/>
                </a:solidFill>
              </a:rPr>
              <a:t>Advance the knowledge agenda on Natural Capital Accounting</a:t>
            </a:r>
            <a:r>
              <a:rPr lang="en-US" sz="2000" dirty="0">
                <a:solidFill>
                  <a:schemeClr val="tx1"/>
                </a:solidFill>
              </a:rPr>
              <a:t>, in particular ecosystem accounting</a:t>
            </a:r>
          </a:p>
          <a:p>
            <a:pPr>
              <a:lnSpc>
                <a:spcPct val="90000"/>
              </a:lnSpc>
            </a:pPr>
            <a:r>
              <a:rPr lang="en-US" sz="2000" dirty="0">
                <a:solidFill>
                  <a:schemeClr val="tx1"/>
                </a:solidFill>
              </a:rPr>
              <a:t>By initiating pilot testing of SEEA EEA, with a view to:</a:t>
            </a:r>
          </a:p>
          <a:p>
            <a:pPr lvl="1">
              <a:lnSpc>
                <a:spcPct val="90000"/>
              </a:lnSpc>
              <a:buFont typeface="Arial" panose="020B0604020202020204" pitchFamily="34" charset="0"/>
              <a:buChar char="•"/>
            </a:pPr>
            <a:r>
              <a:rPr lang="en-US" sz="2000" b="1" dirty="0">
                <a:solidFill>
                  <a:schemeClr val="tx1"/>
                </a:solidFill>
              </a:rPr>
              <a:t>Improve measurement </a:t>
            </a:r>
            <a:r>
              <a:rPr lang="en-US" sz="2000" dirty="0">
                <a:solidFill>
                  <a:schemeClr val="tx1"/>
                </a:solidFill>
              </a:rPr>
              <a:t>of natural biotic resources, ecosystems and their services at the (sub)national level</a:t>
            </a:r>
          </a:p>
          <a:p>
            <a:pPr lvl="1">
              <a:lnSpc>
                <a:spcPct val="90000"/>
              </a:lnSpc>
              <a:buFont typeface="Arial" panose="020B0604020202020204" pitchFamily="34" charset="0"/>
              <a:buChar char="•"/>
            </a:pPr>
            <a:r>
              <a:rPr lang="en-US" sz="2000" b="1" dirty="0">
                <a:solidFill>
                  <a:schemeClr val="tx1"/>
                </a:solidFill>
              </a:rPr>
              <a:t>Mainstream</a:t>
            </a:r>
            <a:r>
              <a:rPr lang="en-US" sz="2000" dirty="0">
                <a:solidFill>
                  <a:schemeClr val="tx1"/>
                </a:solidFill>
              </a:rPr>
              <a:t> biodiversity and ecosystems in (sub)national level policy-planning and implementation</a:t>
            </a:r>
          </a:p>
          <a:p>
            <a:pPr lvl="1">
              <a:lnSpc>
                <a:spcPct val="90000"/>
              </a:lnSpc>
              <a:buFont typeface="Arial" panose="020B0604020202020204" pitchFamily="34" charset="0"/>
              <a:buChar char="•"/>
            </a:pPr>
            <a:r>
              <a:rPr lang="en-US" sz="2000" dirty="0">
                <a:solidFill>
                  <a:schemeClr val="tx1"/>
                </a:solidFill>
              </a:rPr>
              <a:t>Contribute to the development of </a:t>
            </a:r>
            <a:r>
              <a:rPr lang="en-US" sz="2000" b="1" dirty="0">
                <a:solidFill>
                  <a:schemeClr val="tx1"/>
                </a:solidFill>
              </a:rPr>
              <a:t>internationally agreed methodology </a:t>
            </a:r>
            <a:r>
              <a:rPr lang="en-US" sz="2000" dirty="0">
                <a:solidFill>
                  <a:schemeClr val="tx1"/>
                </a:solidFill>
              </a:rPr>
              <a:t>and its use in partner countries</a:t>
            </a:r>
            <a:r>
              <a:rPr lang="en-US" sz="17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36031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SEEA around the World </a:t>
            </a:r>
          </a:p>
        </p:txBody>
      </p:sp>
      <p:sp>
        <p:nvSpPr>
          <p:cNvPr id="5" name="Text Placeholder 2">
            <a:extLst>
              <a:ext uri="{FF2B5EF4-FFF2-40B4-BE49-F238E27FC236}">
                <a16:creationId xmlns:a16="http://schemas.microsoft.com/office/drawing/2014/main" xmlns="" id="{B022C809-7071-4564-A804-03CD7CAB9D3F}"/>
              </a:ext>
            </a:extLst>
          </p:cNvPr>
          <p:cNvSpPr>
            <a:spLocks noGrp="1"/>
          </p:cNvSpPr>
          <p:nvPr>
            <p:ph type="body" sz="quarter" idx="13"/>
          </p:nvPr>
        </p:nvSpPr>
        <p:spPr>
          <a:xfrm>
            <a:off x="628650" y="1478805"/>
            <a:ext cx="6858000" cy="3308347"/>
          </a:xfrm>
        </p:spPr>
        <p:txBody>
          <a:bodyPr/>
          <a:lstStyle/>
          <a:p>
            <a:r>
              <a:rPr lang="en-US" dirty="0"/>
              <a:t>Target:</a:t>
            </a:r>
          </a:p>
          <a:p>
            <a:pPr lvl="1"/>
            <a:r>
              <a:rPr lang="en-US" dirty="0"/>
              <a:t>100 countries implement the SEEA Central Framework by 2020</a:t>
            </a:r>
          </a:p>
          <a:p>
            <a:pPr lvl="1"/>
            <a:r>
              <a:rPr lang="en-US" dirty="0"/>
              <a:t>50 countries test the SEEA Experimental Ecosystem Accounts by 2020</a:t>
            </a:r>
          </a:p>
          <a:p>
            <a:r>
              <a:rPr lang="en-US" dirty="0"/>
              <a:t>Global assessment is undertaken every 3 years</a:t>
            </a:r>
          </a:p>
          <a:p>
            <a:r>
              <a:rPr lang="en-US" dirty="0"/>
              <a:t>Progress is tracked on a yearly basis through informal consultation with donors, international agencies, recipient countries, etc. </a:t>
            </a:r>
          </a:p>
        </p:txBody>
      </p:sp>
      <p:grpSp>
        <p:nvGrpSpPr>
          <p:cNvPr id="3" name="Group 2">
            <a:extLst>
              <a:ext uri="{FF2B5EF4-FFF2-40B4-BE49-F238E27FC236}">
                <a16:creationId xmlns:a16="http://schemas.microsoft.com/office/drawing/2014/main" xmlns="" id="{30E4E3F0-391F-4486-AFA8-877B46AF70F7}"/>
              </a:ext>
            </a:extLst>
          </p:cNvPr>
          <p:cNvGrpSpPr/>
          <p:nvPr/>
        </p:nvGrpSpPr>
        <p:grpSpPr>
          <a:xfrm>
            <a:off x="4911154" y="1891297"/>
            <a:ext cx="3956399" cy="4041670"/>
            <a:chOff x="4001679" y="1559187"/>
            <a:chExt cx="3658897" cy="3739627"/>
          </a:xfrm>
        </p:grpSpPr>
        <p:sp>
          <p:nvSpPr>
            <p:cNvPr id="7" name="Arrow: Bent 6">
              <a:extLst>
                <a:ext uri="{FF2B5EF4-FFF2-40B4-BE49-F238E27FC236}">
                  <a16:creationId xmlns:a16="http://schemas.microsoft.com/office/drawing/2014/main" xmlns="" id="{E284F541-2813-4C36-9DFA-DC32579BDCFD}"/>
                </a:ext>
              </a:extLst>
            </p:cNvPr>
            <p:cNvSpPr/>
            <p:nvPr/>
          </p:nvSpPr>
          <p:spPr>
            <a:xfrm rot="16200000" flipV="1">
              <a:off x="3961314" y="1599552"/>
              <a:ext cx="3739627" cy="36588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TextBox 8">
              <a:extLst>
                <a:ext uri="{FF2B5EF4-FFF2-40B4-BE49-F238E27FC236}">
                  <a16:creationId xmlns:a16="http://schemas.microsoft.com/office/drawing/2014/main" xmlns="" id="{B839D07E-9FA5-4D25-8F79-91310A9BC85C}"/>
                </a:ext>
              </a:extLst>
            </p:cNvPr>
            <p:cNvSpPr txBox="1"/>
            <p:nvPr/>
          </p:nvSpPr>
          <p:spPr>
            <a:xfrm>
              <a:off x="6241882" y="2143228"/>
              <a:ext cx="1105349" cy="1858162"/>
            </a:xfrm>
            <a:prstGeom prst="rect">
              <a:avLst/>
            </a:prstGeom>
            <a:noFill/>
          </p:spPr>
          <p:txBody>
            <a:bodyPr wrap="square" rtlCol="0">
              <a:spAutoFit/>
            </a:bodyPr>
            <a:lstStyle/>
            <a:p>
              <a:r>
                <a:rPr lang="en-US" sz="3000" b="1" dirty="0">
                  <a:solidFill>
                    <a:schemeClr val="bg1"/>
                  </a:solidFill>
                </a:rPr>
                <a:t>28%</a:t>
              </a:r>
            </a:p>
            <a:p>
              <a:r>
                <a:rPr lang="en-US" sz="1350" b="1" dirty="0">
                  <a:solidFill>
                    <a:schemeClr val="bg1"/>
                  </a:solidFill>
                </a:rPr>
                <a:t>increase in number of countries with a </a:t>
              </a:r>
              <a:r>
                <a:rPr lang="en-US" sz="1350" b="1" dirty="0" err="1">
                  <a:solidFill>
                    <a:schemeClr val="bg1"/>
                  </a:solidFill>
                </a:rPr>
                <a:t>programme</a:t>
              </a:r>
              <a:r>
                <a:rPr lang="en-US" sz="1350" b="1" dirty="0">
                  <a:solidFill>
                    <a:schemeClr val="bg1"/>
                  </a:solidFill>
                </a:rPr>
                <a:t> from 2014 to 2017</a:t>
              </a:r>
            </a:p>
          </p:txBody>
        </p:sp>
      </p:grpSp>
      <p:sp>
        <p:nvSpPr>
          <p:cNvPr id="10" name="Text Placeholder 2">
            <a:extLst>
              <a:ext uri="{FF2B5EF4-FFF2-40B4-BE49-F238E27FC236}">
                <a16:creationId xmlns:a16="http://schemas.microsoft.com/office/drawing/2014/main" xmlns="" id="{D4223578-7F49-43E7-AFA0-89A91FA7FE30}"/>
              </a:ext>
            </a:extLst>
          </p:cNvPr>
          <p:cNvSpPr txBox="1">
            <a:spLocks/>
          </p:cNvSpPr>
          <p:nvPr/>
        </p:nvSpPr>
        <p:spPr>
          <a:xfrm>
            <a:off x="595215" y="4456192"/>
            <a:ext cx="4108246" cy="1173582"/>
          </a:xfrm>
          <a:prstGeom prst="rect">
            <a:avLst/>
          </a:prstGeom>
        </p:spPr>
        <p:txBody>
          <a:bodyPr/>
          <a:lstStyle>
            <a:lvl1pPr marL="228600" indent="-228600" algn="l" defTabSz="914400" rtl="0" eaLnBrk="1" latinLnBrk="0" hangingPunct="1">
              <a:lnSpc>
                <a:spcPct val="110000"/>
              </a:lnSpc>
              <a:spcBef>
                <a:spcPts val="1000"/>
              </a:spcBef>
              <a:buClr>
                <a:srgbClr val="0984AF"/>
              </a:buClr>
              <a:buFont typeface="Arial" panose="020B0604020202020204" pitchFamily="34" charset="0"/>
              <a:buChar char="•"/>
              <a:defRPr sz="1800" kern="1200">
                <a:solidFill>
                  <a:schemeClr val="accent4"/>
                </a:solidFill>
                <a:latin typeface="Palatino Linotype" panose="02040502050505030304" pitchFamily="18" charset="0"/>
                <a:ea typeface="+mn-ea"/>
                <a:cs typeface="+mn-cs"/>
              </a:defRPr>
            </a:lvl1pPr>
            <a:lvl2pPr marL="685800" indent="-228600" algn="l" defTabSz="914400" rtl="0" eaLnBrk="1" latinLnBrk="0" hangingPunct="1">
              <a:lnSpc>
                <a:spcPct val="110000"/>
              </a:lnSpc>
              <a:spcBef>
                <a:spcPts val="500"/>
              </a:spcBef>
              <a:buClr>
                <a:srgbClr val="0984AF"/>
              </a:buClr>
              <a:buFont typeface="News Gothic" panose="02000503040000020004" pitchFamily="2" charset="0"/>
              <a:buChar char="&gt;"/>
              <a:defRPr sz="1800" kern="1200">
                <a:solidFill>
                  <a:schemeClr val="accent4"/>
                </a:solidFill>
                <a:latin typeface="Palatino Linotype" panose="02040502050505030304" pitchFamily="18" charset="0"/>
                <a:ea typeface="+mn-ea"/>
                <a:cs typeface="+mn-cs"/>
              </a:defRPr>
            </a:lvl2pPr>
            <a:lvl3pPr marL="1143000" indent="-228600" algn="l" defTabSz="914400" rtl="0" eaLnBrk="1" latinLnBrk="0" hangingPunct="1">
              <a:lnSpc>
                <a:spcPct val="110000"/>
              </a:lnSpc>
              <a:spcBef>
                <a:spcPts val="500"/>
              </a:spcBef>
              <a:buClr>
                <a:srgbClr val="0984AF"/>
              </a:buClr>
              <a:buFont typeface="Calibri" panose="020F0502020204030204" pitchFamily="34" charset="0"/>
              <a:buChar char="⁻"/>
              <a:defRPr sz="1800" kern="1200">
                <a:solidFill>
                  <a:schemeClr val="accent4"/>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4pPr>
            <a:lvl5pPr marL="0" indent="228600" algn="l" defTabSz="914400" rtl="0" eaLnBrk="1" latinLnBrk="0" hangingPunct="1">
              <a:lnSpc>
                <a:spcPct val="110000"/>
              </a:lnSpc>
              <a:spcBef>
                <a:spcPts val="500"/>
              </a:spcBef>
              <a:buClr>
                <a:srgbClr val="0984AF"/>
              </a:buClr>
              <a:buFont typeface="Arial" panose="020B0604020202020204" pitchFamily="34" charset="0"/>
              <a:buChar char="•"/>
              <a:defRPr sz="1800" kern="1200" baseline="0">
                <a:solidFill>
                  <a:schemeClr val="accent4"/>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b="1" dirty="0">
              <a:solidFill>
                <a:schemeClr val="accent1"/>
              </a:solidFill>
            </a:endParaRPr>
          </a:p>
          <a:p>
            <a:r>
              <a:rPr lang="en-US" altLang="en-US" sz="2400" b="1" dirty="0">
                <a:solidFill>
                  <a:schemeClr val="accent1"/>
                </a:solidFill>
              </a:rPr>
              <a:t>Currently over 80 countries have compiled SEEA accounts</a:t>
            </a:r>
          </a:p>
        </p:txBody>
      </p:sp>
    </p:spTree>
    <p:extLst>
      <p:ext uri="{BB962C8B-B14F-4D97-AF65-F5344CB8AC3E}">
        <p14:creationId xmlns:p14="http://schemas.microsoft.com/office/powerpoint/2010/main" val="101812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74" y="476277"/>
            <a:ext cx="8410353" cy="443753"/>
          </a:xfrm>
        </p:spPr>
        <p:txBody>
          <a:bodyPr anchor="ctr"/>
          <a:lstStyle/>
          <a:p>
            <a:pPr algn="ctr"/>
            <a:r>
              <a:rPr lang="en-US" dirty="0"/>
              <a:t>Status of the implementation of SEEA</a:t>
            </a:r>
          </a:p>
        </p:txBody>
      </p:sp>
      <p:pic>
        <p:nvPicPr>
          <p:cNvPr id="6" name="Picture 5">
            <a:extLst>
              <a:ext uri="{FF2B5EF4-FFF2-40B4-BE49-F238E27FC236}">
                <a16:creationId xmlns:a16="http://schemas.microsoft.com/office/drawing/2014/main" xmlns="" id="{EC8B0CF7-3CBB-43FC-89CA-AD2954E39400}"/>
              </a:ext>
            </a:extLst>
          </p:cNvPr>
          <p:cNvPicPr>
            <a:picLocks noChangeAspect="1"/>
          </p:cNvPicPr>
          <p:nvPr/>
        </p:nvPicPr>
        <p:blipFill rotWithShape="1">
          <a:blip r:embed="rId3">
            <a:extLst>
              <a:ext uri="{28A0092B-C50C-407E-A947-70E740481C1C}">
                <a14:useLocalDpi xmlns:a14="http://schemas.microsoft.com/office/drawing/2010/main" val="0"/>
              </a:ext>
            </a:extLst>
          </a:blip>
          <a:srcRect b="2051"/>
          <a:stretch/>
        </p:blipFill>
        <p:spPr>
          <a:xfrm>
            <a:off x="-76461" y="1233378"/>
            <a:ext cx="9231094" cy="5394162"/>
          </a:xfrm>
          <a:prstGeom prst="rect">
            <a:avLst/>
          </a:prstGeom>
        </p:spPr>
      </p:pic>
      <p:sp>
        <p:nvSpPr>
          <p:cNvPr id="4" name="Text Placeholder 2">
            <a:extLst>
              <a:ext uri="{FF2B5EF4-FFF2-40B4-BE49-F238E27FC236}">
                <a16:creationId xmlns:a16="http://schemas.microsoft.com/office/drawing/2014/main" xmlns="" id="{1C4AF87F-AC9F-4FE8-9239-AB571C75FC67}"/>
              </a:ext>
            </a:extLst>
          </p:cNvPr>
          <p:cNvSpPr txBox="1">
            <a:spLocks/>
          </p:cNvSpPr>
          <p:nvPr/>
        </p:nvSpPr>
        <p:spPr>
          <a:xfrm>
            <a:off x="212443" y="3690648"/>
            <a:ext cx="2062925" cy="1168430"/>
          </a:xfrm>
          <a:prstGeom prst="rect">
            <a:avLst/>
          </a:prstGeom>
        </p:spPr>
        <p:txBody>
          <a:bodyPr/>
          <a:lstStyle>
            <a:lvl1pPr marL="228600" indent="-228600" algn="l" defTabSz="914400" rtl="0" eaLnBrk="1" latinLnBrk="0" hangingPunct="1">
              <a:lnSpc>
                <a:spcPct val="110000"/>
              </a:lnSpc>
              <a:spcBef>
                <a:spcPts val="1000"/>
              </a:spcBef>
              <a:buClr>
                <a:srgbClr val="0984AF"/>
              </a:buClr>
              <a:buFont typeface="Arial" panose="020B0604020202020204" pitchFamily="34" charset="0"/>
              <a:buChar char="•"/>
              <a:defRPr sz="1800" kern="1200">
                <a:solidFill>
                  <a:schemeClr val="accent4"/>
                </a:solidFill>
                <a:latin typeface="Palatino Linotype" panose="02040502050505030304" pitchFamily="18" charset="0"/>
                <a:ea typeface="+mn-ea"/>
                <a:cs typeface="+mn-cs"/>
              </a:defRPr>
            </a:lvl1pPr>
            <a:lvl2pPr marL="685800" indent="-228600" algn="l" defTabSz="914400" rtl="0" eaLnBrk="1" latinLnBrk="0" hangingPunct="1">
              <a:lnSpc>
                <a:spcPct val="110000"/>
              </a:lnSpc>
              <a:spcBef>
                <a:spcPts val="500"/>
              </a:spcBef>
              <a:buClr>
                <a:srgbClr val="0984AF"/>
              </a:buClr>
              <a:buFont typeface="News Gothic" panose="02000503040000020004" pitchFamily="2" charset="0"/>
              <a:buChar char="&gt;"/>
              <a:defRPr sz="1800" kern="1200">
                <a:solidFill>
                  <a:schemeClr val="accent4"/>
                </a:solidFill>
                <a:latin typeface="Palatino Linotype" panose="02040502050505030304" pitchFamily="18" charset="0"/>
                <a:ea typeface="+mn-ea"/>
                <a:cs typeface="+mn-cs"/>
              </a:defRPr>
            </a:lvl2pPr>
            <a:lvl3pPr marL="1143000" indent="-228600" algn="l" defTabSz="914400" rtl="0" eaLnBrk="1" latinLnBrk="0" hangingPunct="1">
              <a:lnSpc>
                <a:spcPct val="110000"/>
              </a:lnSpc>
              <a:spcBef>
                <a:spcPts val="500"/>
              </a:spcBef>
              <a:buClr>
                <a:srgbClr val="0984AF"/>
              </a:buClr>
              <a:buFont typeface="Calibri" panose="020F0502020204030204" pitchFamily="34" charset="0"/>
              <a:buChar char="⁻"/>
              <a:defRPr sz="1800" kern="1200">
                <a:solidFill>
                  <a:schemeClr val="accent4"/>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4pPr>
            <a:lvl5pPr marL="0" indent="228600" algn="l" defTabSz="914400" rtl="0" eaLnBrk="1" latinLnBrk="0" hangingPunct="1">
              <a:lnSpc>
                <a:spcPct val="110000"/>
              </a:lnSpc>
              <a:spcBef>
                <a:spcPts val="500"/>
              </a:spcBef>
              <a:buClr>
                <a:srgbClr val="0984AF"/>
              </a:buClr>
              <a:buFont typeface="Arial" panose="020B0604020202020204" pitchFamily="34" charset="0"/>
              <a:buChar char="•"/>
              <a:defRPr sz="1800" kern="1200" baseline="0">
                <a:solidFill>
                  <a:schemeClr val="accent4"/>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solidFill>
                  <a:schemeClr val="accent1"/>
                </a:solidFill>
              </a:rPr>
              <a:t>80 countries and counting are compiling SEEA accounts</a:t>
            </a:r>
          </a:p>
        </p:txBody>
      </p:sp>
    </p:spTree>
    <p:extLst>
      <p:ext uri="{BB962C8B-B14F-4D97-AF65-F5344CB8AC3E}">
        <p14:creationId xmlns:p14="http://schemas.microsoft.com/office/powerpoint/2010/main" val="127740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eea.un.org/sites/seea.un.org/files/dji_0462_cropped-recovered_cropped.jpg">
            <a:extLst>
              <a:ext uri="{FF2B5EF4-FFF2-40B4-BE49-F238E27FC236}">
                <a16:creationId xmlns:a16="http://schemas.microsoft.com/office/drawing/2014/main" xmlns="" id="{C6124E2E-4C56-453F-ADF0-766F26A1A7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09937"/>
            <a:ext cx="9144000" cy="354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2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21" y="1824934"/>
            <a:ext cx="8304678" cy="1747605"/>
          </a:xfrm>
        </p:spPr>
        <p:txBody>
          <a:bodyPr/>
          <a:lstStyle/>
          <a:p>
            <a:r>
              <a:rPr lang="en-US" dirty="0"/>
              <a:t>Natural Capital Accounting: Connecting the Pillars of Sustainability </a:t>
            </a:r>
            <a:endParaRPr lang="en-US" sz="3200" cap="all" dirty="0"/>
          </a:p>
        </p:txBody>
      </p:sp>
      <p:sp>
        <p:nvSpPr>
          <p:cNvPr id="3" name="Text Placeholder 2"/>
          <p:cNvSpPr>
            <a:spLocks noGrp="1"/>
          </p:cNvSpPr>
          <p:nvPr>
            <p:ph type="body" sz="quarter" idx="10"/>
          </p:nvPr>
        </p:nvSpPr>
        <p:spPr>
          <a:xfrm>
            <a:off x="534521" y="3915881"/>
            <a:ext cx="8304678" cy="2197840"/>
          </a:xfrm>
        </p:spPr>
        <p:txBody>
          <a:bodyPr/>
          <a:lstStyle/>
          <a:p>
            <a:r>
              <a:rPr lang="en-US" sz="2400" dirty="0"/>
              <a:t>Side event at the United Nations Statistical Commission 2019</a:t>
            </a:r>
          </a:p>
          <a:p>
            <a:endParaRPr lang="en-US" sz="2400" dirty="0"/>
          </a:p>
          <a:p>
            <a:r>
              <a:rPr lang="en-US" sz="2400" dirty="0"/>
              <a:t>Bert </a:t>
            </a:r>
            <a:r>
              <a:rPr lang="en-US" sz="2400" dirty="0" err="1"/>
              <a:t>Kroese</a:t>
            </a:r>
            <a:endParaRPr lang="en-US" sz="2400" dirty="0"/>
          </a:p>
          <a:p>
            <a:r>
              <a:rPr lang="en-US" sz="2000" dirty="0"/>
              <a:t>Chair of the United Nations Committee of Experts on Environmental-Economic Accounting (UNCEEA)</a:t>
            </a:r>
          </a:p>
        </p:txBody>
      </p:sp>
    </p:spTree>
    <p:extLst>
      <p:ext uri="{BB962C8B-B14F-4D97-AF65-F5344CB8AC3E}">
        <p14:creationId xmlns:p14="http://schemas.microsoft.com/office/powerpoint/2010/main" val="226520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079" y="582950"/>
            <a:ext cx="8213271" cy="591670"/>
          </a:xfrm>
        </p:spPr>
        <p:txBody>
          <a:bodyPr/>
          <a:lstStyle/>
          <a:p>
            <a:r>
              <a:rPr lang="en-US" altLang="en-US" kern="0" dirty="0"/>
              <a:t>The System of Environmental-Economic Accounting (SEEA)</a:t>
            </a:r>
            <a:endParaRPr lang="en-GB" altLang="en-US" kern="0" dirty="0"/>
          </a:p>
        </p:txBody>
      </p:sp>
      <p:sp>
        <p:nvSpPr>
          <p:cNvPr id="3" name="Subtitle 2"/>
          <p:cNvSpPr>
            <a:spLocks noGrp="1"/>
          </p:cNvSpPr>
          <p:nvPr>
            <p:ph type="subTitle" idx="1"/>
          </p:nvPr>
        </p:nvSpPr>
        <p:spPr>
          <a:xfrm>
            <a:off x="628648" y="1412421"/>
            <a:ext cx="5809221" cy="4649712"/>
          </a:xfrm>
        </p:spPr>
        <p:txBody>
          <a:bodyPr/>
          <a:lstStyle/>
          <a:p>
            <a:pPr>
              <a:lnSpc>
                <a:spcPct val="80000"/>
              </a:lnSpc>
              <a:spcBef>
                <a:spcPts val="600"/>
              </a:spcBef>
              <a:spcAft>
                <a:spcPts val="600"/>
              </a:spcAft>
            </a:pPr>
            <a:r>
              <a:rPr lang="en-US" altLang="en-US" dirty="0">
                <a:latin typeface="Palatino Linotype" panose="02040502050505030304" pitchFamily="18" charset="0"/>
              </a:rPr>
              <a:t>An internationally agreed statistical framework to measure the environment and its interactions with economy.</a:t>
            </a:r>
          </a:p>
          <a:p>
            <a:pPr marL="342900" indent="-342900">
              <a:lnSpc>
                <a:spcPct val="80000"/>
              </a:lnSpc>
              <a:spcBef>
                <a:spcPts val="600"/>
              </a:spcBef>
              <a:spcAft>
                <a:spcPts val="600"/>
              </a:spcAft>
              <a:buFont typeface="Wingdings" panose="05000000000000000000" pitchFamily="2" charset="2"/>
              <a:buChar char="§"/>
            </a:pPr>
            <a:r>
              <a:rPr lang="en-US" altLang="en-US" dirty="0">
                <a:latin typeface="Palatino Linotype" panose="02040502050505030304" pitchFamily="18" charset="0"/>
              </a:rPr>
              <a:t>The </a:t>
            </a:r>
            <a:r>
              <a:rPr lang="en-US" altLang="en-US" b="1" dirty="0">
                <a:latin typeface="Palatino Linotype" panose="02040502050505030304" pitchFamily="18" charset="0"/>
              </a:rPr>
              <a:t>SEEA Central Framework </a:t>
            </a:r>
            <a:r>
              <a:rPr lang="en-US" altLang="en-US" dirty="0">
                <a:latin typeface="Palatino Linotype" panose="02040502050505030304" pitchFamily="18" charset="0"/>
              </a:rPr>
              <a:t>was adopted as an international statistical standard by the UN Statistical Commission in 2012</a:t>
            </a:r>
          </a:p>
          <a:p>
            <a:pPr marL="342900" indent="-342900">
              <a:lnSpc>
                <a:spcPct val="80000"/>
              </a:lnSpc>
              <a:spcBef>
                <a:spcPts val="600"/>
              </a:spcBef>
              <a:spcAft>
                <a:spcPts val="600"/>
              </a:spcAft>
              <a:buFont typeface="Wingdings" panose="05000000000000000000" pitchFamily="2" charset="2"/>
              <a:buChar char="§"/>
            </a:pPr>
            <a:r>
              <a:rPr lang="en-US" altLang="en-US" dirty="0">
                <a:latin typeface="Palatino Linotype" panose="02040502050505030304" pitchFamily="18" charset="0"/>
              </a:rPr>
              <a:t>The </a:t>
            </a:r>
            <a:r>
              <a:rPr lang="en-US" altLang="en-US" b="1" dirty="0">
                <a:latin typeface="Palatino Linotype" panose="02040502050505030304" pitchFamily="18" charset="0"/>
              </a:rPr>
              <a:t>SEEA Experimental Ecosystem Accounting </a:t>
            </a:r>
            <a:r>
              <a:rPr lang="en-US" altLang="en-US" dirty="0">
                <a:latin typeface="Palatino Linotype" panose="02040502050505030304" pitchFamily="18" charset="0"/>
              </a:rPr>
              <a:t>complement the Central Framework and represent international efforts toward </a:t>
            </a:r>
            <a:r>
              <a:rPr lang="en-GB" altLang="en-US" dirty="0">
                <a:latin typeface="Palatino Linotype" panose="02040502050505030304" pitchFamily="18" charset="0"/>
              </a:rPr>
              <a:t>coherent ecosystem accounting</a:t>
            </a:r>
          </a:p>
          <a:p>
            <a:pPr marL="800100" lvl="1" indent="-342900" algn="l">
              <a:lnSpc>
                <a:spcPct val="80000"/>
              </a:lnSpc>
              <a:spcBef>
                <a:spcPts val="600"/>
              </a:spcBef>
              <a:spcAft>
                <a:spcPts val="600"/>
              </a:spcAft>
              <a:buFont typeface="Wingdings" panose="05000000000000000000" pitchFamily="2" charset="2"/>
              <a:buChar char="§"/>
            </a:pPr>
            <a:r>
              <a:rPr lang="en-GB" altLang="en-US" sz="1800" b="1" dirty="0">
                <a:latin typeface="Palatino Linotype" panose="02040502050505030304" pitchFamily="18" charset="0"/>
              </a:rPr>
              <a:t>Technical Recommendations </a:t>
            </a:r>
            <a:r>
              <a:rPr lang="en-GB" altLang="en-US" sz="1800" dirty="0">
                <a:latin typeface="Palatino Linotype" panose="02040502050505030304" pitchFamily="18" charset="0"/>
              </a:rPr>
              <a:t>(2017) </a:t>
            </a:r>
            <a:r>
              <a:rPr lang="en-GB" sz="1800" dirty="0">
                <a:latin typeface="Palatino Linotype" panose="02040502050505030304" pitchFamily="18" charset="0"/>
              </a:rPr>
              <a:t>present updates and extensions of ecosystem accounting concepts, methods and structure, and providing practical guidance on its implementation</a:t>
            </a:r>
          </a:p>
          <a:p>
            <a:pPr marL="342900" indent="-342900">
              <a:lnSpc>
                <a:spcPct val="80000"/>
              </a:lnSpc>
              <a:spcBef>
                <a:spcPts val="600"/>
              </a:spcBef>
              <a:spcAft>
                <a:spcPts val="600"/>
              </a:spcAft>
              <a:buFont typeface="Wingdings" panose="05000000000000000000" pitchFamily="2" charset="2"/>
              <a:buChar char="§"/>
            </a:pPr>
            <a:r>
              <a:rPr lang="en-GB" altLang="en-US" b="1" dirty="0" err="1">
                <a:latin typeface="Palatino Linotype" panose="02040502050505030304" pitchFamily="18" charset="0"/>
              </a:rPr>
              <a:t>SEEA</a:t>
            </a:r>
            <a:r>
              <a:rPr lang="en-GB" altLang="en-US" b="1" dirty="0">
                <a:latin typeface="Palatino Linotype" panose="02040502050505030304" pitchFamily="18" charset="0"/>
              </a:rPr>
              <a:t> EEA Revision </a:t>
            </a:r>
            <a:r>
              <a:rPr lang="en-GB" altLang="en-US" dirty="0">
                <a:latin typeface="Palatino Linotype" panose="02040502050505030304" pitchFamily="18" charset="0"/>
              </a:rPr>
              <a:t>by 2020</a:t>
            </a:r>
            <a:endParaRPr lang="en-US" altLang="en-US" dirty="0">
              <a:latin typeface="Palatino Linotype" panose="02040502050505030304" pitchFamily="18" charset="0"/>
            </a:endParaRPr>
          </a:p>
        </p:txBody>
      </p:sp>
      <p:pic>
        <p:nvPicPr>
          <p:cNvPr id="5" name="Picture 5"/>
          <p:cNvPicPr>
            <a:picLocks noGrp="1" noChangeAspect="1" noChangeArrowheads="1"/>
          </p:cNvPicPr>
          <p:nvPr>
            <p:ph type="tbl" sz="quarter" idx="13"/>
          </p:nvPr>
        </p:nvPicPr>
        <p:blipFill>
          <a:blip r:embed="rId3" cstate="email">
            <a:extLst>
              <a:ext uri="{28A0092B-C50C-407E-A947-70E740481C1C}">
                <a14:useLocalDpi xmlns:a14="http://schemas.microsoft.com/office/drawing/2010/main"/>
              </a:ext>
            </a:extLst>
          </a:blip>
          <a:srcRect/>
          <a:stretch>
            <a:fillRect/>
          </a:stretch>
        </p:blipFill>
        <p:spPr bwMode="auto">
          <a:xfrm rot="1048429">
            <a:off x="6408242" y="1012469"/>
            <a:ext cx="1799792" cy="232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10529">
            <a:off x="6605961" y="2378052"/>
            <a:ext cx="1741298" cy="225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 id="{B538DF4C-5F8C-4AC8-AA52-547FDB788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19853">
            <a:off x="6932688" y="4048924"/>
            <a:ext cx="1825913" cy="2362946"/>
          </a:xfrm>
          <a:prstGeom prst="rect">
            <a:avLst/>
          </a:prstGeom>
        </p:spPr>
      </p:pic>
    </p:spTree>
    <p:extLst>
      <p:ext uri="{BB962C8B-B14F-4D97-AF65-F5344CB8AC3E}">
        <p14:creationId xmlns:p14="http://schemas.microsoft.com/office/powerpoint/2010/main" val="5874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484094"/>
            <a:ext cx="7420197" cy="591670"/>
          </a:xfrm>
        </p:spPr>
        <p:txBody>
          <a:bodyPr/>
          <a:lstStyle/>
          <a:p>
            <a:r>
              <a:rPr lang="en-US" dirty="0"/>
              <a:t>SEEA – two sides of the same coin</a:t>
            </a:r>
          </a:p>
        </p:txBody>
      </p:sp>
      <p:sp>
        <p:nvSpPr>
          <p:cNvPr id="6" name="Content Placeholder 2"/>
          <p:cNvSpPr txBox="1">
            <a:spLocks/>
          </p:cNvSpPr>
          <p:nvPr/>
        </p:nvSpPr>
        <p:spPr>
          <a:xfrm>
            <a:off x="457200" y="1430080"/>
            <a:ext cx="2438400" cy="2438399"/>
          </a:xfrm>
          <a:prstGeom prst="rect">
            <a:avLst/>
          </a:prstGeom>
          <a:noFill/>
          <a:ln w="28575">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sz="2000" dirty="0">
                <a:latin typeface="Palatino Linotype" charset="0"/>
                <a:ea typeface="Palatino Linotype" charset="0"/>
                <a:cs typeface="Palatino Linotype" charset="0"/>
              </a:rPr>
              <a:t>Individual environmental </a:t>
            </a:r>
            <a:r>
              <a:rPr lang="en-CA" sz="2000" b="1" dirty="0">
                <a:latin typeface="Palatino Linotype" charset="0"/>
                <a:ea typeface="Palatino Linotype" charset="0"/>
                <a:cs typeface="Palatino Linotype" charset="0"/>
              </a:rPr>
              <a:t>assets &amp; resources: </a:t>
            </a:r>
          </a:p>
          <a:p>
            <a:pPr marL="0" indent="0">
              <a:lnSpc>
                <a:spcPct val="100000"/>
              </a:lnSpc>
              <a:spcBef>
                <a:spcPts val="0"/>
              </a:spcBef>
              <a:buFont typeface="Arial" panose="020B0604020202020204" pitchFamily="34" charset="0"/>
              <a:buNone/>
            </a:pPr>
            <a:r>
              <a:rPr lang="en-CA" sz="1800" dirty="0">
                <a:latin typeface="Palatino Linotype" charset="0"/>
                <a:ea typeface="Palatino Linotype" charset="0"/>
                <a:cs typeface="Palatino Linotype" charset="0"/>
              </a:rPr>
              <a:t/>
            </a:r>
            <a:br>
              <a:rPr lang="en-CA" sz="1800" dirty="0">
                <a:latin typeface="Palatino Linotype" charset="0"/>
                <a:ea typeface="Palatino Linotype" charset="0"/>
                <a:cs typeface="Palatino Linotype" charset="0"/>
              </a:rPr>
            </a:br>
            <a:r>
              <a:rPr lang="en-CA" sz="1600" dirty="0">
                <a:latin typeface="Palatino Linotype" charset="0"/>
                <a:ea typeface="Palatino Linotype" charset="0"/>
                <a:cs typeface="Palatino Linotype" charset="0"/>
              </a:rPr>
              <a:t>Timber</a:t>
            </a:r>
          </a:p>
          <a:p>
            <a:pPr marL="0" indent="0">
              <a:lnSpc>
                <a:spcPct val="100000"/>
              </a:lnSpc>
              <a:spcBef>
                <a:spcPts val="0"/>
              </a:spcBef>
              <a:buFont typeface="Arial" panose="020B0604020202020204" pitchFamily="34" charset="0"/>
              <a:buNone/>
            </a:pPr>
            <a:r>
              <a:rPr lang="en-CA" sz="1600" dirty="0">
                <a:latin typeface="Palatino Linotype" charset="0"/>
                <a:ea typeface="Palatino Linotype" charset="0"/>
                <a:cs typeface="Palatino Linotype" charset="0"/>
              </a:rPr>
              <a:t>Water</a:t>
            </a:r>
          </a:p>
          <a:p>
            <a:pPr marL="0" indent="0">
              <a:lnSpc>
                <a:spcPct val="100000"/>
              </a:lnSpc>
              <a:spcBef>
                <a:spcPts val="0"/>
              </a:spcBef>
              <a:buFont typeface="Arial" panose="020B0604020202020204" pitchFamily="34" charset="0"/>
              <a:buNone/>
            </a:pPr>
            <a:r>
              <a:rPr lang="en-CA" sz="1600" dirty="0">
                <a:latin typeface="Palatino Linotype" charset="0"/>
                <a:ea typeface="Palatino Linotype" charset="0"/>
                <a:cs typeface="Palatino Linotype" charset="0"/>
              </a:rPr>
              <a:t>Soil</a:t>
            </a:r>
          </a:p>
          <a:p>
            <a:pPr marL="0" indent="0">
              <a:lnSpc>
                <a:spcPct val="100000"/>
              </a:lnSpc>
              <a:spcBef>
                <a:spcPts val="0"/>
              </a:spcBef>
              <a:buFont typeface="Arial" panose="020B0604020202020204" pitchFamily="34" charset="0"/>
              <a:buNone/>
            </a:pPr>
            <a:r>
              <a:rPr lang="en-CA" sz="1600" dirty="0">
                <a:latin typeface="Palatino Linotype" charset="0"/>
                <a:ea typeface="Palatino Linotype" charset="0"/>
                <a:cs typeface="Palatino Linotype" charset="0"/>
              </a:rPr>
              <a:t>Fish</a:t>
            </a:r>
            <a:endParaRPr lang="en-CA" sz="2000" b="1" dirty="0">
              <a:latin typeface="Palatino Linotype" charset="0"/>
              <a:ea typeface="Palatino Linotype" charset="0"/>
              <a:cs typeface="Palatino Linotype" charset="0"/>
            </a:endParaRPr>
          </a:p>
        </p:txBody>
      </p:sp>
      <p:sp>
        <p:nvSpPr>
          <p:cNvPr id="7" name="Content Placeholder 2"/>
          <p:cNvSpPr txBox="1">
            <a:spLocks/>
          </p:cNvSpPr>
          <p:nvPr/>
        </p:nvSpPr>
        <p:spPr>
          <a:xfrm>
            <a:off x="3352800" y="1430080"/>
            <a:ext cx="2483556" cy="2438399"/>
          </a:xfrm>
          <a:prstGeom prst="rect">
            <a:avLst/>
          </a:prstGeom>
          <a:noFill/>
          <a:ln w="28575">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sz="1900" b="1" dirty="0">
                <a:latin typeface="Palatino Linotype" charset="0"/>
                <a:ea typeface="Palatino Linotype" charset="0"/>
                <a:cs typeface="Palatino Linotype" charset="0"/>
              </a:rPr>
              <a:t>Ecosystems: </a:t>
            </a:r>
            <a:r>
              <a:rPr lang="en-CA" sz="1900" dirty="0">
                <a:latin typeface="Palatino Linotype" charset="0"/>
                <a:ea typeface="Palatino Linotype" charset="0"/>
                <a:cs typeface="Palatino Linotype" charset="0"/>
              </a:rPr>
              <a:t>Biotic and abiotic elements functioning together:</a:t>
            </a:r>
          </a:p>
          <a:p>
            <a:pPr marL="0" indent="0" algn="r">
              <a:spcBef>
                <a:spcPts val="0"/>
              </a:spcBef>
              <a:buFont typeface="Arial" panose="020B0604020202020204" pitchFamily="34" charset="0"/>
              <a:buNone/>
            </a:pPr>
            <a:endParaRPr lang="en-CA" sz="1600" dirty="0">
              <a:latin typeface="Palatino Linotype" charset="0"/>
              <a:ea typeface="Palatino Linotype" charset="0"/>
              <a:cs typeface="Palatino Linotype" charset="0"/>
            </a:endParaRPr>
          </a:p>
          <a:p>
            <a:pPr marL="0" indent="0" algn="r">
              <a:spcBef>
                <a:spcPts val="0"/>
              </a:spcBef>
              <a:buFont typeface="Arial" panose="020B0604020202020204" pitchFamily="34" charset="0"/>
              <a:buNone/>
            </a:pPr>
            <a:endParaRPr lang="en-CA" sz="1600" dirty="0">
              <a:latin typeface="Palatino Linotype" charset="0"/>
              <a:ea typeface="Palatino Linotype" charset="0"/>
              <a:cs typeface="Palatino Linotype" charset="0"/>
            </a:endParaRPr>
          </a:p>
          <a:p>
            <a:pPr marL="0" indent="0" algn="r">
              <a:spcBef>
                <a:spcPts val="0"/>
              </a:spcBef>
              <a:buFont typeface="Arial" panose="020B0604020202020204" pitchFamily="34" charset="0"/>
              <a:buNone/>
            </a:pPr>
            <a:r>
              <a:rPr lang="en-CA" sz="1600" dirty="0">
                <a:latin typeface="Palatino Linotype" charset="0"/>
                <a:ea typeface="Palatino Linotype" charset="0"/>
                <a:cs typeface="Palatino Linotype" charset="0"/>
              </a:rPr>
              <a:t>Forests</a:t>
            </a:r>
          </a:p>
          <a:p>
            <a:pPr marL="0" indent="0" algn="r">
              <a:spcBef>
                <a:spcPts val="0"/>
              </a:spcBef>
              <a:buFont typeface="Arial" panose="020B0604020202020204" pitchFamily="34" charset="0"/>
              <a:buNone/>
            </a:pPr>
            <a:r>
              <a:rPr lang="en-CA" sz="1600" dirty="0">
                <a:latin typeface="Palatino Linotype" charset="0"/>
                <a:ea typeface="Palatino Linotype" charset="0"/>
                <a:cs typeface="Palatino Linotype" charset="0"/>
              </a:rPr>
              <a:t>Lakes</a:t>
            </a:r>
          </a:p>
          <a:p>
            <a:pPr marL="0" indent="0" algn="r">
              <a:spcBef>
                <a:spcPts val="0"/>
              </a:spcBef>
              <a:buFont typeface="Arial" panose="020B0604020202020204" pitchFamily="34" charset="0"/>
              <a:buNone/>
            </a:pPr>
            <a:r>
              <a:rPr lang="en-CA" sz="1600" dirty="0">
                <a:latin typeface="Palatino Linotype" charset="0"/>
                <a:ea typeface="Palatino Linotype" charset="0"/>
                <a:cs typeface="Palatino Linotype" charset="0"/>
              </a:rPr>
              <a:t>Cropland</a:t>
            </a:r>
          </a:p>
          <a:p>
            <a:pPr marL="0" indent="0" algn="r">
              <a:spcBef>
                <a:spcPts val="0"/>
              </a:spcBef>
              <a:buFont typeface="Arial" panose="020B0604020202020204" pitchFamily="34" charset="0"/>
              <a:buNone/>
            </a:pPr>
            <a:r>
              <a:rPr lang="en-CA" sz="1600" dirty="0">
                <a:latin typeface="Palatino Linotype" charset="0"/>
                <a:ea typeface="Palatino Linotype" charset="0"/>
                <a:cs typeface="Palatino Linotype" charset="0"/>
              </a:rPr>
              <a:t>Wetlands</a:t>
            </a:r>
          </a:p>
          <a:p>
            <a:pPr marL="0" indent="0">
              <a:spcBef>
                <a:spcPts val="0"/>
              </a:spcBef>
              <a:buFont typeface="Arial" panose="020B0604020202020204" pitchFamily="34" charset="0"/>
              <a:buNone/>
            </a:pPr>
            <a:endParaRPr lang="en-CA" sz="2000" b="1" dirty="0"/>
          </a:p>
        </p:txBody>
      </p:sp>
      <p:sp>
        <p:nvSpPr>
          <p:cNvPr id="8" name="Content Placeholder 2"/>
          <p:cNvSpPr txBox="1">
            <a:spLocks/>
          </p:cNvSpPr>
          <p:nvPr/>
        </p:nvSpPr>
        <p:spPr>
          <a:xfrm>
            <a:off x="457200" y="4115428"/>
            <a:ext cx="2438400" cy="1828800"/>
          </a:xfrm>
          <a:prstGeom prst="rect">
            <a:avLst/>
          </a:prstGeom>
          <a:solidFill>
            <a:schemeClr val="tx2">
              <a:lumMod val="20000"/>
              <a:lumOff val="80000"/>
            </a:schemeClr>
          </a:solidFill>
          <a:ln w="28575">
            <a:solidFill>
              <a:srgbClr val="3366FF"/>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sz="1600" b="1" dirty="0">
                <a:latin typeface="Palatino Linotype" charset="0"/>
                <a:ea typeface="Palatino Linotype" charset="0"/>
                <a:cs typeface="Palatino Linotype" charset="0"/>
              </a:rPr>
              <a:t>SEEA Central Framework (</a:t>
            </a:r>
            <a:r>
              <a:rPr lang="en-CA" sz="1600" b="1" dirty="0" err="1">
                <a:latin typeface="Palatino Linotype" charset="0"/>
                <a:ea typeface="Palatino Linotype" charset="0"/>
                <a:cs typeface="Palatino Linotype" charset="0"/>
              </a:rPr>
              <a:t>SEEA</a:t>
            </a:r>
            <a:r>
              <a:rPr lang="en-CA" sz="1600" b="1" dirty="0">
                <a:latin typeface="Palatino Linotype" charset="0"/>
                <a:ea typeface="Palatino Linotype" charset="0"/>
                <a:cs typeface="Palatino Linotype" charset="0"/>
              </a:rPr>
              <a:t>-CF) </a:t>
            </a:r>
            <a:r>
              <a:rPr lang="en-CA" sz="1600" dirty="0">
                <a:latin typeface="Palatino Linotype" charset="0"/>
                <a:ea typeface="Palatino Linotype" charset="0"/>
                <a:cs typeface="Palatino Linotype" charset="0"/>
              </a:rPr>
              <a:t>starts with economy and links to physical information on natural assets, flows and residuals</a:t>
            </a:r>
            <a:endParaRPr lang="en-CA" sz="1600" b="1" dirty="0">
              <a:latin typeface="Palatino Linotype" charset="0"/>
              <a:ea typeface="Palatino Linotype" charset="0"/>
              <a:cs typeface="Palatino Linotype" charset="0"/>
            </a:endParaRPr>
          </a:p>
        </p:txBody>
      </p:sp>
      <p:sp>
        <p:nvSpPr>
          <p:cNvPr id="9" name="Content Placeholder 2"/>
          <p:cNvSpPr txBox="1">
            <a:spLocks/>
          </p:cNvSpPr>
          <p:nvPr/>
        </p:nvSpPr>
        <p:spPr>
          <a:xfrm>
            <a:off x="3352800" y="4115428"/>
            <a:ext cx="2438400" cy="1828800"/>
          </a:xfrm>
          <a:prstGeom prst="rect">
            <a:avLst/>
          </a:prstGeom>
          <a:solidFill>
            <a:schemeClr val="accent3">
              <a:lumMod val="40000"/>
              <a:lumOff val="60000"/>
            </a:schemeClr>
          </a:solidFill>
          <a:ln w="28575">
            <a:solidFill>
              <a:schemeClr val="accent3"/>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sz="1600" b="1" dirty="0">
                <a:latin typeface="Palatino Linotype" charset="0"/>
                <a:ea typeface="Palatino Linotype" charset="0"/>
                <a:cs typeface="Palatino Linotype" charset="0"/>
              </a:rPr>
              <a:t>SEEA Experimental Ecosystem Accounting (SEEA-EEA) </a:t>
            </a:r>
            <a:r>
              <a:rPr lang="en-CA" sz="1600" dirty="0">
                <a:latin typeface="Palatino Linotype" charset="0"/>
                <a:ea typeface="Palatino Linotype" charset="0"/>
                <a:cs typeface="Palatino Linotype" charset="0"/>
              </a:rPr>
              <a:t>starts with ecosystems and links their services to economic and other human activity</a:t>
            </a:r>
            <a:endParaRPr lang="en-CA" sz="1600" b="1" dirty="0">
              <a:latin typeface="Palatino Linotype" charset="0"/>
              <a:ea typeface="Palatino Linotype" charset="0"/>
              <a:cs typeface="Palatino Linotype" charset="0"/>
            </a:endParaRPr>
          </a:p>
        </p:txBody>
      </p:sp>
      <p:sp>
        <p:nvSpPr>
          <p:cNvPr id="10" name="Content Placeholder 2"/>
          <p:cNvSpPr txBox="1">
            <a:spLocks/>
          </p:cNvSpPr>
          <p:nvPr/>
        </p:nvSpPr>
        <p:spPr>
          <a:xfrm>
            <a:off x="6324600" y="4115428"/>
            <a:ext cx="2438400" cy="1814690"/>
          </a:xfrm>
          <a:prstGeom prst="rect">
            <a:avLst/>
          </a:prstGeom>
          <a:solidFill>
            <a:schemeClr val="accent6">
              <a:lumMod val="40000"/>
              <a:lumOff val="60000"/>
            </a:schemeClr>
          </a:solidFill>
          <a:ln w="28575">
            <a:solidFill>
              <a:schemeClr val="accent6"/>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sz="1600" b="1" dirty="0">
                <a:latin typeface="Palatino Linotype" charset="0"/>
                <a:ea typeface="Palatino Linotype" charset="0"/>
                <a:cs typeface="Palatino Linotype" charset="0"/>
              </a:rPr>
              <a:t>Together</a:t>
            </a:r>
            <a:r>
              <a:rPr lang="en-CA" sz="1600" dirty="0">
                <a:latin typeface="Palatino Linotype" charset="0"/>
                <a:ea typeface="Palatino Linotype" charset="0"/>
                <a:cs typeface="Palatino Linotype" charset="0"/>
              </a:rPr>
              <a:t>, they provide the foundation for measuring the relationship between the environment, and economic and other human activity</a:t>
            </a:r>
            <a:endParaRPr lang="en-CA" sz="1600" b="1" dirty="0">
              <a:latin typeface="Palatino Linotype" charset="0"/>
              <a:ea typeface="Palatino Linotype" charset="0"/>
              <a:cs typeface="Palatino Linotype" charset="0"/>
            </a:endParaRPr>
          </a:p>
        </p:txBody>
      </p:sp>
      <p:sp>
        <p:nvSpPr>
          <p:cNvPr id="11" name="Plus 10"/>
          <p:cNvSpPr/>
          <p:nvPr/>
        </p:nvSpPr>
        <p:spPr>
          <a:xfrm>
            <a:off x="2937510" y="4832273"/>
            <a:ext cx="381000" cy="39511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qual 11"/>
          <p:cNvSpPr/>
          <p:nvPr/>
        </p:nvSpPr>
        <p:spPr>
          <a:xfrm>
            <a:off x="5836356" y="4819575"/>
            <a:ext cx="457200" cy="3809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3" name="Picture 2" descr="tree stum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3668" y="2887244"/>
            <a:ext cx="1440160" cy="95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t3.gstatic.com/images?q=tbn:ANd9GcSvZFG0eGVdJyY29u8MfOLvu3A6A73KJUsCHyhL6ydyF90MW7b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5458" y="2856200"/>
            <a:ext cx="1486411" cy="99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484094"/>
            <a:ext cx="7345770" cy="802446"/>
          </a:xfrm>
        </p:spPr>
        <p:txBody>
          <a:bodyPr anchor="ctr"/>
          <a:lstStyle/>
          <a:p>
            <a:r>
              <a:rPr lang="en-US" dirty="0"/>
              <a:t>The SNA and SEEA: Systems of integrated information</a:t>
            </a:r>
          </a:p>
        </p:txBody>
      </p:sp>
      <p:pic>
        <p:nvPicPr>
          <p:cNvPr id="4" name="Picture 3">
            <a:extLst>
              <a:ext uri="{FF2B5EF4-FFF2-40B4-BE49-F238E27FC236}">
                <a16:creationId xmlns:a16="http://schemas.microsoft.com/office/drawing/2014/main" xmlns="" id="{8989F0E9-4D1E-475A-AB3E-C505EBA87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317" y="1672072"/>
            <a:ext cx="1668790" cy="2159334"/>
          </a:xfrm>
          <a:prstGeom prst="rect">
            <a:avLst/>
          </a:prstGeom>
        </p:spPr>
      </p:pic>
      <p:pic>
        <p:nvPicPr>
          <p:cNvPr id="5" name="Picture 4">
            <a:extLst>
              <a:ext uri="{FF2B5EF4-FFF2-40B4-BE49-F238E27FC236}">
                <a16:creationId xmlns:a16="http://schemas.microsoft.com/office/drawing/2014/main" xmlns="" id="{9EED4894-712A-4560-B5A4-5EC218ADB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1472" y="1402616"/>
            <a:ext cx="1670400" cy="2187180"/>
          </a:xfrm>
          <a:prstGeom prst="rect">
            <a:avLst/>
          </a:prstGeom>
        </p:spPr>
      </p:pic>
      <p:pic>
        <p:nvPicPr>
          <p:cNvPr id="7" name="Picture 6">
            <a:extLst>
              <a:ext uri="{FF2B5EF4-FFF2-40B4-BE49-F238E27FC236}">
                <a16:creationId xmlns:a16="http://schemas.microsoft.com/office/drawing/2014/main" xmlns="" id="{3A61809C-3F50-45F3-9264-7B14A6AC1A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589" y="1672072"/>
            <a:ext cx="1670400" cy="2141472"/>
          </a:xfrm>
          <a:prstGeom prst="rect">
            <a:avLst/>
          </a:prstGeom>
        </p:spPr>
      </p:pic>
      <p:pic>
        <p:nvPicPr>
          <p:cNvPr id="8" name="Picture 7">
            <a:extLst>
              <a:ext uri="{FF2B5EF4-FFF2-40B4-BE49-F238E27FC236}">
                <a16:creationId xmlns:a16="http://schemas.microsoft.com/office/drawing/2014/main" xmlns="" id="{ACBD652F-A1B5-42F8-BB4D-78A9728AF18F}"/>
              </a:ext>
            </a:extLst>
          </p:cNvPr>
          <p:cNvPicPr>
            <a:picLocks noChangeAspect="1"/>
          </p:cNvPicPr>
          <p:nvPr/>
        </p:nvPicPr>
        <p:blipFill>
          <a:blip r:embed="rId6"/>
          <a:stretch>
            <a:fillRect/>
          </a:stretch>
        </p:blipFill>
        <p:spPr>
          <a:xfrm>
            <a:off x="761981" y="1402616"/>
            <a:ext cx="1670400" cy="2151933"/>
          </a:xfrm>
          <a:prstGeom prst="rect">
            <a:avLst/>
          </a:prstGeom>
        </p:spPr>
      </p:pic>
      <p:pic>
        <p:nvPicPr>
          <p:cNvPr id="9" name="Picture 8">
            <a:extLst>
              <a:ext uri="{FF2B5EF4-FFF2-40B4-BE49-F238E27FC236}">
                <a16:creationId xmlns:a16="http://schemas.microsoft.com/office/drawing/2014/main" xmlns="" id="{3B64C895-714C-461E-B930-30F70F199A68}"/>
              </a:ext>
            </a:extLst>
          </p:cNvPr>
          <p:cNvPicPr>
            <a:picLocks noChangeAspect="1"/>
          </p:cNvPicPr>
          <p:nvPr/>
        </p:nvPicPr>
        <p:blipFill>
          <a:blip r:embed="rId7"/>
          <a:stretch>
            <a:fillRect/>
          </a:stretch>
        </p:blipFill>
        <p:spPr>
          <a:xfrm>
            <a:off x="203947" y="4327451"/>
            <a:ext cx="1393234" cy="1800000"/>
          </a:xfrm>
          <a:prstGeom prst="rect">
            <a:avLst/>
          </a:prstGeom>
        </p:spPr>
      </p:pic>
      <p:pic>
        <p:nvPicPr>
          <p:cNvPr id="11" name="Picture 10">
            <a:extLst>
              <a:ext uri="{FF2B5EF4-FFF2-40B4-BE49-F238E27FC236}">
                <a16:creationId xmlns:a16="http://schemas.microsoft.com/office/drawing/2014/main" xmlns="" id="{20DC586A-7D5A-4149-A3DD-83C7A42C703E}"/>
              </a:ext>
            </a:extLst>
          </p:cNvPr>
          <p:cNvPicPr>
            <a:picLocks noChangeAspect="1"/>
          </p:cNvPicPr>
          <p:nvPr/>
        </p:nvPicPr>
        <p:blipFill>
          <a:blip r:embed="rId8"/>
          <a:stretch>
            <a:fillRect/>
          </a:stretch>
        </p:blipFill>
        <p:spPr>
          <a:xfrm>
            <a:off x="1739213" y="4327451"/>
            <a:ext cx="1386335" cy="1800000"/>
          </a:xfrm>
          <a:prstGeom prst="rect">
            <a:avLst/>
          </a:prstGeom>
        </p:spPr>
      </p:pic>
      <p:pic>
        <p:nvPicPr>
          <p:cNvPr id="12" name="Picture 11">
            <a:extLst>
              <a:ext uri="{FF2B5EF4-FFF2-40B4-BE49-F238E27FC236}">
                <a16:creationId xmlns:a16="http://schemas.microsoft.com/office/drawing/2014/main" xmlns="" id="{C7C44D92-9406-42B1-AC3C-999E5A7FB9CA}"/>
              </a:ext>
            </a:extLst>
          </p:cNvPr>
          <p:cNvPicPr>
            <a:picLocks noChangeAspect="1"/>
          </p:cNvPicPr>
          <p:nvPr/>
        </p:nvPicPr>
        <p:blipFill>
          <a:blip r:embed="rId9"/>
          <a:stretch>
            <a:fillRect/>
          </a:stretch>
        </p:blipFill>
        <p:spPr>
          <a:xfrm>
            <a:off x="3218451" y="4294001"/>
            <a:ext cx="2962275" cy="1866900"/>
          </a:xfrm>
          <a:prstGeom prst="rect">
            <a:avLst/>
          </a:prstGeom>
        </p:spPr>
      </p:pic>
      <p:pic>
        <p:nvPicPr>
          <p:cNvPr id="14" name="Picture 13">
            <a:extLst>
              <a:ext uri="{FF2B5EF4-FFF2-40B4-BE49-F238E27FC236}">
                <a16:creationId xmlns:a16="http://schemas.microsoft.com/office/drawing/2014/main" xmlns="" id="{D63C642F-F26E-443D-A44D-5482F8F4D7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6541" y="4327451"/>
            <a:ext cx="1390909" cy="1800000"/>
          </a:xfrm>
          <a:prstGeom prst="rect">
            <a:avLst/>
          </a:prstGeom>
        </p:spPr>
      </p:pic>
      <p:sp>
        <p:nvSpPr>
          <p:cNvPr id="16" name="Right Brace 15">
            <a:extLst>
              <a:ext uri="{FF2B5EF4-FFF2-40B4-BE49-F238E27FC236}">
                <a16:creationId xmlns:a16="http://schemas.microsoft.com/office/drawing/2014/main" xmlns="" id="{3ADE056F-B8BA-40B5-92EF-BA5E257C0747}"/>
              </a:ext>
            </a:extLst>
          </p:cNvPr>
          <p:cNvSpPr/>
          <p:nvPr/>
        </p:nvSpPr>
        <p:spPr>
          <a:xfrm rot="16200000">
            <a:off x="2796126" y="1052860"/>
            <a:ext cx="705434" cy="6063770"/>
          </a:xfrm>
          <a:prstGeom prst="rightBrace">
            <a:avLst>
              <a:gd name="adj1" fmla="val 43000"/>
              <a:gd name="adj2" fmla="val 5587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 name="Connector: Elbow 17">
            <a:extLst>
              <a:ext uri="{FF2B5EF4-FFF2-40B4-BE49-F238E27FC236}">
                <a16:creationId xmlns:a16="http://schemas.microsoft.com/office/drawing/2014/main" xmlns="" id="{F5290460-967D-4F16-9769-F49B9B3B06EA}"/>
              </a:ext>
            </a:extLst>
          </p:cNvPr>
          <p:cNvCxnSpPr>
            <a:stCxn id="7" idx="2"/>
            <a:endCxn id="14" idx="0"/>
          </p:cNvCxnSpPr>
          <p:nvPr/>
        </p:nvCxnSpPr>
        <p:spPr>
          <a:xfrm rot="16200000" flipH="1">
            <a:off x="6411439" y="2936893"/>
            <a:ext cx="513907" cy="2267207"/>
          </a:xfrm>
          <a:prstGeom prst="bentConnector3">
            <a:avLst>
              <a:gd name="adj1" fmla="val 33448"/>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320" y="484094"/>
            <a:ext cx="8423434" cy="591670"/>
          </a:xfrm>
        </p:spPr>
        <p:txBody>
          <a:bodyPr/>
          <a:lstStyle/>
          <a:p>
            <a:r>
              <a:rPr lang="en-US" dirty="0"/>
              <a:t>SEEA Experimental Ecosystem Accounting</a:t>
            </a:r>
          </a:p>
        </p:txBody>
      </p:sp>
      <p:grpSp>
        <p:nvGrpSpPr>
          <p:cNvPr id="5" name="Group 4">
            <a:extLst>
              <a:ext uri="{FF2B5EF4-FFF2-40B4-BE49-F238E27FC236}">
                <a16:creationId xmlns:a16="http://schemas.microsoft.com/office/drawing/2014/main" xmlns="" id="{BE75D8E5-755F-412C-A245-831733978DA6}"/>
              </a:ext>
            </a:extLst>
          </p:cNvPr>
          <p:cNvGrpSpPr/>
          <p:nvPr/>
        </p:nvGrpSpPr>
        <p:grpSpPr>
          <a:xfrm>
            <a:off x="805818" y="1760087"/>
            <a:ext cx="7152501" cy="3831719"/>
            <a:chOff x="215745" y="1202422"/>
            <a:chExt cx="8869085" cy="4554854"/>
          </a:xfrm>
        </p:grpSpPr>
        <p:sp>
          <p:nvSpPr>
            <p:cNvPr id="48" name="Rectangle: Rounded Corners 47">
              <a:extLst>
                <a:ext uri="{FF2B5EF4-FFF2-40B4-BE49-F238E27FC236}">
                  <a16:creationId xmlns:a16="http://schemas.microsoft.com/office/drawing/2014/main" xmlns="" id="{61B0AECC-9783-4C1B-ADFC-D00951DB9B4B}"/>
                </a:ext>
              </a:extLst>
            </p:cNvPr>
            <p:cNvSpPr/>
            <p:nvPr/>
          </p:nvSpPr>
          <p:spPr>
            <a:xfrm>
              <a:off x="549157" y="2274536"/>
              <a:ext cx="8535673" cy="3236916"/>
            </a:xfrm>
            <a:prstGeom prst="roundRect">
              <a:avLst/>
            </a:prstGeom>
            <a:solidFill>
              <a:srgbClr val="2887A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dirty="0">
                <a:solidFill>
                  <a:prstClr val="white"/>
                </a:solidFill>
                <a:latin typeface="Franklin Gothic Book"/>
              </a:endParaRPr>
            </a:p>
          </p:txBody>
        </p:sp>
        <p:sp>
          <p:nvSpPr>
            <p:cNvPr id="40" name="TextBox 39">
              <a:extLst>
                <a:ext uri="{FF2B5EF4-FFF2-40B4-BE49-F238E27FC236}">
                  <a16:creationId xmlns:a16="http://schemas.microsoft.com/office/drawing/2014/main" xmlns="" id="{BA859B93-BC96-47F5-B642-FF956B26DBD4}"/>
                </a:ext>
              </a:extLst>
            </p:cNvPr>
            <p:cNvSpPr txBox="1"/>
            <p:nvPr/>
          </p:nvSpPr>
          <p:spPr>
            <a:xfrm>
              <a:off x="2084555" y="3414938"/>
              <a:ext cx="2232797" cy="439034"/>
            </a:xfrm>
            <a:prstGeom prst="rect">
              <a:avLst/>
            </a:prstGeom>
            <a:noFill/>
          </p:spPr>
          <p:txBody>
            <a:bodyPr wrap="square" rtlCol="0">
              <a:spAutoFit/>
            </a:bodyPr>
            <a:lstStyle/>
            <a:p>
              <a:pPr defTabSz="685800"/>
              <a:r>
                <a:rPr lang="en-US" b="1" dirty="0">
                  <a:solidFill>
                    <a:prstClr val="black"/>
                  </a:solidFill>
                  <a:latin typeface="Roboto" pitchFamily="2" charset="0"/>
                  <a:ea typeface="Roboto" pitchFamily="2" charset="0"/>
                </a:rPr>
                <a:t>Measurement</a:t>
              </a:r>
            </a:p>
          </p:txBody>
        </p:sp>
        <p:sp>
          <p:nvSpPr>
            <p:cNvPr id="41" name="TextBox 40">
              <a:extLst>
                <a:ext uri="{FF2B5EF4-FFF2-40B4-BE49-F238E27FC236}">
                  <a16:creationId xmlns:a16="http://schemas.microsoft.com/office/drawing/2014/main" xmlns="" id="{60CFC62E-DE79-447C-B9F5-50462496FCE7}"/>
                </a:ext>
              </a:extLst>
            </p:cNvPr>
            <p:cNvSpPr txBox="1"/>
            <p:nvPr/>
          </p:nvSpPr>
          <p:spPr>
            <a:xfrm>
              <a:off x="6096855" y="3414979"/>
              <a:ext cx="2074872" cy="439034"/>
            </a:xfrm>
            <a:prstGeom prst="rect">
              <a:avLst/>
            </a:prstGeom>
            <a:noFill/>
          </p:spPr>
          <p:txBody>
            <a:bodyPr wrap="square" rtlCol="0">
              <a:spAutoFit/>
            </a:bodyPr>
            <a:lstStyle/>
            <a:p>
              <a:pPr defTabSz="685800"/>
              <a:r>
                <a:rPr lang="en-US" b="1" dirty="0">
                  <a:solidFill>
                    <a:prstClr val="black"/>
                  </a:solidFill>
                  <a:latin typeface="Roboto" pitchFamily="2" charset="0"/>
                  <a:ea typeface="Roboto" pitchFamily="2" charset="0"/>
                </a:rPr>
                <a:t>Valuation</a:t>
              </a:r>
            </a:p>
          </p:txBody>
        </p:sp>
        <p:cxnSp>
          <p:nvCxnSpPr>
            <p:cNvPr id="42" name="Straight Connector 41">
              <a:extLst>
                <a:ext uri="{FF2B5EF4-FFF2-40B4-BE49-F238E27FC236}">
                  <a16:creationId xmlns:a16="http://schemas.microsoft.com/office/drawing/2014/main" xmlns="" id="{4C5CE1D7-4FB0-45DB-A271-69274C020AE5}"/>
                </a:ext>
              </a:extLst>
            </p:cNvPr>
            <p:cNvCxnSpPr>
              <a:cxnSpLocks/>
            </p:cNvCxnSpPr>
            <p:nvPr/>
          </p:nvCxnSpPr>
          <p:spPr>
            <a:xfrm flipH="1">
              <a:off x="230767" y="1485799"/>
              <a:ext cx="28834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xmlns="" id="{38384FE6-019E-439A-939E-4D7B0CC1080C}"/>
                </a:ext>
              </a:extLst>
            </p:cNvPr>
            <p:cNvGrpSpPr/>
            <p:nvPr/>
          </p:nvGrpSpPr>
          <p:grpSpPr>
            <a:xfrm>
              <a:off x="776377" y="3874342"/>
              <a:ext cx="8190643" cy="1538316"/>
              <a:chOff x="1893512" y="3964029"/>
              <a:chExt cx="7817022" cy="1395224"/>
            </a:xfrm>
          </p:grpSpPr>
          <p:sp>
            <p:nvSpPr>
              <p:cNvPr id="61" name="Rectangle: Rounded Corners 60">
                <a:extLst>
                  <a:ext uri="{FF2B5EF4-FFF2-40B4-BE49-F238E27FC236}">
                    <a16:creationId xmlns:a16="http://schemas.microsoft.com/office/drawing/2014/main" xmlns="" id="{418DADE7-7DB6-4B7E-B03C-B1BBCD6218A4}"/>
                  </a:ext>
                </a:extLst>
              </p:cNvPr>
              <p:cNvSpPr/>
              <p:nvPr/>
            </p:nvSpPr>
            <p:spPr>
              <a:xfrm>
                <a:off x="1893512" y="3964029"/>
                <a:ext cx="1777725" cy="1395224"/>
              </a:xfrm>
              <a:prstGeom prst="round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a:solidFill>
                    <a:prstClr val="white"/>
                  </a:solidFill>
                  <a:latin typeface="Franklin Gothic Book"/>
                </a:endParaRPr>
              </a:p>
            </p:txBody>
          </p:sp>
          <p:sp>
            <p:nvSpPr>
              <p:cNvPr id="62" name="Rectangle: Rounded Corners 61">
                <a:extLst>
                  <a:ext uri="{FF2B5EF4-FFF2-40B4-BE49-F238E27FC236}">
                    <a16:creationId xmlns:a16="http://schemas.microsoft.com/office/drawing/2014/main" xmlns="" id="{5FE23BCA-1DD8-4CB1-80F1-87AF415F20EC}"/>
                  </a:ext>
                </a:extLst>
              </p:cNvPr>
              <p:cNvSpPr/>
              <p:nvPr/>
            </p:nvSpPr>
            <p:spPr>
              <a:xfrm>
                <a:off x="4175537" y="3964029"/>
                <a:ext cx="1635902" cy="1395224"/>
              </a:xfrm>
              <a:prstGeom prst="round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a:solidFill>
                    <a:prstClr val="white"/>
                  </a:solidFill>
                  <a:latin typeface="Franklin Gothic Book"/>
                </a:endParaRPr>
              </a:p>
            </p:txBody>
          </p:sp>
          <p:sp>
            <p:nvSpPr>
              <p:cNvPr id="63" name="Rectangle: Rounded Corners 62">
                <a:extLst>
                  <a:ext uri="{FF2B5EF4-FFF2-40B4-BE49-F238E27FC236}">
                    <a16:creationId xmlns:a16="http://schemas.microsoft.com/office/drawing/2014/main" xmlns="" id="{7B52BCB1-5A74-48B6-8B93-B7D622CF7387}"/>
                  </a:ext>
                </a:extLst>
              </p:cNvPr>
              <p:cNvSpPr/>
              <p:nvPr/>
            </p:nvSpPr>
            <p:spPr>
              <a:xfrm>
                <a:off x="6182691" y="3986272"/>
                <a:ext cx="1520689" cy="1372981"/>
              </a:xfrm>
              <a:prstGeom prst="roundRect">
                <a:avLst/>
              </a:prstGeom>
              <a:solidFill>
                <a:srgbClr val="2887A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a:solidFill>
                    <a:prstClr val="white"/>
                  </a:solidFill>
                  <a:latin typeface="Franklin Gothic Book"/>
                </a:endParaRPr>
              </a:p>
            </p:txBody>
          </p:sp>
          <p:sp>
            <p:nvSpPr>
              <p:cNvPr id="64" name="Rectangle: Rounded Corners 63">
                <a:extLst>
                  <a:ext uri="{FF2B5EF4-FFF2-40B4-BE49-F238E27FC236}">
                    <a16:creationId xmlns:a16="http://schemas.microsoft.com/office/drawing/2014/main" xmlns="" id="{514F71E0-A0E4-4C11-8AFD-71741ED3DD28}"/>
                  </a:ext>
                </a:extLst>
              </p:cNvPr>
              <p:cNvSpPr/>
              <p:nvPr/>
            </p:nvSpPr>
            <p:spPr>
              <a:xfrm>
                <a:off x="8134063" y="3986272"/>
                <a:ext cx="1576471" cy="1372981"/>
              </a:xfrm>
              <a:prstGeom prst="roundRect">
                <a:avLst/>
              </a:prstGeom>
              <a:solidFill>
                <a:srgbClr val="288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a:solidFill>
                    <a:prstClr val="white"/>
                  </a:solidFill>
                  <a:latin typeface="Franklin Gothic Book"/>
                </a:endParaRPr>
              </a:p>
            </p:txBody>
          </p:sp>
        </p:grpSp>
        <p:cxnSp>
          <p:nvCxnSpPr>
            <p:cNvPr id="51" name="Straight Connector 50">
              <a:extLst>
                <a:ext uri="{FF2B5EF4-FFF2-40B4-BE49-F238E27FC236}">
                  <a16:creationId xmlns:a16="http://schemas.microsoft.com/office/drawing/2014/main" xmlns="" id="{1F604579-C19F-4DCC-8000-9B4975DB3F5F}"/>
                </a:ext>
              </a:extLst>
            </p:cNvPr>
            <p:cNvCxnSpPr>
              <a:cxnSpLocks/>
            </p:cNvCxnSpPr>
            <p:nvPr/>
          </p:nvCxnSpPr>
          <p:spPr>
            <a:xfrm>
              <a:off x="2863586" y="3134615"/>
              <a:ext cx="38032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662C661A-16EC-4E97-B680-6B7B03EB794A}"/>
                </a:ext>
              </a:extLst>
            </p:cNvPr>
            <p:cNvCxnSpPr/>
            <p:nvPr/>
          </p:nvCxnSpPr>
          <p:spPr>
            <a:xfrm>
              <a:off x="2859313" y="3134615"/>
              <a:ext cx="0" cy="274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789239EE-DCCD-4D8A-80C5-B3C597F689B4}"/>
                </a:ext>
              </a:extLst>
            </p:cNvPr>
            <p:cNvCxnSpPr/>
            <p:nvPr/>
          </p:nvCxnSpPr>
          <p:spPr>
            <a:xfrm>
              <a:off x="6666790" y="3134615"/>
              <a:ext cx="0" cy="274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75DD353-A771-45E5-9F43-2E88CB20381B}"/>
                </a:ext>
              </a:extLst>
            </p:cNvPr>
            <p:cNvCxnSpPr/>
            <p:nvPr/>
          </p:nvCxnSpPr>
          <p:spPr>
            <a:xfrm>
              <a:off x="4701950" y="2860167"/>
              <a:ext cx="0" cy="274449"/>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38DCE423-DC19-4EE3-B87D-C10E0E782EAC}"/>
                </a:ext>
              </a:extLst>
            </p:cNvPr>
            <p:cNvSpPr txBox="1"/>
            <p:nvPr/>
          </p:nvSpPr>
          <p:spPr>
            <a:xfrm>
              <a:off x="1675999" y="2400201"/>
              <a:ext cx="6784998" cy="521353"/>
            </a:xfrm>
            <a:prstGeom prst="rect">
              <a:avLst/>
            </a:prstGeom>
            <a:noFill/>
          </p:spPr>
          <p:txBody>
            <a:bodyPr wrap="square" rtlCol="0">
              <a:spAutoFit/>
            </a:bodyPr>
            <a:lstStyle/>
            <a:p>
              <a:pPr defTabSz="685800"/>
              <a:r>
                <a:rPr lang="en-US" sz="2250" b="1" dirty="0">
                  <a:solidFill>
                    <a:srgbClr val="206D88"/>
                  </a:solidFill>
                  <a:latin typeface="+mj-lt"/>
                  <a:ea typeface="Roboto" pitchFamily="2" charset="0"/>
                </a:rPr>
                <a:t>ENVIRONMENTAL-ECONOMIC ACCOUNTING </a:t>
              </a:r>
            </a:p>
          </p:txBody>
        </p:sp>
        <p:grpSp>
          <p:nvGrpSpPr>
            <p:cNvPr id="56" name="Group 55">
              <a:extLst>
                <a:ext uri="{FF2B5EF4-FFF2-40B4-BE49-F238E27FC236}">
                  <a16:creationId xmlns:a16="http://schemas.microsoft.com/office/drawing/2014/main" xmlns="" id="{FA51F275-6687-452D-A465-9D5E59310C4C}"/>
                </a:ext>
              </a:extLst>
            </p:cNvPr>
            <p:cNvGrpSpPr/>
            <p:nvPr/>
          </p:nvGrpSpPr>
          <p:grpSpPr>
            <a:xfrm>
              <a:off x="519110" y="1202422"/>
              <a:ext cx="8492156" cy="676701"/>
              <a:chOff x="1583635" y="1544320"/>
              <a:chExt cx="8779566" cy="495258"/>
            </a:xfrm>
          </p:grpSpPr>
          <p:sp>
            <p:nvSpPr>
              <p:cNvPr id="59" name="Rectangle: Rounded Corners 58">
                <a:extLst>
                  <a:ext uri="{FF2B5EF4-FFF2-40B4-BE49-F238E27FC236}">
                    <a16:creationId xmlns:a16="http://schemas.microsoft.com/office/drawing/2014/main" xmlns="" id="{79D1A51D-5C49-421D-BD1C-C78DFB1D0FC3}"/>
                  </a:ext>
                </a:extLst>
              </p:cNvPr>
              <p:cNvSpPr/>
              <p:nvPr/>
            </p:nvSpPr>
            <p:spPr>
              <a:xfrm>
                <a:off x="1583635" y="1544320"/>
                <a:ext cx="8779566" cy="414793"/>
              </a:xfrm>
              <a:prstGeom prst="roundRect">
                <a:avLst/>
              </a:prstGeom>
              <a:solidFill>
                <a:srgbClr val="288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a:solidFill>
                    <a:prstClr val="white"/>
                  </a:solidFill>
                  <a:latin typeface="Franklin Gothic Book"/>
                </a:endParaRPr>
              </a:p>
            </p:txBody>
          </p:sp>
          <p:sp>
            <p:nvSpPr>
              <p:cNvPr id="60" name="TextBox 59">
                <a:extLst>
                  <a:ext uri="{FF2B5EF4-FFF2-40B4-BE49-F238E27FC236}">
                    <a16:creationId xmlns:a16="http://schemas.microsoft.com/office/drawing/2014/main" xmlns="" id="{7DCF4AA3-38C3-4F11-B590-CAB1C54DECC9}"/>
                  </a:ext>
                </a:extLst>
              </p:cNvPr>
              <p:cNvSpPr txBox="1"/>
              <p:nvPr/>
            </p:nvSpPr>
            <p:spPr>
              <a:xfrm>
                <a:off x="2889462" y="1557604"/>
                <a:ext cx="6904845" cy="481974"/>
              </a:xfrm>
              <a:prstGeom prst="rect">
                <a:avLst/>
              </a:prstGeom>
              <a:noFill/>
            </p:spPr>
            <p:txBody>
              <a:bodyPr wrap="square" rtlCol="0">
                <a:spAutoFit/>
              </a:bodyPr>
              <a:lstStyle/>
              <a:p>
                <a:pPr defTabSz="685800"/>
                <a:r>
                  <a:rPr lang="en-US" sz="3000" b="1" dirty="0">
                    <a:solidFill>
                      <a:prstClr val="white"/>
                    </a:solidFill>
                    <a:latin typeface="+mj-lt"/>
                    <a:ea typeface="Roboto" pitchFamily="2" charset="0"/>
                  </a:rPr>
                  <a:t>POLICY AND DECISIONMAKING</a:t>
                </a:r>
              </a:p>
            </p:txBody>
          </p:sp>
        </p:grpSp>
        <p:cxnSp>
          <p:nvCxnSpPr>
            <p:cNvPr id="57" name="Straight Connector 56">
              <a:extLst>
                <a:ext uri="{FF2B5EF4-FFF2-40B4-BE49-F238E27FC236}">
                  <a16:creationId xmlns:a16="http://schemas.microsoft.com/office/drawing/2014/main" xmlns="" id="{414A1F1A-BB51-4A15-B3A6-5366F11B22FE}"/>
                </a:ext>
              </a:extLst>
            </p:cNvPr>
            <p:cNvCxnSpPr>
              <a:cxnSpLocks/>
            </p:cNvCxnSpPr>
            <p:nvPr/>
          </p:nvCxnSpPr>
          <p:spPr>
            <a:xfrm flipH="1">
              <a:off x="215746" y="1485800"/>
              <a:ext cx="10361" cy="29594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03A9FA67-6A3D-4D64-BEF7-2176773D09CF}"/>
                </a:ext>
              </a:extLst>
            </p:cNvPr>
            <p:cNvCxnSpPr/>
            <p:nvPr/>
          </p:nvCxnSpPr>
          <p:spPr>
            <a:xfrm>
              <a:off x="215745" y="4445248"/>
              <a:ext cx="560632"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5AED0805-2E31-48DD-B02C-1863CC06EDA5}"/>
                </a:ext>
              </a:extLst>
            </p:cNvPr>
            <p:cNvCxnSpPr>
              <a:cxnSpLocks/>
            </p:cNvCxnSpPr>
            <p:nvPr/>
          </p:nvCxnSpPr>
          <p:spPr>
            <a:xfrm>
              <a:off x="2639070" y="4584377"/>
              <a:ext cx="52840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99CBCF23-8AD0-4933-BDAB-8750EDFEB6AA}"/>
                </a:ext>
              </a:extLst>
            </p:cNvPr>
            <p:cNvCxnSpPr>
              <a:cxnSpLocks/>
            </p:cNvCxnSpPr>
            <p:nvPr/>
          </p:nvCxnSpPr>
          <p:spPr>
            <a:xfrm>
              <a:off x="4890736" y="4584377"/>
              <a:ext cx="379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60A8D17-D1CF-4F07-9ADE-E13F7F507573}"/>
                </a:ext>
              </a:extLst>
            </p:cNvPr>
            <p:cNvCxnSpPr>
              <a:cxnSpLocks/>
            </p:cNvCxnSpPr>
            <p:nvPr/>
          </p:nvCxnSpPr>
          <p:spPr>
            <a:xfrm>
              <a:off x="6863933" y="4525383"/>
              <a:ext cx="45126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6376" y="4018756"/>
              <a:ext cx="1922215" cy="1289660"/>
            </a:xfrm>
            <a:prstGeom prst="rect">
              <a:avLst/>
            </a:prstGeom>
            <a:noFill/>
          </p:spPr>
          <p:txBody>
            <a:bodyPr wrap="square" rtlCol="0">
              <a:spAutoFit/>
            </a:bodyPr>
            <a:lstStyle/>
            <a:p>
              <a:pPr defTabSz="685800"/>
              <a:r>
                <a:rPr lang="en-US" b="1" dirty="0">
                  <a:solidFill>
                    <a:prstClr val="black"/>
                  </a:solidFill>
                  <a:latin typeface="Franklin Gothic Book"/>
                </a:rPr>
                <a:t>Asset</a:t>
              </a:r>
            </a:p>
            <a:p>
              <a:pPr defTabSz="685800"/>
              <a:endParaRPr lang="en-US" sz="600" b="1" dirty="0">
                <a:solidFill>
                  <a:prstClr val="black"/>
                </a:solidFill>
                <a:latin typeface="Franklin Gothic Book"/>
              </a:endParaRPr>
            </a:p>
            <a:p>
              <a:pPr defTabSz="685800"/>
              <a:r>
                <a:rPr lang="en-US" sz="1350" dirty="0">
                  <a:solidFill>
                    <a:prstClr val="black"/>
                  </a:solidFill>
                  <a:latin typeface="Franklin Gothic Book"/>
                </a:rPr>
                <a:t>Classifying ecosystem types</a:t>
              </a:r>
            </a:p>
            <a:p>
              <a:pPr defTabSz="685800"/>
              <a:r>
                <a:rPr lang="en-US" sz="1350" dirty="0">
                  <a:solidFill>
                    <a:prstClr val="black"/>
                  </a:solidFill>
                  <a:latin typeface="Franklin Gothic Book"/>
                </a:rPr>
                <a:t>Extent</a:t>
              </a:r>
              <a:endParaRPr lang="en-GB" sz="1350" dirty="0">
                <a:solidFill>
                  <a:prstClr val="black"/>
                </a:solidFill>
                <a:latin typeface="Franklin Gothic Book"/>
              </a:endParaRPr>
            </a:p>
          </p:txBody>
        </p:sp>
        <p:sp>
          <p:nvSpPr>
            <p:cNvPr id="34" name="TextBox 33"/>
            <p:cNvSpPr txBox="1"/>
            <p:nvPr/>
          </p:nvSpPr>
          <p:spPr>
            <a:xfrm>
              <a:off x="3250067" y="4036292"/>
              <a:ext cx="1592530" cy="1344540"/>
            </a:xfrm>
            <a:prstGeom prst="rect">
              <a:avLst/>
            </a:prstGeom>
            <a:noFill/>
          </p:spPr>
          <p:txBody>
            <a:bodyPr wrap="square" rtlCol="0">
              <a:spAutoFit/>
            </a:bodyPr>
            <a:lstStyle/>
            <a:p>
              <a:pPr defTabSz="685800"/>
              <a:r>
                <a:rPr lang="en-US" sz="1650" b="1" dirty="0">
                  <a:solidFill>
                    <a:prstClr val="black"/>
                  </a:solidFill>
                  <a:latin typeface="Franklin Gothic Book"/>
                </a:rPr>
                <a:t>Condition</a:t>
              </a:r>
            </a:p>
            <a:p>
              <a:pPr defTabSz="685800"/>
              <a:endParaRPr lang="en-US" sz="600" b="1" dirty="0">
                <a:solidFill>
                  <a:prstClr val="black"/>
                </a:solidFill>
                <a:latin typeface="Franklin Gothic Book"/>
              </a:endParaRPr>
            </a:p>
            <a:p>
              <a:pPr defTabSz="685800"/>
              <a:r>
                <a:rPr lang="en-US" sz="1500" dirty="0">
                  <a:solidFill>
                    <a:prstClr val="black"/>
                  </a:solidFill>
                  <a:latin typeface="Franklin Gothic Book"/>
                </a:rPr>
                <a:t>Measuring ecosystem health</a:t>
              </a:r>
              <a:endParaRPr lang="en-GB" sz="1500" dirty="0">
                <a:solidFill>
                  <a:prstClr val="black"/>
                </a:solidFill>
                <a:latin typeface="Franklin Gothic Book"/>
              </a:endParaRPr>
            </a:p>
          </p:txBody>
        </p:sp>
        <p:sp>
          <p:nvSpPr>
            <p:cNvPr id="36" name="TextBox 35"/>
            <p:cNvSpPr txBox="1"/>
            <p:nvPr/>
          </p:nvSpPr>
          <p:spPr>
            <a:xfrm>
              <a:off x="5303843" y="3983521"/>
              <a:ext cx="1518435" cy="1773755"/>
            </a:xfrm>
            <a:prstGeom prst="roundRect">
              <a:avLst/>
            </a:prstGeom>
            <a:noFill/>
          </p:spPr>
          <p:txBody>
            <a:bodyPr wrap="square" rtlCol="0">
              <a:spAutoFit/>
            </a:bodyPr>
            <a:lstStyle/>
            <a:p>
              <a:pPr defTabSz="685800"/>
              <a:r>
                <a:rPr lang="en-US" b="1" dirty="0">
                  <a:solidFill>
                    <a:prstClr val="white"/>
                  </a:solidFill>
                  <a:latin typeface="Franklin Gothic Book"/>
                </a:rPr>
                <a:t>Services</a:t>
              </a:r>
            </a:p>
            <a:p>
              <a:pPr defTabSz="685800"/>
              <a:endParaRPr lang="en-US" sz="600" b="1" dirty="0">
                <a:solidFill>
                  <a:prstClr val="white"/>
                </a:solidFill>
                <a:latin typeface="Franklin Gothic Book"/>
              </a:endParaRPr>
            </a:p>
            <a:p>
              <a:pPr defTabSz="685800"/>
              <a:r>
                <a:rPr lang="en-US" sz="1500" dirty="0">
                  <a:solidFill>
                    <a:prstClr val="white"/>
                  </a:solidFill>
                  <a:latin typeface="Franklin Gothic Book"/>
                </a:rPr>
                <a:t>Flow of </a:t>
              </a:r>
            </a:p>
            <a:p>
              <a:pPr defTabSz="685800"/>
              <a:r>
                <a:rPr lang="en-US" sz="1500" dirty="0">
                  <a:solidFill>
                    <a:prstClr val="white"/>
                  </a:solidFill>
                  <a:latin typeface="Franklin Gothic Book"/>
                </a:rPr>
                <a:t>services to beneficiaries</a:t>
              </a:r>
              <a:endParaRPr lang="en-GB" sz="1500" dirty="0">
                <a:solidFill>
                  <a:prstClr val="white"/>
                </a:solidFill>
                <a:latin typeface="Franklin Gothic Book"/>
              </a:endParaRPr>
            </a:p>
          </p:txBody>
        </p:sp>
        <p:sp>
          <p:nvSpPr>
            <p:cNvPr id="69" name="TextBox 68"/>
            <p:cNvSpPr txBox="1"/>
            <p:nvPr/>
          </p:nvSpPr>
          <p:spPr>
            <a:xfrm>
              <a:off x="7315199" y="3958697"/>
              <a:ext cx="1710812" cy="1426859"/>
            </a:xfrm>
            <a:prstGeom prst="roundRect">
              <a:avLst/>
            </a:prstGeom>
            <a:noFill/>
          </p:spPr>
          <p:txBody>
            <a:bodyPr wrap="square" rtlCol="0">
              <a:spAutoFit/>
            </a:bodyPr>
            <a:lstStyle/>
            <a:p>
              <a:pPr defTabSz="685800"/>
              <a:r>
                <a:rPr lang="en-US" b="1" dirty="0">
                  <a:solidFill>
                    <a:prstClr val="white"/>
                  </a:solidFill>
                  <a:latin typeface="Franklin Gothic Book"/>
                </a:rPr>
                <a:t>Benefits</a:t>
              </a:r>
            </a:p>
            <a:p>
              <a:pPr defTabSz="685800"/>
              <a:endParaRPr lang="en-US" sz="600" b="1" dirty="0">
                <a:solidFill>
                  <a:prstClr val="white"/>
                </a:solidFill>
                <a:latin typeface="Franklin Gothic Book"/>
              </a:endParaRPr>
            </a:p>
            <a:p>
              <a:pPr defTabSz="685800"/>
              <a:r>
                <a:rPr lang="en-US" sz="1350" dirty="0">
                  <a:solidFill>
                    <a:prstClr val="white"/>
                  </a:solidFill>
                  <a:latin typeface="Franklin Gothic Book"/>
                </a:rPr>
                <a:t>Value of the benefits people receive</a:t>
              </a:r>
              <a:endParaRPr lang="en-GB" sz="1350" dirty="0">
                <a:solidFill>
                  <a:prstClr val="white"/>
                </a:solidFill>
                <a:latin typeface="Franklin Gothic Book"/>
              </a:endParaRPr>
            </a:p>
          </p:txBody>
        </p:sp>
        <p:sp>
          <p:nvSpPr>
            <p:cNvPr id="7" name="Up Arrow 6"/>
            <p:cNvSpPr/>
            <p:nvPr/>
          </p:nvSpPr>
          <p:spPr>
            <a:xfrm>
              <a:off x="4538894" y="1786999"/>
              <a:ext cx="351841" cy="443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GB" sz="1350">
                <a:solidFill>
                  <a:prstClr val="white"/>
                </a:solidFill>
                <a:latin typeface="Franklin Gothic Book"/>
              </a:endParaRPr>
            </a:p>
          </p:txBody>
        </p:sp>
      </p:grpSp>
    </p:spTree>
    <p:extLst>
      <p:ext uri="{BB962C8B-B14F-4D97-AF65-F5344CB8AC3E}">
        <p14:creationId xmlns:p14="http://schemas.microsoft.com/office/powerpoint/2010/main" val="218064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GB" dirty="0"/>
          </a:p>
        </p:txBody>
      </p:sp>
      <p:graphicFrame>
        <p:nvGraphicFramePr>
          <p:cNvPr id="4" name="Diagram 3"/>
          <p:cNvGraphicFramePr/>
          <p:nvPr>
            <p:extLst>
              <p:ext uri="{D42A27DB-BD31-4B8C-83A1-F6EECF244321}">
                <p14:modId xmlns:p14="http://schemas.microsoft.com/office/powerpoint/2010/main" val="3858972220"/>
              </p:ext>
            </p:extLst>
          </p:nvPr>
        </p:nvGraphicFramePr>
        <p:xfrm>
          <a:off x="619432" y="1194619"/>
          <a:ext cx="7846142" cy="468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28649" y="484094"/>
            <a:ext cx="7888030" cy="591670"/>
          </a:xfrm>
          <a:prstGeom prst="rect">
            <a:avLst/>
          </a:prstGeom>
        </p:spPr>
        <p:txBody>
          <a:bodyPr anchor="ctr"/>
          <a:lstStyle>
            <a:lvl1pPr algn="l" defTabSz="914400" rtl="0" eaLnBrk="1" latinLnBrk="0" hangingPunct="1">
              <a:lnSpc>
                <a:spcPct val="90000"/>
              </a:lnSpc>
              <a:spcBef>
                <a:spcPct val="0"/>
              </a:spcBef>
              <a:buNone/>
              <a:defRPr sz="3600" b="0" kern="1200" baseline="0">
                <a:solidFill>
                  <a:schemeClr val="accent3"/>
                </a:solidFill>
                <a:latin typeface="+mj-lt"/>
                <a:ea typeface="+mj-ea"/>
                <a:cs typeface="+mj-cs"/>
              </a:defRPr>
            </a:lvl1pPr>
          </a:lstStyle>
          <a:p>
            <a:r>
              <a:rPr lang="en-US" altLang="en-US" dirty="0"/>
              <a:t>SEEA as Supporting Framework</a:t>
            </a:r>
            <a:endParaRPr lang="en-US" dirty="0"/>
          </a:p>
        </p:txBody>
      </p:sp>
    </p:spTree>
    <p:extLst>
      <p:ext uri="{BB962C8B-B14F-4D97-AF65-F5344CB8AC3E}">
        <p14:creationId xmlns:p14="http://schemas.microsoft.com/office/powerpoint/2010/main" val="99927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C8982-CE2C-4536-9177-8B57B6B8CB2F}"/>
              </a:ext>
            </a:extLst>
          </p:cNvPr>
          <p:cNvSpPr>
            <a:spLocks noGrp="1"/>
          </p:cNvSpPr>
          <p:nvPr>
            <p:ph type="ctrTitle"/>
          </p:nvPr>
        </p:nvSpPr>
        <p:spPr/>
        <p:txBody>
          <a:bodyPr/>
          <a:lstStyle/>
          <a:p>
            <a:r>
              <a:rPr lang="en-US" dirty="0"/>
              <a:t>Revision of the SEEA EEA</a:t>
            </a:r>
          </a:p>
        </p:txBody>
      </p:sp>
      <p:sp>
        <p:nvSpPr>
          <p:cNvPr id="3" name="Text Placeholder 2">
            <a:extLst>
              <a:ext uri="{FF2B5EF4-FFF2-40B4-BE49-F238E27FC236}">
                <a16:creationId xmlns:a16="http://schemas.microsoft.com/office/drawing/2014/main" xmlns="" id="{747E92D2-0880-48BB-AFD3-3A7C0738B2F5}"/>
              </a:ext>
            </a:extLst>
          </p:cNvPr>
          <p:cNvSpPr>
            <a:spLocks noGrp="1"/>
          </p:cNvSpPr>
          <p:nvPr>
            <p:ph type="body" sz="quarter" idx="13"/>
          </p:nvPr>
        </p:nvSpPr>
        <p:spPr>
          <a:xfrm>
            <a:off x="628650" y="1478805"/>
            <a:ext cx="6858000" cy="4583667"/>
          </a:xfrm>
        </p:spPr>
        <p:txBody>
          <a:bodyPr/>
          <a:lstStyle/>
          <a:p>
            <a:r>
              <a:rPr lang="en-US" dirty="0"/>
              <a:t>Scope of the revision</a:t>
            </a:r>
          </a:p>
          <a:p>
            <a:pPr lvl="1"/>
            <a:r>
              <a:rPr lang="en-US" dirty="0" smtClean="0"/>
              <a:t>Agreed concepts, definitions and methodologies</a:t>
            </a:r>
          </a:p>
          <a:p>
            <a:pPr lvl="1"/>
            <a:r>
              <a:rPr lang="en-US" dirty="0" smtClean="0"/>
              <a:t>Wide </a:t>
            </a:r>
            <a:r>
              <a:rPr lang="en-US" dirty="0"/>
              <a:t>engagement of various communities</a:t>
            </a:r>
          </a:p>
          <a:p>
            <a:r>
              <a:rPr lang="en-US" dirty="0"/>
              <a:t>Research agenda for the revision</a:t>
            </a:r>
          </a:p>
          <a:p>
            <a:pPr lvl="1"/>
            <a:r>
              <a:rPr lang="en-US" dirty="0"/>
              <a:t>S</a:t>
            </a:r>
            <a:r>
              <a:rPr lang="en-US" dirty="0" smtClean="0"/>
              <a:t>patial units</a:t>
            </a:r>
          </a:p>
          <a:p>
            <a:pPr lvl="1"/>
            <a:r>
              <a:rPr lang="en-US" dirty="0" smtClean="0"/>
              <a:t>Ecosystem </a:t>
            </a:r>
            <a:r>
              <a:rPr lang="en-US" dirty="0" smtClean="0"/>
              <a:t>condition</a:t>
            </a:r>
          </a:p>
          <a:p>
            <a:pPr lvl="1"/>
            <a:r>
              <a:rPr lang="en-US" dirty="0" smtClean="0"/>
              <a:t>Ecosystem </a:t>
            </a:r>
            <a:r>
              <a:rPr lang="en-US" dirty="0" smtClean="0"/>
              <a:t>services </a:t>
            </a:r>
          </a:p>
          <a:p>
            <a:pPr lvl="1"/>
            <a:r>
              <a:rPr lang="en-US" dirty="0" smtClean="0"/>
              <a:t>V</a:t>
            </a:r>
            <a:r>
              <a:rPr lang="en-US" dirty="0" smtClean="0"/>
              <a:t>aluation and integration into the accounts</a:t>
            </a:r>
          </a:p>
          <a:p>
            <a:pPr lvl="1"/>
            <a:r>
              <a:rPr lang="en-US" dirty="0" smtClean="0"/>
              <a:t>Cross cutting issues: ocean, urban, freshwater accounts</a:t>
            </a:r>
            <a:endParaRPr lang="en-US" dirty="0"/>
          </a:p>
          <a:p>
            <a:r>
              <a:rPr lang="en-US" dirty="0"/>
              <a:t>Timeline of the revision</a:t>
            </a:r>
          </a:p>
          <a:p>
            <a:pPr lvl="1"/>
            <a:r>
              <a:rPr lang="en-US" dirty="0"/>
              <a:t>Started in 2018, to be finalized by the end of </a:t>
            </a:r>
            <a:r>
              <a:rPr lang="en-US" dirty="0" smtClean="0"/>
              <a:t>2020 and submission to UNSC in March 2021</a:t>
            </a:r>
            <a:endParaRPr lang="en-US" dirty="0"/>
          </a:p>
          <a:p>
            <a:endParaRPr lang="en-US" dirty="0"/>
          </a:p>
        </p:txBody>
      </p:sp>
    </p:spTree>
    <p:extLst>
      <p:ext uri="{BB962C8B-B14F-4D97-AF65-F5344CB8AC3E}">
        <p14:creationId xmlns:p14="http://schemas.microsoft.com/office/powerpoint/2010/main" val="262960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77292"/>
            <a:ext cx="7634404" cy="591670"/>
          </a:xfrm>
        </p:spPr>
        <p:txBody>
          <a:bodyPr/>
          <a:lstStyle/>
          <a:p>
            <a:r>
              <a:rPr lang="en-US" dirty="0"/>
              <a:t>Scope of revision of the SEEA EEA</a:t>
            </a:r>
            <a:endParaRPr lang="en-GB" dirty="0"/>
          </a:p>
        </p:txBody>
      </p:sp>
      <p:sp>
        <p:nvSpPr>
          <p:cNvPr id="3" name="Text Placeholder 2"/>
          <p:cNvSpPr>
            <a:spLocks noGrp="1"/>
          </p:cNvSpPr>
          <p:nvPr>
            <p:ph type="body" sz="quarter" idx="13"/>
          </p:nvPr>
        </p:nvSpPr>
        <p:spPr>
          <a:xfrm>
            <a:off x="628650" y="1561171"/>
            <a:ext cx="7455984" cy="4047892"/>
          </a:xfrm>
        </p:spPr>
        <p:txBody>
          <a:bodyPr/>
          <a:lstStyle/>
          <a:p>
            <a:r>
              <a:rPr lang="en-US" dirty="0"/>
              <a:t>Elevation to an agreed methodological document – international statistical standard</a:t>
            </a:r>
          </a:p>
          <a:p>
            <a:r>
              <a:rPr lang="en-US" dirty="0"/>
              <a:t>Engagement with various stakeholders – wide engagement of various communities, including ecologists, environmental economists, etc.</a:t>
            </a:r>
          </a:p>
          <a:p>
            <a:r>
              <a:rPr lang="en-US" dirty="0"/>
              <a:t>Obtaining buy-in – national statistics and other communities</a:t>
            </a:r>
          </a:p>
          <a:p>
            <a:r>
              <a:rPr lang="en-US" dirty="0"/>
              <a:t>Launched in March 2018 with the aim to finish by the end of 2020 – for endorsement by UN Statistical Commission in March 2021</a:t>
            </a:r>
          </a:p>
          <a:p>
            <a:r>
              <a:rPr lang="en-US" dirty="0"/>
              <a:t>Seek for broad involvement of partners and experts in the process – </a:t>
            </a:r>
            <a:r>
              <a:rPr lang="en-US" b="1" dirty="0"/>
              <a:t>in less than a year over 80 experts contributed to drafting of the discussion papers</a:t>
            </a:r>
          </a:p>
          <a:p>
            <a:r>
              <a:rPr lang="en-US" dirty="0"/>
              <a:t>Process aligned with the Post-2020 biodiversity framework, review of SDG and Climate change process</a:t>
            </a:r>
          </a:p>
          <a:p>
            <a:endParaRPr lang="en-GB" b="1" dirty="0"/>
          </a:p>
        </p:txBody>
      </p:sp>
    </p:spTree>
    <p:extLst>
      <p:ext uri="{BB962C8B-B14F-4D97-AF65-F5344CB8AC3E}">
        <p14:creationId xmlns:p14="http://schemas.microsoft.com/office/powerpoint/2010/main" val="3929491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2209</TotalTime>
  <Words>1609</Words>
  <Application>Microsoft Office PowerPoint</Application>
  <PresentationFormat>On-screen Show (4:3)</PresentationFormat>
  <Paragraphs>174</Paragraphs>
  <Slides>16</Slides>
  <Notes>8</Notes>
  <HiddenSlides>3</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16</vt:i4>
      </vt:variant>
    </vt:vector>
  </HeadingPairs>
  <TitlesOfParts>
    <vt:vector size="36" baseType="lpstr">
      <vt:lpstr>Arial</vt:lpstr>
      <vt:lpstr>Calibri</vt:lpstr>
      <vt:lpstr>Calibri Light</vt:lpstr>
      <vt:lpstr>Franklin Gothic Book</vt:lpstr>
      <vt:lpstr>Franklin Gothic Medium</vt:lpstr>
      <vt:lpstr>News Gothic</vt:lpstr>
      <vt:lpstr>Palatino Linotype</vt:lpstr>
      <vt:lpstr>Proxima Nova Bold</vt:lpstr>
      <vt:lpstr>Roboto</vt:lpstr>
      <vt:lpstr>Times New Roman</vt:lpstr>
      <vt:lpstr>Wingdings</vt:lpstr>
      <vt:lpstr>Presentation1</vt:lpstr>
      <vt:lpstr>Title Slides</vt:lpstr>
      <vt:lpstr>Dividers</vt:lpstr>
      <vt:lpstr>Body Slides</vt:lpstr>
      <vt:lpstr>Closing Slides</vt:lpstr>
      <vt:lpstr>1_Title Slides</vt:lpstr>
      <vt:lpstr>1_Body Slides</vt:lpstr>
      <vt:lpstr>2_Body Slides</vt:lpstr>
      <vt:lpstr>3_Body Slides</vt:lpstr>
      <vt:lpstr>PowerPoint Presentation</vt:lpstr>
      <vt:lpstr>Natural Capital Accounting: Connecting the Pillars of Sustainability </vt:lpstr>
      <vt:lpstr>The System of Environmental-Economic Accounting (SEEA)</vt:lpstr>
      <vt:lpstr>SEEA – two sides of the same coin</vt:lpstr>
      <vt:lpstr>The SNA and SEEA: Systems of integrated information</vt:lpstr>
      <vt:lpstr>SEEA Experimental Ecosystem Accounting</vt:lpstr>
      <vt:lpstr>               </vt:lpstr>
      <vt:lpstr>Revision of the SEEA EEA</vt:lpstr>
      <vt:lpstr>Scope of revision of the SEEA EEA</vt:lpstr>
      <vt:lpstr>Research agenda for the revision</vt:lpstr>
      <vt:lpstr>Revision process: keystones &amp; timeline</vt:lpstr>
      <vt:lpstr>Natural Capital Accounting and Valuation of Ecosystem Services (NCA&amp;VES) project </vt:lpstr>
      <vt:lpstr>Overall objectives</vt:lpstr>
      <vt:lpstr>SEEA around the World </vt:lpstr>
      <vt:lpstr>Status of the implementation of SEEA</vt:lpstr>
      <vt:lpstr>PowerPoint Presentation</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Rohd-Thomsen</dc:creator>
  <cp:lastModifiedBy>Windows User</cp:lastModifiedBy>
  <cp:revision>132</cp:revision>
  <cp:lastPrinted>2019-02-27T22:24:10Z</cp:lastPrinted>
  <dcterms:created xsi:type="dcterms:W3CDTF">2015-07-23T19:01:16Z</dcterms:created>
  <dcterms:modified xsi:type="dcterms:W3CDTF">2019-03-02T15:36:46Z</dcterms:modified>
</cp:coreProperties>
</file>