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2" r:id="rId3"/>
    <p:sldMasterId id="2147483674" r:id="rId4"/>
    <p:sldMasterId id="2147483685" r:id="rId5"/>
    <p:sldMasterId id="2147483694" r:id="rId6"/>
  </p:sldMasterIdLst>
  <p:notesMasterIdLst>
    <p:notesMasterId r:id="rId38"/>
  </p:notesMasterIdLst>
  <p:sldIdLst>
    <p:sldId id="257" r:id="rId7"/>
    <p:sldId id="278" r:id="rId8"/>
    <p:sldId id="320" r:id="rId9"/>
    <p:sldId id="260" r:id="rId10"/>
    <p:sldId id="302" r:id="rId11"/>
    <p:sldId id="303" r:id="rId12"/>
    <p:sldId id="319" r:id="rId13"/>
    <p:sldId id="304" r:id="rId14"/>
    <p:sldId id="310" r:id="rId15"/>
    <p:sldId id="301" r:id="rId16"/>
    <p:sldId id="279" r:id="rId17"/>
    <p:sldId id="281" r:id="rId18"/>
    <p:sldId id="282" r:id="rId19"/>
    <p:sldId id="283" r:id="rId20"/>
    <p:sldId id="305" r:id="rId21"/>
    <p:sldId id="285" r:id="rId22"/>
    <p:sldId id="286" r:id="rId23"/>
    <p:sldId id="287" r:id="rId24"/>
    <p:sldId id="288" r:id="rId25"/>
    <p:sldId id="289" r:id="rId26"/>
    <p:sldId id="306" r:id="rId27"/>
    <p:sldId id="291" r:id="rId28"/>
    <p:sldId id="293" r:id="rId29"/>
    <p:sldId id="294" r:id="rId30"/>
    <p:sldId id="295" r:id="rId31"/>
    <p:sldId id="315" r:id="rId32"/>
    <p:sldId id="316" r:id="rId33"/>
    <p:sldId id="317" r:id="rId34"/>
    <p:sldId id="318" r:id="rId35"/>
    <p:sldId id="277" r:id="rId36"/>
    <p:sldId id="31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181FF-517E-409E-8CB8-7DF9F50F254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36440FA-F72C-4BA7-909C-B1CCD8C70DCC}">
      <dgm:prSet phldrT="[Text]" custT="1"/>
      <dgm:spPr/>
      <dgm:t>
        <a:bodyPr/>
        <a:lstStyle/>
        <a:p>
          <a:r>
            <a:rPr lang="en-US" sz="2200" b="1" dirty="0">
              <a:latin typeface="Palatino Linotype" panose="02040502050505030304" pitchFamily="18" charset="0"/>
            </a:rPr>
            <a:t>Sustainable Development Policy</a:t>
          </a:r>
        </a:p>
      </dgm:t>
    </dgm:pt>
    <dgm:pt modelId="{8AE33A55-8BCE-4AAE-AF53-36CAF250C439}" type="parTrans" cxnId="{7D85AFFD-CF7E-4AAF-8723-9A8C37373D96}">
      <dgm:prSet/>
      <dgm:spPr/>
      <dgm:t>
        <a:bodyPr/>
        <a:lstStyle/>
        <a:p>
          <a:endParaRPr lang="en-US"/>
        </a:p>
      </dgm:t>
    </dgm:pt>
    <dgm:pt modelId="{59A02006-71E8-449C-92B7-0D7EECE9F92A}" type="sibTrans" cxnId="{7D85AFFD-CF7E-4AAF-8723-9A8C37373D96}">
      <dgm:prSet/>
      <dgm:spPr/>
      <dgm:t>
        <a:bodyPr/>
        <a:lstStyle/>
        <a:p>
          <a:endParaRPr lang="en-US"/>
        </a:p>
      </dgm:t>
    </dgm:pt>
    <dgm:pt modelId="{CF8CD96B-66EE-4543-A26F-2CC60D03C7EE}">
      <dgm:prSet phldrT="[Text]" custT="1"/>
      <dgm:spPr>
        <a:solidFill>
          <a:schemeClr val="accent1">
            <a:hueOff val="0"/>
            <a:satOff val="0"/>
            <a:lumOff val="0"/>
            <a:alpha val="70000"/>
          </a:schemeClr>
        </a:solidFill>
      </dgm:spPr>
      <dgm:t>
        <a:bodyPr/>
        <a:lstStyle/>
        <a:p>
          <a:r>
            <a:rPr lang="en-US" sz="1800" b="0" dirty="0">
              <a:latin typeface="Palatino Linotype" panose="02040502050505030304" pitchFamily="18" charset="0"/>
            </a:rPr>
            <a:t>Integrated</a:t>
          </a:r>
        </a:p>
      </dgm:t>
    </dgm:pt>
    <dgm:pt modelId="{CD91C1D5-99D7-42D8-98A0-32150F042CCA}" type="parTrans" cxnId="{182EAB61-ED93-4B01-B724-3458A6266BFE}">
      <dgm:prSet/>
      <dgm:spPr/>
      <dgm:t>
        <a:bodyPr/>
        <a:lstStyle/>
        <a:p>
          <a:endParaRPr lang="en-US"/>
        </a:p>
      </dgm:t>
    </dgm:pt>
    <dgm:pt modelId="{AAB06875-7B5F-4839-80EE-5D4300D7D84C}" type="sibTrans" cxnId="{182EAB61-ED93-4B01-B724-3458A6266BFE}">
      <dgm:prSet/>
      <dgm:spPr/>
      <dgm:t>
        <a:bodyPr/>
        <a:lstStyle/>
        <a:p>
          <a:endParaRPr lang="en-US"/>
        </a:p>
      </dgm:t>
    </dgm:pt>
    <dgm:pt modelId="{24E1586C-6EEE-40F7-A4CF-0E12F61CDED9}">
      <dgm:prSet phldrT="[Text]" custT="1"/>
      <dgm:spPr>
        <a:solidFill>
          <a:schemeClr val="accent1">
            <a:hueOff val="0"/>
            <a:satOff val="0"/>
            <a:lumOff val="0"/>
            <a:alpha val="70000"/>
          </a:schemeClr>
        </a:solidFill>
      </dgm:spPr>
      <dgm:t>
        <a:bodyPr/>
        <a:lstStyle/>
        <a:p>
          <a:r>
            <a:rPr lang="en-US" sz="1800" b="0" dirty="0">
              <a:latin typeface="Palatino Linotype" panose="02040502050505030304" pitchFamily="18" charset="0"/>
            </a:rPr>
            <a:t>Evidence Based</a:t>
          </a:r>
        </a:p>
      </dgm:t>
    </dgm:pt>
    <dgm:pt modelId="{2143F972-D249-4F8A-8958-177242B4D158}" type="parTrans" cxnId="{B79B6B70-2895-4031-9136-7F52A8310BE5}">
      <dgm:prSet/>
      <dgm:spPr/>
      <dgm:t>
        <a:bodyPr/>
        <a:lstStyle/>
        <a:p>
          <a:endParaRPr lang="en-US"/>
        </a:p>
      </dgm:t>
    </dgm:pt>
    <dgm:pt modelId="{37B97173-67B8-4F28-9B1D-295ED8633F2A}" type="sibTrans" cxnId="{B79B6B70-2895-4031-9136-7F52A8310BE5}">
      <dgm:prSet/>
      <dgm:spPr/>
      <dgm:t>
        <a:bodyPr/>
        <a:lstStyle/>
        <a:p>
          <a:endParaRPr lang="en-US"/>
        </a:p>
      </dgm:t>
    </dgm:pt>
    <dgm:pt modelId="{BCFCDCEC-90FD-4199-AAC3-A3BB9E947E65}" type="pres">
      <dgm:prSet presAssocID="{FD2181FF-517E-409E-8CB8-7DF9F50F2540}" presName="Name0" presStyleCnt="0">
        <dgm:presLayoutVars>
          <dgm:chPref val="1"/>
          <dgm:dir/>
          <dgm:animOne val="branch"/>
          <dgm:animLvl val="lvl"/>
          <dgm:resizeHandles/>
        </dgm:presLayoutVars>
      </dgm:prSet>
      <dgm:spPr/>
    </dgm:pt>
    <dgm:pt modelId="{16F8ED0C-D554-4886-A9E8-7CFE98FEFF36}" type="pres">
      <dgm:prSet presAssocID="{336440FA-F72C-4BA7-909C-B1CCD8C70DCC}" presName="vertOne" presStyleCnt="0"/>
      <dgm:spPr/>
    </dgm:pt>
    <dgm:pt modelId="{AC570B3E-10A7-477A-8A24-AADFC07B519C}" type="pres">
      <dgm:prSet presAssocID="{336440FA-F72C-4BA7-909C-B1CCD8C70DCC}" presName="txOne" presStyleLbl="node0" presStyleIdx="0" presStyleCnt="1" custScaleY="44116" custLinFactNeighborX="45763">
        <dgm:presLayoutVars>
          <dgm:chPref val="3"/>
        </dgm:presLayoutVars>
      </dgm:prSet>
      <dgm:spPr/>
    </dgm:pt>
    <dgm:pt modelId="{09D499D1-17DF-4626-8935-ECF8BD504D2F}" type="pres">
      <dgm:prSet presAssocID="{336440FA-F72C-4BA7-909C-B1CCD8C70DCC}" presName="parTransOne" presStyleCnt="0"/>
      <dgm:spPr/>
    </dgm:pt>
    <dgm:pt modelId="{CB95D765-4728-4AA7-894E-849A4832C572}" type="pres">
      <dgm:prSet presAssocID="{336440FA-F72C-4BA7-909C-B1CCD8C70DCC}" presName="horzOne" presStyleCnt="0"/>
      <dgm:spPr/>
    </dgm:pt>
    <dgm:pt modelId="{38BC0CFE-741F-4AAD-8364-5E711405C384}" type="pres">
      <dgm:prSet presAssocID="{24E1586C-6EEE-40F7-A4CF-0E12F61CDED9}" presName="vertTwo" presStyleCnt="0"/>
      <dgm:spPr/>
    </dgm:pt>
    <dgm:pt modelId="{AC3489ED-B347-4C93-B8FC-C3F36BD40863}" type="pres">
      <dgm:prSet presAssocID="{24E1586C-6EEE-40F7-A4CF-0E12F61CDED9}" presName="txTwo" presStyleLbl="node2" presStyleIdx="0" presStyleCnt="2" custScaleY="34670" custLinFactNeighborY="-9841">
        <dgm:presLayoutVars>
          <dgm:chPref val="3"/>
        </dgm:presLayoutVars>
      </dgm:prSet>
      <dgm:spPr/>
    </dgm:pt>
    <dgm:pt modelId="{F8FA0B4B-A347-49FF-A706-DF2938C7879E}" type="pres">
      <dgm:prSet presAssocID="{24E1586C-6EEE-40F7-A4CF-0E12F61CDED9}" presName="horzTwo" presStyleCnt="0"/>
      <dgm:spPr/>
    </dgm:pt>
    <dgm:pt modelId="{8E3FDE89-84DF-4278-B7AA-4F19E7B17D08}" type="pres">
      <dgm:prSet presAssocID="{37B97173-67B8-4F28-9B1D-295ED8633F2A}" presName="sibSpaceTwo" presStyleCnt="0"/>
      <dgm:spPr/>
    </dgm:pt>
    <dgm:pt modelId="{889A0A77-83FD-477D-9581-1966FB9C6A70}" type="pres">
      <dgm:prSet presAssocID="{CF8CD96B-66EE-4543-A26F-2CC60D03C7EE}" presName="vertTwo" presStyleCnt="0"/>
      <dgm:spPr/>
    </dgm:pt>
    <dgm:pt modelId="{ED49DCF4-064A-4C46-9132-700071796389}" type="pres">
      <dgm:prSet presAssocID="{CF8CD96B-66EE-4543-A26F-2CC60D03C7EE}" presName="txTwo" presStyleLbl="node2" presStyleIdx="1" presStyleCnt="2" custScaleY="34670" custLinFactNeighborY="-9841">
        <dgm:presLayoutVars>
          <dgm:chPref val="3"/>
        </dgm:presLayoutVars>
      </dgm:prSet>
      <dgm:spPr/>
    </dgm:pt>
    <dgm:pt modelId="{0F0C0D83-39BC-4838-A258-466DD28E2627}" type="pres">
      <dgm:prSet presAssocID="{CF8CD96B-66EE-4543-A26F-2CC60D03C7EE}" presName="horzTwo" presStyleCnt="0"/>
      <dgm:spPr/>
    </dgm:pt>
  </dgm:ptLst>
  <dgm:cxnLst>
    <dgm:cxn modelId="{182EAB61-ED93-4B01-B724-3458A6266BFE}" srcId="{336440FA-F72C-4BA7-909C-B1CCD8C70DCC}" destId="{CF8CD96B-66EE-4543-A26F-2CC60D03C7EE}" srcOrd="1" destOrd="0" parTransId="{CD91C1D5-99D7-42D8-98A0-32150F042CCA}" sibTransId="{AAB06875-7B5F-4839-80EE-5D4300D7D84C}"/>
    <dgm:cxn modelId="{B79B6B70-2895-4031-9136-7F52A8310BE5}" srcId="{336440FA-F72C-4BA7-909C-B1CCD8C70DCC}" destId="{24E1586C-6EEE-40F7-A4CF-0E12F61CDED9}" srcOrd="0" destOrd="0" parTransId="{2143F972-D249-4F8A-8958-177242B4D158}" sibTransId="{37B97173-67B8-4F28-9B1D-295ED8633F2A}"/>
    <dgm:cxn modelId="{BAB5EA8F-9BDC-492D-8941-63AFF4ABE3A4}" type="presOf" srcId="{24E1586C-6EEE-40F7-A4CF-0E12F61CDED9}" destId="{AC3489ED-B347-4C93-B8FC-C3F36BD40863}" srcOrd="0" destOrd="0" presId="urn:microsoft.com/office/officeart/2005/8/layout/hierarchy4"/>
    <dgm:cxn modelId="{928E299A-8011-47F5-A718-6C434B6DF672}" type="presOf" srcId="{FD2181FF-517E-409E-8CB8-7DF9F50F2540}" destId="{BCFCDCEC-90FD-4199-AAC3-A3BB9E947E65}" srcOrd="0" destOrd="0" presId="urn:microsoft.com/office/officeart/2005/8/layout/hierarchy4"/>
    <dgm:cxn modelId="{1CA61CB7-354A-49C1-9DB8-EB40A949E255}" type="presOf" srcId="{336440FA-F72C-4BA7-909C-B1CCD8C70DCC}" destId="{AC570B3E-10A7-477A-8A24-AADFC07B519C}" srcOrd="0" destOrd="0" presId="urn:microsoft.com/office/officeart/2005/8/layout/hierarchy4"/>
    <dgm:cxn modelId="{6F8C56F2-5CCC-4B9B-ACAC-F501391978AA}" type="presOf" srcId="{CF8CD96B-66EE-4543-A26F-2CC60D03C7EE}" destId="{ED49DCF4-064A-4C46-9132-700071796389}" srcOrd="0" destOrd="0" presId="urn:microsoft.com/office/officeart/2005/8/layout/hierarchy4"/>
    <dgm:cxn modelId="{7D85AFFD-CF7E-4AAF-8723-9A8C37373D96}" srcId="{FD2181FF-517E-409E-8CB8-7DF9F50F2540}" destId="{336440FA-F72C-4BA7-909C-B1CCD8C70DCC}" srcOrd="0" destOrd="0" parTransId="{8AE33A55-8BCE-4AAE-AF53-36CAF250C439}" sibTransId="{59A02006-71E8-449C-92B7-0D7EECE9F92A}"/>
    <dgm:cxn modelId="{AC517769-C062-46E6-AF46-7D666292F0A1}" type="presParOf" srcId="{BCFCDCEC-90FD-4199-AAC3-A3BB9E947E65}" destId="{16F8ED0C-D554-4886-A9E8-7CFE98FEFF36}" srcOrd="0" destOrd="0" presId="urn:microsoft.com/office/officeart/2005/8/layout/hierarchy4"/>
    <dgm:cxn modelId="{37A8CC9E-E3A8-4F41-9F0C-184A907E5EC5}" type="presParOf" srcId="{16F8ED0C-D554-4886-A9E8-7CFE98FEFF36}" destId="{AC570B3E-10A7-477A-8A24-AADFC07B519C}" srcOrd="0" destOrd="0" presId="urn:microsoft.com/office/officeart/2005/8/layout/hierarchy4"/>
    <dgm:cxn modelId="{C0172BA6-6048-4DCE-95FB-86079AB6B24C}" type="presParOf" srcId="{16F8ED0C-D554-4886-A9E8-7CFE98FEFF36}" destId="{09D499D1-17DF-4626-8935-ECF8BD504D2F}" srcOrd="1" destOrd="0" presId="urn:microsoft.com/office/officeart/2005/8/layout/hierarchy4"/>
    <dgm:cxn modelId="{38564DA7-3DD4-4D49-ACB6-B7641BD1A371}" type="presParOf" srcId="{16F8ED0C-D554-4886-A9E8-7CFE98FEFF36}" destId="{CB95D765-4728-4AA7-894E-849A4832C572}" srcOrd="2" destOrd="0" presId="urn:microsoft.com/office/officeart/2005/8/layout/hierarchy4"/>
    <dgm:cxn modelId="{AF9BFB02-CB9B-418E-B38C-9D942A623B76}" type="presParOf" srcId="{CB95D765-4728-4AA7-894E-849A4832C572}" destId="{38BC0CFE-741F-4AAD-8364-5E711405C384}" srcOrd="0" destOrd="0" presId="urn:microsoft.com/office/officeart/2005/8/layout/hierarchy4"/>
    <dgm:cxn modelId="{705CF4D5-3E64-4EBC-B4FE-8CE8BE02B137}" type="presParOf" srcId="{38BC0CFE-741F-4AAD-8364-5E711405C384}" destId="{AC3489ED-B347-4C93-B8FC-C3F36BD40863}" srcOrd="0" destOrd="0" presId="urn:microsoft.com/office/officeart/2005/8/layout/hierarchy4"/>
    <dgm:cxn modelId="{E6158B98-876F-4A26-B6A1-E841681001B8}" type="presParOf" srcId="{38BC0CFE-741F-4AAD-8364-5E711405C384}" destId="{F8FA0B4B-A347-49FF-A706-DF2938C7879E}" srcOrd="1" destOrd="0" presId="urn:microsoft.com/office/officeart/2005/8/layout/hierarchy4"/>
    <dgm:cxn modelId="{D820BFCE-6B82-4EA7-8DD9-5964AFFF47BC}" type="presParOf" srcId="{CB95D765-4728-4AA7-894E-849A4832C572}" destId="{8E3FDE89-84DF-4278-B7AA-4F19E7B17D08}" srcOrd="1" destOrd="0" presId="urn:microsoft.com/office/officeart/2005/8/layout/hierarchy4"/>
    <dgm:cxn modelId="{D4CEC230-22CC-4783-A0D1-E84ED6A0D555}" type="presParOf" srcId="{CB95D765-4728-4AA7-894E-849A4832C572}" destId="{889A0A77-83FD-477D-9581-1966FB9C6A70}" srcOrd="2" destOrd="0" presId="urn:microsoft.com/office/officeart/2005/8/layout/hierarchy4"/>
    <dgm:cxn modelId="{B0C1CA14-80BE-4C10-B17B-E99E493C6222}" type="presParOf" srcId="{889A0A77-83FD-477D-9581-1966FB9C6A70}" destId="{ED49DCF4-064A-4C46-9132-700071796389}" srcOrd="0" destOrd="0" presId="urn:microsoft.com/office/officeart/2005/8/layout/hierarchy4"/>
    <dgm:cxn modelId="{DC1117D5-851D-4DED-ADA8-5AB4D4168D1D}" type="presParOf" srcId="{889A0A77-83FD-477D-9581-1966FB9C6A70}" destId="{0F0C0D83-39BC-4838-A258-466DD28E262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181FF-517E-409E-8CB8-7DF9F50F254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36440FA-F72C-4BA7-909C-B1CCD8C70DCC}">
      <dgm:prSet phldrT="[Text]" custT="1"/>
      <dgm:spPr/>
      <dgm:t>
        <a:bodyPr/>
        <a:lstStyle/>
        <a:p>
          <a:r>
            <a:rPr lang="en-US" sz="2200" b="1" dirty="0">
              <a:latin typeface="Palatino Linotype" panose="02040502050505030304" pitchFamily="18" charset="0"/>
            </a:rPr>
            <a:t>Integrated Information System</a:t>
          </a:r>
        </a:p>
      </dgm:t>
    </dgm:pt>
    <dgm:pt modelId="{8AE33A55-8BCE-4AAE-AF53-36CAF250C439}" type="parTrans" cxnId="{7D85AFFD-CF7E-4AAF-8723-9A8C37373D96}">
      <dgm:prSet/>
      <dgm:spPr/>
      <dgm:t>
        <a:bodyPr/>
        <a:lstStyle/>
        <a:p>
          <a:endParaRPr lang="en-US"/>
        </a:p>
      </dgm:t>
    </dgm:pt>
    <dgm:pt modelId="{59A02006-71E8-449C-92B7-0D7EECE9F92A}" type="sibTrans" cxnId="{7D85AFFD-CF7E-4AAF-8723-9A8C37373D96}">
      <dgm:prSet/>
      <dgm:spPr/>
      <dgm:t>
        <a:bodyPr/>
        <a:lstStyle/>
        <a:p>
          <a:endParaRPr lang="en-US"/>
        </a:p>
      </dgm:t>
    </dgm:pt>
    <dgm:pt modelId="{24E1586C-6EEE-40F7-A4CF-0E12F61CDED9}">
      <dgm:prSet phldrT="[Text]" custT="1"/>
      <dgm:spPr>
        <a:solidFill>
          <a:schemeClr val="accent1">
            <a:hueOff val="0"/>
            <a:satOff val="0"/>
            <a:lumOff val="0"/>
            <a:alpha val="70000"/>
          </a:schemeClr>
        </a:solidFill>
      </dgm:spPr>
      <dgm:t>
        <a:bodyPr/>
        <a:lstStyle/>
        <a:p>
          <a:r>
            <a:rPr lang="en-US" sz="1800" b="0" dirty="0">
              <a:latin typeface="Palatino Linotype" panose="02040502050505030304" pitchFamily="18" charset="0"/>
            </a:rPr>
            <a:t>Applies a uniform standard approach</a:t>
          </a:r>
        </a:p>
      </dgm:t>
    </dgm:pt>
    <dgm:pt modelId="{2143F972-D249-4F8A-8958-177242B4D158}" type="parTrans" cxnId="{B79B6B70-2895-4031-9136-7F52A8310BE5}">
      <dgm:prSet/>
      <dgm:spPr/>
      <dgm:t>
        <a:bodyPr/>
        <a:lstStyle/>
        <a:p>
          <a:endParaRPr lang="en-US"/>
        </a:p>
      </dgm:t>
    </dgm:pt>
    <dgm:pt modelId="{37B97173-67B8-4F28-9B1D-295ED8633F2A}" type="sibTrans" cxnId="{B79B6B70-2895-4031-9136-7F52A8310BE5}">
      <dgm:prSet/>
      <dgm:spPr/>
      <dgm:t>
        <a:bodyPr/>
        <a:lstStyle/>
        <a:p>
          <a:endParaRPr lang="en-US"/>
        </a:p>
      </dgm:t>
    </dgm:pt>
    <dgm:pt modelId="{FCF4AADF-5CF4-47A5-A291-360951D8E33E}">
      <dgm:prSet phldrT="[Text]" custT="1"/>
      <dgm:spPr>
        <a:solidFill>
          <a:schemeClr val="accent1">
            <a:hueOff val="0"/>
            <a:satOff val="0"/>
            <a:lumOff val="0"/>
            <a:alpha val="70000"/>
          </a:schemeClr>
        </a:solidFill>
      </dgm:spPr>
      <dgm:t>
        <a:bodyPr/>
        <a:lstStyle/>
        <a:p>
          <a:r>
            <a:rPr lang="en-US" sz="1800" b="0" dirty="0">
              <a:latin typeface="Palatino Linotype" panose="02040502050505030304" pitchFamily="18" charset="0"/>
            </a:rPr>
            <a:t>Captures synergies and trade-offs</a:t>
          </a:r>
        </a:p>
      </dgm:t>
    </dgm:pt>
    <dgm:pt modelId="{CDE6676C-C087-4022-87DA-B01A073528A7}" type="parTrans" cxnId="{44D88B34-6255-462F-A624-BDBBD15F07B5}">
      <dgm:prSet/>
      <dgm:spPr/>
      <dgm:t>
        <a:bodyPr/>
        <a:lstStyle/>
        <a:p>
          <a:endParaRPr lang="en-US"/>
        </a:p>
      </dgm:t>
    </dgm:pt>
    <dgm:pt modelId="{C87225A7-E63F-49A5-B036-D2E9B1731D9B}" type="sibTrans" cxnId="{44D88B34-6255-462F-A624-BDBBD15F07B5}">
      <dgm:prSet/>
      <dgm:spPr/>
      <dgm:t>
        <a:bodyPr/>
        <a:lstStyle/>
        <a:p>
          <a:endParaRPr lang="en-US"/>
        </a:p>
      </dgm:t>
    </dgm:pt>
    <dgm:pt modelId="{720818C5-8E7F-4A66-BAEC-A631E04ECF2E}">
      <dgm:prSet phldrT="[Text]" custT="1"/>
      <dgm:spPr>
        <a:solidFill>
          <a:schemeClr val="accent1">
            <a:hueOff val="0"/>
            <a:satOff val="0"/>
            <a:lumOff val="0"/>
            <a:alpha val="70000"/>
          </a:schemeClr>
        </a:solidFill>
      </dgm:spPr>
      <dgm:t>
        <a:bodyPr/>
        <a:lstStyle/>
        <a:p>
          <a:r>
            <a:rPr lang="en-US" sz="1800" b="0" dirty="0">
              <a:latin typeface="Palatino Linotype" panose="02040502050505030304" pitchFamily="18" charset="0"/>
            </a:rPr>
            <a:t>Integrates environmental, economic and social information</a:t>
          </a:r>
        </a:p>
      </dgm:t>
    </dgm:pt>
    <dgm:pt modelId="{61BEA332-30C4-4ABC-91E9-7C921E3C1ECB}" type="parTrans" cxnId="{5C81A38C-EE76-4784-BC8E-B2FB0FD1891D}">
      <dgm:prSet/>
      <dgm:spPr/>
      <dgm:t>
        <a:bodyPr/>
        <a:lstStyle/>
        <a:p>
          <a:endParaRPr lang="en-US"/>
        </a:p>
      </dgm:t>
    </dgm:pt>
    <dgm:pt modelId="{159DAC53-A863-4AD9-B28B-9881D389EA34}" type="sibTrans" cxnId="{5C81A38C-EE76-4784-BC8E-B2FB0FD1891D}">
      <dgm:prSet/>
      <dgm:spPr/>
      <dgm:t>
        <a:bodyPr/>
        <a:lstStyle/>
        <a:p>
          <a:endParaRPr lang="en-US"/>
        </a:p>
      </dgm:t>
    </dgm:pt>
    <dgm:pt modelId="{BCFCDCEC-90FD-4199-AAC3-A3BB9E947E65}" type="pres">
      <dgm:prSet presAssocID="{FD2181FF-517E-409E-8CB8-7DF9F50F2540}" presName="Name0" presStyleCnt="0">
        <dgm:presLayoutVars>
          <dgm:chPref val="1"/>
          <dgm:dir/>
          <dgm:animOne val="branch"/>
          <dgm:animLvl val="lvl"/>
          <dgm:resizeHandles/>
        </dgm:presLayoutVars>
      </dgm:prSet>
      <dgm:spPr/>
    </dgm:pt>
    <dgm:pt modelId="{16F8ED0C-D554-4886-A9E8-7CFE98FEFF36}" type="pres">
      <dgm:prSet presAssocID="{336440FA-F72C-4BA7-909C-B1CCD8C70DCC}" presName="vertOne" presStyleCnt="0"/>
      <dgm:spPr/>
    </dgm:pt>
    <dgm:pt modelId="{AC570B3E-10A7-477A-8A24-AADFC07B519C}" type="pres">
      <dgm:prSet presAssocID="{336440FA-F72C-4BA7-909C-B1CCD8C70DCC}" presName="txOne" presStyleLbl="node0" presStyleIdx="0" presStyleCnt="1" custScaleY="36219" custLinFactNeighborX="45763">
        <dgm:presLayoutVars>
          <dgm:chPref val="3"/>
        </dgm:presLayoutVars>
      </dgm:prSet>
      <dgm:spPr/>
    </dgm:pt>
    <dgm:pt modelId="{09D499D1-17DF-4626-8935-ECF8BD504D2F}" type="pres">
      <dgm:prSet presAssocID="{336440FA-F72C-4BA7-909C-B1CCD8C70DCC}" presName="parTransOne" presStyleCnt="0"/>
      <dgm:spPr/>
    </dgm:pt>
    <dgm:pt modelId="{CB95D765-4728-4AA7-894E-849A4832C572}" type="pres">
      <dgm:prSet presAssocID="{336440FA-F72C-4BA7-909C-B1CCD8C70DCC}" presName="horzOne" presStyleCnt="0"/>
      <dgm:spPr/>
    </dgm:pt>
    <dgm:pt modelId="{38BC0CFE-741F-4AAD-8364-5E711405C384}" type="pres">
      <dgm:prSet presAssocID="{24E1586C-6EEE-40F7-A4CF-0E12F61CDED9}" presName="vertTwo" presStyleCnt="0"/>
      <dgm:spPr/>
    </dgm:pt>
    <dgm:pt modelId="{AC3489ED-B347-4C93-B8FC-C3F36BD40863}" type="pres">
      <dgm:prSet presAssocID="{24E1586C-6EEE-40F7-A4CF-0E12F61CDED9}" presName="txTwo" presStyleLbl="node2" presStyleIdx="0" presStyleCnt="3" custScaleY="83257" custLinFactNeighborY="-8520">
        <dgm:presLayoutVars>
          <dgm:chPref val="3"/>
        </dgm:presLayoutVars>
      </dgm:prSet>
      <dgm:spPr/>
    </dgm:pt>
    <dgm:pt modelId="{F8FA0B4B-A347-49FF-A706-DF2938C7879E}" type="pres">
      <dgm:prSet presAssocID="{24E1586C-6EEE-40F7-A4CF-0E12F61CDED9}" presName="horzTwo" presStyleCnt="0"/>
      <dgm:spPr/>
    </dgm:pt>
    <dgm:pt modelId="{8E3FDE89-84DF-4278-B7AA-4F19E7B17D08}" type="pres">
      <dgm:prSet presAssocID="{37B97173-67B8-4F28-9B1D-295ED8633F2A}" presName="sibSpaceTwo" presStyleCnt="0"/>
      <dgm:spPr/>
    </dgm:pt>
    <dgm:pt modelId="{EC30B141-E863-4124-B055-972407BB60BA}" type="pres">
      <dgm:prSet presAssocID="{720818C5-8E7F-4A66-BAEC-A631E04ECF2E}" presName="vertTwo" presStyleCnt="0"/>
      <dgm:spPr/>
    </dgm:pt>
    <dgm:pt modelId="{3A09D35C-9FD6-4DFF-9C7D-6F5B323A817E}" type="pres">
      <dgm:prSet presAssocID="{720818C5-8E7F-4A66-BAEC-A631E04ECF2E}" presName="txTwo" presStyleLbl="node2" presStyleIdx="1" presStyleCnt="3" custScaleY="83257" custLinFactNeighborY="-8520">
        <dgm:presLayoutVars>
          <dgm:chPref val="3"/>
        </dgm:presLayoutVars>
      </dgm:prSet>
      <dgm:spPr/>
    </dgm:pt>
    <dgm:pt modelId="{AFDAD2F1-6F2A-44CE-871B-388DB59F5327}" type="pres">
      <dgm:prSet presAssocID="{720818C5-8E7F-4A66-BAEC-A631E04ECF2E}" presName="horzTwo" presStyleCnt="0"/>
      <dgm:spPr/>
    </dgm:pt>
    <dgm:pt modelId="{327BC786-B86A-4C98-A9E5-970BAE7D2520}" type="pres">
      <dgm:prSet presAssocID="{159DAC53-A863-4AD9-B28B-9881D389EA34}" presName="sibSpaceTwo" presStyleCnt="0"/>
      <dgm:spPr/>
    </dgm:pt>
    <dgm:pt modelId="{77754A04-EC4C-4D0D-AB97-116FADE5E409}" type="pres">
      <dgm:prSet presAssocID="{FCF4AADF-5CF4-47A5-A291-360951D8E33E}" presName="vertTwo" presStyleCnt="0"/>
      <dgm:spPr/>
    </dgm:pt>
    <dgm:pt modelId="{B8762FD7-1CCA-43C0-8EBE-25A0AECC5F96}" type="pres">
      <dgm:prSet presAssocID="{FCF4AADF-5CF4-47A5-A291-360951D8E33E}" presName="txTwo" presStyleLbl="node2" presStyleIdx="2" presStyleCnt="3" custScaleY="83257" custLinFactNeighborY="-8520">
        <dgm:presLayoutVars>
          <dgm:chPref val="3"/>
        </dgm:presLayoutVars>
      </dgm:prSet>
      <dgm:spPr/>
    </dgm:pt>
    <dgm:pt modelId="{5E1E3872-FEF2-4949-93F7-BE6686695E9C}" type="pres">
      <dgm:prSet presAssocID="{FCF4AADF-5CF4-47A5-A291-360951D8E33E}" presName="horzTwo" presStyleCnt="0"/>
      <dgm:spPr/>
    </dgm:pt>
  </dgm:ptLst>
  <dgm:cxnLst>
    <dgm:cxn modelId="{E1243D28-585F-4961-9603-D659CFCF0C32}" type="presOf" srcId="{336440FA-F72C-4BA7-909C-B1CCD8C70DCC}" destId="{AC570B3E-10A7-477A-8A24-AADFC07B519C}" srcOrd="0" destOrd="0" presId="urn:microsoft.com/office/officeart/2005/8/layout/hierarchy4"/>
    <dgm:cxn modelId="{44D88B34-6255-462F-A624-BDBBD15F07B5}" srcId="{336440FA-F72C-4BA7-909C-B1CCD8C70DCC}" destId="{FCF4AADF-5CF4-47A5-A291-360951D8E33E}" srcOrd="2" destOrd="0" parTransId="{CDE6676C-C087-4022-87DA-B01A073528A7}" sibTransId="{C87225A7-E63F-49A5-B036-D2E9B1731D9B}"/>
    <dgm:cxn modelId="{B79B6B70-2895-4031-9136-7F52A8310BE5}" srcId="{336440FA-F72C-4BA7-909C-B1CCD8C70DCC}" destId="{24E1586C-6EEE-40F7-A4CF-0E12F61CDED9}" srcOrd="0" destOrd="0" parTransId="{2143F972-D249-4F8A-8958-177242B4D158}" sibTransId="{37B97173-67B8-4F28-9B1D-295ED8633F2A}"/>
    <dgm:cxn modelId="{7E60A455-B1B7-4DBE-AB91-0A534D03325C}" type="presOf" srcId="{24E1586C-6EEE-40F7-A4CF-0E12F61CDED9}" destId="{AC3489ED-B347-4C93-B8FC-C3F36BD40863}" srcOrd="0" destOrd="0" presId="urn:microsoft.com/office/officeart/2005/8/layout/hierarchy4"/>
    <dgm:cxn modelId="{45A26488-87A0-4C9E-8186-58C3416B568F}" type="presOf" srcId="{FCF4AADF-5CF4-47A5-A291-360951D8E33E}" destId="{B8762FD7-1CCA-43C0-8EBE-25A0AECC5F96}" srcOrd="0" destOrd="0" presId="urn:microsoft.com/office/officeart/2005/8/layout/hierarchy4"/>
    <dgm:cxn modelId="{5C81A38C-EE76-4784-BC8E-B2FB0FD1891D}" srcId="{336440FA-F72C-4BA7-909C-B1CCD8C70DCC}" destId="{720818C5-8E7F-4A66-BAEC-A631E04ECF2E}" srcOrd="1" destOrd="0" parTransId="{61BEA332-30C4-4ABC-91E9-7C921E3C1ECB}" sibTransId="{159DAC53-A863-4AD9-B28B-9881D389EA34}"/>
    <dgm:cxn modelId="{FE27A8B5-8085-4275-A9A4-9A2B1657DA76}" type="presOf" srcId="{720818C5-8E7F-4A66-BAEC-A631E04ECF2E}" destId="{3A09D35C-9FD6-4DFF-9C7D-6F5B323A817E}" srcOrd="0" destOrd="0" presId="urn:microsoft.com/office/officeart/2005/8/layout/hierarchy4"/>
    <dgm:cxn modelId="{59A15BE6-E95E-4A66-8901-96EF8F259D67}" type="presOf" srcId="{FD2181FF-517E-409E-8CB8-7DF9F50F2540}" destId="{BCFCDCEC-90FD-4199-AAC3-A3BB9E947E65}" srcOrd="0" destOrd="0" presId="urn:microsoft.com/office/officeart/2005/8/layout/hierarchy4"/>
    <dgm:cxn modelId="{7D85AFFD-CF7E-4AAF-8723-9A8C37373D96}" srcId="{FD2181FF-517E-409E-8CB8-7DF9F50F2540}" destId="{336440FA-F72C-4BA7-909C-B1CCD8C70DCC}" srcOrd="0" destOrd="0" parTransId="{8AE33A55-8BCE-4AAE-AF53-36CAF250C439}" sibTransId="{59A02006-71E8-449C-92B7-0D7EECE9F92A}"/>
    <dgm:cxn modelId="{325A0CAD-00BE-4CBA-B792-9C74B91F359C}" type="presParOf" srcId="{BCFCDCEC-90FD-4199-AAC3-A3BB9E947E65}" destId="{16F8ED0C-D554-4886-A9E8-7CFE98FEFF36}" srcOrd="0" destOrd="0" presId="urn:microsoft.com/office/officeart/2005/8/layout/hierarchy4"/>
    <dgm:cxn modelId="{633160D2-A456-437D-A3F2-97C39FB3486A}" type="presParOf" srcId="{16F8ED0C-D554-4886-A9E8-7CFE98FEFF36}" destId="{AC570B3E-10A7-477A-8A24-AADFC07B519C}" srcOrd="0" destOrd="0" presId="urn:microsoft.com/office/officeart/2005/8/layout/hierarchy4"/>
    <dgm:cxn modelId="{3A6432DF-BB88-451A-85E1-D0D60515AE94}" type="presParOf" srcId="{16F8ED0C-D554-4886-A9E8-7CFE98FEFF36}" destId="{09D499D1-17DF-4626-8935-ECF8BD504D2F}" srcOrd="1" destOrd="0" presId="urn:microsoft.com/office/officeart/2005/8/layout/hierarchy4"/>
    <dgm:cxn modelId="{7908840E-3A5F-40CD-B13D-FE93E807D629}" type="presParOf" srcId="{16F8ED0C-D554-4886-A9E8-7CFE98FEFF36}" destId="{CB95D765-4728-4AA7-894E-849A4832C572}" srcOrd="2" destOrd="0" presId="urn:microsoft.com/office/officeart/2005/8/layout/hierarchy4"/>
    <dgm:cxn modelId="{CA3723A0-38C5-4FBD-B7FD-453B7132FE4C}" type="presParOf" srcId="{CB95D765-4728-4AA7-894E-849A4832C572}" destId="{38BC0CFE-741F-4AAD-8364-5E711405C384}" srcOrd="0" destOrd="0" presId="urn:microsoft.com/office/officeart/2005/8/layout/hierarchy4"/>
    <dgm:cxn modelId="{35EAD1A5-D814-4375-A008-10699DA89EEA}" type="presParOf" srcId="{38BC0CFE-741F-4AAD-8364-5E711405C384}" destId="{AC3489ED-B347-4C93-B8FC-C3F36BD40863}" srcOrd="0" destOrd="0" presId="urn:microsoft.com/office/officeart/2005/8/layout/hierarchy4"/>
    <dgm:cxn modelId="{0A82E0DD-FCFB-4A95-B54C-0A913A3E9FC1}" type="presParOf" srcId="{38BC0CFE-741F-4AAD-8364-5E711405C384}" destId="{F8FA0B4B-A347-49FF-A706-DF2938C7879E}" srcOrd="1" destOrd="0" presId="urn:microsoft.com/office/officeart/2005/8/layout/hierarchy4"/>
    <dgm:cxn modelId="{C64A1835-87CC-4B8A-914B-F0CD79AFA329}" type="presParOf" srcId="{CB95D765-4728-4AA7-894E-849A4832C572}" destId="{8E3FDE89-84DF-4278-B7AA-4F19E7B17D08}" srcOrd="1" destOrd="0" presId="urn:microsoft.com/office/officeart/2005/8/layout/hierarchy4"/>
    <dgm:cxn modelId="{BF9889D9-0F3C-4D45-A3CC-AC1276C621CE}" type="presParOf" srcId="{CB95D765-4728-4AA7-894E-849A4832C572}" destId="{EC30B141-E863-4124-B055-972407BB60BA}" srcOrd="2" destOrd="0" presId="urn:microsoft.com/office/officeart/2005/8/layout/hierarchy4"/>
    <dgm:cxn modelId="{8E1CA4A4-4E52-4FA4-9761-8F0BEFEB6716}" type="presParOf" srcId="{EC30B141-E863-4124-B055-972407BB60BA}" destId="{3A09D35C-9FD6-4DFF-9C7D-6F5B323A817E}" srcOrd="0" destOrd="0" presId="urn:microsoft.com/office/officeart/2005/8/layout/hierarchy4"/>
    <dgm:cxn modelId="{D77DD830-64DD-471D-B6F7-DE542DDB4C15}" type="presParOf" srcId="{EC30B141-E863-4124-B055-972407BB60BA}" destId="{AFDAD2F1-6F2A-44CE-871B-388DB59F5327}" srcOrd="1" destOrd="0" presId="urn:microsoft.com/office/officeart/2005/8/layout/hierarchy4"/>
    <dgm:cxn modelId="{D6A85BB9-C42C-4181-B2D6-99D5FD7B15E3}" type="presParOf" srcId="{CB95D765-4728-4AA7-894E-849A4832C572}" destId="{327BC786-B86A-4C98-A9E5-970BAE7D2520}" srcOrd="3" destOrd="0" presId="urn:microsoft.com/office/officeart/2005/8/layout/hierarchy4"/>
    <dgm:cxn modelId="{0FFB6A3B-835D-468A-A722-5E1F24B956E4}" type="presParOf" srcId="{CB95D765-4728-4AA7-894E-849A4832C572}" destId="{77754A04-EC4C-4D0D-AB97-116FADE5E409}" srcOrd="4" destOrd="0" presId="urn:microsoft.com/office/officeart/2005/8/layout/hierarchy4"/>
    <dgm:cxn modelId="{51C1ECCE-9C80-4281-8D16-D185EA67F13B}" type="presParOf" srcId="{77754A04-EC4C-4D0D-AB97-116FADE5E409}" destId="{B8762FD7-1CCA-43C0-8EBE-25A0AECC5F96}" srcOrd="0" destOrd="0" presId="urn:microsoft.com/office/officeart/2005/8/layout/hierarchy4"/>
    <dgm:cxn modelId="{6B6BB3AE-2124-400A-9D61-E8BBF887CEB3}" type="presParOf" srcId="{77754A04-EC4C-4D0D-AB97-116FADE5E409}" destId="{5E1E3872-FEF2-4949-93F7-BE6686695E9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70B3E-10A7-477A-8A24-AADFC07B519C}">
      <dsp:nvSpPr>
        <dsp:cNvPr id="0" name=""/>
        <dsp:cNvSpPr/>
      </dsp:nvSpPr>
      <dsp:spPr>
        <a:xfrm>
          <a:off x="4318" y="24648"/>
          <a:ext cx="5845151" cy="783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Palatino Linotype" panose="02040502050505030304" pitchFamily="18" charset="0"/>
            </a:rPr>
            <a:t>Sustainable Development Policy</a:t>
          </a:r>
        </a:p>
      </dsp:txBody>
      <dsp:txXfrm>
        <a:off x="27272" y="47602"/>
        <a:ext cx="5799243" cy="737815"/>
      </dsp:txXfrm>
    </dsp:sp>
    <dsp:sp modelId="{AC3489ED-B347-4C93-B8FC-C3F36BD40863}">
      <dsp:nvSpPr>
        <dsp:cNvPr id="0" name=""/>
        <dsp:cNvSpPr/>
      </dsp:nvSpPr>
      <dsp:spPr>
        <a:xfrm>
          <a:off x="2159" y="961116"/>
          <a:ext cx="2804775" cy="615914"/>
        </a:xfrm>
        <a:prstGeom prst="roundRect">
          <a:avLst>
            <a:gd name="adj" fmla="val 10000"/>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Palatino Linotype" panose="02040502050505030304" pitchFamily="18" charset="0"/>
            </a:rPr>
            <a:t>Evidence Based</a:t>
          </a:r>
        </a:p>
      </dsp:txBody>
      <dsp:txXfrm>
        <a:off x="20199" y="979156"/>
        <a:ext cx="2768695" cy="579834"/>
      </dsp:txXfrm>
    </dsp:sp>
    <dsp:sp modelId="{ED49DCF4-064A-4C46-9132-700071796389}">
      <dsp:nvSpPr>
        <dsp:cNvPr id="0" name=""/>
        <dsp:cNvSpPr/>
      </dsp:nvSpPr>
      <dsp:spPr>
        <a:xfrm>
          <a:off x="3042535" y="961116"/>
          <a:ext cx="2804775" cy="615914"/>
        </a:xfrm>
        <a:prstGeom prst="roundRect">
          <a:avLst>
            <a:gd name="adj" fmla="val 10000"/>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Palatino Linotype" panose="02040502050505030304" pitchFamily="18" charset="0"/>
            </a:rPr>
            <a:t>Integrated</a:t>
          </a:r>
        </a:p>
      </dsp:txBody>
      <dsp:txXfrm>
        <a:off x="3060575" y="979156"/>
        <a:ext cx="2768695" cy="579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70B3E-10A7-477A-8A24-AADFC07B519C}">
      <dsp:nvSpPr>
        <dsp:cNvPr id="0" name=""/>
        <dsp:cNvSpPr/>
      </dsp:nvSpPr>
      <dsp:spPr>
        <a:xfrm>
          <a:off x="6076" y="1404"/>
          <a:ext cx="8447641" cy="660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Palatino Linotype" panose="02040502050505030304" pitchFamily="18" charset="0"/>
            </a:rPr>
            <a:t>Integrated Information System</a:t>
          </a:r>
        </a:p>
      </dsp:txBody>
      <dsp:txXfrm>
        <a:off x="25433" y="20761"/>
        <a:ext cx="8408927" cy="622191"/>
      </dsp:txXfrm>
    </dsp:sp>
    <dsp:sp modelId="{AC3489ED-B347-4C93-B8FC-C3F36BD40863}">
      <dsp:nvSpPr>
        <dsp:cNvPr id="0" name=""/>
        <dsp:cNvSpPr/>
      </dsp:nvSpPr>
      <dsp:spPr>
        <a:xfrm>
          <a:off x="3038" y="848953"/>
          <a:ext cx="2666553" cy="1519231"/>
        </a:xfrm>
        <a:prstGeom prst="roundRect">
          <a:avLst>
            <a:gd name="adj" fmla="val 10000"/>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Palatino Linotype" panose="02040502050505030304" pitchFamily="18" charset="0"/>
            </a:rPr>
            <a:t>Applies a uniform standard approach</a:t>
          </a:r>
        </a:p>
      </dsp:txBody>
      <dsp:txXfrm>
        <a:off x="47535" y="893450"/>
        <a:ext cx="2577559" cy="1430237"/>
      </dsp:txXfrm>
    </dsp:sp>
    <dsp:sp modelId="{3A09D35C-9FD6-4DFF-9C7D-6F5B323A817E}">
      <dsp:nvSpPr>
        <dsp:cNvPr id="0" name=""/>
        <dsp:cNvSpPr/>
      </dsp:nvSpPr>
      <dsp:spPr>
        <a:xfrm>
          <a:off x="2893582" y="848953"/>
          <a:ext cx="2666553" cy="1519231"/>
        </a:xfrm>
        <a:prstGeom prst="roundRect">
          <a:avLst>
            <a:gd name="adj" fmla="val 10000"/>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Palatino Linotype" panose="02040502050505030304" pitchFamily="18" charset="0"/>
            </a:rPr>
            <a:t>Integrates environmental, economic and social information</a:t>
          </a:r>
        </a:p>
      </dsp:txBody>
      <dsp:txXfrm>
        <a:off x="2938079" y="893450"/>
        <a:ext cx="2577559" cy="1430237"/>
      </dsp:txXfrm>
    </dsp:sp>
    <dsp:sp modelId="{B8762FD7-1CCA-43C0-8EBE-25A0AECC5F96}">
      <dsp:nvSpPr>
        <dsp:cNvPr id="0" name=""/>
        <dsp:cNvSpPr/>
      </dsp:nvSpPr>
      <dsp:spPr>
        <a:xfrm>
          <a:off x="5784126" y="848953"/>
          <a:ext cx="2666553" cy="1519231"/>
        </a:xfrm>
        <a:prstGeom prst="roundRect">
          <a:avLst>
            <a:gd name="adj" fmla="val 10000"/>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Palatino Linotype" panose="02040502050505030304" pitchFamily="18" charset="0"/>
            </a:rPr>
            <a:t>Captures synergies and trade-offs</a:t>
          </a:r>
        </a:p>
      </dsp:txBody>
      <dsp:txXfrm>
        <a:off x="5828623" y="893450"/>
        <a:ext cx="2577559" cy="14302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041A38-C9B9-4675-AF89-EA76BA3FAA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921FA2E-4E07-4B99-96B8-E691C980C8B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94FDD40-63B7-4E70-ADC7-4888449759B5}" type="datetimeFigureOut">
              <a:rPr lang="en-GB"/>
              <a:pPr>
                <a:defRPr/>
              </a:pPr>
              <a:t>12/12/2017</a:t>
            </a:fld>
            <a:endParaRPr lang="en-GB"/>
          </a:p>
        </p:txBody>
      </p:sp>
      <p:sp>
        <p:nvSpPr>
          <p:cNvPr id="4" name="Slide Image Placeholder 3">
            <a:extLst>
              <a:ext uri="{FF2B5EF4-FFF2-40B4-BE49-F238E27FC236}">
                <a16:creationId xmlns:a16="http://schemas.microsoft.com/office/drawing/2014/main" id="{B0905FCE-F005-4619-A11A-A3F159B1B0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332FEDC-8B45-4DD3-B8C3-B9AD8A0AE19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65754C1-B325-4084-9C8D-31A223F6A06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DD38FC8A-52EC-4DCC-9BD0-3397CEE7F24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162F88-D57E-4CC2-B711-D1036375B36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FB15321-1E82-4EE0-AC4A-0A1DBD454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05C1291-24F7-494E-B324-CCDD8549B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9631F5E7-135D-4504-8338-44A9F9320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CAE442-50A8-47D9-B5ED-51F37DCB3577}" type="slidenum">
              <a:rPr lang="en-US" altLang="en-US" smtClean="0">
                <a:solidFill>
                  <a:srgbClr val="000000"/>
                </a:solidFill>
              </a:rPr>
              <a:pPr>
                <a:spcBef>
                  <a:spcPct val="0"/>
                </a:spcBef>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6771F47-196D-465C-A1CE-C8C09B226F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AC7DDE-1AEC-4621-9EA6-5091B6BE8E07}"/>
              </a:ext>
            </a:extLst>
          </p:cNvPr>
          <p:cNvSpPr>
            <a:spLocks noGrp="1"/>
          </p:cNvSpPr>
          <p:nvPr>
            <p:ph type="body" idx="1"/>
          </p:nvPr>
        </p:nvSpPr>
        <p:spPr/>
        <p:txBody>
          <a:bodyPr/>
          <a:lstStyle/>
          <a:p>
            <a:pPr eaLnBrk="1" fontAlgn="auto" hangingPunct="1">
              <a:spcBef>
                <a:spcPts val="0"/>
              </a:spcBef>
              <a:spcAft>
                <a:spcPts val="0"/>
              </a:spcAft>
              <a:defRPr/>
            </a:pPr>
            <a:r>
              <a:rPr lang="en-US" sz="1000" dirty="0">
                <a:latin typeface="+mj-lt"/>
              </a:rPr>
              <a:t>Sustainable Development Policy should: </a:t>
            </a:r>
          </a:p>
          <a:p>
            <a:pPr marL="171441" indent="-171441" eaLnBrk="1" fontAlgn="auto" hangingPunct="1">
              <a:spcBef>
                <a:spcPts val="0"/>
              </a:spcBef>
              <a:spcAft>
                <a:spcPts val="0"/>
              </a:spcAft>
              <a:buFontTx/>
              <a:buChar char="-"/>
              <a:defRPr/>
            </a:pPr>
            <a:r>
              <a:rPr lang="en-US" sz="1000" dirty="0">
                <a:latin typeface="+mj-lt"/>
              </a:rPr>
              <a:t>Take an integrated approach:  Policy should be based on a better understanding of interactions and tradeoffs between the different realms of sustainability</a:t>
            </a:r>
          </a:p>
          <a:p>
            <a:pPr marL="171441" indent="-171441" eaLnBrk="1" fontAlgn="auto" hangingPunct="1">
              <a:spcBef>
                <a:spcPts val="0"/>
              </a:spcBef>
              <a:spcAft>
                <a:spcPts val="0"/>
              </a:spcAft>
              <a:buFontTx/>
              <a:buChar char="-"/>
              <a:defRPr/>
            </a:pPr>
            <a:r>
              <a:rPr lang="en-US" sz="1000" dirty="0">
                <a:latin typeface="+mj-lt"/>
              </a:rPr>
              <a:t>Be based on evidence: Policy should, to the greatest extent possible, be informed by rigorously established evidence </a:t>
            </a:r>
          </a:p>
          <a:p>
            <a:pPr eaLnBrk="1" fontAlgn="auto" hangingPunct="1">
              <a:spcBef>
                <a:spcPts val="0"/>
              </a:spcBef>
              <a:spcAft>
                <a:spcPts val="0"/>
              </a:spcAft>
              <a:defRPr/>
            </a:pPr>
            <a:endParaRPr lang="en-US" sz="1000" dirty="0">
              <a:latin typeface="+mj-lt"/>
            </a:endParaRPr>
          </a:p>
          <a:p>
            <a:pPr eaLnBrk="1" fontAlgn="auto" hangingPunct="1">
              <a:spcBef>
                <a:spcPts val="0"/>
              </a:spcBef>
              <a:spcAft>
                <a:spcPts val="0"/>
              </a:spcAft>
              <a:defRPr/>
            </a:pPr>
            <a:r>
              <a:rPr lang="en-US" sz="1000" dirty="0">
                <a:latin typeface="+mj-lt"/>
              </a:rPr>
              <a:t>To achieve this, an information system is needed to support policy analysis and decisions, which provides integrated information on;</a:t>
            </a:r>
          </a:p>
          <a:p>
            <a:pPr lvl="1" eaLnBrk="1" fontAlgn="auto" hangingPunct="1">
              <a:spcBef>
                <a:spcPts val="0"/>
              </a:spcBef>
              <a:spcAft>
                <a:spcPts val="0"/>
              </a:spcAft>
              <a:defRPr/>
            </a:pPr>
            <a:r>
              <a:rPr lang="en-US" sz="1000" dirty="0">
                <a:latin typeface="+mj-lt"/>
              </a:rPr>
              <a:t>The multiple issues relevant to sustainable development </a:t>
            </a:r>
          </a:p>
          <a:p>
            <a:pPr lvl="1" eaLnBrk="1" fontAlgn="auto" hangingPunct="1">
              <a:spcBef>
                <a:spcPts val="0"/>
              </a:spcBef>
              <a:spcAft>
                <a:spcPts val="0"/>
              </a:spcAft>
              <a:defRPr/>
            </a:pPr>
            <a:r>
              <a:rPr lang="en-US" sz="1000" dirty="0">
                <a:latin typeface="+mj-lt"/>
              </a:rPr>
              <a:t>The interconnections between these issues </a:t>
            </a:r>
          </a:p>
          <a:p>
            <a:pPr eaLnBrk="1" fontAlgn="auto" hangingPunct="1">
              <a:spcBef>
                <a:spcPts val="0"/>
              </a:spcBef>
              <a:spcAft>
                <a:spcPts val="0"/>
              </a:spcAft>
              <a:defRPr/>
            </a:pPr>
            <a:endParaRPr lang="en-GB" sz="1000" dirty="0">
              <a:latin typeface="+mj-lt"/>
            </a:endParaRPr>
          </a:p>
          <a:p>
            <a:pPr eaLnBrk="1" fontAlgn="auto" hangingPunct="1">
              <a:spcBef>
                <a:spcPts val="0"/>
              </a:spcBef>
              <a:spcAft>
                <a:spcPts val="0"/>
              </a:spcAft>
              <a:defRPr/>
            </a:pPr>
            <a:r>
              <a:rPr lang="en-GB" sz="1000" dirty="0">
                <a:latin typeface="+mj-lt"/>
              </a:rPr>
              <a:t>Recognising and understanding these synergies and building them into sectoral policy analysis and design is made difficult by the fact that the information on food production, water and energy is produced within sectoral silos.</a:t>
            </a:r>
          </a:p>
          <a:p>
            <a:pPr eaLnBrk="1" fontAlgn="auto" hangingPunct="1">
              <a:spcBef>
                <a:spcPts val="0"/>
              </a:spcBef>
              <a:spcAft>
                <a:spcPts val="0"/>
              </a:spcAft>
              <a:defRPr/>
            </a:pPr>
            <a:endParaRPr lang="en-US" sz="1000" dirty="0">
              <a:latin typeface="+mj-lt"/>
            </a:endParaRPr>
          </a:p>
          <a:p>
            <a:pPr eaLnBrk="1" fontAlgn="auto" hangingPunct="1">
              <a:spcBef>
                <a:spcPts val="0"/>
              </a:spcBef>
              <a:spcAft>
                <a:spcPts val="0"/>
              </a:spcAft>
              <a:defRPr/>
            </a:pPr>
            <a:r>
              <a:rPr lang="en-US" sz="1000" dirty="0">
                <a:latin typeface="+mj-lt"/>
              </a:rPr>
              <a:t>These initiatives for sustainable development raise a number of challenges and priorities for Statistics. </a:t>
            </a:r>
          </a:p>
          <a:p>
            <a:pPr eaLnBrk="1" fontAlgn="auto" hangingPunct="1">
              <a:spcBef>
                <a:spcPts val="0"/>
              </a:spcBef>
              <a:spcAft>
                <a:spcPts val="0"/>
              </a:spcAft>
              <a:defRPr/>
            </a:pPr>
            <a:endParaRPr lang="en-US" sz="1000" dirty="0">
              <a:latin typeface="+mj-lt"/>
            </a:endParaRPr>
          </a:p>
          <a:p>
            <a:pPr eaLnBrk="1" fontAlgn="auto" hangingPunct="1">
              <a:spcBef>
                <a:spcPts val="0"/>
              </a:spcBef>
              <a:spcAft>
                <a:spcPts val="0"/>
              </a:spcAft>
              <a:defRPr/>
            </a:pPr>
            <a:r>
              <a:rPr lang="en-US" sz="1000" dirty="0">
                <a:latin typeface="+mj-lt"/>
              </a:rPr>
              <a:t>In particular, the implication for the statistics is that we need to work towards developing an information system to support integrated policy which captures the connections and trade-offs between the different environmental, economic and social variables associated with the SDGs.  </a:t>
            </a:r>
          </a:p>
        </p:txBody>
      </p:sp>
      <p:sp>
        <p:nvSpPr>
          <p:cNvPr id="23556" name="Slide Number Placeholder 3">
            <a:extLst>
              <a:ext uri="{FF2B5EF4-FFF2-40B4-BE49-F238E27FC236}">
                <a16:creationId xmlns:a16="http://schemas.microsoft.com/office/drawing/2014/main" id="{22DEA798-F392-4198-9C77-300DD380B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BEB4D7-304D-41E5-8545-DCBC7596D623}"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A1B1F8B-E58B-4C7C-AEC4-61645B4F0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61A8728-DFDC-4A83-9DF3-4AF02AEFC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a:extLst>
              <a:ext uri="{FF2B5EF4-FFF2-40B4-BE49-F238E27FC236}">
                <a16:creationId xmlns:a16="http://schemas.microsoft.com/office/drawing/2014/main" id="{2ADF4739-CAA2-419D-A949-3DD6D20327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A3BB72-185D-4D3D-955F-F9C42FE61D75}" type="slidenum">
              <a:rPr lang="en-US" altLang="en-US" smtClean="0">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395196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FA012F8-0D7C-449D-8A12-46C46A35D9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E5C4E78-633B-49C2-8303-51406F963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SEEA has a number of different components. </a:t>
            </a:r>
          </a:p>
          <a:p>
            <a:pPr eaLnBrk="1" hangingPunct="1">
              <a:spcBef>
                <a:spcPct val="0"/>
              </a:spcBef>
            </a:pPr>
            <a:endParaRPr lang="en-US" altLang="en-US"/>
          </a:p>
          <a:p>
            <a:pPr eaLnBrk="1" hangingPunct="1">
              <a:spcBef>
                <a:spcPct val="0"/>
              </a:spcBef>
            </a:pPr>
            <a:r>
              <a:rPr lang="en-US" altLang="en-US"/>
              <a:t>First there is the SEEA Central Framework which is an international statistical standard to measure the environment and its relationship to the economy. It is fully consistent with the SNA which is the standard to measure the economy, and is essentially a satellite account of the SNA o extend to the environmental dimension. </a:t>
            </a:r>
          </a:p>
          <a:p>
            <a:pPr eaLnBrk="1" hangingPunct="1">
              <a:spcBef>
                <a:spcPct val="0"/>
              </a:spcBef>
            </a:pPr>
            <a:endParaRPr lang="en-US" altLang="en-US"/>
          </a:p>
          <a:p>
            <a:pPr eaLnBrk="1" hangingPunct="1">
              <a:spcBef>
                <a:spcPct val="0"/>
              </a:spcBef>
            </a:pPr>
            <a:r>
              <a:rPr lang="en-US" altLang="en-US"/>
              <a:t>The SEEA CF has various subsystems, which serve to provide more detailed guidance on accounting for specific environmental assets. Water is the most established, and energy is in the process of being finalized. FAO and UNSD have also developed a SEEA-AFF and is currently under global consultation. More will be developed in time. </a:t>
            </a:r>
          </a:p>
          <a:p>
            <a:pPr eaLnBrk="1" hangingPunct="1">
              <a:spcBef>
                <a:spcPct val="0"/>
              </a:spcBef>
            </a:pPr>
            <a:endParaRPr lang="en-US" altLang="en-US"/>
          </a:p>
          <a:p>
            <a:pPr eaLnBrk="1" hangingPunct="1">
              <a:spcBef>
                <a:spcPct val="0"/>
              </a:spcBef>
            </a:pPr>
            <a:r>
              <a:rPr lang="en-US" altLang="en-US"/>
              <a:t>Other modules will be developed in due course depending on policy need. In addition, technical notes are being developed to provide more detailed guidance about accounting for specific topics. </a:t>
            </a:r>
          </a:p>
          <a:p>
            <a:pPr eaLnBrk="1" hangingPunct="1">
              <a:spcBef>
                <a:spcPct val="0"/>
              </a:spcBef>
            </a:pPr>
            <a:endParaRPr lang="en-US" altLang="en-US"/>
          </a:p>
          <a:p>
            <a:pPr eaLnBrk="1" hangingPunct="1">
              <a:spcBef>
                <a:spcPct val="0"/>
              </a:spcBef>
            </a:pPr>
            <a:r>
              <a:rPr lang="en-US" altLang="en-US"/>
              <a:t>In addition, we have the SEEA EEA which is still in the experimental stage, and represents a synthesis of current knowledge on ecosystem accounting. </a:t>
            </a:r>
          </a:p>
        </p:txBody>
      </p:sp>
      <p:sp>
        <p:nvSpPr>
          <p:cNvPr id="35844" name="Slide Number Placeholder 3">
            <a:extLst>
              <a:ext uri="{FF2B5EF4-FFF2-40B4-BE49-F238E27FC236}">
                <a16:creationId xmlns:a16="http://schemas.microsoft.com/office/drawing/2014/main" id="{DE1FAE0A-6A76-4507-BDF2-5DB8F1B3B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363A9-92AB-44A9-BCAD-667F316AC558}" type="slidenum">
              <a:rPr lang="en-US" altLang="en-US" smtClean="0">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282739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vmlDrawing" Target="../drawings/vmlDrawing3.v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a:t>Click to edit Master title style</a:t>
            </a:r>
            <a:endParaRPr lang="en-US" dirty="0"/>
          </a:p>
        </p:txBody>
      </p:sp>
      <p:sp>
        <p:nvSpPr>
          <p:cNvPr id="7" name="Text Placeholder 6"/>
          <p:cNvSpPr>
            <a:spLocks noGrp="1"/>
          </p:cNvSpPr>
          <p:nvPr>
            <p:ph type="body" sz="quarter" idx="10"/>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a:t>Click to edit Master text styles</a:t>
            </a:r>
          </a:p>
        </p:txBody>
      </p:sp>
      <p:sp>
        <p:nvSpPr>
          <p:cNvPr id="9" name="Text Placeholder 8"/>
          <p:cNvSpPr>
            <a:spLocks noGrp="1"/>
          </p:cNvSpPr>
          <p:nvPr>
            <p:ph type="body" sz="quarter" idx="11"/>
          </p:nvPr>
        </p:nvSpPr>
        <p:spPr>
          <a:xfrm>
            <a:off x="534521" y="3738467"/>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283762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FEFFCC9-7555-4A68-8E10-42CB0D69379E}"/>
              </a:ext>
            </a:extLst>
          </p:cNvPr>
          <p:cNvSpPr>
            <a:spLocks noGrp="1"/>
          </p:cNvSpPr>
          <p:nvPr>
            <p:ph type="sldNum" sz="quarter" idx="10"/>
          </p:nvPr>
        </p:nvSpPr>
        <p:spPr/>
        <p:txBody>
          <a:bodyPr/>
          <a:lstStyle>
            <a:lvl1pPr>
              <a:defRPr/>
            </a:lvl1pPr>
          </a:lstStyle>
          <a:p>
            <a:pPr>
              <a:defRPr/>
            </a:pPr>
            <a:r>
              <a:rPr lang="en-US" altLang="en-US"/>
              <a:t>Page </a:t>
            </a:r>
            <a:fld id="{C44B20EC-62D1-48E3-BDE6-AA3231174AB6}" type="slidenum">
              <a:rPr lang="en-US" altLang="en-US" smtClean="0"/>
              <a:pPr>
                <a:defRPr/>
              </a:pPr>
              <a:t>‹#›</a:t>
            </a:fld>
            <a:endParaRPr lang="en-US" altLang="en-US"/>
          </a:p>
        </p:txBody>
      </p:sp>
    </p:spTree>
    <p:extLst>
      <p:ext uri="{BB962C8B-B14F-4D97-AF65-F5344CB8AC3E}">
        <p14:creationId xmlns:p14="http://schemas.microsoft.com/office/powerpoint/2010/main" val="252127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AF8591C2-8162-4C0B-AB77-AC617123CCAA}"/>
              </a:ext>
            </a:extLst>
          </p:cNvPr>
          <p:cNvSpPr>
            <a:spLocks noGrp="1"/>
          </p:cNvSpPr>
          <p:nvPr>
            <p:ph type="sldNum" sz="quarter" idx="10"/>
          </p:nvPr>
        </p:nvSpPr>
        <p:spPr/>
        <p:txBody>
          <a:bodyPr/>
          <a:lstStyle>
            <a:lvl1pPr>
              <a:defRPr/>
            </a:lvl1pPr>
          </a:lstStyle>
          <a:p>
            <a:pPr>
              <a:defRPr/>
            </a:pPr>
            <a:r>
              <a:rPr lang="en-US" altLang="en-US"/>
              <a:t>Page </a:t>
            </a:r>
            <a:fld id="{6B640AF3-641E-4636-B1E4-329481608C7E}" type="slidenum">
              <a:rPr lang="en-US" altLang="en-US" smtClean="0"/>
              <a:pPr>
                <a:defRPr/>
              </a:pPr>
              <a:t>‹#›</a:t>
            </a:fld>
            <a:endParaRPr lang="en-US" altLang="en-US"/>
          </a:p>
        </p:txBody>
      </p:sp>
    </p:spTree>
    <p:extLst>
      <p:ext uri="{BB962C8B-B14F-4D97-AF65-F5344CB8AC3E}">
        <p14:creationId xmlns:p14="http://schemas.microsoft.com/office/powerpoint/2010/main" val="206309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3D53CCD-3B41-495F-BD67-00A9A4DE906A}"/>
              </a:ext>
            </a:extLst>
          </p:cNvPr>
          <p:cNvSpPr>
            <a:spLocks noGrp="1"/>
          </p:cNvSpPr>
          <p:nvPr>
            <p:ph type="sldNum" sz="quarter" idx="14"/>
          </p:nvPr>
        </p:nvSpPr>
        <p:spPr/>
        <p:txBody>
          <a:bodyPr/>
          <a:lstStyle>
            <a:lvl1pPr>
              <a:defRPr/>
            </a:lvl1pPr>
          </a:lstStyle>
          <a:p>
            <a:pPr>
              <a:defRPr/>
            </a:pPr>
            <a:r>
              <a:rPr lang="en-US" altLang="en-US"/>
              <a:t>Page </a:t>
            </a:r>
            <a:fld id="{F15E6A68-DCE0-43C5-A2C4-726C36CFDCA1}" type="slidenum">
              <a:rPr lang="en-US" altLang="en-US" smtClean="0"/>
              <a:pPr>
                <a:defRPr/>
              </a:pPr>
              <a:t>‹#›</a:t>
            </a:fld>
            <a:endParaRPr lang="en-US" altLang="en-US"/>
          </a:p>
        </p:txBody>
      </p:sp>
    </p:spTree>
    <p:extLst>
      <p:ext uri="{BB962C8B-B14F-4D97-AF65-F5344CB8AC3E}">
        <p14:creationId xmlns:p14="http://schemas.microsoft.com/office/powerpoint/2010/main" val="184105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4"/>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9088A53-CB72-4222-AB89-56B415955A1E}"/>
              </a:ext>
            </a:extLst>
          </p:cNvPr>
          <p:cNvSpPr>
            <a:spLocks noGrp="1"/>
          </p:cNvSpPr>
          <p:nvPr>
            <p:ph type="sldNum" sz="quarter" idx="15"/>
          </p:nvPr>
        </p:nvSpPr>
        <p:spPr/>
        <p:txBody>
          <a:bodyPr/>
          <a:lstStyle>
            <a:lvl1pPr>
              <a:defRPr/>
            </a:lvl1pPr>
          </a:lstStyle>
          <a:p>
            <a:pPr>
              <a:defRPr/>
            </a:pPr>
            <a:r>
              <a:rPr lang="en-US" altLang="en-US"/>
              <a:t>Page </a:t>
            </a:r>
            <a:fld id="{71DAE045-FC29-482D-8F24-D0537DF6A58B}" type="slidenum">
              <a:rPr lang="en-US" altLang="en-US" smtClean="0"/>
              <a:pPr>
                <a:defRPr/>
              </a:pPr>
              <a:t>‹#›</a:t>
            </a:fld>
            <a:endParaRPr lang="en-US" altLang="en-US"/>
          </a:p>
        </p:txBody>
      </p:sp>
    </p:spTree>
    <p:extLst>
      <p:ext uri="{BB962C8B-B14F-4D97-AF65-F5344CB8AC3E}">
        <p14:creationId xmlns:p14="http://schemas.microsoft.com/office/powerpoint/2010/main" val="96538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A80B914D-88F7-4C01-A8B3-554F9DF5EF43}"/>
              </a:ext>
            </a:extLst>
          </p:cNvPr>
          <p:cNvSpPr>
            <a:spLocks noGrp="1"/>
          </p:cNvSpPr>
          <p:nvPr>
            <p:ph type="sldNum" sz="quarter" idx="10"/>
          </p:nvPr>
        </p:nvSpPr>
        <p:spPr/>
        <p:txBody>
          <a:bodyPr/>
          <a:lstStyle>
            <a:lvl1pPr>
              <a:defRPr/>
            </a:lvl1pPr>
          </a:lstStyle>
          <a:p>
            <a:pPr>
              <a:defRPr/>
            </a:pPr>
            <a:r>
              <a:rPr lang="en-US" altLang="en-US"/>
              <a:t>Page </a:t>
            </a:r>
            <a:fld id="{7F113CCA-9965-4E8E-BCEA-66BE853A6AEB}" type="slidenum">
              <a:rPr lang="en-US" altLang="en-US" smtClean="0"/>
              <a:pPr>
                <a:defRPr/>
              </a:pPr>
              <a:t>‹#›</a:t>
            </a:fld>
            <a:endParaRPr lang="en-US" altLang="en-US"/>
          </a:p>
        </p:txBody>
      </p:sp>
    </p:spTree>
    <p:extLst>
      <p:ext uri="{BB962C8B-B14F-4D97-AF65-F5344CB8AC3E}">
        <p14:creationId xmlns:p14="http://schemas.microsoft.com/office/powerpoint/2010/main" val="74985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pPr lvl="0"/>
            <a:endParaRPr lang="en-US" noProof="0"/>
          </a:p>
        </p:txBody>
      </p:sp>
      <p:sp>
        <p:nvSpPr>
          <p:cNvPr id="7" name="Slide Number Placeholder 5">
            <a:extLst>
              <a:ext uri="{FF2B5EF4-FFF2-40B4-BE49-F238E27FC236}">
                <a16:creationId xmlns:a16="http://schemas.microsoft.com/office/drawing/2014/main" id="{3009B5F4-E2D5-4A7F-8B3B-67CDCCDFA982}"/>
              </a:ext>
            </a:extLst>
          </p:cNvPr>
          <p:cNvSpPr>
            <a:spLocks noGrp="1"/>
          </p:cNvSpPr>
          <p:nvPr>
            <p:ph type="sldNum" sz="quarter" idx="14"/>
          </p:nvPr>
        </p:nvSpPr>
        <p:spPr/>
        <p:txBody>
          <a:bodyPr/>
          <a:lstStyle>
            <a:lvl1pPr>
              <a:defRPr/>
            </a:lvl1pPr>
          </a:lstStyle>
          <a:p>
            <a:pPr>
              <a:defRPr/>
            </a:pPr>
            <a:r>
              <a:rPr lang="en-US" altLang="en-US"/>
              <a:t>Page </a:t>
            </a:r>
            <a:fld id="{C4530845-F028-4FF2-8C0E-D25BDA2AEB62}" type="slidenum">
              <a:rPr lang="en-US" altLang="en-US" smtClean="0"/>
              <a:pPr>
                <a:defRPr/>
              </a:pPr>
              <a:t>‹#›</a:t>
            </a:fld>
            <a:endParaRPr lang="en-US" altLang="en-US"/>
          </a:p>
        </p:txBody>
      </p:sp>
    </p:spTree>
    <p:extLst>
      <p:ext uri="{BB962C8B-B14F-4D97-AF65-F5344CB8AC3E}">
        <p14:creationId xmlns:p14="http://schemas.microsoft.com/office/powerpoint/2010/main" val="97371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able Placeholder 7"/>
          <p:cNvSpPr>
            <a:spLocks noGrp="1"/>
          </p:cNvSpPr>
          <p:nvPr>
            <p:ph type="tbl" sz="quarter" idx="13"/>
          </p:nvPr>
        </p:nvSpPr>
        <p:spPr>
          <a:xfrm>
            <a:off x="4908550" y="1463675"/>
            <a:ext cx="3606800" cy="4089400"/>
          </a:xfrm>
          <a:prstGeom prst="rect">
            <a:avLst/>
          </a:prstGeom>
        </p:spPr>
        <p:txBody>
          <a:bodyPr/>
          <a:lstStyle>
            <a:lvl1pPr>
              <a:defRPr/>
            </a:lvl1pPr>
          </a:lstStyle>
          <a:p>
            <a:pPr lvl="0"/>
            <a:r>
              <a:rPr lang="en-US" noProof="0"/>
              <a:t>Click icon to add table</a:t>
            </a:r>
            <a:endParaRPr lang="en-US" noProof="0" dirty="0"/>
          </a:p>
        </p:txBody>
      </p:sp>
      <p:sp>
        <p:nvSpPr>
          <p:cNvPr id="5" name="Slide Number Placeholder 5">
            <a:extLst>
              <a:ext uri="{FF2B5EF4-FFF2-40B4-BE49-F238E27FC236}">
                <a16:creationId xmlns:a16="http://schemas.microsoft.com/office/drawing/2014/main" id="{8B0AC1EF-545F-4159-A270-BD945DF408AF}"/>
              </a:ext>
            </a:extLst>
          </p:cNvPr>
          <p:cNvSpPr>
            <a:spLocks noGrp="1"/>
          </p:cNvSpPr>
          <p:nvPr>
            <p:ph type="sldNum" sz="quarter" idx="14"/>
          </p:nvPr>
        </p:nvSpPr>
        <p:spPr/>
        <p:txBody>
          <a:bodyPr/>
          <a:lstStyle>
            <a:lvl1pPr>
              <a:defRPr/>
            </a:lvl1pPr>
          </a:lstStyle>
          <a:p>
            <a:pPr>
              <a:defRPr/>
            </a:pPr>
            <a:r>
              <a:rPr lang="en-US" altLang="en-US"/>
              <a:t>Page </a:t>
            </a:r>
            <a:fld id="{0EDDDD58-DF33-4EA9-9913-2D70909A32EE}" type="slidenum">
              <a:rPr lang="en-US" altLang="en-US" smtClean="0"/>
              <a:pPr>
                <a:defRPr/>
              </a:pPr>
              <a:t>‹#›</a:t>
            </a:fld>
            <a:endParaRPr lang="en-US" altLang="en-US"/>
          </a:p>
        </p:txBody>
      </p:sp>
    </p:spTree>
    <p:extLst>
      <p:ext uri="{BB962C8B-B14F-4D97-AF65-F5344CB8AC3E}">
        <p14:creationId xmlns:p14="http://schemas.microsoft.com/office/powerpoint/2010/main" val="4183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C36E9D-EC07-43F5-838D-245A84091FF4}"/>
              </a:ext>
            </a:extLst>
          </p:cNvPr>
          <p:cNvSpPr>
            <a:spLocks noGrp="1"/>
          </p:cNvSpPr>
          <p:nvPr>
            <p:ph type="sldNum" sz="quarter" idx="10"/>
          </p:nvPr>
        </p:nvSpPr>
        <p:spPr/>
        <p:txBody>
          <a:bodyPr/>
          <a:lstStyle>
            <a:lvl1pPr>
              <a:defRPr/>
            </a:lvl1pPr>
          </a:lstStyle>
          <a:p>
            <a:pPr>
              <a:defRPr/>
            </a:pPr>
            <a:r>
              <a:rPr lang="en-US" altLang="en-US"/>
              <a:t>Page </a:t>
            </a:r>
            <a:fld id="{3F242419-B093-4046-9411-AEF686C1659C}" type="slidenum">
              <a:rPr lang="en-US" altLang="en-US" smtClean="0"/>
              <a:pPr>
                <a:defRPr/>
              </a:pPr>
              <a:t>‹#›</a:t>
            </a:fld>
            <a:endParaRPr lang="en-US" altLang="en-US"/>
          </a:p>
        </p:txBody>
      </p:sp>
    </p:spTree>
    <p:extLst>
      <p:ext uri="{BB962C8B-B14F-4D97-AF65-F5344CB8AC3E}">
        <p14:creationId xmlns:p14="http://schemas.microsoft.com/office/powerpoint/2010/main" val="235384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graphicFrame>
        <p:nvGraphicFramePr>
          <p:cNvPr id="4" name="Chart 2">
            <a:extLst>
              <a:ext uri="{FF2B5EF4-FFF2-40B4-BE49-F238E27FC236}">
                <a16:creationId xmlns:a16="http://schemas.microsoft.com/office/drawing/2014/main" id="{36FD7F52-50CC-4703-98CD-48EFA411A265}"/>
              </a:ext>
            </a:extLst>
          </p:cNvPr>
          <p:cNvGraphicFramePr>
            <a:graphicFrameLocks/>
          </p:cNvGraphicFramePr>
          <p:nvPr/>
        </p:nvGraphicFramePr>
        <p:xfrm>
          <a:off x="577850" y="1630363"/>
          <a:ext cx="6178550" cy="3787775"/>
        </p:xfrm>
        <a:graphic>
          <a:graphicData uri="http://schemas.openxmlformats.org/presentationml/2006/ole">
            <mc:AlternateContent xmlns:mc="http://schemas.openxmlformats.org/markup-compatibility/2006">
              <mc:Choice xmlns:v="urn:schemas-microsoft-com:vml" Requires="v">
                <p:oleObj spid="_x0000_s94246" r:id="rId3" imgW="6175783" imgH="3792041" progId="Excel.Chart.8">
                  <p:embed/>
                </p:oleObj>
              </mc:Choice>
              <mc:Fallback>
                <p:oleObj r:id="rId3" imgW="6175783" imgH="3792041" progId="Excel.Chart.8">
                  <p:embed/>
                  <p:pic>
                    <p:nvPicPr>
                      <p:cNvPr id="9218" name="Chart 2">
                        <a:extLst>
                          <a:ext uri="{FF2B5EF4-FFF2-40B4-BE49-F238E27FC236}">
                            <a16:creationId xmlns:a16="http://schemas.microsoft.com/office/drawing/2014/main" id="{B1143CB5-3FEC-4514-85A2-03FAB700A8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630363"/>
                        <a:ext cx="61785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074680FD-319F-442B-990E-64AF52FE95E2}"/>
              </a:ext>
            </a:extLst>
          </p:cNvPr>
          <p:cNvSpPr>
            <a:spLocks noGrp="1"/>
          </p:cNvSpPr>
          <p:nvPr>
            <p:ph type="sldNum" sz="quarter" idx="10"/>
          </p:nvPr>
        </p:nvSpPr>
        <p:spPr/>
        <p:txBody>
          <a:bodyPr/>
          <a:lstStyle>
            <a:lvl1pPr>
              <a:defRPr/>
            </a:lvl1pPr>
          </a:lstStyle>
          <a:p>
            <a:pPr>
              <a:defRPr/>
            </a:pPr>
            <a:r>
              <a:rPr lang="en-US" altLang="en-US"/>
              <a:t>Page </a:t>
            </a:r>
            <a:fld id="{23C5526B-B1E9-40B1-B78E-84A0B6DDC449}" type="slidenum">
              <a:rPr lang="en-US" altLang="en-US" smtClean="0"/>
              <a:pPr>
                <a:defRPr/>
              </a:pPr>
              <a:t>‹#›</a:t>
            </a:fld>
            <a:endParaRPr lang="en-US" altLang="en-US"/>
          </a:p>
        </p:txBody>
      </p:sp>
    </p:spTree>
    <p:extLst>
      <p:ext uri="{BB962C8B-B14F-4D97-AF65-F5344CB8AC3E}">
        <p14:creationId xmlns:p14="http://schemas.microsoft.com/office/powerpoint/2010/main" val="267754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CBBB0CE-25B6-4CFF-B51F-4359FA973F7B}"/>
              </a:ext>
            </a:extLst>
          </p:cNvPr>
          <p:cNvSpPr>
            <a:spLocks noGrp="1"/>
          </p:cNvSpPr>
          <p:nvPr>
            <p:ph type="sldNum" sz="quarter" idx="10"/>
          </p:nvPr>
        </p:nvSpPr>
        <p:spPr/>
        <p:txBody>
          <a:bodyPr/>
          <a:lstStyle>
            <a:lvl1pPr>
              <a:defRPr/>
            </a:lvl1pPr>
          </a:lstStyle>
          <a:p>
            <a:pPr>
              <a:defRPr/>
            </a:pPr>
            <a:r>
              <a:rPr lang="en-US" altLang="en-US"/>
              <a:t>Page </a:t>
            </a:r>
            <a:fld id="{C0E6743E-DC83-491A-9849-3EC19663CB7B}" type="slidenum">
              <a:rPr lang="en-US" altLang="en-US" smtClean="0"/>
              <a:pPr>
                <a:defRPr/>
              </a:pPr>
              <a:t>‹#›</a:t>
            </a:fld>
            <a:endParaRPr lang="en-US" altLang="en-US"/>
          </a:p>
        </p:txBody>
      </p:sp>
    </p:spTree>
    <p:extLst>
      <p:ext uri="{BB962C8B-B14F-4D97-AF65-F5344CB8AC3E}">
        <p14:creationId xmlns:p14="http://schemas.microsoft.com/office/powerpoint/2010/main" val="257404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5A0F8F23-168A-4BF2-99B4-C3560EB88A88}"/>
              </a:ext>
            </a:extLst>
          </p:cNvPr>
          <p:cNvSpPr>
            <a:spLocks noGrp="1"/>
          </p:cNvSpPr>
          <p:nvPr>
            <p:ph type="sldNum" sz="quarter" idx="10"/>
          </p:nvPr>
        </p:nvSpPr>
        <p:spPr/>
        <p:txBody>
          <a:bodyPr/>
          <a:lstStyle>
            <a:lvl1pPr>
              <a:defRPr/>
            </a:lvl1pPr>
          </a:lstStyle>
          <a:p>
            <a:pPr>
              <a:defRPr/>
            </a:pPr>
            <a:r>
              <a:rPr lang="en-US" altLang="en-US"/>
              <a:t>Page </a:t>
            </a:r>
            <a:fld id="{16FE35EA-4FF6-410A-8AB0-70CEF8BAA16E}" type="slidenum">
              <a:rPr lang="en-US" altLang="en-US" smtClean="0"/>
              <a:pPr>
                <a:defRPr/>
              </a:pPr>
              <a:t>‹#›</a:t>
            </a:fld>
            <a:endParaRPr lang="en-US" altLang="en-US"/>
          </a:p>
        </p:txBody>
      </p:sp>
    </p:spTree>
    <p:extLst>
      <p:ext uri="{BB962C8B-B14F-4D97-AF65-F5344CB8AC3E}">
        <p14:creationId xmlns:p14="http://schemas.microsoft.com/office/powerpoint/2010/main" val="2779691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685800" y="304800"/>
            <a:ext cx="8153400" cy="1447800"/>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a:xfrm>
            <a:off x="685800" y="304800"/>
            <a:ext cx="8077200" cy="1447800"/>
          </a:xfrm>
        </p:spPr>
        <p:txBody>
          <a:bodyPr>
            <a:normAutofit/>
          </a:bodyPr>
          <a:lstStyle>
            <a:lvl1pPr algn="l">
              <a:defRPr sz="3200" b="1">
                <a:solidFill>
                  <a:schemeClr val="bg1"/>
                </a:solidFill>
                <a:latin typeface="Univers LT Std 45 Light" pitchFamily="34" charset="0"/>
              </a:defRPr>
            </a:lvl1pPr>
          </a:lstStyle>
          <a:p>
            <a:r>
              <a:rPr lang="de-DE" dirty="0"/>
              <a:t>Titelmasterformat durch Klicken bearbeiten</a:t>
            </a:r>
          </a:p>
        </p:txBody>
      </p:sp>
      <p:sp>
        <p:nvSpPr>
          <p:cNvPr id="3" name="Inhaltsplatzhalter 2"/>
          <p:cNvSpPr>
            <a:spLocks noGrp="1"/>
          </p:cNvSpPr>
          <p:nvPr>
            <p:ph idx="1"/>
          </p:nvPr>
        </p:nvSpPr>
        <p:spPr>
          <a:xfrm>
            <a:off x="685800" y="1752600"/>
            <a:ext cx="8229600" cy="4525963"/>
          </a:xfrm>
        </p:spPr>
        <p:txBody>
          <a:bodyPr>
            <a:normAutofit/>
          </a:bodyPr>
          <a:lstStyle>
            <a:lvl1pPr>
              <a:buClr>
                <a:schemeClr val="tx1">
                  <a:lumMod val="50000"/>
                  <a:lumOff val="50000"/>
                </a:schemeClr>
              </a:buClr>
              <a:buFont typeface="Wingdings" pitchFamily="2" charset="2"/>
              <a:buChar char="§"/>
              <a:defRPr sz="2400">
                <a:latin typeface="+mn-lt"/>
              </a:defRPr>
            </a:lvl1pPr>
            <a:lvl2pPr>
              <a:buClr>
                <a:schemeClr val="tx1">
                  <a:lumMod val="50000"/>
                  <a:lumOff val="50000"/>
                </a:schemeClr>
              </a:buClr>
              <a:buFont typeface="Wingdings" pitchFamily="2" charset="2"/>
              <a:buChar char="§"/>
              <a:defRPr sz="2400">
                <a:latin typeface="+mn-lt"/>
              </a:defRPr>
            </a:lvl2pPr>
            <a:lvl3pPr>
              <a:buClr>
                <a:schemeClr val="tx1">
                  <a:lumMod val="50000"/>
                  <a:lumOff val="50000"/>
                </a:schemeClr>
              </a:buClr>
              <a:buFont typeface="Wingdings" pitchFamily="2" charset="2"/>
              <a:buChar char="§"/>
              <a:defRPr sz="2400">
                <a:latin typeface="+mn-lt"/>
              </a:defRPr>
            </a:lvl3pPr>
            <a:lvl4pPr>
              <a:buClr>
                <a:schemeClr val="tx1">
                  <a:lumMod val="50000"/>
                  <a:lumOff val="50000"/>
                </a:schemeClr>
              </a:buClr>
              <a:buFont typeface="Wingdings" pitchFamily="2" charset="2"/>
              <a:buChar char="§"/>
              <a:defRPr sz="2400">
                <a:latin typeface="+mn-lt"/>
              </a:defRPr>
            </a:lvl4pPr>
            <a:lvl5pPr>
              <a:buClr>
                <a:schemeClr val="tx1">
                  <a:lumMod val="50000"/>
                  <a:lumOff val="50000"/>
                </a:schemeClr>
              </a:buClr>
              <a:buFont typeface="Wingdings" pitchFamily="2" charset="2"/>
              <a:buChar char="§"/>
              <a:defRPr sz="2400">
                <a:latin typeface="+mn-lt"/>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FB3C785E-26D3-46D2-994C-DAA2A6BBABD3}" type="slidenum">
              <a:rPr lang="de-DE" smtClean="0"/>
              <a:pPr/>
              <a:t>‹#›</a:t>
            </a:fld>
            <a:endParaRPr lang="de-DE" dirty="0"/>
          </a:p>
        </p:txBody>
      </p:sp>
    </p:spTree>
    <p:extLst>
      <p:ext uri="{BB962C8B-B14F-4D97-AF65-F5344CB8AC3E}">
        <p14:creationId xmlns:p14="http://schemas.microsoft.com/office/powerpoint/2010/main" val="56304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A097AB1-13D6-431C-B5B4-6A9420A45495}"/>
              </a:ext>
            </a:extLst>
          </p:cNvPr>
          <p:cNvSpPr>
            <a:spLocks noGrp="1"/>
          </p:cNvSpPr>
          <p:nvPr>
            <p:ph type="sldNum" sz="quarter" idx="10"/>
          </p:nvPr>
        </p:nvSpPr>
        <p:spPr/>
        <p:txBody>
          <a:bodyPr/>
          <a:lstStyle>
            <a:lvl1pPr>
              <a:defRPr/>
            </a:lvl1pPr>
          </a:lstStyle>
          <a:p>
            <a:pPr>
              <a:defRPr/>
            </a:pPr>
            <a:r>
              <a:rPr lang="en-US" altLang="en-US"/>
              <a:t>Page </a:t>
            </a:r>
            <a:fld id="{30CDFA5B-8AF4-4CBD-9FB0-DF070D7A4E75}" type="slidenum">
              <a:rPr lang="en-US" altLang="en-US" smtClean="0"/>
              <a:pPr>
                <a:defRPr/>
              </a:pPr>
              <a:t>‹#›</a:t>
            </a:fld>
            <a:endParaRPr lang="en-US" altLang="en-US"/>
          </a:p>
        </p:txBody>
      </p:sp>
    </p:spTree>
    <p:extLst>
      <p:ext uri="{BB962C8B-B14F-4D97-AF65-F5344CB8AC3E}">
        <p14:creationId xmlns:p14="http://schemas.microsoft.com/office/powerpoint/2010/main" val="355555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DC170F3-970E-4D2B-9052-3781EEB06EBC}"/>
              </a:ext>
            </a:extLst>
          </p:cNvPr>
          <p:cNvSpPr>
            <a:spLocks noGrp="1"/>
          </p:cNvSpPr>
          <p:nvPr>
            <p:ph type="sldNum" sz="quarter" idx="14"/>
          </p:nvPr>
        </p:nvSpPr>
        <p:spPr/>
        <p:txBody>
          <a:bodyPr/>
          <a:lstStyle>
            <a:lvl1pPr>
              <a:defRPr/>
            </a:lvl1pPr>
          </a:lstStyle>
          <a:p>
            <a:pPr>
              <a:defRPr/>
            </a:pPr>
            <a:r>
              <a:rPr lang="en-US" altLang="en-US"/>
              <a:t>Page </a:t>
            </a:r>
            <a:fld id="{4E5B6911-DA9F-41C0-B156-465782FEB867}" type="slidenum">
              <a:rPr lang="en-US" altLang="en-US" smtClean="0"/>
              <a:pPr>
                <a:defRPr/>
              </a:pPr>
              <a:t>‹#›</a:t>
            </a:fld>
            <a:endParaRPr lang="en-US" altLang="en-US"/>
          </a:p>
        </p:txBody>
      </p:sp>
    </p:spTree>
    <p:extLst>
      <p:ext uri="{BB962C8B-B14F-4D97-AF65-F5344CB8AC3E}">
        <p14:creationId xmlns:p14="http://schemas.microsoft.com/office/powerpoint/2010/main" val="217223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4"/>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07865CA-C39C-415E-9E7C-CAEF9B2A7D2A}"/>
              </a:ext>
            </a:extLst>
          </p:cNvPr>
          <p:cNvSpPr>
            <a:spLocks noGrp="1"/>
          </p:cNvSpPr>
          <p:nvPr>
            <p:ph type="sldNum" sz="quarter" idx="15"/>
          </p:nvPr>
        </p:nvSpPr>
        <p:spPr/>
        <p:txBody>
          <a:bodyPr/>
          <a:lstStyle>
            <a:lvl1pPr>
              <a:defRPr/>
            </a:lvl1pPr>
          </a:lstStyle>
          <a:p>
            <a:pPr>
              <a:defRPr/>
            </a:pPr>
            <a:r>
              <a:rPr lang="en-US" altLang="en-US"/>
              <a:t>Page </a:t>
            </a:r>
            <a:fld id="{BABDB597-E33C-4267-8745-FA494FA29EC5}" type="slidenum">
              <a:rPr lang="en-US" altLang="en-US" smtClean="0"/>
              <a:pPr>
                <a:defRPr/>
              </a:pPr>
              <a:t>‹#›</a:t>
            </a:fld>
            <a:endParaRPr lang="en-US" altLang="en-US"/>
          </a:p>
        </p:txBody>
      </p:sp>
    </p:spTree>
    <p:extLst>
      <p:ext uri="{BB962C8B-B14F-4D97-AF65-F5344CB8AC3E}">
        <p14:creationId xmlns:p14="http://schemas.microsoft.com/office/powerpoint/2010/main" val="3156097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AF61D6F3-84FC-4561-8F68-B4D0544193C9}"/>
              </a:ext>
            </a:extLst>
          </p:cNvPr>
          <p:cNvSpPr>
            <a:spLocks noGrp="1"/>
          </p:cNvSpPr>
          <p:nvPr>
            <p:ph type="sldNum" sz="quarter" idx="10"/>
          </p:nvPr>
        </p:nvSpPr>
        <p:spPr/>
        <p:txBody>
          <a:bodyPr/>
          <a:lstStyle>
            <a:lvl1pPr>
              <a:defRPr/>
            </a:lvl1pPr>
          </a:lstStyle>
          <a:p>
            <a:pPr>
              <a:defRPr/>
            </a:pPr>
            <a:r>
              <a:rPr lang="en-US" altLang="en-US"/>
              <a:t>Page </a:t>
            </a:r>
            <a:fld id="{68FA83D7-7A5A-4190-BE87-FC4FE4CBB6E8}" type="slidenum">
              <a:rPr lang="en-US" altLang="en-US" smtClean="0"/>
              <a:pPr>
                <a:defRPr/>
              </a:pPr>
              <a:t>‹#›</a:t>
            </a:fld>
            <a:endParaRPr lang="en-US" altLang="en-US"/>
          </a:p>
        </p:txBody>
      </p:sp>
    </p:spTree>
    <p:extLst>
      <p:ext uri="{BB962C8B-B14F-4D97-AF65-F5344CB8AC3E}">
        <p14:creationId xmlns:p14="http://schemas.microsoft.com/office/powerpoint/2010/main" val="2916059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pPr lvl="0"/>
            <a:endParaRPr lang="en-US" noProof="0"/>
          </a:p>
        </p:txBody>
      </p:sp>
      <p:sp>
        <p:nvSpPr>
          <p:cNvPr id="7" name="Slide Number Placeholder 5">
            <a:extLst>
              <a:ext uri="{FF2B5EF4-FFF2-40B4-BE49-F238E27FC236}">
                <a16:creationId xmlns:a16="http://schemas.microsoft.com/office/drawing/2014/main" id="{09D1A802-45A2-4D81-B236-49ECE182B374}"/>
              </a:ext>
            </a:extLst>
          </p:cNvPr>
          <p:cNvSpPr>
            <a:spLocks noGrp="1"/>
          </p:cNvSpPr>
          <p:nvPr>
            <p:ph type="sldNum" sz="quarter" idx="14"/>
          </p:nvPr>
        </p:nvSpPr>
        <p:spPr/>
        <p:txBody>
          <a:bodyPr/>
          <a:lstStyle>
            <a:lvl1pPr>
              <a:defRPr/>
            </a:lvl1pPr>
          </a:lstStyle>
          <a:p>
            <a:pPr>
              <a:defRPr/>
            </a:pPr>
            <a:r>
              <a:rPr lang="en-US" altLang="en-US"/>
              <a:t>Page </a:t>
            </a:r>
            <a:fld id="{65289088-4F74-4D65-990A-3A964D30D381}" type="slidenum">
              <a:rPr lang="en-US" altLang="en-US" smtClean="0"/>
              <a:pPr>
                <a:defRPr/>
              </a:pPr>
              <a:t>‹#›</a:t>
            </a:fld>
            <a:endParaRPr lang="en-US" altLang="en-US"/>
          </a:p>
        </p:txBody>
      </p:sp>
    </p:spTree>
    <p:extLst>
      <p:ext uri="{BB962C8B-B14F-4D97-AF65-F5344CB8AC3E}">
        <p14:creationId xmlns:p14="http://schemas.microsoft.com/office/powerpoint/2010/main" val="394505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able Placeholder 7"/>
          <p:cNvSpPr>
            <a:spLocks noGrp="1"/>
          </p:cNvSpPr>
          <p:nvPr>
            <p:ph type="tbl" sz="quarter" idx="13"/>
          </p:nvPr>
        </p:nvSpPr>
        <p:spPr>
          <a:xfrm>
            <a:off x="4908550" y="1463675"/>
            <a:ext cx="3606800" cy="4089400"/>
          </a:xfrm>
          <a:prstGeom prst="rect">
            <a:avLst/>
          </a:prstGeom>
        </p:spPr>
        <p:txBody>
          <a:bodyPr/>
          <a:lstStyle>
            <a:lvl1pPr>
              <a:defRPr/>
            </a:lvl1pPr>
          </a:lstStyle>
          <a:p>
            <a:pPr lvl="0"/>
            <a:r>
              <a:rPr lang="en-US" noProof="0"/>
              <a:t>Click icon to add table</a:t>
            </a:r>
            <a:endParaRPr lang="en-US" noProof="0" dirty="0"/>
          </a:p>
        </p:txBody>
      </p:sp>
      <p:sp>
        <p:nvSpPr>
          <p:cNvPr id="5" name="Slide Number Placeholder 5">
            <a:extLst>
              <a:ext uri="{FF2B5EF4-FFF2-40B4-BE49-F238E27FC236}">
                <a16:creationId xmlns:a16="http://schemas.microsoft.com/office/drawing/2014/main" id="{3E6FF775-B0CC-47DD-A721-7DA73ABFBF29}"/>
              </a:ext>
            </a:extLst>
          </p:cNvPr>
          <p:cNvSpPr>
            <a:spLocks noGrp="1"/>
          </p:cNvSpPr>
          <p:nvPr>
            <p:ph type="sldNum" sz="quarter" idx="14"/>
          </p:nvPr>
        </p:nvSpPr>
        <p:spPr/>
        <p:txBody>
          <a:bodyPr/>
          <a:lstStyle>
            <a:lvl1pPr>
              <a:defRPr/>
            </a:lvl1pPr>
          </a:lstStyle>
          <a:p>
            <a:pPr>
              <a:defRPr/>
            </a:pPr>
            <a:r>
              <a:rPr lang="en-US" altLang="en-US"/>
              <a:t>Page </a:t>
            </a:r>
            <a:fld id="{16F4DF31-7FEA-477F-B2EA-FAE6032403F6}" type="slidenum">
              <a:rPr lang="en-US" altLang="en-US" smtClean="0"/>
              <a:pPr>
                <a:defRPr/>
              </a:pPr>
              <a:t>‹#›</a:t>
            </a:fld>
            <a:endParaRPr lang="en-US" altLang="en-US"/>
          </a:p>
        </p:txBody>
      </p:sp>
    </p:spTree>
    <p:extLst>
      <p:ext uri="{BB962C8B-B14F-4D97-AF65-F5344CB8AC3E}">
        <p14:creationId xmlns:p14="http://schemas.microsoft.com/office/powerpoint/2010/main" val="61602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F25B2BA0-5DF9-41C7-B5E0-FEAA0D69E71C}"/>
              </a:ext>
            </a:extLst>
          </p:cNvPr>
          <p:cNvSpPr>
            <a:spLocks noGrp="1"/>
          </p:cNvSpPr>
          <p:nvPr>
            <p:ph type="sldNum" sz="quarter" idx="10"/>
          </p:nvPr>
        </p:nvSpPr>
        <p:spPr/>
        <p:txBody>
          <a:bodyPr/>
          <a:lstStyle>
            <a:lvl1pPr>
              <a:defRPr/>
            </a:lvl1pPr>
          </a:lstStyle>
          <a:p>
            <a:pPr>
              <a:defRPr/>
            </a:pPr>
            <a:r>
              <a:rPr lang="en-US" altLang="en-US"/>
              <a:t>Page </a:t>
            </a:r>
            <a:fld id="{E5687F08-D32E-467A-A6CA-DCD8253E0CB5}" type="slidenum">
              <a:rPr lang="en-US" altLang="en-US" smtClean="0"/>
              <a:pPr>
                <a:defRPr/>
              </a:pPr>
              <a:t>‹#›</a:t>
            </a:fld>
            <a:endParaRPr lang="en-US" altLang="en-US"/>
          </a:p>
        </p:txBody>
      </p:sp>
    </p:spTree>
    <p:extLst>
      <p:ext uri="{BB962C8B-B14F-4D97-AF65-F5344CB8AC3E}">
        <p14:creationId xmlns:p14="http://schemas.microsoft.com/office/powerpoint/2010/main" val="3775898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graphicFrame>
        <p:nvGraphicFramePr>
          <p:cNvPr id="4" name="Chart 2">
            <a:extLst>
              <a:ext uri="{FF2B5EF4-FFF2-40B4-BE49-F238E27FC236}">
                <a16:creationId xmlns:a16="http://schemas.microsoft.com/office/drawing/2014/main" id="{01DD7A9B-931A-45DC-9D9E-05031316D9FA}"/>
              </a:ext>
            </a:extLst>
          </p:cNvPr>
          <p:cNvGraphicFramePr>
            <a:graphicFrameLocks/>
          </p:cNvGraphicFramePr>
          <p:nvPr/>
        </p:nvGraphicFramePr>
        <p:xfrm>
          <a:off x="577850" y="1630363"/>
          <a:ext cx="6178550" cy="3787775"/>
        </p:xfrm>
        <a:graphic>
          <a:graphicData uri="http://schemas.openxmlformats.org/presentationml/2006/ole">
            <mc:AlternateContent xmlns:mc="http://schemas.openxmlformats.org/markup-compatibility/2006">
              <mc:Choice xmlns:v="urn:schemas-microsoft-com:vml" Requires="v">
                <p:oleObj spid="_x0000_s95270" r:id="rId3" imgW="6175783" imgH="3792041" progId="Excel.Chart.8">
                  <p:embed/>
                </p:oleObj>
              </mc:Choice>
              <mc:Fallback>
                <p:oleObj r:id="rId3" imgW="6175783" imgH="3792041" progId="Excel.Chart.8">
                  <p:embed/>
                  <p:pic>
                    <p:nvPicPr>
                      <p:cNvPr id="12290" name="Chart 2">
                        <a:extLst>
                          <a:ext uri="{FF2B5EF4-FFF2-40B4-BE49-F238E27FC236}">
                            <a16:creationId xmlns:a16="http://schemas.microsoft.com/office/drawing/2014/main" id="{FEA1D925-B9FB-469F-84B2-9F9A66464A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630363"/>
                        <a:ext cx="61785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6F3B67C4-2B0F-4EE7-A619-DB887F9A4B69}"/>
              </a:ext>
            </a:extLst>
          </p:cNvPr>
          <p:cNvSpPr>
            <a:spLocks noGrp="1"/>
          </p:cNvSpPr>
          <p:nvPr>
            <p:ph type="sldNum" sz="quarter" idx="10"/>
          </p:nvPr>
        </p:nvSpPr>
        <p:spPr/>
        <p:txBody>
          <a:bodyPr/>
          <a:lstStyle>
            <a:lvl1pPr>
              <a:defRPr/>
            </a:lvl1pPr>
          </a:lstStyle>
          <a:p>
            <a:pPr>
              <a:defRPr/>
            </a:pPr>
            <a:r>
              <a:rPr lang="en-US" altLang="en-US"/>
              <a:t>Page </a:t>
            </a:r>
            <a:fld id="{5EE5008E-5A46-441E-9514-C32D0725F15E}" type="slidenum">
              <a:rPr lang="en-US" altLang="en-US" smtClean="0"/>
              <a:pPr>
                <a:defRPr/>
              </a:pPr>
              <a:t>‹#›</a:t>
            </a:fld>
            <a:endParaRPr lang="en-US" altLang="en-US"/>
          </a:p>
        </p:txBody>
      </p:sp>
    </p:spTree>
    <p:extLst>
      <p:ext uri="{BB962C8B-B14F-4D97-AF65-F5344CB8AC3E}">
        <p14:creationId xmlns:p14="http://schemas.microsoft.com/office/powerpoint/2010/main" val="2577354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knowledgments Slide">
    <p:spTree>
      <p:nvGrpSpPr>
        <p:cNvPr id="1" name=""/>
        <p:cNvGrpSpPr/>
        <p:nvPr/>
      </p:nvGrpSpPr>
      <p:grpSpPr>
        <a:xfrm>
          <a:off x="0" y="0"/>
          <a:ext cx="0" cy="0"/>
          <a:chOff x="0" y="0"/>
          <a:chExt cx="0" cy="0"/>
        </a:xfrm>
      </p:grpSpPr>
      <p:pic>
        <p:nvPicPr>
          <p:cNvPr id="2" name="Picture 112">
            <a:extLst>
              <a:ext uri="{FF2B5EF4-FFF2-40B4-BE49-F238E27FC236}">
                <a16:creationId xmlns:a16="http://schemas.microsoft.com/office/drawing/2014/main" id="{864D5EC2-3990-4BC1-961A-9A5A5040EA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77617"/>
          <a:stretch>
            <a:fillRect/>
          </a:stretch>
        </p:blipFill>
        <p:spPr bwMode="auto">
          <a:xfrm>
            <a:off x="3695700" y="5157788"/>
            <a:ext cx="14001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47AA75F-4586-4148-981D-0C73F460039D}"/>
              </a:ext>
            </a:extLst>
          </p:cNvPr>
          <p:cNvSpPr txBox="1">
            <a:spLocks/>
          </p:cNvSpPr>
          <p:nvPr userDrawn="1"/>
        </p:nvSpPr>
        <p:spPr>
          <a:xfrm>
            <a:off x="615950" y="546100"/>
            <a:ext cx="6858000" cy="59055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pPr fontAlgn="auto">
              <a:spcAft>
                <a:spcPts val="0"/>
              </a:spcAft>
              <a:defRPr/>
            </a:pPr>
            <a:r>
              <a:rPr lang="en-US" b="0" dirty="0">
                <a:solidFill>
                  <a:srgbClr val="5C90CD"/>
                </a:solidFill>
                <a:latin typeface="Franklin Gothic Medium"/>
              </a:rPr>
              <a:t>Acknowledgments</a:t>
            </a:r>
          </a:p>
        </p:txBody>
      </p:sp>
      <p:sp>
        <p:nvSpPr>
          <p:cNvPr id="4" name="Rectangle 3">
            <a:extLst>
              <a:ext uri="{FF2B5EF4-FFF2-40B4-BE49-F238E27FC236}">
                <a16:creationId xmlns:a16="http://schemas.microsoft.com/office/drawing/2014/main" id="{5C4FB336-72C6-4356-91EE-5942B928A05A}"/>
              </a:ext>
            </a:extLst>
          </p:cNvPr>
          <p:cNvSpPr>
            <a:spLocks noChangeArrowheads="1"/>
          </p:cNvSpPr>
          <p:nvPr userDrawn="1"/>
        </p:nvSpPr>
        <p:spPr bwMode="auto">
          <a:xfrm>
            <a:off x="690563" y="1433513"/>
            <a:ext cx="6159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110000"/>
              </a:lnSpc>
              <a:spcBef>
                <a:spcPts val="1000"/>
              </a:spcBef>
              <a:buFont typeface="Arial" pitchFamily="34" charset="0"/>
              <a:buNone/>
              <a:defRPr/>
            </a:pPr>
            <a:r>
              <a:rPr lang="en-US" altLang="en-US" sz="1600">
                <a:solidFill>
                  <a:srgbClr val="3B3B3C"/>
                </a:solidFill>
                <a:latin typeface="Palatino Linotype" pitchFamily="18" charset="0"/>
                <a:ea typeface="Calibri" pitchFamily="34" charset="0"/>
                <a:cs typeface="Times New Roman" pitchFamily="18" charset="0"/>
              </a:rPr>
              <a:t>Based on a presentation by Sjoerd Schenau, Statistics Netherlands and Eurostat course on Environmental Taxes</a:t>
            </a:r>
          </a:p>
        </p:txBody>
      </p:sp>
    </p:spTree>
    <p:extLst>
      <p:ext uri="{BB962C8B-B14F-4D97-AF65-F5344CB8AC3E}">
        <p14:creationId xmlns:p14="http://schemas.microsoft.com/office/powerpoint/2010/main" val="206917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05819988-A596-4220-8309-480F64190B55}"/>
              </a:ext>
            </a:extLst>
          </p:cNvPr>
          <p:cNvSpPr>
            <a:spLocks noGrp="1"/>
          </p:cNvSpPr>
          <p:nvPr>
            <p:ph type="sldNum" sz="quarter" idx="14"/>
          </p:nvPr>
        </p:nvSpPr>
        <p:spPr/>
        <p:txBody>
          <a:bodyPr/>
          <a:lstStyle>
            <a:lvl1pPr>
              <a:defRPr/>
            </a:lvl1pPr>
          </a:lstStyle>
          <a:p>
            <a:pPr>
              <a:defRPr/>
            </a:pPr>
            <a:r>
              <a:rPr lang="en-US" altLang="en-US"/>
              <a:t>Page </a:t>
            </a:r>
            <a:fld id="{70E28FE0-BFDC-48E5-A3A2-A70248C7AB18}" type="slidenum">
              <a:rPr lang="en-US" altLang="en-US" smtClean="0"/>
              <a:pPr>
                <a:defRPr/>
              </a:pPr>
              <a:t>‹#›</a:t>
            </a:fld>
            <a:endParaRPr lang="en-US" altLang="en-US"/>
          </a:p>
        </p:txBody>
      </p:sp>
    </p:spTree>
    <p:extLst>
      <p:ext uri="{BB962C8B-B14F-4D97-AF65-F5344CB8AC3E}">
        <p14:creationId xmlns:p14="http://schemas.microsoft.com/office/powerpoint/2010/main" val="3458210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6570-1A4E-4196-8F38-D83D62877A89}"/>
              </a:ext>
            </a:extLst>
          </p:cNvPr>
          <p:cNvSpPr txBox="1">
            <a:spLocks/>
          </p:cNvSpPr>
          <p:nvPr userDrawn="1"/>
        </p:nvSpPr>
        <p:spPr>
          <a:xfrm>
            <a:off x="641350" y="3203575"/>
            <a:ext cx="6858000" cy="59055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pPr fontAlgn="auto">
              <a:spcAft>
                <a:spcPts val="0"/>
              </a:spcAft>
              <a:defRPr/>
            </a:pPr>
            <a:r>
              <a:rPr lang="en-US" b="0" dirty="0">
                <a:latin typeface="Franklin Gothic Medium"/>
              </a:rPr>
              <a:t>THANK YOU</a:t>
            </a:r>
          </a:p>
        </p:txBody>
      </p:sp>
      <p:sp>
        <p:nvSpPr>
          <p:cNvPr id="3" name="Subtitle 2">
            <a:extLst>
              <a:ext uri="{FF2B5EF4-FFF2-40B4-BE49-F238E27FC236}">
                <a16:creationId xmlns:a16="http://schemas.microsoft.com/office/drawing/2014/main" id="{EFD967F2-D542-4508-A545-6266714EE3B0}"/>
              </a:ext>
            </a:extLst>
          </p:cNvPr>
          <p:cNvSpPr txBox="1">
            <a:spLocks/>
          </p:cNvSpPr>
          <p:nvPr userDrawn="1"/>
        </p:nvSpPr>
        <p:spPr>
          <a:xfrm>
            <a:off x="641350" y="3756025"/>
            <a:ext cx="6858000" cy="41751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sz="1800" dirty="0" err="1">
                <a:solidFill>
                  <a:srgbClr val="286689"/>
                </a:solidFill>
              </a:rPr>
              <a:t>seea@un.org</a:t>
            </a:r>
            <a:endParaRPr sz="1800" dirty="0">
              <a:solidFill>
                <a:srgbClr val="286689"/>
              </a:solidFill>
            </a:endParaRPr>
          </a:p>
        </p:txBody>
      </p:sp>
    </p:spTree>
    <p:extLst>
      <p:ext uri="{BB962C8B-B14F-4D97-AF65-F5344CB8AC3E}">
        <p14:creationId xmlns:p14="http://schemas.microsoft.com/office/powerpoint/2010/main" val="105894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5" name="Text Placeholder 4"/>
          <p:cNvSpPr>
            <a:spLocks noGrp="1"/>
          </p:cNvSpPr>
          <p:nvPr>
            <p:ph type="body" sz="quarter" idx="13"/>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4"/>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8715D765-655A-431E-B30E-054B698F22B3}"/>
              </a:ext>
            </a:extLst>
          </p:cNvPr>
          <p:cNvSpPr>
            <a:spLocks noGrp="1"/>
          </p:cNvSpPr>
          <p:nvPr>
            <p:ph type="sldNum" sz="quarter" idx="15"/>
          </p:nvPr>
        </p:nvSpPr>
        <p:spPr/>
        <p:txBody>
          <a:bodyPr/>
          <a:lstStyle>
            <a:lvl1pPr>
              <a:defRPr/>
            </a:lvl1pPr>
          </a:lstStyle>
          <a:p>
            <a:pPr>
              <a:defRPr/>
            </a:pPr>
            <a:r>
              <a:rPr lang="en-US" altLang="en-US"/>
              <a:t>Page </a:t>
            </a:r>
            <a:fld id="{8FF95EFC-EB17-4EC4-B714-99CFA2032900}" type="slidenum">
              <a:rPr lang="en-US" altLang="en-US" smtClean="0"/>
              <a:pPr>
                <a:defRPr/>
              </a:pPr>
              <a:t>‹#›</a:t>
            </a:fld>
            <a:endParaRPr lang="en-US" altLang="en-US"/>
          </a:p>
        </p:txBody>
      </p:sp>
    </p:spTree>
    <p:extLst>
      <p:ext uri="{BB962C8B-B14F-4D97-AF65-F5344CB8AC3E}">
        <p14:creationId xmlns:p14="http://schemas.microsoft.com/office/powerpoint/2010/main" val="28883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C9149F4-2267-4B9A-A549-5443CCFD7E88}"/>
              </a:ext>
            </a:extLst>
          </p:cNvPr>
          <p:cNvSpPr>
            <a:spLocks noGrp="1"/>
          </p:cNvSpPr>
          <p:nvPr>
            <p:ph type="sldNum" sz="quarter" idx="10"/>
          </p:nvPr>
        </p:nvSpPr>
        <p:spPr/>
        <p:txBody>
          <a:bodyPr/>
          <a:lstStyle>
            <a:lvl1pPr>
              <a:defRPr/>
            </a:lvl1pPr>
          </a:lstStyle>
          <a:p>
            <a:pPr>
              <a:defRPr/>
            </a:pPr>
            <a:r>
              <a:rPr lang="en-US" altLang="en-US"/>
              <a:t>Page </a:t>
            </a:r>
            <a:fld id="{3646C5CE-F5A0-45AE-B0BC-A9DBFA515217}" type="slidenum">
              <a:rPr lang="en-US" altLang="en-US" smtClean="0"/>
              <a:pPr>
                <a:defRPr/>
              </a:pPr>
              <a:t>‹#›</a:t>
            </a:fld>
            <a:endParaRPr lang="en-US" altLang="en-US"/>
          </a:p>
        </p:txBody>
      </p:sp>
    </p:spTree>
    <p:extLst>
      <p:ext uri="{BB962C8B-B14F-4D97-AF65-F5344CB8AC3E}">
        <p14:creationId xmlns:p14="http://schemas.microsoft.com/office/powerpoint/2010/main" val="130102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pPr lvl="0"/>
            <a:endParaRPr lang="en-US" noProof="0"/>
          </a:p>
        </p:txBody>
      </p:sp>
      <p:sp>
        <p:nvSpPr>
          <p:cNvPr id="7" name="Slide Number Placeholder 5">
            <a:extLst>
              <a:ext uri="{FF2B5EF4-FFF2-40B4-BE49-F238E27FC236}">
                <a16:creationId xmlns:a16="http://schemas.microsoft.com/office/drawing/2014/main" id="{3F1D6A5C-1A0F-4165-AFED-7AE32C617D56}"/>
              </a:ext>
            </a:extLst>
          </p:cNvPr>
          <p:cNvSpPr>
            <a:spLocks noGrp="1"/>
          </p:cNvSpPr>
          <p:nvPr>
            <p:ph type="sldNum" sz="quarter" idx="14"/>
          </p:nvPr>
        </p:nvSpPr>
        <p:spPr/>
        <p:txBody>
          <a:bodyPr/>
          <a:lstStyle>
            <a:lvl1pPr>
              <a:defRPr/>
            </a:lvl1pPr>
          </a:lstStyle>
          <a:p>
            <a:pPr>
              <a:defRPr/>
            </a:pPr>
            <a:r>
              <a:rPr lang="en-US" altLang="en-US"/>
              <a:t>Page </a:t>
            </a:r>
            <a:fld id="{E8DE4C40-F65A-40FF-B458-182D37538262}" type="slidenum">
              <a:rPr lang="en-US" altLang="en-US" smtClean="0"/>
              <a:pPr>
                <a:defRPr/>
              </a:pPr>
              <a:t>‹#›</a:t>
            </a:fld>
            <a:endParaRPr lang="en-US" altLang="en-US"/>
          </a:p>
        </p:txBody>
      </p:sp>
    </p:spTree>
    <p:extLst>
      <p:ext uri="{BB962C8B-B14F-4D97-AF65-F5344CB8AC3E}">
        <p14:creationId xmlns:p14="http://schemas.microsoft.com/office/powerpoint/2010/main" val="10018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able Placeholder 7"/>
          <p:cNvSpPr>
            <a:spLocks noGrp="1"/>
          </p:cNvSpPr>
          <p:nvPr>
            <p:ph type="tbl" sz="quarter" idx="13"/>
          </p:nvPr>
        </p:nvSpPr>
        <p:spPr>
          <a:xfrm>
            <a:off x="4908550" y="1463675"/>
            <a:ext cx="3606800" cy="4089400"/>
          </a:xfrm>
          <a:prstGeom prst="rect">
            <a:avLst/>
          </a:prstGeom>
        </p:spPr>
        <p:txBody>
          <a:bodyPr/>
          <a:lstStyle>
            <a:lvl1pPr>
              <a:defRPr/>
            </a:lvl1pPr>
          </a:lstStyle>
          <a:p>
            <a:pPr lvl="0"/>
            <a:r>
              <a:rPr lang="en-US" noProof="0"/>
              <a:t>Click icon to add table</a:t>
            </a:r>
            <a:endParaRPr lang="en-US" noProof="0" dirty="0"/>
          </a:p>
        </p:txBody>
      </p:sp>
      <p:sp>
        <p:nvSpPr>
          <p:cNvPr id="5" name="Slide Number Placeholder 5">
            <a:extLst>
              <a:ext uri="{FF2B5EF4-FFF2-40B4-BE49-F238E27FC236}">
                <a16:creationId xmlns:a16="http://schemas.microsoft.com/office/drawing/2014/main" id="{44460BAA-F8FB-4995-A796-B0E107053D6C}"/>
              </a:ext>
            </a:extLst>
          </p:cNvPr>
          <p:cNvSpPr>
            <a:spLocks noGrp="1"/>
          </p:cNvSpPr>
          <p:nvPr>
            <p:ph type="sldNum" sz="quarter" idx="14"/>
          </p:nvPr>
        </p:nvSpPr>
        <p:spPr/>
        <p:txBody>
          <a:bodyPr/>
          <a:lstStyle>
            <a:lvl1pPr>
              <a:defRPr/>
            </a:lvl1pPr>
          </a:lstStyle>
          <a:p>
            <a:pPr>
              <a:defRPr/>
            </a:pPr>
            <a:r>
              <a:rPr lang="en-US" altLang="en-US"/>
              <a:t>Page </a:t>
            </a:r>
            <a:fld id="{F434600E-31FD-47E1-A885-8686E01E92DE}" type="slidenum">
              <a:rPr lang="en-US" altLang="en-US" smtClean="0"/>
              <a:pPr>
                <a:defRPr/>
              </a:pPr>
              <a:t>‹#›</a:t>
            </a:fld>
            <a:endParaRPr lang="en-US" altLang="en-US"/>
          </a:p>
        </p:txBody>
      </p:sp>
    </p:spTree>
    <p:extLst>
      <p:ext uri="{BB962C8B-B14F-4D97-AF65-F5344CB8AC3E}">
        <p14:creationId xmlns:p14="http://schemas.microsoft.com/office/powerpoint/2010/main" val="361486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2CBF6F3-7236-4894-B937-F68B9FD69CB4}"/>
              </a:ext>
            </a:extLst>
          </p:cNvPr>
          <p:cNvSpPr>
            <a:spLocks noGrp="1"/>
          </p:cNvSpPr>
          <p:nvPr>
            <p:ph type="sldNum" sz="quarter" idx="10"/>
          </p:nvPr>
        </p:nvSpPr>
        <p:spPr/>
        <p:txBody>
          <a:bodyPr/>
          <a:lstStyle>
            <a:lvl1pPr>
              <a:defRPr/>
            </a:lvl1pPr>
          </a:lstStyle>
          <a:p>
            <a:pPr>
              <a:defRPr/>
            </a:pPr>
            <a:r>
              <a:rPr lang="en-US" altLang="en-US"/>
              <a:t>Page </a:t>
            </a:r>
            <a:fld id="{C5C7A538-10A8-47BF-935E-77448D768295}" type="slidenum">
              <a:rPr lang="en-US" altLang="en-US" smtClean="0"/>
              <a:pPr>
                <a:defRPr/>
              </a:pPr>
              <a:t>‹#›</a:t>
            </a:fld>
            <a:endParaRPr lang="en-US" altLang="en-US"/>
          </a:p>
        </p:txBody>
      </p:sp>
    </p:spTree>
    <p:extLst>
      <p:ext uri="{BB962C8B-B14F-4D97-AF65-F5344CB8AC3E}">
        <p14:creationId xmlns:p14="http://schemas.microsoft.com/office/powerpoint/2010/main" val="397134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graphicFrame>
        <p:nvGraphicFramePr>
          <p:cNvPr id="4" name="Chart 2">
            <a:extLst>
              <a:ext uri="{FF2B5EF4-FFF2-40B4-BE49-F238E27FC236}">
                <a16:creationId xmlns:a16="http://schemas.microsoft.com/office/drawing/2014/main" id="{F3EB9D32-60A5-49E9-8316-9971A0CD3398}"/>
              </a:ext>
            </a:extLst>
          </p:cNvPr>
          <p:cNvGraphicFramePr>
            <a:graphicFrameLocks/>
          </p:cNvGraphicFramePr>
          <p:nvPr/>
        </p:nvGraphicFramePr>
        <p:xfrm>
          <a:off x="577850" y="1630363"/>
          <a:ext cx="6178550" cy="3787775"/>
        </p:xfrm>
        <a:graphic>
          <a:graphicData uri="http://schemas.openxmlformats.org/presentationml/2006/ole">
            <mc:AlternateContent xmlns:mc="http://schemas.openxmlformats.org/markup-compatibility/2006">
              <mc:Choice xmlns:v="urn:schemas-microsoft-com:vml" Requires="v">
                <p:oleObj spid="_x0000_s93222" r:id="rId3" imgW="6175783" imgH="3792041" progId="Excel.Chart.8">
                  <p:embed/>
                </p:oleObj>
              </mc:Choice>
              <mc:Fallback>
                <p:oleObj r:id="rId3" imgW="6175783" imgH="3792041" progId="Excel.Chart.8">
                  <p:embed/>
                  <p:pic>
                    <p:nvPicPr>
                      <p:cNvPr id="6146" name="Chart 2">
                        <a:extLst>
                          <a:ext uri="{FF2B5EF4-FFF2-40B4-BE49-F238E27FC236}">
                            <a16:creationId xmlns:a16="http://schemas.microsoft.com/office/drawing/2014/main" id="{A240DC47-E70B-4F53-B445-15731D009D3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630363"/>
                        <a:ext cx="61785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A21CFB00-886A-405C-9EC5-CA74AF18A770}"/>
              </a:ext>
            </a:extLst>
          </p:cNvPr>
          <p:cNvSpPr>
            <a:spLocks noGrp="1"/>
          </p:cNvSpPr>
          <p:nvPr>
            <p:ph type="sldNum" sz="quarter" idx="10"/>
          </p:nvPr>
        </p:nvSpPr>
        <p:spPr/>
        <p:txBody>
          <a:bodyPr/>
          <a:lstStyle>
            <a:lvl1pPr>
              <a:defRPr/>
            </a:lvl1pPr>
          </a:lstStyle>
          <a:p>
            <a:pPr>
              <a:defRPr/>
            </a:pPr>
            <a:r>
              <a:rPr lang="en-US" altLang="en-US"/>
              <a:t>Page </a:t>
            </a:r>
            <a:fld id="{9F241C75-1849-4977-8310-FDDA0E317021}" type="slidenum">
              <a:rPr lang="en-US" altLang="en-US" smtClean="0"/>
              <a:pPr>
                <a:defRPr/>
              </a:pPr>
              <a:t>‹#›</a:t>
            </a:fld>
            <a:endParaRPr lang="en-US" altLang="en-US"/>
          </a:p>
        </p:txBody>
      </p:sp>
    </p:spTree>
    <p:extLst>
      <p:ext uri="{BB962C8B-B14F-4D97-AF65-F5344CB8AC3E}">
        <p14:creationId xmlns:p14="http://schemas.microsoft.com/office/powerpoint/2010/main" val="827552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jpe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1D109A2-6BEF-4D33-B6AA-0CE5A09FA8AE}"/>
              </a:ext>
            </a:extLst>
          </p:cNvPr>
          <p:cNvSpPr>
            <a:spLocks noGrp="1"/>
          </p:cNvSpPr>
          <p:nvPr>
            <p:ph type="sldNum" sz="quarter" idx="4"/>
          </p:nvPr>
        </p:nvSpPr>
        <p:spPr>
          <a:xfrm>
            <a:off x="6859588" y="6248400"/>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Franklin Gothic Book" panose="020B0503020102020204" pitchFamily="34" charset="0"/>
              </a:defRPr>
            </a:lvl1pPr>
          </a:lstStyle>
          <a:p>
            <a:pPr>
              <a:defRPr/>
            </a:pPr>
            <a:r>
              <a:rPr lang="en-US" altLang="en-US"/>
              <a:t>Page </a:t>
            </a:r>
            <a:fld id="{7D2A5A70-C93D-4620-BE20-E9BAED0D869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43" r:id="rId7"/>
    <p:sldLayoutId id="2147483944" r:id="rId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itchFamily="34" charset="0"/>
        </a:defRPr>
      </a:lvl2pPr>
      <a:lvl3pPr algn="l" rtl="0" eaLnBrk="0" fontAlgn="base" hangingPunct="0">
        <a:lnSpc>
          <a:spcPct val="90000"/>
        </a:lnSpc>
        <a:spcBef>
          <a:spcPct val="0"/>
        </a:spcBef>
        <a:spcAft>
          <a:spcPct val="0"/>
        </a:spcAft>
        <a:defRPr sz="4400">
          <a:solidFill>
            <a:schemeClr val="tx1"/>
          </a:solidFill>
          <a:latin typeface="Franklin Gothic Medium" pitchFamily="34" charset="0"/>
        </a:defRPr>
      </a:lvl3pPr>
      <a:lvl4pPr algn="l" rtl="0" eaLnBrk="0" fontAlgn="base" hangingPunct="0">
        <a:lnSpc>
          <a:spcPct val="90000"/>
        </a:lnSpc>
        <a:spcBef>
          <a:spcPct val="0"/>
        </a:spcBef>
        <a:spcAft>
          <a:spcPct val="0"/>
        </a:spcAft>
        <a:defRPr sz="4400">
          <a:solidFill>
            <a:schemeClr val="tx1"/>
          </a:solidFill>
          <a:latin typeface="Franklin Gothic Medium" pitchFamily="34" charset="0"/>
        </a:defRPr>
      </a:lvl4pPr>
      <a:lvl5pPr algn="l" rtl="0" eaLnBrk="0" fontAlgn="base" hangingPunct="0">
        <a:lnSpc>
          <a:spcPct val="90000"/>
        </a:lnSpc>
        <a:spcBef>
          <a:spcPct val="0"/>
        </a:spcBef>
        <a:spcAft>
          <a:spcPct val="0"/>
        </a:spcAft>
        <a:defRPr sz="4400">
          <a:solidFill>
            <a:schemeClr val="tx1"/>
          </a:solidFill>
          <a:latin typeface="Franklin Gothic Medium" pitchFamily="34" charset="0"/>
        </a:defRPr>
      </a:lvl5pPr>
      <a:lvl6pPr marL="457200" algn="l" rtl="0" fontAlgn="base">
        <a:lnSpc>
          <a:spcPct val="90000"/>
        </a:lnSpc>
        <a:spcBef>
          <a:spcPct val="0"/>
        </a:spcBef>
        <a:spcAft>
          <a:spcPct val="0"/>
        </a:spcAft>
        <a:defRPr sz="4400">
          <a:solidFill>
            <a:schemeClr val="tx1"/>
          </a:solidFill>
          <a:latin typeface="Franklin Gothic Medium" pitchFamily="34" charset="0"/>
        </a:defRPr>
      </a:lvl6pPr>
      <a:lvl7pPr marL="914400" algn="l" rtl="0" fontAlgn="base">
        <a:lnSpc>
          <a:spcPct val="90000"/>
        </a:lnSpc>
        <a:spcBef>
          <a:spcPct val="0"/>
        </a:spcBef>
        <a:spcAft>
          <a:spcPct val="0"/>
        </a:spcAft>
        <a:defRPr sz="4400">
          <a:solidFill>
            <a:schemeClr val="tx1"/>
          </a:solidFill>
          <a:latin typeface="Franklin Gothic Medium" pitchFamily="34" charset="0"/>
        </a:defRPr>
      </a:lvl7pPr>
      <a:lvl8pPr marL="1371600" algn="l" rtl="0" fontAlgn="base">
        <a:lnSpc>
          <a:spcPct val="90000"/>
        </a:lnSpc>
        <a:spcBef>
          <a:spcPct val="0"/>
        </a:spcBef>
        <a:spcAft>
          <a:spcPct val="0"/>
        </a:spcAft>
        <a:defRPr sz="4400">
          <a:solidFill>
            <a:schemeClr val="tx1"/>
          </a:solidFill>
          <a:latin typeface="Franklin Gothic Medium" pitchFamily="34" charset="0"/>
        </a:defRPr>
      </a:lvl8pPr>
      <a:lvl9pPr marL="1828800" algn="l" rtl="0" fontAlgn="base">
        <a:lnSpc>
          <a:spcPct val="90000"/>
        </a:lnSpc>
        <a:spcBef>
          <a:spcPct val="0"/>
        </a:spcBef>
        <a:spcAft>
          <a:spcPct val="0"/>
        </a:spcAft>
        <a:defRPr sz="4400">
          <a:solidFill>
            <a:schemeClr val="tx1"/>
          </a:solidFill>
          <a:latin typeface="Franklin Gothic Medium"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09F0F40-DD8F-429A-8ECE-4DCDF5DB67B6}"/>
              </a:ext>
            </a:extLst>
          </p:cNvPr>
          <p:cNvSpPr>
            <a:spLocks noGrp="1"/>
          </p:cNvSpPr>
          <p:nvPr>
            <p:ph type="sldNum" sz="quarter" idx="4"/>
          </p:nvPr>
        </p:nvSpPr>
        <p:spPr>
          <a:xfrm>
            <a:off x="6859588" y="6248400"/>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r>
              <a:rPr lang="en-US" altLang="en-US"/>
              <a:t>Page </a:t>
            </a:r>
            <a:fld id="{71E50F14-6243-4059-91D7-DC5EC3D94739}"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97CE71D-739A-4D95-9141-DFECDAF4C409}"/>
              </a:ext>
            </a:extLst>
          </p:cNvPr>
          <p:cNvSpPr>
            <a:spLocks noGrp="1"/>
          </p:cNvSpPr>
          <p:nvPr>
            <p:ph type="sldNum" sz="quarter" idx="4"/>
          </p:nvPr>
        </p:nvSpPr>
        <p:spPr>
          <a:xfrm>
            <a:off x="6859588" y="6248400"/>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Franklin Gothic Book" panose="020B0503020102020204" pitchFamily="34" charset="0"/>
              </a:defRPr>
            </a:lvl1pPr>
          </a:lstStyle>
          <a:p>
            <a:pPr>
              <a:defRPr/>
            </a:pPr>
            <a:r>
              <a:rPr lang="en-US" altLang="en-US"/>
              <a:t>Page </a:t>
            </a:r>
            <a:fld id="{84D10CD8-0DCD-48C9-B27F-87AB734F44B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46" r:id="rId7"/>
    <p:sldLayoutId id="2147483947" r:id="rId8"/>
    <p:sldLayoutId id="2147483936" r:id="rId9"/>
    <p:sldLayoutId id="2147483954"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itchFamily="34" charset="0"/>
        </a:defRPr>
      </a:lvl2pPr>
      <a:lvl3pPr algn="l" rtl="0" eaLnBrk="0" fontAlgn="base" hangingPunct="0">
        <a:lnSpc>
          <a:spcPct val="90000"/>
        </a:lnSpc>
        <a:spcBef>
          <a:spcPct val="0"/>
        </a:spcBef>
        <a:spcAft>
          <a:spcPct val="0"/>
        </a:spcAft>
        <a:defRPr sz="4400">
          <a:solidFill>
            <a:schemeClr val="tx1"/>
          </a:solidFill>
          <a:latin typeface="Franklin Gothic Medium" pitchFamily="34" charset="0"/>
        </a:defRPr>
      </a:lvl3pPr>
      <a:lvl4pPr algn="l" rtl="0" eaLnBrk="0" fontAlgn="base" hangingPunct="0">
        <a:lnSpc>
          <a:spcPct val="90000"/>
        </a:lnSpc>
        <a:spcBef>
          <a:spcPct val="0"/>
        </a:spcBef>
        <a:spcAft>
          <a:spcPct val="0"/>
        </a:spcAft>
        <a:defRPr sz="4400">
          <a:solidFill>
            <a:schemeClr val="tx1"/>
          </a:solidFill>
          <a:latin typeface="Franklin Gothic Medium" pitchFamily="34" charset="0"/>
        </a:defRPr>
      </a:lvl4pPr>
      <a:lvl5pPr algn="l" rtl="0" eaLnBrk="0" fontAlgn="base" hangingPunct="0">
        <a:lnSpc>
          <a:spcPct val="90000"/>
        </a:lnSpc>
        <a:spcBef>
          <a:spcPct val="0"/>
        </a:spcBef>
        <a:spcAft>
          <a:spcPct val="0"/>
        </a:spcAft>
        <a:defRPr sz="4400">
          <a:solidFill>
            <a:schemeClr val="tx1"/>
          </a:solidFill>
          <a:latin typeface="Franklin Gothic Medium" pitchFamily="34" charset="0"/>
        </a:defRPr>
      </a:lvl5pPr>
      <a:lvl6pPr marL="457200" algn="l" rtl="0" fontAlgn="base">
        <a:lnSpc>
          <a:spcPct val="90000"/>
        </a:lnSpc>
        <a:spcBef>
          <a:spcPct val="0"/>
        </a:spcBef>
        <a:spcAft>
          <a:spcPct val="0"/>
        </a:spcAft>
        <a:defRPr sz="4400">
          <a:solidFill>
            <a:schemeClr val="tx1"/>
          </a:solidFill>
          <a:latin typeface="Franklin Gothic Medium" pitchFamily="34" charset="0"/>
        </a:defRPr>
      </a:lvl6pPr>
      <a:lvl7pPr marL="914400" algn="l" rtl="0" fontAlgn="base">
        <a:lnSpc>
          <a:spcPct val="90000"/>
        </a:lnSpc>
        <a:spcBef>
          <a:spcPct val="0"/>
        </a:spcBef>
        <a:spcAft>
          <a:spcPct val="0"/>
        </a:spcAft>
        <a:defRPr sz="4400">
          <a:solidFill>
            <a:schemeClr val="tx1"/>
          </a:solidFill>
          <a:latin typeface="Franklin Gothic Medium" pitchFamily="34" charset="0"/>
        </a:defRPr>
      </a:lvl7pPr>
      <a:lvl8pPr marL="1371600" algn="l" rtl="0" fontAlgn="base">
        <a:lnSpc>
          <a:spcPct val="90000"/>
        </a:lnSpc>
        <a:spcBef>
          <a:spcPct val="0"/>
        </a:spcBef>
        <a:spcAft>
          <a:spcPct val="0"/>
        </a:spcAft>
        <a:defRPr sz="4400">
          <a:solidFill>
            <a:schemeClr val="tx1"/>
          </a:solidFill>
          <a:latin typeface="Franklin Gothic Medium" pitchFamily="34" charset="0"/>
        </a:defRPr>
      </a:lvl8pPr>
      <a:lvl9pPr marL="1828800" algn="l" rtl="0" fontAlgn="base">
        <a:lnSpc>
          <a:spcPct val="90000"/>
        </a:lnSpc>
        <a:spcBef>
          <a:spcPct val="0"/>
        </a:spcBef>
        <a:spcAft>
          <a:spcPct val="0"/>
        </a:spcAft>
        <a:defRPr sz="4400">
          <a:solidFill>
            <a:schemeClr val="tx1"/>
          </a:solidFill>
          <a:latin typeface="Franklin Gothic Medium"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BF6B0EF-9080-4B35-8630-93292DDB2D14}"/>
              </a:ext>
            </a:extLst>
          </p:cNvPr>
          <p:cNvSpPr>
            <a:spLocks noGrp="1"/>
          </p:cNvSpPr>
          <p:nvPr>
            <p:ph type="sldNum" sz="quarter" idx="4"/>
          </p:nvPr>
        </p:nvSpPr>
        <p:spPr>
          <a:xfrm>
            <a:off x="6859588" y="6248400"/>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Franklin Gothic Book" panose="020B0503020102020204" pitchFamily="34" charset="0"/>
              </a:defRPr>
            </a:lvl1pPr>
          </a:lstStyle>
          <a:p>
            <a:pPr>
              <a:defRPr/>
            </a:pPr>
            <a:r>
              <a:rPr lang="en-US" altLang="en-US"/>
              <a:t>Page </a:t>
            </a:r>
            <a:fld id="{99F52F86-1252-45C6-8DFF-B46AFCAB4B4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9" r:id="rId7"/>
    <p:sldLayoutId id="2147483950" r:id="rId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itchFamily="34" charset="0"/>
        </a:defRPr>
      </a:lvl2pPr>
      <a:lvl3pPr algn="l" rtl="0" eaLnBrk="0" fontAlgn="base" hangingPunct="0">
        <a:lnSpc>
          <a:spcPct val="90000"/>
        </a:lnSpc>
        <a:spcBef>
          <a:spcPct val="0"/>
        </a:spcBef>
        <a:spcAft>
          <a:spcPct val="0"/>
        </a:spcAft>
        <a:defRPr sz="4400">
          <a:solidFill>
            <a:schemeClr val="tx1"/>
          </a:solidFill>
          <a:latin typeface="Franklin Gothic Medium" pitchFamily="34" charset="0"/>
        </a:defRPr>
      </a:lvl3pPr>
      <a:lvl4pPr algn="l" rtl="0" eaLnBrk="0" fontAlgn="base" hangingPunct="0">
        <a:lnSpc>
          <a:spcPct val="90000"/>
        </a:lnSpc>
        <a:spcBef>
          <a:spcPct val="0"/>
        </a:spcBef>
        <a:spcAft>
          <a:spcPct val="0"/>
        </a:spcAft>
        <a:defRPr sz="4400">
          <a:solidFill>
            <a:schemeClr val="tx1"/>
          </a:solidFill>
          <a:latin typeface="Franklin Gothic Medium" pitchFamily="34" charset="0"/>
        </a:defRPr>
      </a:lvl4pPr>
      <a:lvl5pPr algn="l" rtl="0" eaLnBrk="0" fontAlgn="base" hangingPunct="0">
        <a:lnSpc>
          <a:spcPct val="90000"/>
        </a:lnSpc>
        <a:spcBef>
          <a:spcPct val="0"/>
        </a:spcBef>
        <a:spcAft>
          <a:spcPct val="0"/>
        </a:spcAft>
        <a:defRPr sz="4400">
          <a:solidFill>
            <a:schemeClr val="tx1"/>
          </a:solidFill>
          <a:latin typeface="Franklin Gothic Medium" pitchFamily="34" charset="0"/>
        </a:defRPr>
      </a:lvl5pPr>
      <a:lvl6pPr marL="457200" algn="l" rtl="0" fontAlgn="base">
        <a:lnSpc>
          <a:spcPct val="90000"/>
        </a:lnSpc>
        <a:spcBef>
          <a:spcPct val="0"/>
        </a:spcBef>
        <a:spcAft>
          <a:spcPct val="0"/>
        </a:spcAft>
        <a:defRPr sz="4400">
          <a:solidFill>
            <a:schemeClr val="tx1"/>
          </a:solidFill>
          <a:latin typeface="Franklin Gothic Medium" pitchFamily="34" charset="0"/>
        </a:defRPr>
      </a:lvl6pPr>
      <a:lvl7pPr marL="914400" algn="l" rtl="0" fontAlgn="base">
        <a:lnSpc>
          <a:spcPct val="90000"/>
        </a:lnSpc>
        <a:spcBef>
          <a:spcPct val="0"/>
        </a:spcBef>
        <a:spcAft>
          <a:spcPct val="0"/>
        </a:spcAft>
        <a:defRPr sz="4400">
          <a:solidFill>
            <a:schemeClr val="tx1"/>
          </a:solidFill>
          <a:latin typeface="Franklin Gothic Medium" pitchFamily="34" charset="0"/>
        </a:defRPr>
      </a:lvl7pPr>
      <a:lvl8pPr marL="1371600" algn="l" rtl="0" fontAlgn="base">
        <a:lnSpc>
          <a:spcPct val="90000"/>
        </a:lnSpc>
        <a:spcBef>
          <a:spcPct val="0"/>
        </a:spcBef>
        <a:spcAft>
          <a:spcPct val="0"/>
        </a:spcAft>
        <a:defRPr sz="4400">
          <a:solidFill>
            <a:schemeClr val="tx1"/>
          </a:solidFill>
          <a:latin typeface="Franklin Gothic Medium" pitchFamily="34" charset="0"/>
        </a:defRPr>
      </a:lvl8pPr>
      <a:lvl9pPr marL="1828800" algn="l" rtl="0" fontAlgn="base">
        <a:lnSpc>
          <a:spcPct val="90000"/>
        </a:lnSpc>
        <a:spcBef>
          <a:spcPct val="0"/>
        </a:spcBef>
        <a:spcAft>
          <a:spcPct val="0"/>
        </a:spcAft>
        <a:defRPr sz="4400">
          <a:solidFill>
            <a:schemeClr val="tx1"/>
          </a:solidFill>
          <a:latin typeface="Franklin Gothic Medium"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2" r:id="rId1"/>
    <p:sldLayoutId id="2147483953"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itchFamily="34" charset="0"/>
        </a:defRPr>
      </a:lvl2pPr>
      <a:lvl3pPr algn="l" rtl="0" eaLnBrk="0" fontAlgn="base" hangingPunct="0">
        <a:lnSpc>
          <a:spcPct val="90000"/>
        </a:lnSpc>
        <a:spcBef>
          <a:spcPct val="0"/>
        </a:spcBef>
        <a:spcAft>
          <a:spcPct val="0"/>
        </a:spcAft>
        <a:defRPr sz="4400">
          <a:solidFill>
            <a:schemeClr val="tx1"/>
          </a:solidFill>
          <a:latin typeface="Franklin Gothic Medium" pitchFamily="34" charset="0"/>
        </a:defRPr>
      </a:lvl3pPr>
      <a:lvl4pPr algn="l" rtl="0" eaLnBrk="0" fontAlgn="base" hangingPunct="0">
        <a:lnSpc>
          <a:spcPct val="90000"/>
        </a:lnSpc>
        <a:spcBef>
          <a:spcPct val="0"/>
        </a:spcBef>
        <a:spcAft>
          <a:spcPct val="0"/>
        </a:spcAft>
        <a:defRPr sz="4400">
          <a:solidFill>
            <a:schemeClr val="tx1"/>
          </a:solidFill>
          <a:latin typeface="Franklin Gothic Medium" pitchFamily="34" charset="0"/>
        </a:defRPr>
      </a:lvl4pPr>
      <a:lvl5pPr algn="l" rtl="0" eaLnBrk="0" fontAlgn="base" hangingPunct="0">
        <a:lnSpc>
          <a:spcPct val="90000"/>
        </a:lnSpc>
        <a:spcBef>
          <a:spcPct val="0"/>
        </a:spcBef>
        <a:spcAft>
          <a:spcPct val="0"/>
        </a:spcAft>
        <a:defRPr sz="4400">
          <a:solidFill>
            <a:schemeClr val="tx1"/>
          </a:solidFill>
          <a:latin typeface="Franklin Gothic Medium" pitchFamily="34" charset="0"/>
        </a:defRPr>
      </a:lvl5pPr>
      <a:lvl6pPr marL="457200" algn="l" rtl="0" fontAlgn="base">
        <a:lnSpc>
          <a:spcPct val="90000"/>
        </a:lnSpc>
        <a:spcBef>
          <a:spcPct val="0"/>
        </a:spcBef>
        <a:spcAft>
          <a:spcPct val="0"/>
        </a:spcAft>
        <a:defRPr sz="4400">
          <a:solidFill>
            <a:schemeClr val="tx1"/>
          </a:solidFill>
          <a:latin typeface="Franklin Gothic Medium" pitchFamily="34" charset="0"/>
        </a:defRPr>
      </a:lvl6pPr>
      <a:lvl7pPr marL="914400" algn="l" rtl="0" fontAlgn="base">
        <a:lnSpc>
          <a:spcPct val="90000"/>
        </a:lnSpc>
        <a:spcBef>
          <a:spcPct val="0"/>
        </a:spcBef>
        <a:spcAft>
          <a:spcPct val="0"/>
        </a:spcAft>
        <a:defRPr sz="4400">
          <a:solidFill>
            <a:schemeClr val="tx1"/>
          </a:solidFill>
          <a:latin typeface="Franklin Gothic Medium" pitchFamily="34" charset="0"/>
        </a:defRPr>
      </a:lvl7pPr>
      <a:lvl8pPr marL="1371600" algn="l" rtl="0" fontAlgn="base">
        <a:lnSpc>
          <a:spcPct val="90000"/>
        </a:lnSpc>
        <a:spcBef>
          <a:spcPct val="0"/>
        </a:spcBef>
        <a:spcAft>
          <a:spcPct val="0"/>
        </a:spcAft>
        <a:defRPr sz="4400">
          <a:solidFill>
            <a:schemeClr val="tx1"/>
          </a:solidFill>
          <a:latin typeface="Franklin Gothic Medium" pitchFamily="34" charset="0"/>
        </a:defRPr>
      </a:lvl8pPr>
      <a:lvl9pPr marL="1828800" algn="l" rtl="0" fontAlgn="base">
        <a:lnSpc>
          <a:spcPct val="90000"/>
        </a:lnSpc>
        <a:spcBef>
          <a:spcPct val="0"/>
        </a:spcBef>
        <a:spcAft>
          <a:spcPct val="0"/>
        </a:spcAft>
        <a:defRPr sz="4400">
          <a:solidFill>
            <a:schemeClr val="tx1"/>
          </a:solidFill>
          <a:latin typeface="Franklin Gothic Medium"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2D91-FE5B-4587-953B-ED81E86D1FDD}"/>
              </a:ext>
            </a:extLst>
          </p:cNvPr>
          <p:cNvSpPr>
            <a:spLocks noGrp="1"/>
          </p:cNvSpPr>
          <p:nvPr>
            <p:ph type="title"/>
          </p:nvPr>
        </p:nvSpPr>
        <p:spPr>
          <a:xfrm>
            <a:off x="534988" y="1604963"/>
            <a:ext cx="7886700" cy="576262"/>
          </a:xfrm>
        </p:spPr>
        <p:txBody>
          <a:bodyPr/>
          <a:lstStyle/>
          <a:p>
            <a:pPr eaLnBrk="1" fontAlgn="auto" hangingPunct="1">
              <a:spcAft>
                <a:spcPts val="0"/>
              </a:spcAft>
              <a:defRPr/>
            </a:pPr>
            <a:r>
              <a:rPr lang="en-US" sz="3200" dirty="0"/>
              <a:t>Supporting African countries in developing and strengthening environmental-economic accounting</a:t>
            </a:r>
          </a:p>
        </p:txBody>
      </p:sp>
      <p:sp>
        <p:nvSpPr>
          <p:cNvPr id="17411" name="Text Placeholder 2">
            <a:extLst>
              <a:ext uri="{FF2B5EF4-FFF2-40B4-BE49-F238E27FC236}">
                <a16:creationId xmlns:a16="http://schemas.microsoft.com/office/drawing/2014/main" id="{AD34C7AD-E94F-4F69-8B8F-211845E6B021}"/>
              </a:ext>
            </a:extLst>
          </p:cNvPr>
          <p:cNvSpPr>
            <a:spLocks noGrp="1"/>
          </p:cNvSpPr>
          <p:nvPr>
            <p:ph type="body" sz="quarter" idx="10"/>
          </p:nvPr>
        </p:nvSpPr>
        <p:spPr bwMode="auto">
          <a:xfrm>
            <a:off x="534988" y="2933700"/>
            <a:ext cx="8502650" cy="65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z="2000" dirty="0">
              <a:latin typeface="Franklin Gothic Book" panose="020B0503020102020204" pitchFamily="34" charset="0"/>
              <a:ea typeface="Franklin Gothic Book" panose="020B0503020102020204" pitchFamily="34" charset="0"/>
              <a:cs typeface="Franklin Gothic Book" panose="020B0503020102020204" pitchFamily="34" charset="0"/>
            </a:endParaRPr>
          </a:p>
          <a:p>
            <a:pPr eaLnBrk="1" hangingPunct="1"/>
            <a:endParaRPr lang="en-US" altLang="en-US" sz="2000" dirty="0">
              <a:latin typeface="Franklin Gothic Book" panose="020B0503020102020204" pitchFamily="34" charset="0"/>
              <a:ea typeface="Franklin Gothic Book" panose="020B0503020102020204" pitchFamily="34" charset="0"/>
              <a:cs typeface="Franklin Gothic Book" panose="020B0503020102020204" pitchFamily="34" charset="0"/>
            </a:endParaRPr>
          </a:p>
          <a:p>
            <a:pPr eaLnBrk="1" hangingPunct="1"/>
            <a:r>
              <a:rPr lang="en-US" altLang="en-US" sz="2000" dirty="0">
                <a:latin typeface="Franklin Gothic Book" panose="020B0503020102020204" pitchFamily="34" charset="0"/>
                <a:ea typeface="Franklin Gothic Book" panose="020B0503020102020204" pitchFamily="34" charset="0"/>
                <a:cs typeface="Franklin Gothic Book" panose="020B0503020102020204" pitchFamily="34" charset="0"/>
              </a:rPr>
              <a:t>Jackie Crafford</a:t>
            </a:r>
          </a:p>
          <a:p>
            <a:pPr eaLnBrk="1" hangingPunct="1"/>
            <a:r>
              <a:rPr lang="en-US" altLang="en-US" sz="2000" dirty="0">
                <a:latin typeface="Franklin Gothic Book" panose="020B0503020102020204" pitchFamily="34" charset="0"/>
                <a:ea typeface="Franklin Gothic Book" panose="020B0503020102020204" pitchFamily="34" charset="0"/>
                <a:cs typeface="Franklin Gothic Book" panose="020B0503020102020204" pitchFamily="34" charset="0"/>
              </a:rPr>
              <a:t>Consultant to the United Nations Statistics Division</a:t>
            </a:r>
          </a:p>
        </p:txBody>
      </p:sp>
      <p:sp>
        <p:nvSpPr>
          <p:cNvPr id="17412" name="Text Placeholder 3">
            <a:extLst>
              <a:ext uri="{FF2B5EF4-FFF2-40B4-BE49-F238E27FC236}">
                <a16:creationId xmlns:a16="http://schemas.microsoft.com/office/drawing/2014/main" id="{5C9F8800-2230-465F-B6B4-EC1E5E068FE0}"/>
              </a:ext>
            </a:extLst>
          </p:cNvPr>
          <p:cNvSpPr>
            <a:spLocks noGrp="1"/>
          </p:cNvSpPr>
          <p:nvPr>
            <p:ph type="body" sz="quarter" idx="11"/>
          </p:nvPr>
        </p:nvSpPr>
        <p:spPr bwMode="auto">
          <a:xfrm>
            <a:off x="534988" y="4962525"/>
            <a:ext cx="7886700" cy="48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a:latin typeface="Franklin Gothic Book" panose="020B0503020102020204" pitchFamily="34" charset="0"/>
                <a:ea typeface="Franklin Gothic Book" panose="020B0503020102020204" pitchFamily="34" charset="0"/>
                <a:cs typeface="Franklin Gothic Book" panose="020B0503020102020204" pitchFamily="34" charset="0"/>
              </a:rPr>
              <a:t>13 December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1C65-C59A-4643-83BD-EA12E7EAC174}"/>
              </a:ext>
            </a:extLst>
          </p:cNvPr>
          <p:cNvSpPr>
            <a:spLocks noGrp="1"/>
          </p:cNvSpPr>
          <p:nvPr>
            <p:ph type="title"/>
          </p:nvPr>
        </p:nvSpPr>
        <p:spPr/>
        <p:txBody>
          <a:bodyPr/>
          <a:lstStyle/>
          <a:p>
            <a:r>
              <a:rPr lang="en-US" sz="3200" dirty="0"/>
              <a:t>Assignment: Summary of lessons of success</a:t>
            </a:r>
            <a:endParaRPr lang="en-ZA" sz="3200" dirty="0"/>
          </a:p>
        </p:txBody>
      </p:sp>
      <p:sp>
        <p:nvSpPr>
          <p:cNvPr id="3" name="Subtitle 2">
            <a:extLst>
              <a:ext uri="{FF2B5EF4-FFF2-40B4-BE49-F238E27FC236}">
                <a16:creationId xmlns:a16="http://schemas.microsoft.com/office/drawing/2014/main" id="{921AEF19-2F8B-4F2B-A4A1-9F467CEA5EB0}"/>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UNSD assistance to Kenya Bureau of Statistics </a:t>
            </a:r>
          </a:p>
          <a:p>
            <a:pPr marL="285750" indent="-285750">
              <a:buFont typeface="Arial" panose="020B0604020202020204" pitchFamily="34" charset="0"/>
              <a:buChar char="•"/>
            </a:pPr>
            <a:r>
              <a:rPr lang="en-US" dirty="0"/>
              <a:t>UNSD assistance to Uganda Bureau of Statistics</a:t>
            </a:r>
          </a:p>
          <a:p>
            <a:pPr marL="285750" indent="-285750">
              <a:buFont typeface="Arial" panose="020B0604020202020204" pitchFamily="34" charset="0"/>
              <a:buChar char="•"/>
            </a:pPr>
            <a:r>
              <a:rPr lang="en-US" dirty="0"/>
              <a:t>Combined with experience from UN Environment in:</a:t>
            </a:r>
          </a:p>
          <a:p>
            <a:pPr marL="742950" lvl="1" indent="-285750">
              <a:buFont typeface="Arial" panose="020B0604020202020204" pitchFamily="34" charset="0"/>
              <a:buChar char="•"/>
            </a:pPr>
            <a:r>
              <a:rPr lang="en-US" sz="1800" dirty="0">
                <a:latin typeface="Palatino Linotype" panose="02040502050505030304" pitchFamily="18" charset="0"/>
              </a:rPr>
              <a:t>Kenya, Morocco, Gabon, </a:t>
            </a:r>
            <a:r>
              <a:rPr lang="en-GB" sz="1800" dirty="0">
                <a:latin typeface="Palatino Linotype" panose="02040502050505030304" pitchFamily="18" charset="0"/>
              </a:rPr>
              <a:t>Côte d’Ivoire</a:t>
            </a:r>
            <a:r>
              <a:rPr lang="en-US" sz="1800" dirty="0">
                <a:latin typeface="Palatino Linotype" panose="02040502050505030304" pitchFamily="18" charset="0"/>
              </a:rPr>
              <a:t>, Nigeria, Uganda</a:t>
            </a:r>
          </a:p>
          <a:p>
            <a:pPr marL="285750" indent="-285750">
              <a:buFont typeface="Arial" panose="020B0604020202020204" pitchFamily="34" charset="0"/>
              <a:buChar char="•"/>
            </a:pPr>
            <a:r>
              <a:rPr lang="en-US" dirty="0"/>
              <a:t>Combined with lessons from other countries</a:t>
            </a:r>
          </a:p>
        </p:txBody>
      </p:sp>
      <p:pic>
        <p:nvPicPr>
          <p:cNvPr id="5" name="Picture Placeholder 4">
            <a:extLst>
              <a:ext uri="{FF2B5EF4-FFF2-40B4-BE49-F238E27FC236}">
                <a16:creationId xmlns:a16="http://schemas.microsoft.com/office/drawing/2014/main" id="{AED1DEC4-474D-430F-9887-5564302B82A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650" r="665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25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E38E-6448-42A2-8A92-63A8F3D4F284}"/>
              </a:ext>
            </a:extLst>
          </p:cNvPr>
          <p:cNvSpPr>
            <a:spLocks noGrp="1"/>
          </p:cNvSpPr>
          <p:nvPr>
            <p:ph type="title"/>
          </p:nvPr>
        </p:nvSpPr>
        <p:spPr/>
        <p:txBody>
          <a:bodyPr/>
          <a:lstStyle/>
          <a:p>
            <a:r>
              <a:rPr lang="en-US" sz="2800" kern="0" dirty="0"/>
              <a:t>Principles for successful SEEA implementation</a:t>
            </a:r>
            <a:endParaRPr lang="en-ZA" sz="2800" dirty="0"/>
          </a:p>
        </p:txBody>
      </p:sp>
      <p:sp>
        <p:nvSpPr>
          <p:cNvPr id="4" name="Picture Placeholder 3">
            <a:extLst>
              <a:ext uri="{FF2B5EF4-FFF2-40B4-BE49-F238E27FC236}">
                <a16:creationId xmlns:a16="http://schemas.microsoft.com/office/drawing/2014/main" id="{42870EE1-2F01-4C2B-BF32-DB9A3A65CD44}"/>
              </a:ext>
            </a:extLst>
          </p:cNvPr>
          <p:cNvSpPr>
            <a:spLocks noGrp="1"/>
          </p:cNvSpPr>
          <p:nvPr>
            <p:ph type="pic" idx="1"/>
          </p:nvPr>
        </p:nvSpPr>
        <p:spPr/>
      </p:sp>
      <p:sp>
        <p:nvSpPr>
          <p:cNvPr id="3" name="Subtitle 2">
            <a:extLst>
              <a:ext uri="{FF2B5EF4-FFF2-40B4-BE49-F238E27FC236}">
                <a16:creationId xmlns:a16="http://schemas.microsoft.com/office/drawing/2014/main" id="{ED4DCC37-A485-4FA8-8AE6-9CB58CC25867}"/>
              </a:ext>
            </a:extLst>
          </p:cNvPr>
          <p:cNvSpPr>
            <a:spLocks noGrp="1"/>
          </p:cNvSpPr>
          <p:nvPr>
            <p:ph type="body" sz="half" idx="2"/>
          </p:nvPr>
        </p:nvSpPr>
        <p:spPr>
          <a:xfrm>
            <a:off x="630238" y="1425388"/>
            <a:ext cx="4224150" cy="4061012"/>
          </a:xfrm>
        </p:spPr>
        <p:txBody>
          <a:bodyPr/>
          <a:lstStyle/>
          <a:p>
            <a:pPr marL="514350" indent="-514350">
              <a:buFont typeface="+mj-lt"/>
              <a:buAutoNum type="arabicPeriod"/>
            </a:pPr>
            <a:r>
              <a:rPr lang="en-US" dirty="0"/>
              <a:t>Mandate</a:t>
            </a:r>
          </a:p>
          <a:p>
            <a:pPr marL="514350" indent="-514350">
              <a:buFont typeface="+mj-lt"/>
              <a:buAutoNum type="arabicPeriod"/>
            </a:pPr>
            <a:r>
              <a:rPr lang="en-US" dirty="0"/>
              <a:t>Readiness</a:t>
            </a:r>
          </a:p>
          <a:p>
            <a:pPr marL="514350" indent="-514350">
              <a:buFont typeface="+mj-lt"/>
              <a:buAutoNum type="arabicPeriod"/>
            </a:pPr>
            <a:r>
              <a:rPr lang="en-US" dirty="0"/>
              <a:t>Policy imperative</a:t>
            </a:r>
          </a:p>
          <a:p>
            <a:pPr marL="514350" indent="-514350">
              <a:buFont typeface="+mj-lt"/>
              <a:buAutoNum type="arabicPeriod"/>
            </a:pPr>
            <a:r>
              <a:rPr lang="en-US" dirty="0"/>
              <a:t>Application</a:t>
            </a:r>
          </a:p>
          <a:p>
            <a:pPr marL="514350" indent="-514350">
              <a:buFont typeface="+mj-lt"/>
              <a:buAutoNum type="arabicPeriod"/>
            </a:pPr>
            <a:r>
              <a:rPr lang="en-US" dirty="0"/>
              <a:t>Publication pathway</a:t>
            </a:r>
          </a:p>
          <a:p>
            <a:pPr marL="514350" indent="-514350">
              <a:buFont typeface="+mj-lt"/>
              <a:buAutoNum type="arabicPeriod"/>
            </a:pPr>
            <a:r>
              <a:rPr lang="en-US" dirty="0"/>
              <a:t>Timeframe and timing</a:t>
            </a:r>
          </a:p>
          <a:p>
            <a:pPr marL="514350" indent="-514350">
              <a:buFont typeface="+mj-lt"/>
              <a:buAutoNum type="arabicPeriod"/>
            </a:pPr>
            <a:r>
              <a:rPr lang="en-US" dirty="0"/>
              <a:t>Human Resources</a:t>
            </a:r>
          </a:p>
          <a:p>
            <a:pPr marL="514350" indent="-514350">
              <a:buFont typeface="+mj-lt"/>
              <a:buAutoNum type="arabicPeriod"/>
            </a:pPr>
            <a:r>
              <a:rPr lang="en-US" dirty="0"/>
              <a:t>Structure / architecture</a:t>
            </a:r>
          </a:p>
          <a:p>
            <a:pPr marL="514350" indent="-514350">
              <a:buFont typeface="+mj-lt"/>
              <a:buAutoNum type="arabicPeriod"/>
            </a:pPr>
            <a:r>
              <a:rPr lang="en-US" dirty="0"/>
              <a:t>Data availability</a:t>
            </a:r>
          </a:p>
          <a:p>
            <a:pPr marL="514350" indent="-514350">
              <a:buFont typeface="+mj-lt"/>
              <a:buAutoNum type="arabicPeriod"/>
            </a:pPr>
            <a:r>
              <a:rPr lang="en-US" dirty="0"/>
              <a:t>Developmental process</a:t>
            </a:r>
          </a:p>
        </p:txBody>
      </p:sp>
    </p:spTree>
    <p:extLst>
      <p:ext uri="{BB962C8B-B14F-4D97-AF65-F5344CB8AC3E}">
        <p14:creationId xmlns:p14="http://schemas.microsoft.com/office/powerpoint/2010/main" val="22373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F5D2-40C4-49F1-995D-7B9F11D51316}"/>
              </a:ext>
            </a:extLst>
          </p:cNvPr>
          <p:cNvSpPr>
            <a:spLocks noGrp="1"/>
          </p:cNvSpPr>
          <p:nvPr>
            <p:ph type="ctrTitle"/>
          </p:nvPr>
        </p:nvSpPr>
        <p:spPr/>
        <p:txBody>
          <a:bodyPr/>
          <a:lstStyle/>
          <a:p>
            <a:r>
              <a:rPr lang="en-US" dirty="0"/>
              <a:t>Mandate – No confusion</a:t>
            </a:r>
            <a:endParaRPr lang="en-ZA" dirty="0"/>
          </a:p>
        </p:txBody>
      </p:sp>
      <p:sp>
        <p:nvSpPr>
          <p:cNvPr id="3" name="Subtitle 2">
            <a:extLst>
              <a:ext uri="{FF2B5EF4-FFF2-40B4-BE49-F238E27FC236}">
                <a16:creationId xmlns:a16="http://schemas.microsoft.com/office/drawing/2014/main" id="{E475C352-0207-438C-A297-4D10A2B7B59A}"/>
              </a:ext>
            </a:extLst>
          </p:cNvPr>
          <p:cNvSpPr>
            <a:spLocks noGrp="1"/>
          </p:cNvSpPr>
          <p:nvPr>
            <p:ph type="subTitle" idx="1"/>
          </p:nvPr>
        </p:nvSpPr>
        <p:spPr>
          <a:xfrm>
            <a:off x="628650" y="1295400"/>
            <a:ext cx="6858000" cy="4089680"/>
          </a:xfrm>
        </p:spPr>
        <p:txBody>
          <a:bodyPr/>
          <a:lstStyle/>
          <a:p>
            <a:pPr marL="285750" indent="-285750">
              <a:buFont typeface="Arial" panose="020B0604020202020204" pitchFamily="34" charset="0"/>
              <a:buChar char="•"/>
            </a:pPr>
            <a:r>
              <a:rPr lang="en-US" dirty="0"/>
              <a:t>Can we imagine life without a country statistical office?</a:t>
            </a:r>
          </a:p>
          <a:p>
            <a:pPr marL="742950" lvl="1" indent="-285750" algn="l">
              <a:buFont typeface="Arial" panose="020B0604020202020204" pitchFamily="34" charset="0"/>
              <a:buChar char="•"/>
            </a:pPr>
            <a:r>
              <a:rPr lang="da-DK" sz="1800" dirty="0">
                <a:latin typeface="Palatino Linotype" panose="02040502050505030304" pitchFamily="18" charset="0"/>
              </a:rPr>
              <a:t>What would the Central Bank do?</a:t>
            </a:r>
            <a:endParaRPr lang="da-DK" sz="1800" b="1" dirty="0">
              <a:latin typeface="Palatino Linotype" panose="02040502050505030304" pitchFamily="18" charset="0"/>
            </a:endParaRPr>
          </a:p>
          <a:p>
            <a:pPr marL="742950" lvl="1" indent="-285750" algn="l">
              <a:buFont typeface="Arial" panose="020B0604020202020204" pitchFamily="34" charset="0"/>
              <a:buChar char="•"/>
            </a:pPr>
            <a:r>
              <a:rPr lang="da-DK" sz="1800" dirty="0">
                <a:latin typeface="Palatino Linotype" panose="02040502050505030304" pitchFamily="18" charset="0"/>
              </a:rPr>
              <a:t>What would international investors do?</a:t>
            </a:r>
          </a:p>
          <a:p>
            <a:pPr marL="742950" lvl="1" indent="-285750" algn="l">
              <a:buFont typeface="Arial" panose="020B0604020202020204" pitchFamily="34" charset="0"/>
              <a:buChar char="•"/>
            </a:pPr>
            <a:r>
              <a:rPr lang="da-DK" sz="1800" dirty="0">
                <a:latin typeface="Palatino Linotype" panose="02040502050505030304" pitchFamily="18" charset="0"/>
              </a:rPr>
              <a:t>How many jobs would politicians promise?</a:t>
            </a:r>
          </a:p>
          <a:p>
            <a:pPr marL="742950" lvl="1" indent="-285750" algn="l">
              <a:buFont typeface="Arial" panose="020B0604020202020204" pitchFamily="34" charset="0"/>
              <a:buChar char="•"/>
            </a:pPr>
            <a:r>
              <a:rPr lang="da-DK" sz="1800" dirty="0">
                <a:latin typeface="Palatino Linotype" panose="02040502050505030304" pitchFamily="18" charset="0"/>
              </a:rPr>
              <a:t>What would rating agencies do?</a:t>
            </a:r>
          </a:p>
          <a:p>
            <a:pPr marL="742950" lvl="1" indent="-285750" algn="l">
              <a:buFont typeface="Arial" panose="020B0604020202020204" pitchFamily="34" charset="0"/>
              <a:buChar char="•"/>
            </a:pPr>
            <a:r>
              <a:rPr lang="da-DK" sz="1800" dirty="0">
                <a:latin typeface="Palatino Linotype" panose="02040502050505030304" pitchFamily="18" charset="0"/>
              </a:rPr>
              <a:t>How would we develop policies and measure progress?</a:t>
            </a:r>
          </a:p>
          <a:p>
            <a:pPr marL="285750" indent="-285750">
              <a:buFont typeface="Arial" panose="020B0604020202020204" pitchFamily="34" charset="0"/>
              <a:buChar char="•"/>
            </a:pPr>
            <a:r>
              <a:rPr lang="en-US" dirty="0"/>
              <a:t>Country statistical office need to be mandated, via Statistics Act, or similar instrument to:</a:t>
            </a:r>
          </a:p>
          <a:p>
            <a:pPr marL="742950" lvl="1" indent="-285750" algn="l">
              <a:buFont typeface="Arial" panose="020B0604020202020204" pitchFamily="34" charset="0"/>
              <a:buChar char="•"/>
            </a:pPr>
            <a:r>
              <a:rPr lang="en-US" sz="1800" dirty="0">
                <a:latin typeface="Palatino Linotype" panose="02040502050505030304" pitchFamily="18" charset="0"/>
              </a:rPr>
              <a:t>Collect and publish official data that</a:t>
            </a:r>
          </a:p>
          <a:p>
            <a:pPr marL="742950" lvl="1" indent="-285750" algn="l">
              <a:buFont typeface="Arial" panose="020B0604020202020204" pitchFamily="34" charset="0"/>
              <a:buChar char="•"/>
            </a:pPr>
            <a:r>
              <a:rPr lang="en-US" sz="1800" dirty="0">
                <a:latin typeface="Palatino Linotype" panose="02040502050505030304" pitchFamily="18" charset="0"/>
              </a:rPr>
              <a:t>Enable environmental accounts</a:t>
            </a:r>
          </a:p>
          <a:p>
            <a:pPr marL="285750" indent="-285750">
              <a:buFont typeface="Arial" panose="020B0604020202020204" pitchFamily="34" charset="0"/>
              <a:buChar char="•"/>
            </a:pPr>
            <a:r>
              <a:rPr lang="en-US" dirty="0">
                <a:latin typeface="Palatino Linotype" panose="02040502050505030304" pitchFamily="18" charset="0"/>
              </a:rPr>
              <a:t>Risks</a:t>
            </a:r>
          </a:p>
          <a:p>
            <a:pPr marL="742950" lvl="1" indent="-285750" algn="l">
              <a:buFont typeface="Arial" panose="020B0604020202020204" pitchFamily="34" charset="0"/>
              <a:buChar char="•"/>
            </a:pPr>
            <a:r>
              <a:rPr lang="en-US" sz="1800" dirty="0">
                <a:latin typeface="Palatino Linotype" panose="02040502050505030304" pitchFamily="18" charset="0"/>
              </a:rPr>
              <a:t>Lack of collaboration</a:t>
            </a:r>
          </a:p>
          <a:p>
            <a:pPr marL="742950" lvl="1" indent="-285750" algn="l">
              <a:buFont typeface="Arial" panose="020B0604020202020204" pitchFamily="34" charset="0"/>
              <a:buChar char="•"/>
            </a:pPr>
            <a:r>
              <a:rPr lang="en-US" sz="1800" dirty="0">
                <a:latin typeface="Palatino Linotype" panose="02040502050505030304" pitchFamily="18" charset="0"/>
              </a:rPr>
              <a:t>Lack of data sharing</a:t>
            </a:r>
            <a:endParaRPr lang="en-ZA" sz="1800" dirty="0">
              <a:latin typeface="Palatino Linotype" panose="02040502050505030304" pitchFamily="18" charset="0"/>
            </a:endParaRPr>
          </a:p>
          <a:p>
            <a:endParaRPr lang="en-ZA" dirty="0"/>
          </a:p>
        </p:txBody>
      </p:sp>
    </p:spTree>
    <p:extLst>
      <p:ext uri="{BB962C8B-B14F-4D97-AF65-F5344CB8AC3E}">
        <p14:creationId xmlns:p14="http://schemas.microsoft.com/office/powerpoint/2010/main" val="142352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492B-A592-4606-87EF-F6A078533F86}"/>
              </a:ext>
            </a:extLst>
          </p:cNvPr>
          <p:cNvSpPr>
            <a:spLocks noGrp="1"/>
          </p:cNvSpPr>
          <p:nvPr>
            <p:ph type="ctrTitle"/>
          </p:nvPr>
        </p:nvSpPr>
        <p:spPr/>
        <p:txBody>
          <a:bodyPr/>
          <a:lstStyle/>
          <a:p>
            <a:r>
              <a:rPr lang="en-US" dirty="0"/>
              <a:t>Statistical Office Readiness</a:t>
            </a:r>
            <a:endParaRPr lang="en-ZA" dirty="0"/>
          </a:p>
        </p:txBody>
      </p:sp>
      <p:sp>
        <p:nvSpPr>
          <p:cNvPr id="3" name="Subtitle 2">
            <a:extLst>
              <a:ext uri="{FF2B5EF4-FFF2-40B4-BE49-F238E27FC236}">
                <a16:creationId xmlns:a16="http://schemas.microsoft.com/office/drawing/2014/main" id="{AF864DDC-3BDA-44AB-A557-2A0E382A2C8C}"/>
              </a:ext>
            </a:extLst>
          </p:cNvPr>
          <p:cNvSpPr>
            <a:spLocks noGrp="1"/>
          </p:cNvSpPr>
          <p:nvPr>
            <p:ph type="subTitle" idx="1"/>
          </p:nvPr>
        </p:nvSpPr>
        <p:spPr/>
        <p:txBody>
          <a:bodyPr/>
          <a:lstStyle/>
          <a:p>
            <a:pPr marL="285750" indent="-285750">
              <a:buFont typeface="Arial" panose="020B0604020202020204" pitchFamily="34" charset="0"/>
              <a:buChar char="•"/>
            </a:pPr>
            <a:r>
              <a:rPr lang="en-US" dirty="0"/>
              <a:t>Country statistical offices are often under budgetary pressure</a:t>
            </a:r>
          </a:p>
          <a:p>
            <a:pPr marL="285750" indent="-285750">
              <a:buFont typeface="Arial" panose="020B0604020202020204" pitchFamily="34" charset="0"/>
              <a:buChar char="•"/>
            </a:pPr>
            <a:r>
              <a:rPr lang="en-US" dirty="0"/>
              <a:t>Conventional National Statistics deliverables takes precedence</a:t>
            </a:r>
          </a:p>
          <a:p>
            <a:pPr marL="285750" indent="-285750">
              <a:buFont typeface="Arial" panose="020B0604020202020204" pitchFamily="34" charset="0"/>
              <a:buChar char="•"/>
            </a:pPr>
            <a:r>
              <a:rPr lang="en-US" dirty="0"/>
              <a:t>Therefore sufficient priority  for SEEA implementation has to exist</a:t>
            </a:r>
          </a:p>
          <a:p>
            <a:pPr marL="742950" lvl="1" indent="-285750" algn="l">
              <a:buFont typeface="Arial" panose="020B0604020202020204" pitchFamily="34" charset="0"/>
              <a:buChar char="•"/>
            </a:pPr>
            <a:r>
              <a:rPr lang="en-US" sz="1800" dirty="0">
                <a:latin typeface="Palatino Linotype" panose="02040502050505030304" pitchFamily="18" charset="0"/>
              </a:rPr>
              <a:t>Interest</a:t>
            </a:r>
          </a:p>
          <a:p>
            <a:pPr marL="742950" lvl="1" indent="-285750" algn="l">
              <a:buFont typeface="Arial" panose="020B0604020202020204" pitchFamily="34" charset="0"/>
              <a:buChar char="•"/>
            </a:pPr>
            <a:r>
              <a:rPr lang="en-US" sz="1800" dirty="0">
                <a:latin typeface="Palatino Linotype" panose="02040502050505030304" pitchFamily="18" charset="0"/>
              </a:rPr>
              <a:t>Resources </a:t>
            </a:r>
          </a:p>
          <a:p>
            <a:pPr marL="742950" lvl="1" indent="-285750" algn="l">
              <a:buFont typeface="Arial" panose="020B0604020202020204" pitchFamily="34" charset="0"/>
              <a:buChar char="•"/>
            </a:pPr>
            <a:r>
              <a:rPr lang="en-US" sz="1800" dirty="0">
                <a:latin typeface="Palatino Linotype" panose="02040502050505030304" pitchFamily="18" charset="0"/>
              </a:rPr>
              <a:t>Capacity</a:t>
            </a:r>
          </a:p>
          <a:p>
            <a:pPr marL="742950" lvl="1" indent="-285750" algn="l">
              <a:buFont typeface="Arial" panose="020B0604020202020204" pitchFamily="34" charset="0"/>
              <a:buChar char="•"/>
            </a:pPr>
            <a:endParaRPr lang="en-ZA" dirty="0"/>
          </a:p>
          <a:p>
            <a:endParaRPr lang="en-ZA" dirty="0"/>
          </a:p>
        </p:txBody>
      </p:sp>
    </p:spTree>
    <p:extLst>
      <p:ext uri="{BB962C8B-B14F-4D97-AF65-F5344CB8AC3E}">
        <p14:creationId xmlns:p14="http://schemas.microsoft.com/office/powerpoint/2010/main" val="308446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6A5E-CEAA-48E5-B8B1-E9A984B7D700}"/>
              </a:ext>
            </a:extLst>
          </p:cNvPr>
          <p:cNvSpPr>
            <a:spLocks noGrp="1"/>
          </p:cNvSpPr>
          <p:nvPr>
            <p:ph type="ctrTitle"/>
          </p:nvPr>
        </p:nvSpPr>
        <p:spPr/>
        <p:txBody>
          <a:bodyPr/>
          <a:lstStyle/>
          <a:p>
            <a:r>
              <a:rPr lang="en-US" dirty="0"/>
              <a:t>Policy imperatives</a:t>
            </a:r>
            <a:endParaRPr lang="en-ZA" dirty="0"/>
          </a:p>
        </p:txBody>
      </p:sp>
      <p:sp>
        <p:nvSpPr>
          <p:cNvPr id="3" name="Subtitle 2">
            <a:extLst>
              <a:ext uri="{FF2B5EF4-FFF2-40B4-BE49-F238E27FC236}">
                <a16:creationId xmlns:a16="http://schemas.microsoft.com/office/drawing/2014/main" id="{7B0114B5-28B6-480A-8926-ABC08D293513}"/>
              </a:ext>
            </a:extLst>
          </p:cNvPr>
          <p:cNvSpPr>
            <a:spLocks noGrp="1"/>
          </p:cNvSpPr>
          <p:nvPr>
            <p:ph type="subTitle" idx="1"/>
          </p:nvPr>
        </p:nvSpPr>
        <p:spPr/>
        <p:txBody>
          <a:bodyPr/>
          <a:lstStyle/>
          <a:p>
            <a:pPr marL="285750" indent="-285750">
              <a:buFont typeface="Arial" panose="020B0604020202020204" pitchFamily="34" charset="0"/>
              <a:buChar char="•"/>
            </a:pPr>
            <a:r>
              <a:rPr lang="en-US" dirty="0"/>
              <a:t>Political priority is a large driver of demand for SEEA</a:t>
            </a:r>
          </a:p>
          <a:p>
            <a:pPr marL="742950" lvl="1" indent="-285750" algn="l">
              <a:buFont typeface="Arial" panose="020B0604020202020204" pitchFamily="34" charset="0"/>
              <a:buChar char="•"/>
            </a:pPr>
            <a:r>
              <a:rPr lang="en-US" sz="1800" dirty="0">
                <a:latin typeface="Palatino Linotype" panose="02040502050505030304" pitchFamily="18" charset="0"/>
              </a:rPr>
              <a:t>Kenya: Energy security, Deforestation</a:t>
            </a:r>
          </a:p>
          <a:p>
            <a:pPr marL="742950" lvl="1" indent="-285750" algn="l">
              <a:buFont typeface="Arial" panose="020B0604020202020204" pitchFamily="34" charset="0"/>
              <a:buChar char="•"/>
            </a:pPr>
            <a:r>
              <a:rPr lang="en-US" sz="1800" dirty="0">
                <a:latin typeface="Palatino Linotype" panose="02040502050505030304" pitchFamily="18" charset="0"/>
              </a:rPr>
              <a:t>Uganda: Water resource efficiency, Deforestation</a:t>
            </a:r>
          </a:p>
          <a:p>
            <a:pPr marL="742950" lvl="1" indent="-285750" algn="l">
              <a:buFont typeface="Arial" panose="020B0604020202020204" pitchFamily="34" charset="0"/>
              <a:buChar char="•"/>
            </a:pPr>
            <a:r>
              <a:rPr lang="en-US" sz="1800" dirty="0">
                <a:latin typeface="Palatino Linotype" panose="02040502050505030304" pitchFamily="18" charset="0"/>
              </a:rPr>
              <a:t>South Africa: Water security, -equity, -tariffs, Energy security, Mining resource depletion</a:t>
            </a:r>
          </a:p>
          <a:p>
            <a:pPr marL="742950" lvl="1" indent="-285750" algn="l">
              <a:buFont typeface="Arial" panose="020B0604020202020204" pitchFamily="34" charset="0"/>
              <a:buChar char="•"/>
            </a:pPr>
            <a:r>
              <a:rPr lang="en-GB" sz="1800" dirty="0">
                <a:latin typeface="Palatino Linotype" panose="02040502050505030304" pitchFamily="18" charset="0"/>
              </a:rPr>
              <a:t>Côte d’Ivoire: Cocoa production and deforestation</a:t>
            </a:r>
          </a:p>
          <a:p>
            <a:pPr marL="742950" lvl="1" indent="-285750" algn="l">
              <a:buFont typeface="Arial" panose="020B0604020202020204" pitchFamily="34" charset="0"/>
              <a:buChar char="•"/>
            </a:pPr>
            <a:r>
              <a:rPr lang="en-GB" sz="1800" dirty="0">
                <a:latin typeface="Palatino Linotype" panose="02040502050505030304" pitchFamily="18" charset="0"/>
              </a:rPr>
              <a:t>Morocco: Desertification, climate change</a:t>
            </a:r>
          </a:p>
          <a:p>
            <a:pPr marL="742950" lvl="1" indent="-285750" algn="l">
              <a:buFont typeface="Arial" panose="020B0604020202020204" pitchFamily="34" charset="0"/>
              <a:buChar char="•"/>
            </a:pPr>
            <a:r>
              <a:rPr lang="en-GB" sz="1800" dirty="0">
                <a:latin typeface="Palatino Linotype" panose="02040502050505030304" pitchFamily="18" charset="0"/>
              </a:rPr>
              <a:t>Nigeria: Extreme deforestation</a:t>
            </a:r>
          </a:p>
          <a:p>
            <a:pPr marL="742950" lvl="1" indent="-285750" algn="l">
              <a:buFont typeface="Arial" panose="020B0604020202020204" pitchFamily="34" charset="0"/>
              <a:buChar char="•"/>
            </a:pPr>
            <a:r>
              <a:rPr lang="en-GB" sz="1800" dirty="0">
                <a:latin typeface="Palatino Linotype" panose="02040502050505030304" pitchFamily="18" charset="0"/>
              </a:rPr>
              <a:t>Gabon: Economic development</a:t>
            </a:r>
          </a:p>
          <a:p>
            <a:pPr marL="285750" indent="-285750">
              <a:buFont typeface="Arial" panose="020B0604020202020204" pitchFamily="34" charset="0"/>
              <a:buChar char="•"/>
            </a:pPr>
            <a:r>
              <a:rPr lang="en-US" dirty="0"/>
              <a:t>Environment is for people</a:t>
            </a:r>
            <a:endParaRPr lang="en-ZA" dirty="0"/>
          </a:p>
          <a:p>
            <a:pPr marL="285750" indent="-285750">
              <a:buFont typeface="Arial" panose="020B0604020202020204" pitchFamily="34" charset="0"/>
              <a:buChar char="•"/>
            </a:pPr>
            <a:r>
              <a:rPr lang="en-US" dirty="0"/>
              <a:t>Policy intent:</a:t>
            </a:r>
          </a:p>
          <a:p>
            <a:pPr marL="742950" lvl="1" indent="-285750" algn="l">
              <a:buFont typeface="Arial" panose="020B0604020202020204" pitchFamily="34" charset="0"/>
              <a:buChar char="•"/>
            </a:pPr>
            <a:r>
              <a:rPr lang="en-US" sz="1800" dirty="0">
                <a:latin typeface="Palatino Linotype" panose="02040502050505030304" pitchFamily="18" charset="0"/>
              </a:rPr>
              <a:t>Strategic to support policy design and development</a:t>
            </a:r>
          </a:p>
          <a:p>
            <a:pPr marL="742950" lvl="1" indent="-285750" algn="l">
              <a:buFont typeface="Arial" panose="020B0604020202020204" pitchFamily="34" charset="0"/>
              <a:buChar char="•"/>
            </a:pPr>
            <a:r>
              <a:rPr lang="en-US" sz="1800" dirty="0">
                <a:latin typeface="Palatino Linotype" panose="02040502050505030304" pitchFamily="18" charset="0"/>
              </a:rPr>
              <a:t>Tactical to support policy instrument development</a:t>
            </a:r>
            <a:endParaRPr lang="en-ZA" sz="1800" dirty="0">
              <a:latin typeface="Palatino Linotype" panose="02040502050505030304" pitchFamily="18" charset="0"/>
            </a:endParaRPr>
          </a:p>
          <a:p>
            <a:endParaRPr lang="en-US" dirty="0"/>
          </a:p>
          <a:p>
            <a:endParaRPr lang="en-ZA" dirty="0"/>
          </a:p>
        </p:txBody>
      </p:sp>
    </p:spTree>
    <p:extLst>
      <p:ext uri="{BB962C8B-B14F-4D97-AF65-F5344CB8AC3E}">
        <p14:creationId xmlns:p14="http://schemas.microsoft.com/office/powerpoint/2010/main" val="357870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B656-59D1-42AA-AC01-EE77D2F90852}"/>
              </a:ext>
            </a:extLst>
          </p:cNvPr>
          <p:cNvSpPr>
            <a:spLocks noGrp="1"/>
          </p:cNvSpPr>
          <p:nvPr>
            <p:ph type="title"/>
          </p:nvPr>
        </p:nvSpPr>
        <p:spPr/>
        <p:txBody>
          <a:bodyPr/>
          <a:lstStyle/>
          <a:p>
            <a:r>
              <a:rPr lang="en-US" dirty="0"/>
              <a:t>Applications</a:t>
            </a:r>
            <a:endParaRPr lang="en-ZA" dirty="0"/>
          </a:p>
        </p:txBody>
      </p:sp>
      <p:sp>
        <p:nvSpPr>
          <p:cNvPr id="4" name="Text Placeholder 3">
            <a:extLst>
              <a:ext uri="{FF2B5EF4-FFF2-40B4-BE49-F238E27FC236}">
                <a16:creationId xmlns:a16="http://schemas.microsoft.com/office/drawing/2014/main" id="{12548610-DEA8-4DC2-9923-54AD288AD9A5}"/>
              </a:ext>
            </a:extLst>
          </p:cNvPr>
          <p:cNvSpPr>
            <a:spLocks noGrp="1"/>
          </p:cNvSpPr>
          <p:nvPr>
            <p:ph type="body" sz="half" idx="2"/>
          </p:nvPr>
        </p:nvSpPr>
        <p:spPr>
          <a:xfrm>
            <a:off x="630238" y="1143000"/>
            <a:ext cx="4224150" cy="2544726"/>
          </a:xfrm>
        </p:spPr>
        <p:txBody>
          <a:bodyPr/>
          <a:lstStyle/>
          <a:p>
            <a:pPr marL="285750" indent="-285750">
              <a:buFont typeface="Arial" panose="020B0604020202020204" pitchFamily="34" charset="0"/>
              <a:buChar char="•"/>
            </a:pPr>
            <a:r>
              <a:rPr lang="en-US" dirty="0"/>
              <a:t>Publication: regular and relevant</a:t>
            </a:r>
          </a:p>
          <a:p>
            <a:pPr marL="285750" indent="-285750">
              <a:buFont typeface="Arial" panose="020B0604020202020204" pitchFamily="34" charset="0"/>
              <a:buChar char="•"/>
            </a:pPr>
            <a:r>
              <a:rPr lang="en-US" dirty="0"/>
              <a:t>Toolset</a:t>
            </a:r>
          </a:p>
          <a:p>
            <a:pPr marL="285750" indent="-285750">
              <a:buFont typeface="Arial" panose="020B0604020202020204" pitchFamily="34" charset="0"/>
              <a:buChar char="•"/>
            </a:pPr>
            <a:r>
              <a:rPr lang="en-US" dirty="0"/>
              <a:t>Value add to physical data</a:t>
            </a:r>
          </a:p>
          <a:p>
            <a:pPr marL="285750" indent="-285750">
              <a:buFont typeface="Arial" panose="020B0604020202020204" pitchFamily="34" charset="0"/>
              <a:buChar char="•"/>
            </a:pPr>
            <a:r>
              <a:rPr lang="en-US" dirty="0"/>
              <a:t>Inputs into: SDG reporting, apply to key policy questions</a:t>
            </a:r>
          </a:p>
          <a:p>
            <a:pPr marL="285750" indent="-285750">
              <a:buFont typeface="Arial" panose="020B0604020202020204" pitchFamily="34" charset="0"/>
              <a:buChar char="•"/>
            </a:pPr>
            <a:endParaRPr lang="en-US" dirty="0"/>
          </a:p>
        </p:txBody>
      </p:sp>
      <p:pic>
        <p:nvPicPr>
          <p:cNvPr id="96258" name="Picture 2" descr="Image result for smartphone app">
            <a:extLst>
              <a:ext uri="{FF2B5EF4-FFF2-40B4-BE49-F238E27FC236}">
                <a16:creationId xmlns:a16="http://schemas.microsoft.com/office/drawing/2014/main" id="{7B5EE9C0-997E-4347-B0F6-F52C3FDAD62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328" r="18328"/>
          <a:stretch>
            <a:fillRect/>
          </a:stretch>
        </p:blipFill>
        <p:spPr bwMode="auto">
          <a:xfrm>
            <a:off x="5593663" y="439261"/>
            <a:ext cx="3550337" cy="5556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8BD0EC-84BE-4E59-9F26-57FAFE64672C}"/>
              </a:ext>
            </a:extLst>
          </p:cNvPr>
          <p:cNvSpPr txBox="1"/>
          <p:nvPr/>
        </p:nvSpPr>
        <p:spPr>
          <a:xfrm>
            <a:off x="5579486" y="5257800"/>
            <a:ext cx="1619867" cy="276999"/>
          </a:xfrm>
          <a:prstGeom prst="rect">
            <a:avLst/>
          </a:prstGeom>
          <a:noFill/>
        </p:spPr>
        <p:txBody>
          <a:bodyPr wrap="none" rtlCol="0">
            <a:spAutoFit/>
          </a:bodyPr>
          <a:lstStyle/>
          <a:p>
            <a:r>
              <a:rPr lang="en-ZA" sz="1200" dirty="0"/>
              <a:t>http://pursuitmag.com</a:t>
            </a:r>
          </a:p>
        </p:txBody>
      </p:sp>
      <p:pic>
        <p:nvPicPr>
          <p:cNvPr id="8" name="Picture 7">
            <a:extLst>
              <a:ext uri="{FF2B5EF4-FFF2-40B4-BE49-F238E27FC236}">
                <a16:creationId xmlns:a16="http://schemas.microsoft.com/office/drawing/2014/main" id="{AA651B9B-FE81-4F5A-80AB-4D45F6F85716}"/>
              </a:ext>
            </a:extLst>
          </p:cNvPr>
          <p:cNvPicPr>
            <a:picLocks noChangeAspect="1"/>
          </p:cNvPicPr>
          <p:nvPr/>
        </p:nvPicPr>
        <p:blipFill>
          <a:blip r:embed="rId3"/>
          <a:stretch>
            <a:fillRect/>
          </a:stretch>
        </p:blipFill>
        <p:spPr>
          <a:xfrm>
            <a:off x="630238" y="3217545"/>
            <a:ext cx="4551362" cy="2558892"/>
          </a:xfrm>
          <a:prstGeom prst="rect">
            <a:avLst/>
          </a:prstGeom>
        </p:spPr>
      </p:pic>
    </p:spTree>
    <p:extLst>
      <p:ext uri="{BB962C8B-B14F-4D97-AF65-F5344CB8AC3E}">
        <p14:creationId xmlns:p14="http://schemas.microsoft.com/office/powerpoint/2010/main" val="377812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8733-3BCB-4115-909F-16C29BAF08A0}"/>
              </a:ext>
            </a:extLst>
          </p:cNvPr>
          <p:cNvSpPr>
            <a:spLocks noGrp="1"/>
          </p:cNvSpPr>
          <p:nvPr>
            <p:ph type="ctrTitle"/>
          </p:nvPr>
        </p:nvSpPr>
        <p:spPr/>
        <p:txBody>
          <a:bodyPr/>
          <a:lstStyle/>
          <a:p>
            <a:r>
              <a:rPr lang="en-US" dirty="0"/>
              <a:t>Publication Pathway</a:t>
            </a:r>
            <a:endParaRPr lang="en-ZA" dirty="0"/>
          </a:p>
        </p:txBody>
      </p:sp>
      <p:sp>
        <p:nvSpPr>
          <p:cNvPr id="3" name="Subtitle 2">
            <a:extLst>
              <a:ext uri="{FF2B5EF4-FFF2-40B4-BE49-F238E27FC236}">
                <a16:creationId xmlns:a16="http://schemas.microsoft.com/office/drawing/2014/main" id="{5083F8B8-7D0F-4F77-9C5E-1C791DA92F75}"/>
              </a:ext>
            </a:extLst>
          </p:cNvPr>
          <p:cNvSpPr>
            <a:spLocks noGrp="1"/>
          </p:cNvSpPr>
          <p:nvPr>
            <p:ph type="subTitle" idx="1"/>
          </p:nvPr>
        </p:nvSpPr>
        <p:spPr/>
        <p:txBody>
          <a:bodyPr/>
          <a:lstStyle/>
          <a:p>
            <a:pPr marL="285750" indent="-285750">
              <a:buFont typeface="Arial" panose="020B0604020202020204" pitchFamily="34" charset="0"/>
              <a:buChar char="•"/>
            </a:pPr>
            <a:r>
              <a:rPr lang="en-US" dirty="0"/>
              <a:t>Publication process is an institutional process</a:t>
            </a:r>
          </a:p>
          <a:p>
            <a:pPr marL="285750" indent="-285750">
              <a:buFont typeface="Arial" panose="020B0604020202020204" pitchFamily="34" charset="0"/>
              <a:buChar char="•"/>
            </a:pPr>
            <a:r>
              <a:rPr lang="en-US" dirty="0"/>
              <a:t>Evolutionary publication process that builds on existing institutional process</a:t>
            </a:r>
          </a:p>
          <a:p>
            <a:pPr marL="742950" lvl="1" indent="-285750" algn="l">
              <a:buFont typeface="Arial" panose="020B0604020202020204" pitchFamily="34" charset="0"/>
              <a:buChar char="•"/>
            </a:pPr>
            <a:r>
              <a:rPr lang="en-US" sz="1800" dirty="0">
                <a:latin typeface="Palatino Linotype" panose="02040502050505030304" pitchFamily="18" charset="0"/>
              </a:rPr>
              <a:t>Timeframes</a:t>
            </a:r>
          </a:p>
          <a:p>
            <a:pPr marL="742950" lvl="1" indent="-285750" algn="l">
              <a:buFont typeface="Arial" panose="020B0604020202020204" pitchFamily="34" charset="0"/>
              <a:buChar char="•"/>
            </a:pPr>
            <a:r>
              <a:rPr lang="en-US" sz="1800" dirty="0">
                <a:latin typeface="Palatino Linotype" panose="02040502050505030304" pitchFamily="18" charset="0"/>
              </a:rPr>
              <a:t>Quality Control</a:t>
            </a:r>
          </a:p>
          <a:p>
            <a:pPr marL="742950" lvl="1" indent="-285750" algn="l">
              <a:buFont typeface="Arial" panose="020B0604020202020204" pitchFamily="34" charset="0"/>
              <a:buChar char="•"/>
            </a:pPr>
            <a:r>
              <a:rPr lang="en-US" sz="1800" dirty="0">
                <a:latin typeface="Palatino Linotype" panose="02040502050505030304" pitchFamily="18" charset="0"/>
              </a:rPr>
              <a:t>Budgets</a:t>
            </a:r>
          </a:p>
          <a:p>
            <a:pPr marL="285750" indent="-285750">
              <a:buFont typeface="Arial" panose="020B0604020202020204" pitchFamily="34" charset="0"/>
              <a:buChar char="•"/>
            </a:pPr>
            <a:r>
              <a:rPr lang="en-US" dirty="0"/>
              <a:t>E.g. “Statistical Survey”, “Economic Survey”</a:t>
            </a:r>
          </a:p>
          <a:p>
            <a:pPr marL="285750" indent="-285750">
              <a:buFont typeface="Arial" panose="020B0604020202020204" pitchFamily="34" charset="0"/>
              <a:buChar char="•"/>
            </a:pPr>
            <a:r>
              <a:rPr lang="en-US" dirty="0"/>
              <a:t>Progressing to: “Compendium of EEAs”</a:t>
            </a:r>
          </a:p>
          <a:p>
            <a:pPr marL="285750" indent="-285750">
              <a:buFont typeface="Arial" panose="020B0604020202020204" pitchFamily="34" charset="0"/>
              <a:buChar char="•"/>
            </a:pPr>
            <a:r>
              <a:rPr lang="en-US" dirty="0"/>
              <a:t>Value added applications</a:t>
            </a:r>
          </a:p>
        </p:txBody>
      </p:sp>
    </p:spTree>
    <p:extLst>
      <p:ext uri="{BB962C8B-B14F-4D97-AF65-F5344CB8AC3E}">
        <p14:creationId xmlns:p14="http://schemas.microsoft.com/office/powerpoint/2010/main" val="26623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D1AA-ABE3-4C89-AF5A-209E0E6A6A51}"/>
              </a:ext>
            </a:extLst>
          </p:cNvPr>
          <p:cNvSpPr>
            <a:spLocks noGrp="1"/>
          </p:cNvSpPr>
          <p:nvPr>
            <p:ph type="ctrTitle"/>
          </p:nvPr>
        </p:nvSpPr>
        <p:spPr/>
        <p:txBody>
          <a:bodyPr/>
          <a:lstStyle/>
          <a:p>
            <a:r>
              <a:rPr lang="en-US" dirty="0"/>
              <a:t>Human resources</a:t>
            </a:r>
            <a:endParaRPr lang="en-ZA" dirty="0"/>
          </a:p>
        </p:txBody>
      </p:sp>
      <p:sp>
        <p:nvSpPr>
          <p:cNvPr id="3" name="Subtitle 2">
            <a:extLst>
              <a:ext uri="{FF2B5EF4-FFF2-40B4-BE49-F238E27FC236}">
                <a16:creationId xmlns:a16="http://schemas.microsoft.com/office/drawing/2014/main" id="{FF8AD9E4-A155-4300-AF2E-DE3D8EA372D8}"/>
              </a:ext>
            </a:extLst>
          </p:cNvPr>
          <p:cNvSpPr>
            <a:spLocks noGrp="1"/>
          </p:cNvSpPr>
          <p:nvPr>
            <p:ph type="subTitle" idx="1"/>
          </p:nvPr>
        </p:nvSpPr>
        <p:spPr/>
        <p:txBody>
          <a:bodyPr/>
          <a:lstStyle/>
          <a:p>
            <a:pPr marL="285750" indent="-285750">
              <a:buFont typeface="Arial" panose="020B0604020202020204" pitchFamily="34" charset="0"/>
              <a:buChar char="•"/>
            </a:pPr>
            <a:r>
              <a:rPr lang="en-US" dirty="0"/>
              <a:t>Consider capacity within statistical office</a:t>
            </a:r>
          </a:p>
          <a:p>
            <a:pPr marL="285750" indent="-285750">
              <a:buFont typeface="Arial" panose="020B0604020202020204" pitchFamily="34" charset="0"/>
              <a:buChar char="•"/>
            </a:pPr>
            <a:r>
              <a:rPr lang="en-US" dirty="0"/>
              <a:t>Technical skills within statistical office</a:t>
            </a:r>
          </a:p>
          <a:p>
            <a:pPr marL="285750" indent="-285750">
              <a:buFont typeface="Arial" panose="020B0604020202020204" pitchFamily="34" charset="0"/>
              <a:buChar char="•"/>
            </a:pPr>
            <a:r>
              <a:rPr lang="en-US" dirty="0"/>
              <a:t>Experience of compiling EEAs, especially because each EEA is so unique</a:t>
            </a:r>
          </a:p>
          <a:p>
            <a:pPr marL="285750" indent="-285750">
              <a:buFont typeface="Arial" panose="020B0604020202020204" pitchFamily="34" charset="0"/>
              <a:buChar char="•"/>
            </a:pPr>
            <a:r>
              <a:rPr lang="en-US" dirty="0"/>
              <a:t>Entrenching EEAs though KPAs </a:t>
            </a:r>
            <a:endParaRPr lang="en-ZA" dirty="0"/>
          </a:p>
        </p:txBody>
      </p:sp>
    </p:spTree>
    <p:extLst>
      <p:ext uri="{BB962C8B-B14F-4D97-AF65-F5344CB8AC3E}">
        <p14:creationId xmlns:p14="http://schemas.microsoft.com/office/powerpoint/2010/main" val="37526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1BA3-0B8D-4156-8FC2-3DC2DF613714}"/>
              </a:ext>
            </a:extLst>
          </p:cNvPr>
          <p:cNvSpPr>
            <a:spLocks noGrp="1"/>
          </p:cNvSpPr>
          <p:nvPr>
            <p:ph type="ctrTitle"/>
          </p:nvPr>
        </p:nvSpPr>
        <p:spPr/>
        <p:txBody>
          <a:bodyPr/>
          <a:lstStyle/>
          <a:p>
            <a:r>
              <a:rPr lang="en-US" dirty="0"/>
              <a:t>Structure / Architecture</a:t>
            </a:r>
            <a:endParaRPr lang="en-ZA" dirty="0"/>
          </a:p>
        </p:txBody>
      </p:sp>
      <p:sp>
        <p:nvSpPr>
          <p:cNvPr id="3" name="Subtitle 2">
            <a:extLst>
              <a:ext uri="{FF2B5EF4-FFF2-40B4-BE49-F238E27FC236}">
                <a16:creationId xmlns:a16="http://schemas.microsoft.com/office/drawing/2014/main" id="{9105D26F-086D-4F79-97E4-B51E5FCEA4C0}"/>
              </a:ext>
            </a:extLst>
          </p:cNvPr>
          <p:cNvSpPr>
            <a:spLocks noGrp="1"/>
          </p:cNvSpPr>
          <p:nvPr>
            <p:ph type="subTitle" idx="1"/>
          </p:nvPr>
        </p:nvSpPr>
        <p:spPr/>
        <p:txBody>
          <a:bodyPr/>
          <a:lstStyle/>
          <a:p>
            <a:pPr marL="285750" indent="-285750">
              <a:buFont typeface="Arial" panose="020B0604020202020204" pitchFamily="34" charset="0"/>
              <a:buChar char="•"/>
            </a:pPr>
            <a:r>
              <a:rPr lang="en-US" dirty="0"/>
              <a:t>Policy and data relevant</a:t>
            </a:r>
          </a:p>
          <a:p>
            <a:pPr marL="285750" indent="-285750">
              <a:buFont typeface="Arial" panose="020B0604020202020204" pitchFamily="34" charset="0"/>
              <a:buChar char="•"/>
            </a:pPr>
            <a:r>
              <a:rPr lang="en-US" dirty="0"/>
              <a:t>Decisions on:</a:t>
            </a:r>
          </a:p>
          <a:p>
            <a:pPr marL="742950" lvl="1" indent="-285750" algn="l">
              <a:buFont typeface="Arial" panose="020B0604020202020204" pitchFamily="34" charset="0"/>
              <a:buChar char="•"/>
            </a:pPr>
            <a:r>
              <a:rPr lang="en-US" sz="1800" dirty="0">
                <a:latin typeface="Palatino Linotype" panose="02040502050505030304" pitchFamily="18" charset="0"/>
              </a:rPr>
              <a:t>Stock and/or Flow</a:t>
            </a:r>
          </a:p>
          <a:p>
            <a:pPr marL="742950" lvl="1" indent="-285750" algn="l">
              <a:buFont typeface="Arial" panose="020B0604020202020204" pitchFamily="34" charset="0"/>
              <a:buChar char="•"/>
            </a:pPr>
            <a:r>
              <a:rPr lang="en-US" sz="1800" dirty="0">
                <a:latin typeface="Palatino Linotype" panose="02040502050505030304" pitchFamily="18" charset="0"/>
              </a:rPr>
              <a:t>Physical and/or monetary</a:t>
            </a:r>
          </a:p>
          <a:p>
            <a:pPr marL="742950" lvl="1" indent="-285750" algn="l">
              <a:buFont typeface="Arial" panose="020B0604020202020204" pitchFamily="34" charset="0"/>
              <a:buChar char="•"/>
            </a:pPr>
            <a:r>
              <a:rPr lang="en-US" sz="1800" dirty="0">
                <a:latin typeface="Palatino Linotype" panose="02040502050505030304" pitchFamily="18" charset="0"/>
              </a:rPr>
              <a:t>Quality / ecosystem services</a:t>
            </a:r>
          </a:p>
          <a:p>
            <a:pPr marL="285750" indent="-285750">
              <a:buFont typeface="Arial" panose="020B0604020202020204" pitchFamily="34" charset="0"/>
              <a:buChar char="•"/>
            </a:pPr>
            <a:r>
              <a:rPr lang="en-US" dirty="0"/>
              <a:t>Sources and methods document</a:t>
            </a:r>
          </a:p>
          <a:p>
            <a:pPr marL="285750" indent="-285750">
              <a:buFont typeface="Arial" panose="020B0604020202020204" pitchFamily="34" charset="0"/>
              <a:buChar char="•"/>
            </a:pPr>
            <a:r>
              <a:rPr lang="en-US" dirty="0"/>
              <a:t>User-friendly and National Accounts compatible</a:t>
            </a:r>
          </a:p>
          <a:p>
            <a:pPr marL="285750" indent="-285750">
              <a:buFont typeface="Arial" panose="020B0604020202020204" pitchFamily="34" charset="0"/>
              <a:buChar char="•"/>
            </a:pPr>
            <a:r>
              <a:rPr lang="en-US" dirty="0"/>
              <a:t>Applications and policy relevance</a:t>
            </a:r>
          </a:p>
          <a:p>
            <a:pPr lvl="1"/>
            <a:endParaRPr lang="en-US" dirty="0"/>
          </a:p>
          <a:p>
            <a:endParaRPr lang="en-ZA" dirty="0"/>
          </a:p>
        </p:txBody>
      </p:sp>
    </p:spTree>
    <p:extLst>
      <p:ext uri="{BB962C8B-B14F-4D97-AF65-F5344CB8AC3E}">
        <p14:creationId xmlns:p14="http://schemas.microsoft.com/office/powerpoint/2010/main" val="206687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86F5-D36A-4360-8057-FC00DA76BB63}"/>
              </a:ext>
            </a:extLst>
          </p:cNvPr>
          <p:cNvSpPr>
            <a:spLocks noGrp="1"/>
          </p:cNvSpPr>
          <p:nvPr>
            <p:ph type="ctrTitle"/>
          </p:nvPr>
        </p:nvSpPr>
        <p:spPr/>
        <p:txBody>
          <a:bodyPr/>
          <a:lstStyle/>
          <a:p>
            <a:r>
              <a:rPr lang="en-US" dirty="0"/>
              <a:t>Data availability</a:t>
            </a:r>
            <a:endParaRPr lang="en-ZA" dirty="0"/>
          </a:p>
        </p:txBody>
      </p:sp>
      <p:sp>
        <p:nvSpPr>
          <p:cNvPr id="3" name="Subtitle 2">
            <a:extLst>
              <a:ext uri="{FF2B5EF4-FFF2-40B4-BE49-F238E27FC236}">
                <a16:creationId xmlns:a16="http://schemas.microsoft.com/office/drawing/2014/main" id="{6DDF15FD-71AF-4B4F-A833-D3010A6EFF01}"/>
              </a:ext>
            </a:extLst>
          </p:cNvPr>
          <p:cNvSpPr>
            <a:spLocks noGrp="1"/>
          </p:cNvSpPr>
          <p:nvPr>
            <p:ph type="subTitle" idx="1"/>
          </p:nvPr>
        </p:nvSpPr>
        <p:spPr/>
        <p:txBody>
          <a:bodyPr/>
          <a:lstStyle/>
          <a:p>
            <a:pPr marL="285750" indent="-285750">
              <a:buFont typeface="Arial" panose="020B0604020202020204" pitchFamily="34" charset="0"/>
              <a:buChar char="•"/>
            </a:pPr>
            <a:r>
              <a:rPr lang="en-US" dirty="0"/>
              <a:t>EEAs require non-traditional data sources to be incorporated into official statistics</a:t>
            </a:r>
          </a:p>
          <a:p>
            <a:pPr marL="742950" lvl="1" indent="-285750" algn="l">
              <a:buFont typeface="Arial" panose="020B0604020202020204" pitchFamily="34" charset="0"/>
              <a:buChar char="•"/>
            </a:pPr>
            <a:r>
              <a:rPr lang="en-US" sz="1800" dirty="0">
                <a:latin typeface="Palatino Linotype" panose="02040502050505030304" pitchFamily="18" charset="0"/>
              </a:rPr>
              <a:t>Data availability </a:t>
            </a:r>
          </a:p>
          <a:p>
            <a:pPr marL="742950" lvl="1" indent="-285750" algn="l">
              <a:buFont typeface="Arial" panose="020B0604020202020204" pitchFamily="34" charset="0"/>
              <a:buChar char="•"/>
            </a:pPr>
            <a:r>
              <a:rPr lang="en-US" sz="1800" dirty="0">
                <a:latin typeface="Palatino Linotype" panose="02040502050505030304" pitchFamily="18" charset="0"/>
              </a:rPr>
              <a:t>from line ministries</a:t>
            </a:r>
          </a:p>
          <a:p>
            <a:pPr marL="742950" lvl="1" indent="-285750" algn="l">
              <a:buFont typeface="Arial" panose="020B0604020202020204" pitchFamily="34" charset="0"/>
              <a:buChar char="•"/>
            </a:pPr>
            <a:r>
              <a:rPr lang="en-US" sz="1800" dirty="0">
                <a:latin typeface="Palatino Linotype" panose="02040502050505030304" pitchFamily="18" charset="0"/>
              </a:rPr>
              <a:t>From data mining within statistical agency</a:t>
            </a:r>
          </a:p>
          <a:p>
            <a:pPr marL="285750" indent="-285750">
              <a:buFont typeface="Arial" panose="020B0604020202020204" pitchFamily="34" charset="0"/>
              <a:buChar char="•"/>
            </a:pPr>
            <a:r>
              <a:rPr lang="en-US" dirty="0"/>
              <a:t>Classification – align domain-specific classification with ISIC, and formalize these definitions</a:t>
            </a:r>
          </a:p>
          <a:p>
            <a:pPr marL="285750" indent="-285750">
              <a:buFont typeface="Arial" panose="020B0604020202020204" pitchFamily="34" charset="0"/>
              <a:buChar char="•"/>
            </a:pPr>
            <a:r>
              <a:rPr lang="en-US" dirty="0"/>
              <a:t>Data quality assessment – to enable publication to proceed in absence of perfect data, and also to ensure continuous improvement of data quality</a:t>
            </a:r>
          </a:p>
          <a:p>
            <a:pPr marL="285750" indent="-285750">
              <a:buFont typeface="Arial" panose="020B0604020202020204" pitchFamily="34" charset="0"/>
              <a:buChar char="•"/>
            </a:pPr>
            <a:r>
              <a:rPr lang="en-US" dirty="0"/>
              <a:t>Frequency of reporting – ideally data need to enable annual reporting update</a:t>
            </a:r>
          </a:p>
        </p:txBody>
      </p:sp>
    </p:spTree>
    <p:extLst>
      <p:ext uri="{BB962C8B-B14F-4D97-AF65-F5344CB8AC3E}">
        <p14:creationId xmlns:p14="http://schemas.microsoft.com/office/powerpoint/2010/main" val="303124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A91F-A2C3-4E61-8F91-2DFCC9F99E11}"/>
              </a:ext>
            </a:extLst>
          </p:cNvPr>
          <p:cNvSpPr>
            <a:spLocks noGrp="1"/>
          </p:cNvSpPr>
          <p:nvPr>
            <p:ph type="ctrTitle"/>
          </p:nvPr>
        </p:nvSpPr>
        <p:spPr/>
        <p:txBody>
          <a:bodyPr/>
          <a:lstStyle/>
          <a:p>
            <a:r>
              <a:rPr lang="en-US" dirty="0"/>
              <a:t>“A Perfect Storm?”</a:t>
            </a:r>
            <a:endParaRPr lang="en-ZA" dirty="0"/>
          </a:p>
        </p:txBody>
      </p:sp>
      <p:sp>
        <p:nvSpPr>
          <p:cNvPr id="3" name="Subtitle 2">
            <a:extLst>
              <a:ext uri="{FF2B5EF4-FFF2-40B4-BE49-F238E27FC236}">
                <a16:creationId xmlns:a16="http://schemas.microsoft.com/office/drawing/2014/main" id="{26471616-3CE1-4FE3-8FC1-FEADB15605F7}"/>
              </a:ext>
            </a:extLst>
          </p:cNvPr>
          <p:cNvSpPr>
            <a:spLocks noGrp="1"/>
          </p:cNvSpPr>
          <p:nvPr>
            <p:ph type="body" sz="quarter" idx="13"/>
          </p:nvPr>
        </p:nvSpPr>
        <p:spPr/>
        <p:txBody>
          <a:bodyPr/>
          <a:lstStyle/>
          <a:p>
            <a:pPr marL="0" indent="0">
              <a:buNone/>
            </a:pPr>
            <a:r>
              <a:rPr lang="en-US" b="1" dirty="0"/>
              <a:t>Most African economies are highly dependent on natural resources</a:t>
            </a:r>
          </a:p>
          <a:p>
            <a:pPr marL="285750" indent="-285750">
              <a:buFont typeface="Arial" panose="020B0604020202020204" pitchFamily="34" charset="0"/>
              <a:buChar char="•"/>
            </a:pPr>
            <a:r>
              <a:rPr lang="en-US" dirty="0"/>
              <a:t>Agriculture – “the rule of 30”</a:t>
            </a:r>
          </a:p>
          <a:p>
            <a:pPr marL="285750" indent="-285750">
              <a:buFont typeface="Arial" panose="020B0604020202020204" pitchFamily="34" charset="0"/>
              <a:buChar char="•"/>
            </a:pPr>
            <a:r>
              <a:rPr lang="en-US" dirty="0"/>
              <a:t>Energy – Oil, gas</a:t>
            </a:r>
          </a:p>
          <a:p>
            <a:pPr marL="285750" indent="-285750">
              <a:buFont typeface="Arial" panose="020B0604020202020204" pitchFamily="34" charset="0"/>
              <a:buChar char="•"/>
            </a:pPr>
            <a:r>
              <a:rPr lang="en-US" dirty="0"/>
              <a:t>Mining </a:t>
            </a:r>
          </a:p>
          <a:p>
            <a:pPr marL="285750" indent="-285750">
              <a:buFont typeface="Arial" panose="020B0604020202020204" pitchFamily="34" charset="0"/>
              <a:buChar char="•"/>
            </a:pPr>
            <a:r>
              <a:rPr lang="en-US" dirty="0"/>
              <a:t>Informal economic activity</a:t>
            </a:r>
          </a:p>
          <a:p>
            <a:pPr marL="0" indent="0">
              <a:buNone/>
            </a:pPr>
            <a:endParaRPr lang="en-US" dirty="0"/>
          </a:p>
          <a:p>
            <a:pPr marL="0" indent="0">
              <a:buNone/>
            </a:pPr>
            <a:r>
              <a:rPr lang="en-US" b="1" dirty="0"/>
              <a:t>A rapidly changing future:</a:t>
            </a:r>
          </a:p>
          <a:p>
            <a:r>
              <a:rPr lang="en-US" dirty="0" err="1"/>
              <a:t>Urbanisation</a:t>
            </a:r>
            <a:endParaRPr lang="en-US" dirty="0"/>
          </a:p>
          <a:p>
            <a:r>
              <a:rPr lang="en-US" dirty="0"/>
              <a:t>Commodity price pressure</a:t>
            </a:r>
          </a:p>
          <a:p>
            <a:r>
              <a:rPr lang="en-US" dirty="0"/>
              <a:t>Resource scarcity</a:t>
            </a:r>
          </a:p>
          <a:p>
            <a:pPr marL="285750" indent="-285750">
              <a:buFont typeface="Arial" panose="020B0604020202020204" pitchFamily="34" charset="0"/>
              <a:buChar char="•"/>
            </a:pPr>
            <a:endParaRPr lang="en-ZA" dirty="0"/>
          </a:p>
        </p:txBody>
      </p:sp>
      <p:sp>
        <p:nvSpPr>
          <p:cNvPr id="4" name="Text Placeholder 3">
            <a:extLst>
              <a:ext uri="{FF2B5EF4-FFF2-40B4-BE49-F238E27FC236}">
                <a16:creationId xmlns:a16="http://schemas.microsoft.com/office/drawing/2014/main" id="{CEC1691F-91DA-414F-B314-C22EA495BC40}"/>
              </a:ext>
            </a:extLst>
          </p:cNvPr>
          <p:cNvSpPr>
            <a:spLocks noGrp="1"/>
          </p:cNvSpPr>
          <p:nvPr>
            <p:ph type="body" sz="quarter" idx="14"/>
          </p:nvPr>
        </p:nvSpPr>
        <p:spPr/>
        <p:txBody>
          <a:bodyPr/>
          <a:lstStyle/>
          <a:p>
            <a:pPr marL="0" indent="0">
              <a:buNone/>
            </a:pPr>
            <a:r>
              <a:rPr lang="en-US" b="1" dirty="0"/>
              <a:t>A large dependence of the economy on:</a:t>
            </a:r>
          </a:p>
          <a:p>
            <a:r>
              <a:rPr lang="en-US" dirty="0"/>
              <a:t>Natural capital </a:t>
            </a:r>
          </a:p>
          <a:p>
            <a:r>
              <a:rPr lang="en-US" dirty="0"/>
              <a:t>And its benefits</a:t>
            </a:r>
          </a:p>
          <a:p>
            <a:pPr marL="0" indent="0">
              <a:buNone/>
            </a:pPr>
            <a:endParaRPr lang="en-US" dirty="0"/>
          </a:p>
          <a:p>
            <a:pPr marL="0" indent="0">
              <a:buNone/>
            </a:pPr>
            <a:r>
              <a:rPr lang="en-US" b="1" dirty="0"/>
              <a:t>Key natural resources:</a:t>
            </a:r>
          </a:p>
          <a:p>
            <a:r>
              <a:rPr lang="en-US" dirty="0"/>
              <a:t>Energy </a:t>
            </a:r>
          </a:p>
          <a:p>
            <a:r>
              <a:rPr lang="en-US" dirty="0"/>
              <a:t>Fish stocks</a:t>
            </a:r>
          </a:p>
          <a:p>
            <a:r>
              <a:rPr lang="en-US" dirty="0"/>
              <a:t>Forests</a:t>
            </a:r>
          </a:p>
          <a:p>
            <a:r>
              <a:rPr lang="en-US" dirty="0"/>
              <a:t>Minerals</a:t>
            </a:r>
          </a:p>
          <a:p>
            <a:r>
              <a:rPr lang="en-US" dirty="0"/>
              <a:t>Water</a:t>
            </a:r>
          </a:p>
        </p:txBody>
      </p:sp>
    </p:spTree>
    <p:extLst>
      <p:ext uri="{BB962C8B-B14F-4D97-AF65-F5344CB8AC3E}">
        <p14:creationId xmlns:p14="http://schemas.microsoft.com/office/powerpoint/2010/main" val="1267576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ABFA-0168-4C51-BF72-08BD79FADF15}"/>
              </a:ext>
            </a:extLst>
          </p:cNvPr>
          <p:cNvSpPr>
            <a:spLocks noGrp="1"/>
          </p:cNvSpPr>
          <p:nvPr>
            <p:ph type="ctrTitle"/>
          </p:nvPr>
        </p:nvSpPr>
        <p:spPr/>
        <p:txBody>
          <a:bodyPr/>
          <a:lstStyle/>
          <a:p>
            <a:r>
              <a:rPr lang="en-US" dirty="0"/>
              <a:t>Developmental process</a:t>
            </a:r>
            <a:endParaRPr lang="en-ZA" dirty="0"/>
          </a:p>
        </p:txBody>
      </p:sp>
      <p:sp>
        <p:nvSpPr>
          <p:cNvPr id="3" name="Subtitle 2">
            <a:extLst>
              <a:ext uri="{FF2B5EF4-FFF2-40B4-BE49-F238E27FC236}">
                <a16:creationId xmlns:a16="http://schemas.microsoft.com/office/drawing/2014/main" id="{DF46CDAB-5FA9-4575-9930-9813D1166BEF}"/>
              </a:ext>
            </a:extLst>
          </p:cNvPr>
          <p:cNvSpPr>
            <a:spLocks noGrp="1"/>
          </p:cNvSpPr>
          <p:nvPr>
            <p:ph type="subTitle" idx="1"/>
          </p:nvPr>
        </p:nvSpPr>
        <p:spPr/>
        <p:txBody>
          <a:bodyPr/>
          <a:lstStyle/>
          <a:p>
            <a:pPr marL="514350" indent="-514350">
              <a:buFont typeface="Arial" panose="020B0604020202020204" pitchFamily="34" charset="0"/>
              <a:buChar char="•"/>
            </a:pPr>
            <a:r>
              <a:rPr lang="en-US" dirty="0"/>
              <a:t>Piloting, prototyping</a:t>
            </a:r>
          </a:p>
          <a:p>
            <a:pPr marL="514350" indent="-514350">
              <a:buFont typeface="Arial" panose="020B0604020202020204" pitchFamily="34" charset="0"/>
              <a:buChar char="•"/>
            </a:pPr>
            <a:r>
              <a:rPr lang="en-US" dirty="0"/>
              <a:t>On the job “training”</a:t>
            </a:r>
          </a:p>
          <a:p>
            <a:pPr marL="514350" indent="-514350">
              <a:buFont typeface="Arial" panose="020B0604020202020204" pitchFamily="34" charset="0"/>
              <a:buChar char="•"/>
            </a:pPr>
            <a:r>
              <a:rPr lang="en-US" dirty="0"/>
              <a:t>Use of technology:</a:t>
            </a:r>
          </a:p>
          <a:p>
            <a:pPr marL="971550" lvl="1" indent="-514350" algn="l">
              <a:buFont typeface="Arial" panose="020B0604020202020204" pitchFamily="34" charset="0"/>
              <a:buChar char="•"/>
            </a:pPr>
            <a:r>
              <a:rPr lang="en-US" sz="1800" dirty="0">
                <a:latin typeface="Palatino Linotype" panose="02040502050505030304" pitchFamily="18" charset="0"/>
              </a:rPr>
              <a:t>Remote sensing</a:t>
            </a:r>
          </a:p>
          <a:p>
            <a:pPr marL="971550" lvl="1" indent="-514350" algn="l">
              <a:buFont typeface="Arial" panose="020B0604020202020204" pitchFamily="34" charset="0"/>
              <a:buChar char="•"/>
            </a:pPr>
            <a:r>
              <a:rPr lang="en-US" sz="1800" dirty="0">
                <a:latin typeface="Palatino Linotype" panose="02040502050505030304" pitchFamily="18" charset="0"/>
              </a:rPr>
              <a:t>Visual Basic programming</a:t>
            </a:r>
          </a:p>
          <a:p>
            <a:pPr marL="514350" indent="-514350">
              <a:buFont typeface="Arial" panose="020B0604020202020204" pitchFamily="34" charset="0"/>
              <a:buChar char="•"/>
            </a:pPr>
            <a:r>
              <a:rPr lang="en-US" dirty="0"/>
              <a:t>Regional cooperation and sharing of experience</a:t>
            </a:r>
          </a:p>
          <a:p>
            <a:endParaRPr lang="en-ZA" dirty="0"/>
          </a:p>
        </p:txBody>
      </p:sp>
    </p:spTree>
    <p:extLst>
      <p:ext uri="{BB962C8B-B14F-4D97-AF65-F5344CB8AC3E}">
        <p14:creationId xmlns:p14="http://schemas.microsoft.com/office/powerpoint/2010/main" val="330983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96FD-1569-408D-8BDE-4B2BEA77F0B0}"/>
              </a:ext>
            </a:extLst>
          </p:cNvPr>
          <p:cNvSpPr>
            <a:spLocks noGrp="1"/>
          </p:cNvSpPr>
          <p:nvPr>
            <p:ph type="ctrTitle"/>
          </p:nvPr>
        </p:nvSpPr>
        <p:spPr>
          <a:xfrm>
            <a:off x="609600" y="475130"/>
            <a:ext cx="7677150" cy="820270"/>
          </a:xfrm>
        </p:spPr>
        <p:txBody>
          <a:bodyPr/>
          <a:lstStyle/>
          <a:p>
            <a:pPr algn="ctr"/>
            <a:r>
              <a:rPr lang="en-US" sz="2400" dirty="0"/>
              <a:t>Goal and Output: Identify and publish priority accounts</a:t>
            </a:r>
            <a:br>
              <a:rPr lang="en-US" sz="2400" dirty="0"/>
            </a:br>
            <a:r>
              <a:rPr lang="en-US" sz="2400" dirty="0"/>
              <a:t>Simplified Log Frame</a:t>
            </a:r>
            <a:endParaRPr lang="en-ZA" sz="2400" dirty="0"/>
          </a:p>
        </p:txBody>
      </p:sp>
      <p:graphicFrame>
        <p:nvGraphicFramePr>
          <p:cNvPr id="4" name="Table 3">
            <a:extLst>
              <a:ext uri="{FF2B5EF4-FFF2-40B4-BE49-F238E27FC236}">
                <a16:creationId xmlns:a16="http://schemas.microsoft.com/office/drawing/2014/main" id="{42891FE1-2BDC-49D9-961F-E269005219F3}"/>
              </a:ext>
            </a:extLst>
          </p:cNvPr>
          <p:cNvGraphicFramePr>
            <a:graphicFrameLocks noGrp="1"/>
          </p:cNvGraphicFramePr>
          <p:nvPr>
            <p:extLst>
              <p:ext uri="{D42A27DB-BD31-4B8C-83A1-F6EECF244321}">
                <p14:modId xmlns:p14="http://schemas.microsoft.com/office/powerpoint/2010/main" val="1662020709"/>
              </p:ext>
            </p:extLst>
          </p:nvPr>
        </p:nvGraphicFramePr>
        <p:xfrm>
          <a:off x="685800" y="1447800"/>
          <a:ext cx="7600950" cy="4206240"/>
        </p:xfrm>
        <a:graphic>
          <a:graphicData uri="http://schemas.openxmlformats.org/drawingml/2006/table">
            <a:tbl>
              <a:tblPr firstRow="1" bandRow="1">
                <a:tableStyleId>{5C22544A-7EE6-4342-B048-85BDC9FD1C3A}</a:tableStyleId>
              </a:tblPr>
              <a:tblGrid>
                <a:gridCol w="1961827">
                  <a:extLst>
                    <a:ext uri="{9D8B030D-6E8A-4147-A177-3AD203B41FA5}">
                      <a16:colId xmlns:a16="http://schemas.microsoft.com/office/drawing/2014/main" val="3767061690"/>
                    </a:ext>
                  </a:extLst>
                </a:gridCol>
                <a:gridCol w="3295973">
                  <a:extLst>
                    <a:ext uri="{9D8B030D-6E8A-4147-A177-3AD203B41FA5}">
                      <a16:colId xmlns:a16="http://schemas.microsoft.com/office/drawing/2014/main" val="1929321590"/>
                    </a:ext>
                  </a:extLst>
                </a:gridCol>
                <a:gridCol w="2343150">
                  <a:extLst>
                    <a:ext uri="{9D8B030D-6E8A-4147-A177-3AD203B41FA5}">
                      <a16:colId xmlns:a16="http://schemas.microsoft.com/office/drawing/2014/main" val="1566921490"/>
                    </a:ext>
                  </a:extLst>
                </a:gridCol>
              </a:tblGrid>
              <a:tr h="370840">
                <a:tc>
                  <a:txBody>
                    <a:bodyPr/>
                    <a:lstStyle/>
                    <a:p>
                      <a:r>
                        <a:rPr lang="en-US" dirty="0">
                          <a:latin typeface="Palatino Linotype" panose="02040502050505030304" pitchFamily="18" charset="0"/>
                        </a:rPr>
                        <a:t>Summary</a:t>
                      </a:r>
                      <a:endParaRPr lang="en-ZA" dirty="0">
                        <a:latin typeface="Palatino Linotype" panose="02040502050505030304" pitchFamily="18" charset="0"/>
                      </a:endParaRPr>
                    </a:p>
                  </a:txBody>
                  <a:tcPr/>
                </a:tc>
                <a:tc>
                  <a:txBody>
                    <a:bodyPr/>
                    <a:lstStyle/>
                    <a:p>
                      <a:r>
                        <a:rPr lang="en-US" dirty="0">
                          <a:latin typeface="Palatino Linotype" panose="02040502050505030304" pitchFamily="18" charset="0"/>
                        </a:rPr>
                        <a:t>Indicators</a:t>
                      </a:r>
                      <a:endParaRPr lang="en-ZA" dirty="0">
                        <a:latin typeface="Palatino Linotype" panose="02040502050505030304" pitchFamily="18" charset="0"/>
                      </a:endParaRPr>
                    </a:p>
                  </a:txBody>
                  <a:tcPr/>
                </a:tc>
                <a:tc>
                  <a:txBody>
                    <a:bodyPr/>
                    <a:lstStyle/>
                    <a:p>
                      <a:r>
                        <a:rPr lang="en-US" dirty="0">
                          <a:latin typeface="Palatino Linotype" panose="02040502050505030304" pitchFamily="18" charset="0"/>
                        </a:rPr>
                        <a:t>Outputs and Impacts</a:t>
                      </a:r>
                      <a:endParaRPr lang="en-ZA" dirty="0">
                        <a:latin typeface="Palatino Linotype" panose="02040502050505030304" pitchFamily="18" charset="0"/>
                      </a:endParaRPr>
                    </a:p>
                  </a:txBody>
                  <a:tcPr/>
                </a:tc>
                <a:extLst>
                  <a:ext uri="{0D108BD9-81ED-4DB2-BD59-A6C34878D82A}">
                    <a16:rowId xmlns:a16="http://schemas.microsoft.com/office/drawing/2014/main" val="2542855093"/>
                  </a:ext>
                </a:extLst>
              </a:tr>
              <a:tr h="370840">
                <a:tc>
                  <a:txBody>
                    <a:bodyPr/>
                    <a:lstStyle/>
                    <a:p>
                      <a:r>
                        <a:rPr lang="en-US" dirty="0">
                          <a:latin typeface="Palatino Linotype" panose="02040502050505030304" pitchFamily="18" charset="0"/>
                        </a:rPr>
                        <a:t>Enabling factors</a:t>
                      </a:r>
                      <a:endParaRPr lang="en-ZA" dirty="0">
                        <a:latin typeface="Palatino Linotype" panose="02040502050505030304" pitchFamily="18" charset="0"/>
                      </a:endParaRPr>
                    </a:p>
                  </a:txBody>
                  <a:tcPr/>
                </a:tc>
                <a:tc>
                  <a:txBody>
                    <a:bodyPr/>
                    <a:lstStyle/>
                    <a:p>
                      <a:r>
                        <a:rPr lang="en-US" dirty="0">
                          <a:latin typeface="Palatino Linotype" panose="02040502050505030304" pitchFamily="18" charset="0"/>
                        </a:rPr>
                        <a:t>Assessment of principles</a:t>
                      </a:r>
                    </a:p>
                    <a:p>
                      <a:r>
                        <a:rPr lang="en-US" dirty="0">
                          <a:latin typeface="Palatino Linotype" panose="02040502050505030304" pitchFamily="18" charset="0"/>
                        </a:rPr>
                        <a:t>UNSD enabled NPAEEA launch</a:t>
                      </a:r>
                      <a:endParaRPr lang="en-ZA" dirty="0">
                        <a:latin typeface="Palatino Linotype" panose="02040502050505030304" pitchFamily="18" charset="0"/>
                      </a:endParaRPr>
                    </a:p>
                  </a:txBody>
                  <a:tcPr/>
                </a:tc>
                <a:tc rowSpan="3">
                  <a:txBody>
                    <a:bodyPr/>
                    <a:lstStyle/>
                    <a:p>
                      <a:r>
                        <a:rPr lang="en-US" dirty="0">
                          <a:latin typeface="Palatino Linotype" panose="02040502050505030304" pitchFamily="18" charset="0"/>
                        </a:rPr>
                        <a:t>Mainstreamed EEAs</a:t>
                      </a:r>
                      <a:endParaRPr lang="en-ZA" dirty="0">
                        <a:latin typeface="Palatino Linotype" panose="02040502050505030304" pitchFamily="18" charset="0"/>
                      </a:endParaRPr>
                    </a:p>
                  </a:txBody>
                  <a:tcPr anchor="ctr"/>
                </a:tc>
                <a:extLst>
                  <a:ext uri="{0D108BD9-81ED-4DB2-BD59-A6C34878D82A}">
                    <a16:rowId xmlns:a16="http://schemas.microsoft.com/office/drawing/2014/main" val="3732432639"/>
                  </a:ext>
                </a:extLst>
              </a:tr>
              <a:tr h="370840">
                <a:tc>
                  <a:txBody>
                    <a:bodyPr/>
                    <a:lstStyle/>
                    <a:p>
                      <a:r>
                        <a:rPr lang="en-US" dirty="0">
                          <a:latin typeface="Palatino Linotype" panose="02040502050505030304" pitchFamily="18" charset="0"/>
                        </a:rPr>
                        <a:t>Participation</a:t>
                      </a:r>
                      <a:endParaRPr lang="en-ZA" dirty="0">
                        <a:latin typeface="Palatino Linotype" panose="02040502050505030304" pitchFamily="18" charset="0"/>
                      </a:endParaRPr>
                    </a:p>
                  </a:txBody>
                  <a:tcPr/>
                </a:tc>
                <a:tc>
                  <a:txBody>
                    <a:bodyPr/>
                    <a:lstStyle/>
                    <a:p>
                      <a:r>
                        <a:rPr lang="en-US" dirty="0">
                          <a:latin typeface="Palatino Linotype" panose="02040502050505030304" pitchFamily="18" charset="0"/>
                        </a:rPr>
                        <a:t>Technical Working Committees / Data Forums</a:t>
                      </a:r>
                      <a:endParaRPr lang="en-ZA" dirty="0">
                        <a:latin typeface="Palatino Linotype" panose="02040502050505030304" pitchFamily="18" charset="0"/>
                      </a:endParaRPr>
                    </a:p>
                  </a:txBody>
                  <a:tcPr/>
                </a:tc>
                <a:tc vMerge="1">
                  <a:txBody>
                    <a:bodyPr/>
                    <a:lstStyle/>
                    <a:p>
                      <a:endParaRPr lang="en-ZA" dirty="0"/>
                    </a:p>
                  </a:txBody>
                  <a:tcPr/>
                </a:tc>
                <a:extLst>
                  <a:ext uri="{0D108BD9-81ED-4DB2-BD59-A6C34878D82A}">
                    <a16:rowId xmlns:a16="http://schemas.microsoft.com/office/drawing/2014/main" val="1629926084"/>
                  </a:ext>
                </a:extLst>
              </a:tr>
              <a:tr h="370840">
                <a:tc>
                  <a:txBody>
                    <a:bodyPr/>
                    <a:lstStyle/>
                    <a:p>
                      <a:r>
                        <a:rPr lang="en-US" dirty="0">
                          <a:latin typeface="Palatino Linotype" panose="02040502050505030304" pitchFamily="18" charset="0"/>
                        </a:rPr>
                        <a:t>Action Plan</a:t>
                      </a:r>
                      <a:endParaRPr lang="en-ZA" dirty="0">
                        <a:latin typeface="Palatino Linotype" panose="02040502050505030304" pitchFamily="18" charset="0"/>
                      </a:endParaRPr>
                    </a:p>
                  </a:txBody>
                  <a:tcPr/>
                </a:tc>
                <a:tc>
                  <a:txBody>
                    <a:bodyPr/>
                    <a:lstStyle/>
                    <a:p>
                      <a:r>
                        <a:rPr lang="en-US" dirty="0">
                          <a:latin typeface="Palatino Linotype" panose="02040502050505030304" pitchFamily="18" charset="0"/>
                        </a:rPr>
                        <a:t>Policy relevant architecture</a:t>
                      </a:r>
                    </a:p>
                    <a:p>
                      <a:r>
                        <a:rPr lang="en-US" dirty="0">
                          <a:latin typeface="Palatino Linotype" panose="02040502050505030304" pitchFamily="18" charset="0"/>
                        </a:rPr>
                        <a:t>Data mining (line ministries and own)</a:t>
                      </a:r>
                    </a:p>
                    <a:p>
                      <a:r>
                        <a:rPr lang="en-US" dirty="0">
                          <a:latin typeface="Palatino Linotype" panose="02040502050505030304" pitchFamily="18" charset="0"/>
                        </a:rPr>
                        <a:t>Prototyping</a:t>
                      </a:r>
                    </a:p>
                    <a:p>
                      <a:r>
                        <a:rPr lang="en-US" dirty="0">
                          <a:latin typeface="Palatino Linotype" panose="02040502050505030304" pitchFamily="18" charset="0"/>
                        </a:rPr>
                        <a:t>Technical quality control</a:t>
                      </a:r>
                    </a:p>
                    <a:p>
                      <a:r>
                        <a:rPr lang="en-US" dirty="0">
                          <a:latin typeface="Palatino Linotype" panose="02040502050505030304" pitchFamily="18" charset="0"/>
                        </a:rPr>
                        <a:t>Publication</a:t>
                      </a:r>
                    </a:p>
                    <a:p>
                      <a:r>
                        <a:rPr lang="en-US" dirty="0">
                          <a:latin typeface="Palatino Linotype" panose="02040502050505030304" pitchFamily="18" charset="0"/>
                        </a:rPr>
                        <a:t>Continuous improvement</a:t>
                      </a:r>
                      <a:endParaRPr lang="en-ZA" dirty="0">
                        <a:latin typeface="Palatino Linotype" panose="02040502050505030304" pitchFamily="18" charset="0"/>
                      </a:endParaRPr>
                    </a:p>
                  </a:txBody>
                  <a:tcPr/>
                </a:tc>
                <a:tc vMerge="1">
                  <a:txBody>
                    <a:bodyPr/>
                    <a:lstStyle/>
                    <a:p>
                      <a:endParaRPr lang="en-ZA" dirty="0"/>
                    </a:p>
                  </a:txBody>
                  <a:tcPr/>
                </a:tc>
                <a:extLst>
                  <a:ext uri="{0D108BD9-81ED-4DB2-BD59-A6C34878D82A}">
                    <a16:rowId xmlns:a16="http://schemas.microsoft.com/office/drawing/2014/main" val="867282903"/>
                  </a:ext>
                </a:extLst>
              </a:tr>
            </a:tbl>
          </a:graphicData>
        </a:graphic>
      </p:graphicFrame>
    </p:spTree>
    <p:extLst>
      <p:ext uri="{BB962C8B-B14F-4D97-AF65-F5344CB8AC3E}">
        <p14:creationId xmlns:p14="http://schemas.microsoft.com/office/powerpoint/2010/main" val="301564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1266-900D-4525-A8E8-7435FBC44623}"/>
              </a:ext>
            </a:extLst>
          </p:cNvPr>
          <p:cNvSpPr>
            <a:spLocks noGrp="1"/>
          </p:cNvSpPr>
          <p:nvPr>
            <p:ph type="ctrTitle"/>
          </p:nvPr>
        </p:nvSpPr>
        <p:spPr/>
        <p:txBody>
          <a:bodyPr/>
          <a:lstStyle/>
          <a:p>
            <a:r>
              <a:rPr lang="en-US" dirty="0"/>
              <a:t>Participation</a:t>
            </a:r>
            <a:endParaRPr lang="en-ZA" dirty="0"/>
          </a:p>
        </p:txBody>
      </p:sp>
      <p:sp>
        <p:nvSpPr>
          <p:cNvPr id="3" name="Subtitle 2">
            <a:extLst>
              <a:ext uri="{FF2B5EF4-FFF2-40B4-BE49-F238E27FC236}">
                <a16:creationId xmlns:a16="http://schemas.microsoft.com/office/drawing/2014/main" id="{CCAA6DE8-CDFC-48BA-B717-75DBCAF7197A}"/>
              </a:ext>
            </a:extLst>
          </p:cNvPr>
          <p:cNvSpPr>
            <a:spLocks noGrp="1"/>
          </p:cNvSpPr>
          <p:nvPr>
            <p:ph type="body" sz="quarter" idx="13"/>
          </p:nvPr>
        </p:nvSpPr>
        <p:spPr>
          <a:xfrm>
            <a:off x="628650" y="1478805"/>
            <a:ext cx="2800350" cy="3308347"/>
          </a:xfrm>
        </p:spPr>
        <p:txBody>
          <a:bodyPr/>
          <a:lstStyle/>
          <a:p>
            <a:pPr marL="0" indent="0">
              <a:buNone/>
            </a:pPr>
            <a:r>
              <a:rPr lang="en-US" sz="2400" b="1" dirty="0"/>
              <a:t>Actors</a:t>
            </a:r>
          </a:p>
          <a:p>
            <a:pPr marL="342900" indent="-342900">
              <a:buFont typeface="+mj-lt"/>
              <a:buAutoNum type="arabicPeriod"/>
            </a:pPr>
            <a:r>
              <a:rPr lang="en-US" sz="2000" dirty="0">
                <a:latin typeface="Palatino Linotype" panose="02040502050505030304" pitchFamily="18" charset="0"/>
              </a:rPr>
              <a:t>Statistical Agency</a:t>
            </a:r>
          </a:p>
          <a:p>
            <a:pPr marL="342900" indent="-342900">
              <a:buFont typeface="+mj-lt"/>
              <a:buAutoNum type="arabicPeriod"/>
            </a:pPr>
            <a:r>
              <a:rPr lang="en-US" sz="2000" dirty="0">
                <a:latin typeface="Palatino Linotype" panose="02040502050505030304" pitchFamily="18" charset="0"/>
              </a:rPr>
              <a:t>Political Leadership</a:t>
            </a:r>
          </a:p>
          <a:p>
            <a:pPr marL="342900" indent="-342900">
              <a:buFont typeface="+mj-lt"/>
              <a:buAutoNum type="arabicPeriod"/>
            </a:pPr>
            <a:r>
              <a:rPr lang="en-US" sz="2000" dirty="0">
                <a:latin typeface="Palatino Linotype" panose="02040502050505030304" pitchFamily="18" charset="0"/>
              </a:rPr>
              <a:t>Data providers</a:t>
            </a:r>
          </a:p>
          <a:p>
            <a:pPr marL="342900" indent="-342900">
              <a:buFont typeface="+mj-lt"/>
              <a:buAutoNum type="arabicPeriod"/>
            </a:pPr>
            <a:r>
              <a:rPr lang="en-US" sz="2000" dirty="0">
                <a:latin typeface="Palatino Linotype" panose="02040502050505030304" pitchFamily="18" charset="0"/>
              </a:rPr>
              <a:t>Data users</a:t>
            </a:r>
          </a:p>
        </p:txBody>
      </p:sp>
      <p:sp>
        <p:nvSpPr>
          <p:cNvPr id="4" name="Text Placeholder 3">
            <a:extLst>
              <a:ext uri="{FF2B5EF4-FFF2-40B4-BE49-F238E27FC236}">
                <a16:creationId xmlns:a16="http://schemas.microsoft.com/office/drawing/2014/main" id="{4B18378E-B28A-425D-8805-B1D3797930A3}"/>
              </a:ext>
            </a:extLst>
          </p:cNvPr>
          <p:cNvSpPr>
            <a:spLocks noGrp="1"/>
          </p:cNvSpPr>
          <p:nvPr>
            <p:ph type="body" sz="quarter" idx="14"/>
          </p:nvPr>
        </p:nvSpPr>
        <p:spPr>
          <a:xfrm>
            <a:off x="3581400" y="1478805"/>
            <a:ext cx="4933950" cy="3309095"/>
          </a:xfrm>
        </p:spPr>
        <p:txBody>
          <a:bodyPr/>
          <a:lstStyle/>
          <a:p>
            <a:pPr marL="0" indent="0">
              <a:buNone/>
            </a:pPr>
            <a:r>
              <a:rPr lang="en-US" b="1" dirty="0"/>
              <a:t>Mandates, roles, responsibilities to be carefully considered AND Intensive and constant consultations necessary</a:t>
            </a:r>
          </a:p>
          <a:p>
            <a:pPr>
              <a:buFont typeface="+mj-lt"/>
              <a:buAutoNum type="arabicPeriod"/>
            </a:pPr>
            <a:r>
              <a:rPr lang="en-US" dirty="0"/>
              <a:t>Statistical office to coordinate the implementation of the plan; compile and publish the EEAs</a:t>
            </a:r>
          </a:p>
          <a:p>
            <a:pPr>
              <a:buFont typeface="+mj-lt"/>
              <a:buAutoNum type="arabicPeriod"/>
            </a:pPr>
            <a:r>
              <a:rPr lang="en-US" dirty="0"/>
              <a:t>Political leadership: at the highest level will be to give policy guidance and allocate resources</a:t>
            </a:r>
          </a:p>
          <a:p>
            <a:pPr>
              <a:buFont typeface="+mj-lt"/>
              <a:buAutoNum type="arabicPeriod"/>
            </a:pPr>
            <a:r>
              <a:rPr lang="en-US" dirty="0"/>
              <a:t>Data providers: Technical Working Groups or Data Forums to be convened as sub-committees, ideally out of the existing committees, or out of new committees; MOUs; data providers training required </a:t>
            </a:r>
          </a:p>
          <a:p>
            <a:pPr>
              <a:buFont typeface="+mj-lt"/>
              <a:buAutoNum type="arabicPeriod"/>
            </a:pPr>
            <a:r>
              <a:rPr lang="en-US" dirty="0"/>
              <a:t>User requirements carefully considered, user training required</a:t>
            </a:r>
          </a:p>
          <a:p>
            <a:pPr>
              <a:buFont typeface="+mj-lt"/>
              <a:buAutoNum type="arabicPeriod"/>
            </a:pPr>
            <a:endParaRPr lang="en-ZA" dirty="0"/>
          </a:p>
        </p:txBody>
      </p:sp>
    </p:spTree>
    <p:extLst>
      <p:ext uri="{BB962C8B-B14F-4D97-AF65-F5344CB8AC3E}">
        <p14:creationId xmlns:p14="http://schemas.microsoft.com/office/powerpoint/2010/main" val="226916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55E8-886B-45C8-BBFC-76821BC04617}"/>
              </a:ext>
            </a:extLst>
          </p:cNvPr>
          <p:cNvSpPr>
            <a:spLocks noGrp="1"/>
          </p:cNvSpPr>
          <p:nvPr>
            <p:ph type="ctrTitle"/>
          </p:nvPr>
        </p:nvSpPr>
        <p:spPr/>
        <p:txBody>
          <a:bodyPr/>
          <a:lstStyle/>
          <a:p>
            <a:r>
              <a:rPr lang="en-US" dirty="0"/>
              <a:t>Action Plan</a:t>
            </a:r>
            <a:endParaRPr lang="en-ZA" dirty="0"/>
          </a:p>
        </p:txBody>
      </p:sp>
      <p:sp>
        <p:nvSpPr>
          <p:cNvPr id="3" name="Subtitle 2">
            <a:extLst>
              <a:ext uri="{FF2B5EF4-FFF2-40B4-BE49-F238E27FC236}">
                <a16:creationId xmlns:a16="http://schemas.microsoft.com/office/drawing/2014/main" id="{EE84539F-571F-43D6-ABC6-CB0BE391088B}"/>
              </a:ext>
            </a:extLst>
          </p:cNvPr>
          <p:cNvSpPr>
            <a:spLocks noGrp="1"/>
          </p:cNvSpPr>
          <p:nvPr>
            <p:ph type="subTitle" idx="1"/>
          </p:nvPr>
        </p:nvSpPr>
        <p:spPr>
          <a:xfrm>
            <a:off x="628650" y="1219200"/>
            <a:ext cx="6858000" cy="4089680"/>
          </a:xfrm>
        </p:spPr>
        <p:txBody>
          <a:bodyPr/>
          <a:lstStyle/>
          <a:p>
            <a:r>
              <a:rPr lang="en-US" dirty="0"/>
              <a:t>Building priority accounts:</a:t>
            </a:r>
          </a:p>
          <a:p>
            <a:pPr marL="1257300" lvl="2" indent="-342900" algn="l">
              <a:buFont typeface="Arial"/>
              <a:buChar char="•"/>
            </a:pPr>
            <a:r>
              <a:rPr lang="en-US" dirty="0">
                <a:latin typeface="Palatino Linotype" panose="02040502050505030304" pitchFamily="18" charset="0"/>
              </a:rPr>
              <a:t>Design architecture - application of concepts, classification, and standards</a:t>
            </a:r>
          </a:p>
          <a:p>
            <a:pPr marL="1257300" lvl="2" indent="-342900" algn="l">
              <a:buFont typeface="Arial"/>
              <a:buChar char="•"/>
            </a:pPr>
            <a:r>
              <a:rPr lang="en-US" dirty="0">
                <a:latin typeface="Palatino Linotype" panose="02040502050505030304" pitchFamily="18" charset="0"/>
              </a:rPr>
              <a:t>Data inventory and data mining</a:t>
            </a:r>
          </a:p>
          <a:p>
            <a:pPr marL="1257300" lvl="2" indent="-342900" algn="l">
              <a:buFont typeface="Arial"/>
              <a:buChar char="•"/>
            </a:pPr>
            <a:r>
              <a:rPr lang="en-US" dirty="0">
                <a:latin typeface="Palatino Linotype" panose="02040502050505030304" pitchFamily="18" charset="0"/>
              </a:rPr>
              <a:t>Data quality control</a:t>
            </a:r>
          </a:p>
          <a:p>
            <a:pPr marL="1257300" lvl="2" indent="-342900" algn="l">
              <a:buFont typeface="Arial"/>
              <a:buChar char="•"/>
            </a:pPr>
            <a:r>
              <a:rPr lang="en-US" dirty="0">
                <a:latin typeface="Palatino Linotype" panose="02040502050505030304" pitchFamily="18" charset="0"/>
              </a:rPr>
              <a:t>Prototyping and piloting</a:t>
            </a:r>
          </a:p>
          <a:p>
            <a:pPr marL="1257300" lvl="2" indent="-342900" algn="l">
              <a:buFont typeface="Arial"/>
              <a:buChar char="•"/>
            </a:pPr>
            <a:r>
              <a:rPr lang="en-US" dirty="0">
                <a:latin typeface="Palatino Linotype" panose="02040502050505030304" pitchFamily="18" charset="0"/>
              </a:rPr>
              <a:t>Verification by TWGs</a:t>
            </a:r>
          </a:p>
          <a:p>
            <a:pPr marL="1257300" lvl="2" indent="-342900" algn="l">
              <a:buFont typeface="Arial"/>
              <a:buChar char="•"/>
            </a:pPr>
            <a:r>
              <a:rPr lang="en-US" dirty="0">
                <a:latin typeface="Palatino Linotype" panose="02040502050505030304" pitchFamily="18" charset="0"/>
              </a:rPr>
              <a:t>Publication</a:t>
            </a:r>
          </a:p>
          <a:p>
            <a:pPr marL="1257300" lvl="2" indent="-342900" algn="l">
              <a:buFont typeface="Arial"/>
              <a:buChar char="•"/>
            </a:pPr>
            <a:r>
              <a:rPr lang="en-US" dirty="0">
                <a:latin typeface="Palatino Linotype" panose="02040502050505030304" pitchFamily="18" charset="0"/>
              </a:rPr>
              <a:t>Evolutionary approach</a:t>
            </a:r>
          </a:p>
          <a:p>
            <a:pPr marL="0" lvl="2" algn="l"/>
            <a:r>
              <a:rPr lang="en-US" dirty="0">
                <a:latin typeface="Palatino Linotype" panose="02040502050505030304" pitchFamily="18" charset="0"/>
              </a:rPr>
              <a:t>Develop applications</a:t>
            </a:r>
          </a:p>
          <a:p>
            <a:r>
              <a:rPr lang="en-US" dirty="0"/>
              <a:t>Capacity development:</a:t>
            </a:r>
          </a:p>
          <a:p>
            <a:pPr marL="1257300" lvl="2" indent="-342900" algn="l">
              <a:buFont typeface="Arial"/>
              <a:buChar char="•"/>
            </a:pPr>
            <a:r>
              <a:rPr lang="en-US" dirty="0">
                <a:latin typeface="Palatino Linotype" panose="02040502050505030304" pitchFamily="18" charset="0"/>
              </a:rPr>
              <a:t>Regional networking </a:t>
            </a:r>
          </a:p>
          <a:p>
            <a:pPr marL="1257300" lvl="2" indent="-342900" algn="l">
              <a:buFont typeface="Arial"/>
              <a:buChar char="•"/>
            </a:pPr>
            <a:r>
              <a:rPr lang="en-US" dirty="0">
                <a:latin typeface="Palatino Linotype" panose="02040502050505030304" pitchFamily="18" charset="0"/>
              </a:rPr>
              <a:t>Technical support during prototyping</a:t>
            </a:r>
          </a:p>
          <a:p>
            <a:pPr marL="1257300" lvl="2" indent="-342900" algn="l">
              <a:buFont typeface="Arial"/>
              <a:buChar char="•"/>
            </a:pPr>
            <a:r>
              <a:rPr lang="en-US" dirty="0">
                <a:latin typeface="Palatino Linotype" panose="02040502050505030304" pitchFamily="18" charset="0"/>
              </a:rPr>
              <a:t>Training and application workshops for users</a:t>
            </a:r>
          </a:p>
        </p:txBody>
      </p:sp>
    </p:spTree>
    <p:extLst>
      <p:ext uri="{BB962C8B-B14F-4D97-AF65-F5344CB8AC3E}">
        <p14:creationId xmlns:p14="http://schemas.microsoft.com/office/powerpoint/2010/main" val="35787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B003-11DA-4547-91F3-E705F20DD20F}"/>
              </a:ext>
            </a:extLst>
          </p:cNvPr>
          <p:cNvSpPr>
            <a:spLocks noGrp="1"/>
          </p:cNvSpPr>
          <p:nvPr>
            <p:ph type="ctrTitle"/>
          </p:nvPr>
        </p:nvSpPr>
        <p:spPr/>
        <p:txBody>
          <a:bodyPr/>
          <a:lstStyle/>
          <a:p>
            <a:r>
              <a:rPr lang="en-US" dirty="0"/>
              <a:t>Outputs</a:t>
            </a:r>
            <a:endParaRPr lang="en-ZA" dirty="0"/>
          </a:p>
        </p:txBody>
      </p:sp>
      <p:sp>
        <p:nvSpPr>
          <p:cNvPr id="3" name="Subtitle 2">
            <a:extLst>
              <a:ext uri="{FF2B5EF4-FFF2-40B4-BE49-F238E27FC236}">
                <a16:creationId xmlns:a16="http://schemas.microsoft.com/office/drawing/2014/main" id="{E47FD806-9038-4C07-AB02-C4C0DEC423E2}"/>
              </a:ext>
            </a:extLst>
          </p:cNvPr>
          <p:cNvSpPr>
            <a:spLocks noGrp="1"/>
          </p:cNvSpPr>
          <p:nvPr>
            <p:ph type="subTitle" idx="1"/>
          </p:nvPr>
        </p:nvSpPr>
        <p:spPr/>
        <p:txBody>
          <a:bodyPr/>
          <a:lstStyle/>
          <a:p>
            <a:pPr marL="457200" indent="-457200">
              <a:buFont typeface="Arial"/>
              <a:buChar char="•"/>
            </a:pPr>
            <a:r>
              <a:rPr lang="en-US" sz="2000" dirty="0"/>
              <a:t>Pilot accounts for priority accounts</a:t>
            </a:r>
          </a:p>
          <a:p>
            <a:pPr marL="457200" indent="-457200">
              <a:buFont typeface="Arial"/>
              <a:buChar char="•"/>
            </a:pPr>
            <a:r>
              <a:rPr lang="en-US" sz="2000" dirty="0"/>
              <a:t>Sources and methods guideline</a:t>
            </a:r>
          </a:p>
          <a:p>
            <a:pPr marL="457200" indent="-457200">
              <a:buFont typeface="Arial"/>
              <a:buChar char="•"/>
            </a:pPr>
            <a:r>
              <a:rPr lang="en-US" sz="2000" dirty="0"/>
              <a:t>Publication of accounts</a:t>
            </a:r>
          </a:p>
          <a:p>
            <a:pPr marL="457200" indent="-457200">
              <a:buFont typeface="Arial"/>
              <a:buChar char="•"/>
            </a:pPr>
            <a:r>
              <a:rPr lang="en-US" sz="2000" dirty="0"/>
              <a:t>Additional or improved indicators for policy priorities</a:t>
            </a:r>
          </a:p>
          <a:p>
            <a:pPr marL="457200" indent="-457200">
              <a:buFont typeface="Arial"/>
              <a:buChar char="•"/>
            </a:pPr>
            <a:r>
              <a:rPr lang="en-US" sz="2000" dirty="0"/>
              <a:t>Publicly-available environmental-economic information </a:t>
            </a:r>
          </a:p>
          <a:p>
            <a:endParaRPr lang="en-ZA" sz="1400" dirty="0"/>
          </a:p>
        </p:txBody>
      </p:sp>
    </p:spTree>
    <p:extLst>
      <p:ext uri="{BB962C8B-B14F-4D97-AF65-F5344CB8AC3E}">
        <p14:creationId xmlns:p14="http://schemas.microsoft.com/office/powerpoint/2010/main" val="12664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4FCF-230C-4BE9-8C73-A70295E7CEC6}"/>
              </a:ext>
            </a:extLst>
          </p:cNvPr>
          <p:cNvSpPr>
            <a:spLocks noGrp="1"/>
          </p:cNvSpPr>
          <p:nvPr>
            <p:ph type="ctrTitle"/>
          </p:nvPr>
        </p:nvSpPr>
        <p:spPr/>
        <p:txBody>
          <a:bodyPr/>
          <a:lstStyle/>
          <a:p>
            <a:pPr algn="just"/>
            <a:r>
              <a:rPr lang="en-US" dirty="0"/>
              <a:t>Impacts                     Outcomes</a:t>
            </a:r>
            <a:endParaRPr lang="en-ZA" dirty="0"/>
          </a:p>
        </p:txBody>
      </p:sp>
      <p:sp>
        <p:nvSpPr>
          <p:cNvPr id="3" name="Subtitle 2">
            <a:extLst>
              <a:ext uri="{FF2B5EF4-FFF2-40B4-BE49-F238E27FC236}">
                <a16:creationId xmlns:a16="http://schemas.microsoft.com/office/drawing/2014/main" id="{4CE61859-D6C3-4E86-8F23-19C92F420ED7}"/>
              </a:ext>
            </a:extLst>
          </p:cNvPr>
          <p:cNvSpPr>
            <a:spLocks noGrp="1"/>
          </p:cNvSpPr>
          <p:nvPr>
            <p:ph type="body" sz="quarter" idx="13"/>
          </p:nvPr>
        </p:nvSpPr>
        <p:spPr/>
        <p:txBody>
          <a:bodyPr/>
          <a:lstStyle/>
          <a:p>
            <a:pPr marL="457200" indent="-457200">
              <a:buFont typeface="Arial"/>
              <a:buChar char="•"/>
            </a:pPr>
            <a:r>
              <a:rPr lang="en-US" dirty="0"/>
              <a:t>Environment-economic accounts mainstreamed into planning and decision making</a:t>
            </a:r>
          </a:p>
          <a:p>
            <a:pPr marL="457200" indent="-457200">
              <a:buFont typeface="Arial"/>
              <a:buChar char="•"/>
            </a:pPr>
            <a:r>
              <a:rPr lang="en-US" dirty="0"/>
              <a:t>Sustainable statistical infrastructure with integrated data </a:t>
            </a:r>
          </a:p>
          <a:p>
            <a:pPr marL="457200" indent="-457200">
              <a:buFont typeface="Arial"/>
              <a:buChar char="•"/>
            </a:pPr>
            <a:r>
              <a:rPr lang="en-US" dirty="0"/>
              <a:t>A civil service and civil society that is informed about environment and development </a:t>
            </a:r>
          </a:p>
          <a:p>
            <a:pPr marL="457200" indent="-457200">
              <a:buFont typeface="Arial"/>
              <a:buChar char="•"/>
            </a:pPr>
            <a:r>
              <a:rPr lang="en-US" dirty="0"/>
              <a:t>Improved statistical collaboration among government agencies and public-private cooperation</a:t>
            </a:r>
          </a:p>
          <a:p>
            <a:pPr marL="457200" indent="-457200">
              <a:buFont typeface="Arial"/>
              <a:buChar char="•"/>
            </a:pPr>
            <a:r>
              <a:rPr lang="en-US" dirty="0"/>
              <a:t>Better policies, decisions on trade-offs between development and environment </a:t>
            </a:r>
          </a:p>
          <a:p>
            <a:endParaRPr lang="en-ZA" dirty="0"/>
          </a:p>
        </p:txBody>
      </p:sp>
      <p:sp>
        <p:nvSpPr>
          <p:cNvPr id="4" name="Text Placeholder 3">
            <a:extLst>
              <a:ext uri="{FF2B5EF4-FFF2-40B4-BE49-F238E27FC236}">
                <a16:creationId xmlns:a16="http://schemas.microsoft.com/office/drawing/2014/main" id="{42073AD0-133B-47F0-B448-8D24084D606C}"/>
              </a:ext>
            </a:extLst>
          </p:cNvPr>
          <p:cNvSpPr>
            <a:spLocks noGrp="1"/>
          </p:cNvSpPr>
          <p:nvPr>
            <p:ph type="body" sz="quarter" idx="14"/>
          </p:nvPr>
        </p:nvSpPr>
        <p:spPr/>
        <p:txBody>
          <a:bodyPr/>
          <a:lstStyle/>
          <a:p>
            <a:pPr marL="457200" indent="-457200">
              <a:buFont typeface="Arial"/>
              <a:buChar char="•"/>
            </a:pPr>
            <a:r>
              <a:rPr lang="en-US" dirty="0"/>
              <a:t>A set of integrated environmental-economic accounting information</a:t>
            </a:r>
          </a:p>
          <a:p>
            <a:pPr marL="457200" indent="-457200">
              <a:buFont typeface="Arial"/>
              <a:buChar char="•"/>
            </a:pPr>
            <a:r>
              <a:rPr lang="en-US" dirty="0"/>
              <a:t>Enhanced institutional coordination within Kenya</a:t>
            </a:r>
          </a:p>
          <a:p>
            <a:pPr marL="457200" indent="-457200">
              <a:buFont typeface="Arial"/>
              <a:buChar char="•"/>
            </a:pPr>
            <a:r>
              <a:rPr lang="en-US" dirty="0"/>
              <a:t>Increased technical and decision-making capacity development</a:t>
            </a:r>
          </a:p>
          <a:p>
            <a:pPr marL="457200" indent="-457200">
              <a:buFont typeface="Arial"/>
              <a:buChar char="•"/>
            </a:pPr>
            <a:r>
              <a:rPr lang="en-US" dirty="0"/>
              <a:t>Key aggregate macro-environmental statistics and indicators</a:t>
            </a:r>
          </a:p>
          <a:p>
            <a:endParaRPr lang="en-ZA" dirty="0"/>
          </a:p>
        </p:txBody>
      </p:sp>
    </p:spTree>
    <p:extLst>
      <p:ext uri="{BB962C8B-B14F-4D97-AF65-F5344CB8AC3E}">
        <p14:creationId xmlns:p14="http://schemas.microsoft.com/office/powerpoint/2010/main" val="287978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DF2-9548-4221-B8ED-34166607DA2E}"/>
              </a:ext>
            </a:extLst>
          </p:cNvPr>
          <p:cNvSpPr>
            <a:spLocks noGrp="1"/>
          </p:cNvSpPr>
          <p:nvPr>
            <p:ph type="ctrTitle"/>
          </p:nvPr>
        </p:nvSpPr>
        <p:spPr/>
        <p:txBody>
          <a:bodyPr/>
          <a:lstStyle/>
          <a:p>
            <a:r>
              <a:rPr lang="en-US" dirty="0"/>
              <a:t>Recommendations</a:t>
            </a:r>
            <a:endParaRPr lang="en-ZA" dirty="0"/>
          </a:p>
        </p:txBody>
      </p:sp>
      <p:sp>
        <p:nvSpPr>
          <p:cNvPr id="3" name="Text Placeholder 2">
            <a:extLst>
              <a:ext uri="{FF2B5EF4-FFF2-40B4-BE49-F238E27FC236}">
                <a16:creationId xmlns:a16="http://schemas.microsoft.com/office/drawing/2014/main" id="{B5CBF7EC-B1D4-403B-B60F-95D7B4B64CF5}"/>
              </a:ext>
            </a:extLst>
          </p:cNvPr>
          <p:cNvSpPr>
            <a:spLocks noGrp="1"/>
          </p:cNvSpPr>
          <p:nvPr>
            <p:ph type="body" sz="quarter" idx="13"/>
          </p:nvPr>
        </p:nvSpPr>
        <p:spPr>
          <a:xfrm>
            <a:off x="628650" y="1187453"/>
            <a:ext cx="6858000" cy="3308347"/>
          </a:xfrm>
        </p:spPr>
        <p:txBody>
          <a:bodyPr/>
          <a:lstStyle/>
          <a:p>
            <a:pPr marL="342900" indent="-342900">
              <a:buFont typeface="+mj-lt"/>
              <a:buAutoNum type="arabicPeriod"/>
            </a:pPr>
            <a:r>
              <a:rPr lang="en-US" sz="2000" dirty="0"/>
              <a:t>Participation</a:t>
            </a:r>
          </a:p>
          <a:p>
            <a:pPr marL="342900" indent="-342900">
              <a:buFont typeface="+mj-lt"/>
              <a:buAutoNum type="arabicPeriod"/>
            </a:pPr>
            <a:r>
              <a:rPr lang="en-US" sz="2000" dirty="0"/>
              <a:t>Evolutionary approach built on existing institutional arrangements</a:t>
            </a:r>
          </a:p>
          <a:p>
            <a:pPr marL="342900" indent="-342900">
              <a:buFont typeface="+mj-lt"/>
              <a:buAutoNum type="arabicPeriod"/>
            </a:pPr>
            <a:r>
              <a:rPr lang="en-US" sz="2000" dirty="0"/>
              <a:t>Technical guidelines focusing on simplicity and user applications</a:t>
            </a:r>
          </a:p>
        </p:txBody>
      </p:sp>
    </p:spTree>
    <p:extLst>
      <p:ext uri="{BB962C8B-B14F-4D97-AF65-F5344CB8AC3E}">
        <p14:creationId xmlns:p14="http://schemas.microsoft.com/office/powerpoint/2010/main" val="389419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DF2-9548-4221-B8ED-34166607DA2E}"/>
              </a:ext>
            </a:extLst>
          </p:cNvPr>
          <p:cNvSpPr>
            <a:spLocks noGrp="1"/>
          </p:cNvSpPr>
          <p:nvPr>
            <p:ph type="ctrTitle"/>
          </p:nvPr>
        </p:nvSpPr>
        <p:spPr/>
        <p:txBody>
          <a:bodyPr/>
          <a:lstStyle/>
          <a:p>
            <a:r>
              <a:rPr lang="en-US" dirty="0"/>
              <a:t>Recommendations - Participation</a:t>
            </a:r>
            <a:endParaRPr lang="en-ZA" dirty="0"/>
          </a:p>
        </p:txBody>
      </p:sp>
      <p:sp>
        <p:nvSpPr>
          <p:cNvPr id="3" name="Text Placeholder 2">
            <a:extLst>
              <a:ext uri="{FF2B5EF4-FFF2-40B4-BE49-F238E27FC236}">
                <a16:creationId xmlns:a16="http://schemas.microsoft.com/office/drawing/2014/main" id="{B5CBF7EC-B1D4-403B-B60F-95D7B4B64CF5}"/>
              </a:ext>
            </a:extLst>
          </p:cNvPr>
          <p:cNvSpPr>
            <a:spLocks noGrp="1"/>
          </p:cNvSpPr>
          <p:nvPr>
            <p:ph type="body" sz="quarter" idx="13"/>
          </p:nvPr>
        </p:nvSpPr>
        <p:spPr>
          <a:xfrm>
            <a:off x="4724400" y="1447800"/>
            <a:ext cx="3822326" cy="3308347"/>
          </a:xfrm>
        </p:spPr>
        <p:txBody>
          <a:bodyPr/>
          <a:lstStyle/>
          <a:p>
            <a:pPr marL="342900" indent="-342900">
              <a:buFont typeface="+mj-lt"/>
              <a:buAutoNum type="arabicPeriod"/>
            </a:pPr>
            <a:r>
              <a:rPr lang="en-US" dirty="0"/>
              <a:t>Participative approach</a:t>
            </a:r>
          </a:p>
          <a:p>
            <a:pPr marL="800100" lvl="1" indent="-342900">
              <a:buFont typeface="+mj-lt"/>
              <a:buAutoNum type="arabicPeriod"/>
            </a:pPr>
            <a:r>
              <a:rPr lang="en-US" sz="1800" dirty="0"/>
              <a:t>Multi-disciplinary </a:t>
            </a:r>
          </a:p>
          <a:p>
            <a:pPr marL="800100" lvl="1" indent="-342900">
              <a:buFont typeface="+mj-lt"/>
              <a:buAutoNum type="arabicPeriod"/>
            </a:pPr>
            <a:r>
              <a:rPr lang="en-US" sz="1800" dirty="0"/>
              <a:t>Educating data providers</a:t>
            </a:r>
          </a:p>
          <a:p>
            <a:pPr marL="800100" lvl="1" indent="-342900">
              <a:buFont typeface="+mj-lt"/>
              <a:buAutoNum type="arabicPeriod"/>
            </a:pPr>
            <a:r>
              <a:rPr lang="en-US" sz="1800" dirty="0"/>
              <a:t>EEA user requirements</a:t>
            </a:r>
          </a:p>
          <a:p>
            <a:pPr marL="342900" indent="-342900">
              <a:buFont typeface="+mj-lt"/>
              <a:buAutoNum type="arabicPeriod"/>
            </a:pPr>
            <a:r>
              <a:rPr lang="en-US" dirty="0"/>
              <a:t>Continued technical training of compilers</a:t>
            </a:r>
          </a:p>
          <a:p>
            <a:pPr marL="342900" indent="-342900">
              <a:buFont typeface="+mj-lt"/>
              <a:buAutoNum type="arabicPeriod"/>
            </a:pPr>
            <a:r>
              <a:rPr lang="en-US" dirty="0"/>
              <a:t>Capacity development under data providers and EEA users</a:t>
            </a:r>
          </a:p>
          <a:p>
            <a:pPr marL="342900" indent="-342900">
              <a:buFont typeface="+mj-lt"/>
              <a:buAutoNum type="arabicPeriod"/>
            </a:pPr>
            <a:r>
              <a:rPr lang="en-US" dirty="0"/>
              <a:t>Regional collaboration forum</a:t>
            </a:r>
            <a:r>
              <a:rPr lang="en-ZA" dirty="0"/>
              <a:t> for sharing of experience, both formally and tacit sharing</a:t>
            </a:r>
          </a:p>
          <a:p>
            <a:pPr marL="800100" lvl="1" indent="-342900">
              <a:buFont typeface="+mj-lt"/>
              <a:buAutoNum type="arabicPeriod"/>
            </a:pPr>
            <a:endParaRPr lang="en-US" sz="1800" dirty="0"/>
          </a:p>
        </p:txBody>
      </p:sp>
      <p:sp>
        <p:nvSpPr>
          <p:cNvPr id="4" name="Text Placeholder 3">
            <a:extLst>
              <a:ext uri="{FF2B5EF4-FFF2-40B4-BE49-F238E27FC236}">
                <a16:creationId xmlns:a16="http://schemas.microsoft.com/office/drawing/2014/main" id="{12E88AE0-D5E7-4E36-A1B4-E199EE7BCDBC}"/>
              </a:ext>
            </a:extLst>
          </p:cNvPr>
          <p:cNvSpPr>
            <a:spLocks noGrp="1"/>
          </p:cNvSpPr>
          <p:nvPr>
            <p:ph type="body" sz="quarter" idx="14"/>
          </p:nvPr>
        </p:nvSpPr>
        <p:spPr>
          <a:xfrm>
            <a:off x="597274" y="1449572"/>
            <a:ext cx="3822326" cy="3309095"/>
          </a:xfrm>
        </p:spPr>
        <p:txBody>
          <a:bodyPr/>
          <a:lstStyle/>
          <a:p>
            <a:pPr>
              <a:buFont typeface="+mj-lt"/>
              <a:buAutoNum type="arabicPeriod"/>
            </a:pPr>
            <a:r>
              <a:rPr lang="en-US" sz="2400" dirty="0"/>
              <a:t>Statistical Agency</a:t>
            </a:r>
          </a:p>
          <a:p>
            <a:pPr>
              <a:buFont typeface="+mj-lt"/>
              <a:buAutoNum type="arabicPeriod"/>
            </a:pPr>
            <a:r>
              <a:rPr lang="en-US" sz="2400" dirty="0"/>
              <a:t>Political Leadership</a:t>
            </a:r>
          </a:p>
          <a:p>
            <a:pPr>
              <a:buFont typeface="+mj-lt"/>
              <a:buAutoNum type="arabicPeriod"/>
            </a:pPr>
            <a:r>
              <a:rPr lang="en-US" sz="2400" dirty="0"/>
              <a:t>Data providers</a:t>
            </a:r>
          </a:p>
          <a:p>
            <a:pPr>
              <a:buFont typeface="+mj-lt"/>
              <a:buAutoNum type="arabicPeriod"/>
            </a:pPr>
            <a:r>
              <a:rPr lang="en-US" sz="2400" dirty="0"/>
              <a:t>Data users</a:t>
            </a:r>
          </a:p>
          <a:p>
            <a:pPr>
              <a:buFont typeface="+mj-lt"/>
              <a:buAutoNum type="arabicPeriod"/>
            </a:pPr>
            <a:r>
              <a:rPr lang="en-US" sz="2400" dirty="0"/>
              <a:t>Regional collaboration</a:t>
            </a:r>
          </a:p>
          <a:p>
            <a:pPr>
              <a:buFont typeface="+mj-lt"/>
              <a:buAutoNum type="arabicPeriod"/>
            </a:pPr>
            <a:r>
              <a:rPr lang="en-US" sz="2000" dirty="0"/>
              <a:t>UN Agency collaboration</a:t>
            </a:r>
          </a:p>
          <a:p>
            <a:endParaRPr lang="en-ZA" sz="2400" dirty="0"/>
          </a:p>
        </p:txBody>
      </p:sp>
    </p:spTree>
    <p:extLst>
      <p:ext uri="{BB962C8B-B14F-4D97-AF65-F5344CB8AC3E}">
        <p14:creationId xmlns:p14="http://schemas.microsoft.com/office/powerpoint/2010/main" val="378279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DF2-9548-4221-B8ED-34166607DA2E}"/>
              </a:ext>
            </a:extLst>
          </p:cNvPr>
          <p:cNvSpPr>
            <a:spLocks noGrp="1"/>
          </p:cNvSpPr>
          <p:nvPr>
            <p:ph type="ctrTitle"/>
          </p:nvPr>
        </p:nvSpPr>
        <p:spPr>
          <a:xfrm>
            <a:off x="628650" y="484094"/>
            <a:ext cx="7753350" cy="591670"/>
          </a:xfrm>
        </p:spPr>
        <p:txBody>
          <a:bodyPr/>
          <a:lstStyle/>
          <a:p>
            <a:r>
              <a:rPr lang="en-US" sz="3200" dirty="0"/>
              <a:t>Recommendations – Developmental</a:t>
            </a:r>
            <a:endParaRPr lang="en-ZA" sz="3200" dirty="0"/>
          </a:p>
        </p:txBody>
      </p:sp>
      <p:sp>
        <p:nvSpPr>
          <p:cNvPr id="3" name="Text Placeholder 2">
            <a:extLst>
              <a:ext uri="{FF2B5EF4-FFF2-40B4-BE49-F238E27FC236}">
                <a16:creationId xmlns:a16="http://schemas.microsoft.com/office/drawing/2014/main" id="{B5CBF7EC-B1D4-403B-B60F-95D7B4B64CF5}"/>
              </a:ext>
            </a:extLst>
          </p:cNvPr>
          <p:cNvSpPr>
            <a:spLocks noGrp="1"/>
          </p:cNvSpPr>
          <p:nvPr>
            <p:ph type="body" sz="quarter" idx="13"/>
          </p:nvPr>
        </p:nvSpPr>
        <p:spPr>
          <a:xfrm>
            <a:off x="628650" y="1187453"/>
            <a:ext cx="7448550" cy="3308347"/>
          </a:xfrm>
        </p:spPr>
        <p:txBody>
          <a:bodyPr/>
          <a:lstStyle/>
          <a:p>
            <a:pPr marL="0" indent="0">
              <a:buNone/>
            </a:pPr>
            <a:r>
              <a:rPr lang="en-US" dirty="0"/>
              <a:t>Evolutionary approach built on existing institutional arrangements</a:t>
            </a:r>
          </a:p>
          <a:p>
            <a:pPr marL="800100" lvl="1" indent="-342900">
              <a:buFont typeface="+mj-lt"/>
              <a:buAutoNum type="arabicPeriod"/>
            </a:pPr>
            <a:r>
              <a:rPr lang="en-US" dirty="0"/>
              <a:t>Recognize and build on significant skills set in the region</a:t>
            </a:r>
          </a:p>
          <a:p>
            <a:pPr marL="800100" lvl="1" indent="-342900">
              <a:buFont typeface="+mj-lt"/>
              <a:buAutoNum type="arabicPeriod"/>
            </a:pPr>
            <a:r>
              <a:rPr lang="en-US" dirty="0"/>
              <a:t>Data</a:t>
            </a:r>
          </a:p>
          <a:p>
            <a:pPr marL="1257300" lvl="2" indent="-342900">
              <a:buFont typeface="+mj-lt"/>
              <a:buAutoNum type="arabicPeriod"/>
            </a:pPr>
            <a:r>
              <a:rPr lang="en-US" dirty="0"/>
              <a:t>Data partnerships with line Ministries – prevent duplication, improve data quality, reduce budget burden</a:t>
            </a:r>
          </a:p>
          <a:p>
            <a:pPr marL="1257300" lvl="2" indent="-342900">
              <a:buFont typeface="+mj-lt"/>
              <a:buAutoNum type="arabicPeriod"/>
            </a:pPr>
            <a:r>
              <a:rPr lang="en-US" dirty="0"/>
              <a:t>Data mining – Statistical offices are custodians of vast amounts of official data which may be useful </a:t>
            </a:r>
          </a:p>
          <a:p>
            <a:pPr marL="1257300" lvl="2" indent="-342900">
              <a:buFont typeface="+mj-lt"/>
              <a:buAutoNum type="arabicPeriod"/>
            </a:pPr>
            <a:r>
              <a:rPr lang="en-US" dirty="0"/>
              <a:t>Feedback back into questionnaire design</a:t>
            </a:r>
          </a:p>
          <a:p>
            <a:pPr marL="1257300" lvl="2" indent="-342900">
              <a:buFont typeface="+mj-lt"/>
              <a:buAutoNum type="arabicPeriod"/>
            </a:pPr>
            <a:r>
              <a:rPr lang="en-US" dirty="0"/>
              <a:t>Data quality assessment system – Quality assessment framework with a practical classification system for non-official data</a:t>
            </a:r>
          </a:p>
          <a:p>
            <a:pPr marL="800100" lvl="1" indent="-342900">
              <a:buFont typeface="+mj-lt"/>
              <a:buAutoNum type="arabicPeriod"/>
            </a:pPr>
            <a:r>
              <a:rPr lang="en-US" dirty="0"/>
              <a:t>Pursue annual update, ideally aligned with existing publication initiatives</a:t>
            </a:r>
          </a:p>
        </p:txBody>
      </p:sp>
    </p:spTree>
    <p:extLst>
      <p:ext uri="{BB962C8B-B14F-4D97-AF65-F5344CB8AC3E}">
        <p14:creationId xmlns:p14="http://schemas.microsoft.com/office/powerpoint/2010/main" val="2466642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DF2-9548-4221-B8ED-34166607DA2E}"/>
              </a:ext>
            </a:extLst>
          </p:cNvPr>
          <p:cNvSpPr>
            <a:spLocks noGrp="1"/>
          </p:cNvSpPr>
          <p:nvPr>
            <p:ph type="ctrTitle"/>
          </p:nvPr>
        </p:nvSpPr>
        <p:spPr>
          <a:xfrm>
            <a:off x="628650" y="228600"/>
            <a:ext cx="7937324" cy="591670"/>
          </a:xfrm>
        </p:spPr>
        <p:txBody>
          <a:bodyPr/>
          <a:lstStyle/>
          <a:p>
            <a:r>
              <a:rPr lang="en-US" sz="3200" dirty="0"/>
              <a:t>Recommendations – Technical guidelines</a:t>
            </a:r>
            <a:endParaRPr lang="en-ZA" sz="3200" dirty="0"/>
          </a:p>
        </p:txBody>
      </p:sp>
      <p:sp>
        <p:nvSpPr>
          <p:cNvPr id="3" name="Text Placeholder 2">
            <a:extLst>
              <a:ext uri="{FF2B5EF4-FFF2-40B4-BE49-F238E27FC236}">
                <a16:creationId xmlns:a16="http://schemas.microsoft.com/office/drawing/2014/main" id="{B5CBF7EC-B1D4-403B-B60F-95D7B4B64CF5}"/>
              </a:ext>
            </a:extLst>
          </p:cNvPr>
          <p:cNvSpPr>
            <a:spLocks noGrp="1"/>
          </p:cNvSpPr>
          <p:nvPr>
            <p:ph type="body" sz="quarter" idx="13"/>
          </p:nvPr>
        </p:nvSpPr>
        <p:spPr/>
        <p:txBody>
          <a:bodyPr/>
          <a:lstStyle/>
          <a:p>
            <a:pPr marL="342900" indent="-342900">
              <a:buFont typeface="+mj-lt"/>
              <a:buAutoNum type="arabicPeriod"/>
            </a:pPr>
            <a:r>
              <a:rPr lang="en-US" dirty="0"/>
              <a:t>Technical guidelines focusing on simplicity and user applications</a:t>
            </a:r>
          </a:p>
          <a:p>
            <a:pPr marL="800100" lvl="1" indent="-342900">
              <a:buFont typeface="+mj-lt"/>
              <a:buAutoNum type="arabicPeriod"/>
            </a:pPr>
            <a:r>
              <a:rPr lang="en-US" sz="1800" dirty="0"/>
              <a:t>Developmental approach through a piloting process</a:t>
            </a:r>
          </a:p>
          <a:p>
            <a:pPr marL="800100" lvl="1" indent="-342900">
              <a:buFont typeface="+mj-lt"/>
              <a:buAutoNum type="arabicPeriod"/>
            </a:pPr>
            <a:r>
              <a:rPr lang="en-US" sz="1800" dirty="0"/>
              <a:t>Complimentary with existing initiatives and needs, allowing for intuitive and complimentary approaches</a:t>
            </a:r>
          </a:p>
          <a:p>
            <a:pPr marL="800100" lvl="1" indent="-342900">
              <a:buFont typeface="+mj-lt"/>
              <a:buAutoNum type="arabicPeriod"/>
            </a:pPr>
            <a:r>
              <a:rPr lang="en-US" sz="1800" dirty="0"/>
              <a:t>Sources and methods documents</a:t>
            </a:r>
          </a:p>
          <a:p>
            <a:pPr marL="800100" lvl="1" indent="-342900">
              <a:buFont typeface="+mj-lt"/>
              <a:buAutoNum type="arabicPeriod"/>
            </a:pPr>
            <a:r>
              <a:rPr lang="en-US" sz="1800" dirty="0"/>
              <a:t>Regional collaboration forum to share experience</a:t>
            </a:r>
          </a:p>
          <a:p>
            <a:pPr marL="800100" lvl="1" indent="-342900">
              <a:buFont typeface="+mj-lt"/>
              <a:buAutoNum type="arabicPeriod"/>
            </a:pPr>
            <a:endParaRPr lang="en-US" sz="1800" dirty="0"/>
          </a:p>
        </p:txBody>
      </p:sp>
      <p:sp>
        <p:nvSpPr>
          <p:cNvPr id="4" name="Text Placeholder 3">
            <a:extLst>
              <a:ext uri="{FF2B5EF4-FFF2-40B4-BE49-F238E27FC236}">
                <a16:creationId xmlns:a16="http://schemas.microsoft.com/office/drawing/2014/main" id="{1EAE4EBC-8C12-4B28-8184-2CB83BD1F103}"/>
              </a:ext>
            </a:extLst>
          </p:cNvPr>
          <p:cNvSpPr>
            <a:spLocks noGrp="1"/>
          </p:cNvSpPr>
          <p:nvPr>
            <p:ph type="body" sz="quarter" idx="14"/>
          </p:nvPr>
        </p:nvSpPr>
        <p:spPr>
          <a:xfrm>
            <a:off x="4693026" y="914400"/>
            <a:ext cx="3822326" cy="2864595"/>
          </a:xfrm>
          <a:solidFill>
            <a:schemeClr val="accent2"/>
          </a:solidFill>
        </p:spPr>
        <p:txBody>
          <a:bodyPr/>
          <a:lstStyle/>
          <a:p>
            <a:pPr marL="0" indent="0">
              <a:buNone/>
            </a:pPr>
            <a:r>
              <a:rPr lang="en-US" b="1" dirty="0"/>
              <a:t>Examples:</a:t>
            </a:r>
          </a:p>
          <a:p>
            <a:r>
              <a:rPr lang="en-US" dirty="0"/>
              <a:t>UBOS – Green Growth Development Strategy </a:t>
            </a:r>
          </a:p>
          <a:p>
            <a:r>
              <a:rPr lang="en-US" dirty="0"/>
              <a:t>KNBS – Need for an Energy Balance by the </a:t>
            </a:r>
            <a:r>
              <a:rPr lang="en-GB" dirty="0"/>
              <a:t>Energy Regulatory Commission </a:t>
            </a:r>
          </a:p>
          <a:p>
            <a:r>
              <a:rPr lang="en-GB" dirty="0"/>
              <a:t>StatsSA – Annual publication of detailed SUTs, interest in disaggregation of water sector</a:t>
            </a:r>
            <a:endParaRPr lang="en-ZA" dirty="0"/>
          </a:p>
        </p:txBody>
      </p:sp>
      <p:sp>
        <p:nvSpPr>
          <p:cNvPr id="5" name="Text Placeholder 3">
            <a:extLst>
              <a:ext uri="{FF2B5EF4-FFF2-40B4-BE49-F238E27FC236}">
                <a16:creationId xmlns:a16="http://schemas.microsoft.com/office/drawing/2014/main" id="{455FAE97-21C9-4305-B8CE-D1C36195A244}"/>
              </a:ext>
            </a:extLst>
          </p:cNvPr>
          <p:cNvSpPr txBox="1">
            <a:spLocks/>
          </p:cNvSpPr>
          <p:nvPr/>
        </p:nvSpPr>
        <p:spPr>
          <a:xfrm>
            <a:off x="4743648" y="3993405"/>
            <a:ext cx="3822326" cy="2331195"/>
          </a:xfrm>
          <a:prstGeom prst="rect">
            <a:avLst/>
          </a:prstGeom>
          <a:solidFill>
            <a:schemeClr val="accent2"/>
          </a:solidFill>
        </p:spPr>
        <p:txBody>
          <a:bodyPr/>
          <a:lstStyle>
            <a:lvl1pPr marL="342900" indent="-342900" algn="l" rtl="0" eaLnBrk="0" fontAlgn="base" hangingPunct="0">
              <a:lnSpc>
                <a:spcPct val="90000"/>
              </a:lnSpc>
              <a:spcBef>
                <a:spcPts val="1000"/>
              </a:spcBef>
              <a:spcAft>
                <a:spcPct val="0"/>
              </a:spcAft>
              <a:buClr>
                <a:srgbClr val="0984AF"/>
              </a:buClr>
              <a:buFont typeface="Arial" panose="020B0604020202020204" pitchFamily="34" charset="0"/>
              <a:buChar char="•"/>
              <a:defRPr sz="1800" kern="1200" baseline="0">
                <a:solidFill>
                  <a:schemeClr val="tx1"/>
                </a:solidFill>
                <a:latin typeface="Palatino Linotype" panose="02040502050505030304" pitchFamily="18"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Palatino Linotype" panose="02040502050505030304" pitchFamily="18"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Palatino Linotype" panose="02040502050505030304" pitchFamily="18"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Palatino Linotype" panose="02040502050505030304" pitchFamily="18"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Efficient use of limited resources (staff and budgets)</a:t>
            </a:r>
          </a:p>
          <a:p>
            <a:r>
              <a:rPr lang="en-US" dirty="0"/>
              <a:t>Need to build experience, build confidence and share tacit knowledge</a:t>
            </a:r>
          </a:p>
          <a:p>
            <a:r>
              <a:rPr lang="en-US" dirty="0"/>
              <a:t>Need to institutionalize the know-how required for EEA development </a:t>
            </a:r>
          </a:p>
        </p:txBody>
      </p:sp>
      <p:sp>
        <p:nvSpPr>
          <p:cNvPr id="6" name="Arrow: Right 5">
            <a:extLst>
              <a:ext uri="{FF2B5EF4-FFF2-40B4-BE49-F238E27FC236}">
                <a16:creationId xmlns:a16="http://schemas.microsoft.com/office/drawing/2014/main" id="{FD82A6B2-021D-4168-ABCA-C2E09D8E74C7}"/>
              </a:ext>
            </a:extLst>
          </p:cNvPr>
          <p:cNvSpPr/>
          <p:nvPr/>
        </p:nvSpPr>
        <p:spPr>
          <a:xfrm rot="20567664">
            <a:off x="3985981" y="2881906"/>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BD9731D7-9EA9-4B82-BE83-49CA765F098A}"/>
              </a:ext>
            </a:extLst>
          </p:cNvPr>
          <p:cNvSpPr/>
          <p:nvPr/>
        </p:nvSpPr>
        <p:spPr>
          <a:xfrm rot="820501">
            <a:off x="4034490" y="4528081"/>
            <a:ext cx="457200" cy="222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6970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C0A1A-2968-4F8F-BDDC-117048F92905}"/>
              </a:ext>
            </a:extLst>
          </p:cNvPr>
          <p:cNvPicPr>
            <a:picLocks noChangeAspect="1"/>
          </p:cNvPicPr>
          <p:nvPr/>
        </p:nvPicPr>
        <p:blipFill rotWithShape="1">
          <a:blip r:embed="rId2"/>
          <a:srcRect l="19212" t="25488" r="37313" b="17406"/>
          <a:stretch/>
        </p:blipFill>
        <p:spPr>
          <a:xfrm>
            <a:off x="457200" y="1058"/>
            <a:ext cx="8153400" cy="6024143"/>
          </a:xfrm>
          <a:prstGeom prst="rect">
            <a:avLst/>
          </a:prstGeom>
        </p:spPr>
      </p:pic>
      <p:sp>
        <p:nvSpPr>
          <p:cNvPr id="2" name="Title 1">
            <a:extLst>
              <a:ext uri="{FF2B5EF4-FFF2-40B4-BE49-F238E27FC236}">
                <a16:creationId xmlns:a16="http://schemas.microsoft.com/office/drawing/2014/main" id="{D488E09A-7660-40A2-844D-0C5EA217072D}"/>
              </a:ext>
            </a:extLst>
          </p:cNvPr>
          <p:cNvSpPr>
            <a:spLocks noGrp="1"/>
          </p:cNvSpPr>
          <p:nvPr>
            <p:ph type="ctrTitle"/>
          </p:nvPr>
        </p:nvSpPr>
        <p:spPr>
          <a:xfrm>
            <a:off x="2895600" y="762000"/>
            <a:ext cx="8153400" cy="591670"/>
          </a:xfrm>
        </p:spPr>
        <p:txBody>
          <a:bodyPr/>
          <a:lstStyle/>
          <a:p>
            <a:r>
              <a:rPr lang="en-US" sz="4800" dirty="0">
                <a:solidFill>
                  <a:schemeClr val="bg1"/>
                </a:solidFill>
              </a:rPr>
              <a:t>Hot off the press </a:t>
            </a:r>
            <a:br>
              <a:rPr lang="en-US" dirty="0"/>
            </a:br>
            <a:r>
              <a:rPr lang="en-US" sz="2800" dirty="0">
                <a:solidFill>
                  <a:srgbClr val="000066"/>
                </a:solidFill>
              </a:rPr>
              <a:t>Rand Merchant Bank</a:t>
            </a:r>
            <a:endParaRPr lang="en-ZA" dirty="0">
              <a:solidFill>
                <a:srgbClr val="000066"/>
              </a:solidFill>
            </a:endParaRPr>
          </a:p>
        </p:txBody>
      </p:sp>
      <p:sp>
        <p:nvSpPr>
          <p:cNvPr id="6" name="Oval 5">
            <a:extLst>
              <a:ext uri="{FF2B5EF4-FFF2-40B4-BE49-F238E27FC236}">
                <a16:creationId xmlns:a16="http://schemas.microsoft.com/office/drawing/2014/main" id="{E367F3EE-7FCB-4860-A6D2-0A5B0FBD1121}"/>
              </a:ext>
            </a:extLst>
          </p:cNvPr>
          <p:cNvSpPr/>
          <p:nvPr/>
        </p:nvSpPr>
        <p:spPr>
          <a:xfrm>
            <a:off x="6324600" y="18288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78D4D3F2-B0BE-41EE-86FF-6B0D807D2C2D}"/>
              </a:ext>
            </a:extLst>
          </p:cNvPr>
          <p:cNvSpPr/>
          <p:nvPr/>
        </p:nvSpPr>
        <p:spPr>
          <a:xfrm>
            <a:off x="5181600" y="3003635"/>
            <a:ext cx="1676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a:extLst>
              <a:ext uri="{FF2B5EF4-FFF2-40B4-BE49-F238E27FC236}">
                <a16:creationId xmlns:a16="http://schemas.microsoft.com/office/drawing/2014/main" id="{8F2E434A-C7BC-4714-9FA5-3D673997ACA9}"/>
              </a:ext>
            </a:extLst>
          </p:cNvPr>
          <p:cNvSpPr/>
          <p:nvPr/>
        </p:nvSpPr>
        <p:spPr>
          <a:xfrm>
            <a:off x="1905000" y="44196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14150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EA2E-66E5-47BB-83FF-2C34F1AB9FFB}"/>
              </a:ext>
            </a:extLst>
          </p:cNvPr>
          <p:cNvSpPr>
            <a:spLocks noGrp="1"/>
          </p:cNvSpPr>
          <p:nvPr>
            <p:ph type="ctrTitle"/>
          </p:nvPr>
        </p:nvSpPr>
        <p:spPr>
          <a:xfrm>
            <a:off x="628650" y="484094"/>
            <a:ext cx="8058150" cy="591670"/>
          </a:xfrm>
        </p:spPr>
        <p:txBody>
          <a:bodyPr/>
          <a:lstStyle/>
          <a:p>
            <a:r>
              <a:rPr lang="en-US" sz="3200" dirty="0"/>
              <a:t>Recommendations to UNSD from the Region</a:t>
            </a:r>
            <a:endParaRPr lang="en-ZA" sz="3200" dirty="0"/>
          </a:p>
        </p:txBody>
      </p:sp>
      <p:sp>
        <p:nvSpPr>
          <p:cNvPr id="3" name="Subtitle 2">
            <a:extLst>
              <a:ext uri="{FF2B5EF4-FFF2-40B4-BE49-F238E27FC236}">
                <a16:creationId xmlns:a16="http://schemas.microsoft.com/office/drawing/2014/main" id="{6FABE878-A9AC-4607-8C80-E12CFFE861EA}"/>
              </a:ext>
            </a:extLst>
          </p:cNvPr>
          <p:cNvSpPr>
            <a:spLocks noGrp="1"/>
          </p:cNvSpPr>
          <p:nvPr>
            <p:ph type="subTitle" idx="1"/>
          </p:nvPr>
        </p:nvSpPr>
        <p:spPr/>
        <p:txBody>
          <a:bodyPr/>
          <a:lstStyle/>
          <a:p>
            <a:pPr marL="285750" indent="-285750">
              <a:buFont typeface="Arial" panose="020B0604020202020204" pitchFamily="34" charset="0"/>
              <a:buChar char="•"/>
            </a:pPr>
            <a:r>
              <a:rPr lang="en-US" dirty="0"/>
              <a:t>Continue the good work, thank you. In addition:</a:t>
            </a:r>
          </a:p>
          <a:p>
            <a:pPr marL="285750" indent="-285750">
              <a:buFont typeface="Arial" panose="020B0604020202020204" pitchFamily="34" charset="0"/>
              <a:buChar char="•"/>
            </a:pPr>
            <a:r>
              <a:rPr lang="en-US" dirty="0"/>
              <a:t>Continued technical training of compilers</a:t>
            </a:r>
          </a:p>
          <a:p>
            <a:pPr marL="285750" indent="-285750">
              <a:buFont typeface="Arial" panose="020B0604020202020204" pitchFamily="34" charset="0"/>
              <a:buChar char="•"/>
            </a:pPr>
            <a:r>
              <a:rPr lang="en-US" dirty="0"/>
              <a:t>Capacity development under data providers and EEA users</a:t>
            </a:r>
          </a:p>
          <a:p>
            <a:pPr marL="285750" indent="-285750">
              <a:buFont typeface="Arial" panose="020B0604020202020204" pitchFamily="34" charset="0"/>
              <a:buChar char="•"/>
            </a:pPr>
            <a:r>
              <a:rPr lang="en-US" dirty="0"/>
              <a:t>Regional collaboration forum</a:t>
            </a:r>
            <a:r>
              <a:rPr lang="en-ZA" dirty="0"/>
              <a:t> for sharing of experience, both formally and tacit sharing</a:t>
            </a:r>
          </a:p>
          <a:p>
            <a:pPr marL="285750" indent="-285750">
              <a:buFont typeface="Arial" panose="020B0604020202020204" pitchFamily="34" charset="0"/>
              <a:buChar char="•"/>
            </a:pPr>
            <a:r>
              <a:rPr lang="en-US" dirty="0"/>
              <a:t>Organizational integration to support development of applications of EEAs (e.g. policy instrument development, FDES)</a:t>
            </a:r>
          </a:p>
          <a:p>
            <a:pPr marL="285750" indent="-285750">
              <a:buFont typeface="Arial" panose="020B0604020202020204" pitchFamily="34" charset="0"/>
              <a:buChar char="•"/>
            </a:pPr>
            <a:r>
              <a:rPr lang="en-US" dirty="0"/>
              <a:t>Technical recommendations:</a:t>
            </a:r>
          </a:p>
          <a:p>
            <a:pPr marL="742950" lvl="1" indent="-285750" algn="l">
              <a:buFont typeface="Arial" panose="020B0604020202020204" pitchFamily="34" charset="0"/>
              <a:buChar char="•"/>
            </a:pPr>
            <a:r>
              <a:rPr lang="en-US" sz="1800" dirty="0">
                <a:latin typeface="Palatino Linotype" panose="02040502050505030304" pitchFamily="18" charset="0"/>
              </a:rPr>
              <a:t>Sources and methods guidelines</a:t>
            </a:r>
          </a:p>
          <a:p>
            <a:pPr marL="742950" lvl="1" indent="-285750" algn="l">
              <a:buFont typeface="Arial" panose="020B0604020202020204" pitchFamily="34" charset="0"/>
              <a:buChar char="•"/>
            </a:pPr>
            <a:r>
              <a:rPr lang="en-US" sz="1800" dirty="0">
                <a:latin typeface="Palatino Linotype" panose="02040502050505030304" pitchFamily="18" charset="0"/>
              </a:rPr>
              <a:t>Data quality assessment framework</a:t>
            </a:r>
          </a:p>
          <a:p>
            <a:pPr marL="742950" lvl="1"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287785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123-A148-4F0D-B983-1245C03FD9D8}"/>
              </a:ext>
            </a:extLst>
          </p:cNvPr>
          <p:cNvSpPr>
            <a:spLocks noGrp="1"/>
          </p:cNvSpPr>
          <p:nvPr>
            <p:ph type="ctrTitle"/>
          </p:nvPr>
        </p:nvSpPr>
        <p:spPr>
          <a:xfrm>
            <a:off x="628650" y="484188"/>
            <a:ext cx="8047038" cy="592137"/>
          </a:xfrm>
        </p:spPr>
        <p:txBody>
          <a:bodyPr/>
          <a:lstStyle/>
          <a:p>
            <a:pPr eaLnBrk="1" fontAlgn="auto" hangingPunct="1">
              <a:spcAft>
                <a:spcPts val="0"/>
              </a:spcAft>
              <a:defRPr/>
            </a:pPr>
            <a:r>
              <a:rPr lang="en-US" altLang="en-US" dirty="0"/>
              <a:t>Statistics for sustainable development</a:t>
            </a:r>
            <a:endParaRPr lang="en-US" dirty="0"/>
          </a:p>
        </p:txBody>
      </p:sp>
      <p:graphicFrame>
        <p:nvGraphicFramePr>
          <p:cNvPr id="4" name="Diagram 3">
            <a:extLst>
              <a:ext uri="{FF2B5EF4-FFF2-40B4-BE49-F238E27FC236}">
                <a16:creationId xmlns:a16="http://schemas.microsoft.com/office/drawing/2014/main" id="{24520AD3-4396-408D-8FAA-F0F7658E9C3A}"/>
              </a:ext>
            </a:extLst>
          </p:cNvPr>
          <p:cNvGraphicFramePr/>
          <p:nvPr/>
        </p:nvGraphicFramePr>
        <p:xfrm>
          <a:off x="1801905" y="1397000"/>
          <a:ext cx="5849470" cy="1776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25CE254-9B70-44C4-B798-D8841FCDAD87}"/>
              </a:ext>
            </a:extLst>
          </p:cNvPr>
          <p:cNvGraphicFramePr/>
          <p:nvPr/>
        </p:nvGraphicFramePr>
        <p:xfrm>
          <a:off x="475129" y="3499225"/>
          <a:ext cx="8453718" cy="2525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769C-DB86-4CA9-BB3F-DC9439558028}"/>
              </a:ext>
            </a:extLst>
          </p:cNvPr>
          <p:cNvSpPr>
            <a:spLocks noGrp="1"/>
          </p:cNvSpPr>
          <p:nvPr>
            <p:ph type="ctrTitle"/>
          </p:nvPr>
        </p:nvSpPr>
        <p:spPr>
          <a:xfrm>
            <a:off x="628650" y="484188"/>
            <a:ext cx="8031163" cy="592137"/>
          </a:xfrm>
        </p:spPr>
        <p:txBody>
          <a:bodyPr anchor="ctr"/>
          <a:lstStyle/>
          <a:p>
            <a:pPr eaLnBrk="1" fontAlgn="auto" hangingPunct="1">
              <a:spcAft>
                <a:spcPts val="0"/>
              </a:spcAft>
              <a:defRPr/>
            </a:pPr>
            <a:r>
              <a:rPr lang="en-US" dirty="0"/>
              <a:t>International statistical standard</a:t>
            </a:r>
          </a:p>
        </p:txBody>
      </p:sp>
      <p:sp>
        <p:nvSpPr>
          <p:cNvPr id="6" name="Subtitle 5">
            <a:extLst>
              <a:ext uri="{FF2B5EF4-FFF2-40B4-BE49-F238E27FC236}">
                <a16:creationId xmlns:a16="http://schemas.microsoft.com/office/drawing/2014/main" id="{823C3CEC-0303-491F-8121-8AC28B25815F}"/>
              </a:ext>
            </a:extLst>
          </p:cNvPr>
          <p:cNvSpPr>
            <a:spLocks noGrp="1"/>
          </p:cNvSpPr>
          <p:nvPr>
            <p:ph type="subTitle" idx="1"/>
          </p:nvPr>
        </p:nvSpPr>
        <p:spPr>
          <a:xfrm>
            <a:off x="628650" y="1463675"/>
            <a:ext cx="4037013" cy="4089400"/>
          </a:xfrm>
        </p:spPr>
        <p:txBody>
          <a:bodyPr/>
          <a:lstStyle/>
          <a:p>
            <a:pPr marL="285750" indent="-285750">
              <a:lnSpc>
                <a:spcPct val="100000"/>
              </a:lnSpc>
              <a:spcBef>
                <a:spcPts val="600"/>
              </a:spcBef>
              <a:spcAft>
                <a:spcPts val="600"/>
              </a:spcAft>
              <a:buClr>
                <a:srgbClr val="0984AF"/>
              </a:buClr>
              <a:buFont typeface="Arial" panose="020B0604020202020204" pitchFamily="34" charset="0"/>
              <a:buChar char="•"/>
              <a:defRPr/>
            </a:pPr>
            <a:r>
              <a:rPr altLang="en-US" dirty="0">
                <a:solidFill>
                  <a:schemeClr val="accent4"/>
                </a:solidFill>
                <a:latin typeface="Palatino Linotype" panose="02040502050505030304" pitchFamily="18" charset="0"/>
              </a:rPr>
              <a:t>The </a:t>
            </a:r>
            <a:r>
              <a:rPr altLang="en-US" b="1" dirty="0">
                <a:solidFill>
                  <a:schemeClr val="accent4"/>
                </a:solidFill>
                <a:latin typeface="Palatino Linotype" panose="02040502050505030304" pitchFamily="18" charset="0"/>
              </a:rPr>
              <a:t>SEEA Central Framework </a:t>
            </a:r>
            <a:r>
              <a:rPr altLang="en-US" dirty="0">
                <a:solidFill>
                  <a:schemeClr val="accent4"/>
                </a:solidFill>
                <a:latin typeface="Palatino Linotype" panose="02040502050505030304" pitchFamily="18" charset="0"/>
              </a:rPr>
              <a:t>was adopted as an international statistical standard by the UN Statistical Commission in 2012</a:t>
            </a:r>
          </a:p>
          <a:p>
            <a:pPr marL="228600" indent="-228600">
              <a:lnSpc>
                <a:spcPct val="100000"/>
              </a:lnSpc>
              <a:spcBef>
                <a:spcPts val="600"/>
              </a:spcBef>
              <a:spcAft>
                <a:spcPts val="600"/>
              </a:spcAft>
              <a:buClr>
                <a:srgbClr val="0984AF"/>
              </a:buClr>
              <a:buFont typeface="Arial" panose="020B0604020202020204" pitchFamily="34" charset="0"/>
              <a:buChar char="•"/>
              <a:defRPr/>
            </a:pPr>
            <a:r>
              <a:rPr altLang="en-US" dirty="0">
                <a:solidFill>
                  <a:schemeClr val="accent4"/>
                </a:solidFill>
                <a:latin typeface="Palatino Linotype" panose="02040502050505030304" pitchFamily="18" charset="0"/>
              </a:rPr>
              <a:t>The </a:t>
            </a:r>
            <a:r>
              <a:rPr altLang="en-US" b="1" dirty="0">
                <a:solidFill>
                  <a:schemeClr val="accent4"/>
                </a:solidFill>
                <a:latin typeface="Palatino Linotype" panose="02040502050505030304" pitchFamily="18" charset="0"/>
              </a:rPr>
              <a:t>SEEA Experimental Ecosystem Accounting </a:t>
            </a:r>
            <a:r>
              <a:rPr altLang="en-US" dirty="0">
                <a:solidFill>
                  <a:schemeClr val="accent4"/>
                </a:solidFill>
                <a:latin typeface="Palatino Linotype" panose="02040502050505030304" pitchFamily="18" charset="0"/>
              </a:rPr>
              <a:t>complements the Central Framework and represents international efforts toward </a:t>
            </a:r>
            <a:r>
              <a:rPr lang="en-GB" altLang="en-US" dirty="0">
                <a:solidFill>
                  <a:schemeClr val="accent4"/>
                </a:solidFill>
                <a:latin typeface="Palatino Linotype" panose="02040502050505030304" pitchFamily="18" charset="0"/>
              </a:rPr>
              <a:t>coherent ecosystem accounting</a:t>
            </a:r>
            <a:endParaRPr altLang="en-US" dirty="0">
              <a:solidFill>
                <a:schemeClr val="accent4"/>
              </a:solidFill>
              <a:latin typeface="Palatino Linotype" panose="02040502050505030304" pitchFamily="18" charset="0"/>
            </a:endParaRPr>
          </a:p>
          <a:p>
            <a:pPr>
              <a:defRPr/>
            </a:pPr>
            <a:endParaRPr dirty="0"/>
          </a:p>
        </p:txBody>
      </p:sp>
      <p:pic>
        <p:nvPicPr>
          <p:cNvPr id="32772" name="Picture 2">
            <a:extLst>
              <a:ext uri="{FF2B5EF4-FFF2-40B4-BE49-F238E27FC236}">
                <a16:creationId xmlns:a16="http://schemas.microsoft.com/office/drawing/2014/main" id="{79062164-734C-4CF8-9717-AA6D351DBB22}"/>
              </a:ext>
            </a:extLst>
          </p:cNvPr>
          <p:cNvPicPr>
            <a:picLocks noGrp="1" noChangeAspect="1" noChangeArrowheads="1"/>
          </p:cNvPicPr>
          <p:nvPr>
            <p:ph type="tbl" sz="quarter" idx="13"/>
          </p:nvPr>
        </p:nvPicPr>
        <p:blipFill>
          <a:blip r:embed="rId3">
            <a:extLst>
              <a:ext uri="{28A0092B-C50C-407E-A947-70E740481C1C}">
                <a14:useLocalDpi xmlns:a14="http://schemas.microsoft.com/office/drawing/2010/main" val="0"/>
              </a:ext>
            </a:extLst>
          </a:blip>
          <a:srcRect/>
          <a:stretch>
            <a:fillRect/>
          </a:stretch>
        </p:blipFill>
        <p:spPr bwMode="auto">
          <a:xfrm>
            <a:off x="5022850" y="1736725"/>
            <a:ext cx="3378200" cy="3543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72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521C-448D-4C92-8365-A53C8F496D2D}"/>
              </a:ext>
            </a:extLst>
          </p:cNvPr>
          <p:cNvSpPr>
            <a:spLocks noGrp="1"/>
          </p:cNvSpPr>
          <p:nvPr>
            <p:ph type="ctrTitle"/>
          </p:nvPr>
        </p:nvSpPr>
        <p:spPr>
          <a:xfrm>
            <a:off x="628650" y="484188"/>
            <a:ext cx="7345363" cy="801687"/>
          </a:xfrm>
        </p:spPr>
        <p:txBody>
          <a:bodyPr anchor="ctr"/>
          <a:lstStyle/>
          <a:p>
            <a:pPr eaLnBrk="1" fontAlgn="auto" hangingPunct="1">
              <a:spcAft>
                <a:spcPts val="0"/>
              </a:spcAft>
              <a:defRPr/>
            </a:pPr>
            <a:r>
              <a:rPr lang="en-US" dirty="0"/>
              <a:t>The SNA and SEEA: Systems of integrated information</a:t>
            </a:r>
          </a:p>
        </p:txBody>
      </p:sp>
      <p:pic>
        <p:nvPicPr>
          <p:cNvPr id="34819" name="Picture 2">
            <a:extLst>
              <a:ext uri="{FF2B5EF4-FFF2-40B4-BE49-F238E27FC236}">
                <a16:creationId xmlns:a16="http://schemas.microsoft.com/office/drawing/2014/main" id="{B5BAB0D9-27A4-4623-9A45-F7BC2699E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435100"/>
            <a:ext cx="6878637"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243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Ecosystem Services: </a:t>
            </a:r>
            <a:br>
              <a:rPr lang="en-ZA" dirty="0"/>
            </a:br>
            <a:r>
              <a:rPr lang="en-ZA" dirty="0"/>
              <a:t>Classification Systems</a:t>
            </a:r>
            <a:endParaRPr lang="en-US" dirty="0"/>
          </a:p>
        </p:txBody>
      </p:sp>
      <p:sp>
        <p:nvSpPr>
          <p:cNvPr id="3" name="Content Placeholder 2"/>
          <p:cNvSpPr>
            <a:spLocks noGrp="1"/>
          </p:cNvSpPr>
          <p:nvPr>
            <p:ph idx="1"/>
          </p:nvPr>
        </p:nvSpPr>
        <p:spPr/>
        <p:txBody>
          <a:bodyPr/>
          <a:lstStyle/>
          <a:p>
            <a:pPr lvl="0"/>
            <a:r>
              <a:rPr lang="en-ZA" dirty="0"/>
              <a:t>Millennium Ecosystem Assessment (http://www.millenniumassessment.org/en/Index-2.html)</a:t>
            </a:r>
            <a:endParaRPr lang="en-US" dirty="0"/>
          </a:p>
          <a:p>
            <a:pPr lvl="0"/>
            <a:r>
              <a:rPr lang="en-US" dirty="0"/>
              <a:t>The Economics of Ecosystems and Biodiversity</a:t>
            </a:r>
            <a:r>
              <a:rPr lang="fr-FR" dirty="0"/>
              <a:t>(TEEB)  </a:t>
            </a:r>
            <a:r>
              <a:rPr lang="en-ZA" dirty="0"/>
              <a:t>(http://www.teebweb.org/)</a:t>
            </a:r>
            <a:endParaRPr lang="en-US" dirty="0"/>
          </a:p>
          <a:p>
            <a:pPr lvl="0"/>
            <a:r>
              <a:rPr lang="en-US" dirty="0"/>
              <a:t>International Classification of Ecosystem Services</a:t>
            </a:r>
            <a:r>
              <a:rPr lang="en-ZA" dirty="0"/>
              <a:t>(CICES) (http://cices.eu/)</a:t>
            </a:r>
            <a:endParaRPr lang="en-US" dirty="0"/>
          </a:p>
          <a:p>
            <a:pPr lvl="0"/>
            <a:r>
              <a:rPr lang="en-US" dirty="0"/>
              <a:t>United States final ecosystem goods and services</a:t>
            </a:r>
            <a:r>
              <a:rPr lang="en-ZA" dirty="0"/>
              <a:t>(US-FEGS) (http://unstats.un.org/unsd/envaccounting/seeaRev/meeting2013/EG13-3-FEGS.pdf)</a:t>
            </a:r>
            <a:endParaRPr lang="en-US" dirty="0"/>
          </a:p>
        </p:txBody>
      </p:sp>
      <p:sp>
        <p:nvSpPr>
          <p:cNvPr id="4" name="Slide Number Placeholder 3"/>
          <p:cNvSpPr>
            <a:spLocks noGrp="1"/>
          </p:cNvSpPr>
          <p:nvPr>
            <p:ph type="sldNum" sz="quarter" idx="12"/>
          </p:nvPr>
        </p:nvSpPr>
        <p:spPr/>
        <p:txBody>
          <a:bodyPr/>
          <a:lstStyle/>
          <a:p>
            <a:fld id="{FB3C785E-26D3-46D2-994C-DAA2A6BBABD3}" type="slidenum">
              <a:rPr lang="de-DE" smtClean="0"/>
              <a:pPr/>
              <a:t>7</a:t>
            </a:fld>
            <a:endParaRPr lang="de-DE" dirty="0"/>
          </a:p>
        </p:txBody>
      </p:sp>
    </p:spTree>
    <p:extLst>
      <p:ext uri="{BB962C8B-B14F-4D97-AF65-F5344CB8AC3E}">
        <p14:creationId xmlns:p14="http://schemas.microsoft.com/office/powerpoint/2010/main" val="380490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93D4-9AB3-48C1-9624-858235F90225}"/>
              </a:ext>
            </a:extLst>
          </p:cNvPr>
          <p:cNvSpPr>
            <a:spLocks noGrp="1"/>
          </p:cNvSpPr>
          <p:nvPr>
            <p:ph type="title"/>
          </p:nvPr>
        </p:nvSpPr>
        <p:spPr/>
        <p:txBody>
          <a:bodyPr/>
          <a:lstStyle/>
          <a:p>
            <a:r>
              <a:rPr lang="en-US" dirty="0"/>
              <a:t>Challenges</a:t>
            </a:r>
            <a:endParaRPr lang="en-ZA" dirty="0"/>
          </a:p>
        </p:txBody>
      </p:sp>
      <p:sp>
        <p:nvSpPr>
          <p:cNvPr id="4" name="Text Placeholder 3">
            <a:extLst>
              <a:ext uri="{FF2B5EF4-FFF2-40B4-BE49-F238E27FC236}">
                <a16:creationId xmlns:a16="http://schemas.microsoft.com/office/drawing/2014/main" id="{CD152962-0A7E-4F8A-B20B-2B447B89029A}"/>
              </a:ext>
            </a:extLst>
          </p:cNvPr>
          <p:cNvSpPr>
            <a:spLocks noGrp="1"/>
          </p:cNvSpPr>
          <p:nvPr>
            <p:ph type="body" sz="half" idx="2"/>
          </p:nvPr>
        </p:nvSpPr>
        <p:spPr/>
        <p:txBody>
          <a:bodyPr/>
          <a:lstStyle/>
          <a:p>
            <a:pPr marL="342900" indent="-342900">
              <a:buFont typeface="+mj-lt"/>
              <a:buAutoNum type="arabicPeriod"/>
            </a:pPr>
            <a:r>
              <a:rPr lang="en-US" dirty="0"/>
              <a:t>“Unconventional” national accounts</a:t>
            </a:r>
          </a:p>
          <a:p>
            <a:pPr marL="342900" indent="-342900">
              <a:buFont typeface="+mj-lt"/>
              <a:buAutoNum type="arabicPeriod"/>
            </a:pPr>
            <a:r>
              <a:rPr lang="en-US" dirty="0"/>
              <a:t>“Unconventional” data sources and onerous data mining processes (initially)</a:t>
            </a:r>
          </a:p>
          <a:p>
            <a:pPr marL="342900" indent="-342900">
              <a:buFont typeface="+mj-lt"/>
              <a:buAutoNum type="arabicPeriod"/>
            </a:pPr>
            <a:r>
              <a:rPr lang="en-US" dirty="0"/>
              <a:t>Unique production processes</a:t>
            </a:r>
          </a:p>
          <a:p>
            <a:pPr marL="342900" indent="-342900">
              <a:buFont typeface="+mj-lt"/>
              <a:buAutoNum type="arabicPeriod"/>
            </a:pPr>
            <a:r>
              <a:rPr lang="en-US" dirty="0"/>
              <a:t>A new product </a:t>
            </a:r>
          </a:p>
          <a:p>
            <a:pPr marL="342900" indent="-342900">
              <a:buFont typeface="+mj-lt"/>
              <a:buAutoNum type="arabicPeriod"/>
            </a:pPr>
            <a:r>
              <a:rPr lang="en-US" dirty="0"/>
              <a:t>Resource constraints within statistical agencies</a:t>
            </a:r>
          </a:p>
        </p:txBody>
      </p:sp>
      <p:pic>
        <p:nvPicPr>
          <p:cNvPr id="9" name="Picture 8">
            <a:extLst>
              <a:ext uri="{FF2B5EF4-FFF2-40B4-BE49-F238E27FC236}">
                <a16:creationId xmlns:a16="http://schemas.microsoft.com/office/drawing/2014/main" id="{51837C55-C52C-4A0B-93DE-3DF447D3585D}"/>
              </a:ext>
            </a:extLst>
          </p:cNvPr>
          <p:cNvPicPr>
            <a:picLocks noChangeAspect="1"/>
          </p:cNvPicPr>
          <p:nvPr/>
        </p:nvPicPr>
        <p:blipFill>
          <a:blip r:embed="rId2"/>
          <a:stretch>
            <a:fillRect/>
          </a:stretch>
        </p:blipFill>
        <p:spPr>
          <a:xfrm>
            <a:off x="5211234" y="3544"/>
            <a:ext cx="3932766" cy="6086424"/>
          </a:xfrm>
          <a:prstGeom prst="rect">
            <a:avLst/>
          </a:prstGeom>
        </p:spPr>
      </p:pic>
    </p:spTree>
    <p:extLst>
      <p:ext uri="{BB962C8B-B14F-4D97-AF65-F5344CB8AC3E}">
        <p14:creationId xmlns:p14="http://schemas.microsoft.com/office/powerpoint/2010/main" val="223103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48EE-75D9-4693-B088-2A45443240C5}"/>
              </a:ext>
            </a:extLst>
          </p:cNvPr>
          <p:cNvSpPr>
            <a:spLocks noGrp="1"/>
          </p:cNvSpPr>
          <p:nvPr>
            <p:ph type="ctrTitle"/>
          </p:nvPr>
        </p:nvSpPr>
        <p:spPr/>
        <p:txBody>
          <a:bodyPr/>
          <a:lstStyle/>
          <a:p>
            <a:r>
              <a:rPr lang="en-US" dirty="0"/>
              <a:t>Theory of Change</a:t>
            </a:r>
            <a:endParaRPr lang="en-ZA" dirty="0"/>
          </a:p>
        </p:txBody>
      </p:sp>
      <p:sp>
        <p:nvSpPr>
          <p:cNvPr id="3" name="Subtitle 2">
            <a:extLst>
              <a:ext uri="{FF2B5EF4-FFF2-40B4-BE49-F238E27FC236}">
                <a16:creationId xmlns:a16="http://schemas.microsoft.com/office/drawing/2014/main" id="{A3F43E4C-02BB-4EDD-A5C8-2EA5E9AC10C2}"/>
              </a:ext>
            </a:extLst>
          </p:cNvPr>
          <p:cNvSpPr>
            <a:spLocks noGrp="1"/>
          </p:cNvSpPr>
          <p:nvPr>
            <p:ph type="subTitle" idx="1"/>
          </p:nvPr>
        </p:nvSpPr>
        <p:spPr>
          <a:xfrm>
            <a:off x="628650" y="1219200"/>
            <a:ext cx="6858000" cy="4089680"/>
          </a:xfrm>
        </p:spPr>
        <p:txBody>
          <a:bodyPr/>
          <a:lstStyle/>
          <a:p>
            <a:pPr marL="342900" indent="-342900">
              <a:buFont typeface="+mj-lt"/>
              <a:buAutoNum type="arabicPeriod"/>
            </a:pPr>
            <a:r>
              <a:rPr lang="en-US" dirty="0"/>
              <a:t>Participative</a:t>
            </a:r>
          </a:p>
          <a:p>
            <a:pPr marL="800100" lvl="1" indent="-342900" algn="l">
              <a:buFont typeface="+mj-lt"/>
              <a:buAutoNum type="arabicPeriod"/>
            </a:pPr>
            <a:r>
              <a:rPr lang="en-US" sz="1800" dirty="0">
                <a:latin typeface="Palatino Linotype" panose="02040502050505030304" pitchFamily="18" charset="0"/>
              </a:rPr>
              <a:t>Multi-disciplinary </a:t>
            </a:r>
          </a:p>
          <a:p>
            <a:pPr marL="800100" lvl="1" indent="-342900" algn="l">
              <a:buFont typeface="+mj-lt"/>
              <a:buAutoNum type="arabicPeriod"/>
            </a:pPr>
            <a:r>
              <a:rPr lang="en-US" sz="1800" dirty="0">
                <a:latin typeface="Palatino Linotype" panose="02040502050505030304" pitchFamily="18" charset="0"/>
              </a:rPr>
              <a:t>Partnerships with data providers</a:t>
            </a:r>
          </a:p>
          <a:p>
            <a:pPr marL="800100" lvl="1" indent="-342900" algn="l">
              <a:buFont typeface="+mj-lt"/>
              <a:buAutoNum type="arabicPeriod"/>
            </a:pPr>
            <a:r>
              <a:rPr lang="en-US" sz="1800" dirty="0">
                <a:latin typeface="Palatino Linotype" panose="02040502050505030304" pitchFamily="18" charset="0"/>
              </a:rPr>
              <a:t>EEA user requirements</a:t>
            </a:r>
          </a:p>
          <a:p>
            <a:pPr marL="342900" indent="-342900">
              <a:buFont typeface="+mj-lt"/>
              <a:buAutoNum type="arabicPeriod"/>
            </a:pPr>
            <a:r>
              <a:rPr lang="en-US" dirty="0"/>
              <a:t>Evolutionary approach built on existing institutional arrangements</a:t>
            </a:r>
          </a:p>
          <a:p>
            <a:pPr marL="800100" lvl="1" indent="-342900" algn="l">
              <a:buFont typeface="+mj-lt"/>
              <a:buAutoNum type="arabicPeriod"/>
            </a:pPr>
            <a:r>
              <a:rPr lang="en-US" sz="1800" dirty="0">
                <a:latin typeface="Palatino Linotype" panose="02040502050505030304" pitchFamily="18" charset="0"/>
              </a:rPr>
              <a:t>Building on significant skills set in the region</a:t>
            </a:r>
          </a:p>
          <a:p>
            <a:pPr marL="800100" lvl="1" indent="-342900" algn="l">
              <a:buFont typeface="+mj-lt"/>
              <a:buAutoNum type="arabicPeriod"/>
            </a:pPr>
            <a:r>
              <a:rPr lang="en-US" sz="1800" dirty="0">
                <a:latin typeface="Palatino Linotype" panose="02040502050505030304" pitchFamily="18" charset="0"/>
              </a:rPr>
              <a:t>Data partnerships and data mining</a:t>
            </a:r>
          </a:p>
          <a:p>
            <a:pPr marL="800100" lvl="1" indent="-342900" algn="l">
              <a:buFont typeface="+mj-lt"/>
              <a:buAutoNum type="arabicPeriod"/>
            </a:pPr>
            <a:r>
              <a:rPr lang="en-US" sz="1800" dirty="0">
                <a:latin typeface="Palatino Linotype" panose="02040502050505030304" pitchFamily="18" charset="0"/>
              </a:rPr>
              <a:t>Building on existing reporting initiatives</a:t>
            </a:r>
          </a:p>
          <a:p>
            <a:pPr marL="800100" lvl="1" indent="-342900" algn="l">
              <a:buFont typeface="+mj-lt"/>
              <a:buAutoNum type="arabicPeriod"/>
            </a:pPr>
            <a:r>
              <a:rPr lang="en-US" sz="1800" dirty="0">
                <a:latin typeface="Palatino Linotype" panose="02040502050505030304" pitchFamily="18" charset="0"/>
              </a:rPr>
              <a:t>Data quality assessment system</a:t>
            </a:r>
          </a:p>
          <a:p>
            <a:pPr marL="342900" indent="-342900">
              <a:buFont typeface="+mj-lt"/>
              <a:buAutoNum type="arabicPeriod"/>
            </a:pPr>
            <a:r>
              <a:rPr lang="en-US" dirty="0"/>
              <a:t>Technical guidelines focusing on simplicity and user applications</a:t>
            </a:r>
          </a:p>
          <a:p>
            <a:pPr marL="800100" lvl="1" indent="-342900" algn="l">
              <a:buFont typeface="+mj-lt"/>
              <a:buAutoNum type="arabicPeriod"/>
            </a:pPr>
            <a:r>
              <a:rPr lang="en-US" sz="1800" dirty="0">
                <a:latin typeface="Palatino Linotype" panose="02040502050505030304" pitchFamily="18" charset="0"/>
              </a:rPr>
              <a:t>Developmental approach through a piloting process</a:t>
            </a:r>
          </a:p>
          <a:p>
            <a:pPr marL="800100" lvl="1" indent="-342900" algn="l">
              <a:buFont typeface="+mj-lt"/>
              <a:buAutoNum type="arabicPeriod"/>
            </a:pPr>
            <a:r>
              <a:rPr lang="en-US" sz="1800" dirty="0">
                <a:latin typeface="Palatino Linotype" panose="02040502050505030304" pitchFamily="18" charset="0"/>
              </a:rPr>
              <a:t>Innovative and smart applications</a:t>
            </a:r>
          </a:p>
        </p:txBody>
      </p:sp>
    </p:spTree>
    <p:extLst>
      <p:ext uri="{BB962C8B-B14F-4D97-AF65-F5344CB8AC3E}">
        <p14:creationId xmlns:p14="http://schemas.microsoft.com/office/powerpoint/2010/main" val="3282871897"/>
      </p:ext>
    </p:extLst>
  </p:cSld>
  <p:clrMapOvr>
    <a:masterClrMapping/>
  </p:clrMapOvr>
</p:sld>
</file>

<file path=ppt/theme/theme1.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1834</Words>
  <Application>Microsoft Office PowerPoint</Application>
  <PresentationFormat>On-screen Show (4:3)</PresentationFormat>
  <Paragraphs>292</Paragraphs>
  <Slides>31</Slides>
  <Notes>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48" baseType="lpstr">
      <vt:lpstr>Arial</vt:lpstr>
      <vt:lpstr>Calibri</vt:lpstr>
      <vt:lpstr>Calibri Light</vt:lpstr>
      <vt:lpstr>Franklin Gothic Book</vt:lpstr>
      <vt:lpstr>Franklin Gothic Medium</vt:lpstr>
      <vt:lpstr>News Gothic</vt:lpstr>
      <vt:lpstr>Palatino Linotype</vt:lpstr>
      <vt:lpstr>Times New Roman</vt:lpstr>
      <vt:lpstr>Univers LT Std 45 Light</vt:lpstr>
      <vt:lpstr>Wingdings</vt:lpstr>
      <vt:lpstr>Title Slides</vt:lpstr>
      <vt:lpstr>Body Slides</vt:lpstr>
      <vt:lpstr>1_Dividers</vt:lpstr>
      <vt:lpstr>2_Body Slides</vt:lpstr>
      <vt:lpstr>1_Body Slides</vt:lpstr>
      <vt:lpstr>Closing Slides</vt:lpstr>
      <vt:lpstr>Microsoft Excel Chart</vt:lpstr>
      <vt:lpstr>Supporting African countries in developing and strengthening environmental-economic accounting</vt:lpstr>
      <vt:lpstr>“A Perfect Storm?”</vt:lpstr>
      <vt:lpstr>Hot off the press  Rand Merchant Bank</vt:lpstr>
      <vt:lpstr>Statistics for sustainable development</vt:lpstr>
      <vt:lpstr>International statistical standard</vt:lpstr>
      <vt:lpstr>The SNA and SEEA: Systems of integrated information</vt:lpstr>
      <vt:lpstr>Ecosystem Services:  Classification Systems</vt:lpstr>
      <vt:lpstr>Challenges</vt:lpstr>
      <vt:lpstr>Theory of Change</vt:lpstr>
      <vt:lpstr>Assignment: Summary of lessons of success</vt:lpstr>
      <vt:lpstr>Principles for successful SEEA implementation</vt:lpstr>
      <vt:lpstr>Mandate – No confusion</vt:lpstr>
      <vt:lpstr>Statistical Office Readiness</vt:lpstr>
      <vt:lpstr>Policy imperatives</vt:lpstr>
      <vt:lpstr>Applications</vt:lpstr>
      <vt:lpstr>Publication Pathway</vt:lpstr>
      <vt:lpstr>Human resources</vt:lpstr>
      <vt:lpstr>Structure / Architecture</vt:lpstr>
      <vt:lpstr>Data availability</vt:lpstr>
      <vt:lpstr>Developmental process</vt:lpstr>
      <vt:lpstr>Goal and Output: Identify and publish priority accounts Simplified Log Frame</vt:lpstr>
      <vt:lpstr>Participation</vt:lpstr>
      <vt:lpstr>Action Plan</vt:lpstr>
      <vt:lpstr>Outputs</vt:lpstr>
      <vt:lpstr>Impacts                     Outcomes</vt:lpstr>
      <vt:lpstr>Recommendations</vt:lpstr>
      <vt:lpstr>Recommendations - Participation</vt:lpstr>
      <vt:lpstr>Recommendations – Developmental</vt:lpstr>
      <vt:lpstr>Recommendations – Technical guidelines</vt:lpstr>
      <vt:lpstr>PowerPoint Presentation</vt:lpstr>
      <vt:lpstr>Recommendations to UNSD from the Region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Malaysia in developing and strengthening environmental-economic accounting for improved monitoring of sustainable development</dc:title>
  <dc:creator>Jackie Crafford</dc:creator>
  <cp:lastModifiedBy>Jackie Crafford</cp:lastModifiedBy>
  <cp:revision>72</cp:revision>
  <dcterms:created xsi:type="dcterms:W3CDTF">2016-09-22T11:08:58Z</dcterms:created>
  <dcterms:modified xsi:type="dcterms:W3CDTF">2017-12-13T12:52:21Z</dcterms:modified>
</cp:coreProperties>
</file>