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42" r:id="rId3"/>
    <p:sldMasterId id="2147483701" r:id="rId4"/>
    <p:sldMasterId id="2147483740" r:id="rId5"/>
    <p:sldMasterId id="2147483745" r:id="rId6"/>
  </p:sldMasterIdLst>
  <p:notesMasterIdLst>
    <p:notesMasterId r:id="rId28"/>
  </p:notesMasterIdLst>
  <p:sldIdLst>
    <p:sldId id="268" r:id="rId7"/>
    <p:sldId id="265" r:id="rId8"/>
    <p:sldId id="281" r:id="rId9"/>
    <p:sldId id="297" r:id="rId10"/>
    <p:sldId id="328" r:id="rId11"/>
    <p:sldId id="334" r:id="rId12"/>
    <p:sldId id="327" r:id="rId13"/>
    <p:sldId id="333" r:id="rId14"/>
    <p:sldId id="342" r:id="rId15"/>
    <p:sldId id="343" r:id="rId16"/>
    <p:sldId id="344" r:id="rId17"/>
    <p:sldId id="345" r:id="rId18"/>
    <p:sldId id="346" r:id="rId19"/>
    <p:sldId id="340" r:id="rId20"/>
    <p:sldId id="341" r:id="rId21"/>
    <p:sldId id="336" r:id="rId22"/>
    <p:sldId id="335" r:id="rId23"/>
    <p:sldId id="337" r:id="rId24"/>
    <p:sldId id="338" r:id="rId25"/>
    <p:sldId id="339" r:id="rId26"/>
    <p:sldId id="27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Ying Chan" initials="JYC" lastIdx="5" clrIdx="0">
    <p:extLst>
      <p:ext uri="{19B8F6BF-5375-455C-9EA6-DF929625EA0E}">
        <p15:presenceInfo xmlns:p15="http://schemas.microsoft.com/office/powerpoint/2012/main" userId="S-1-5-21-1266704185-1068072124-262303683-1603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8694"/>
    <a:srgbClr val="0984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82959" autoAdjust="0"/>
  </p:normalViewPr>
  <p:slideViewPr>
    <p:cSldViewPr snapToGrid="0">
      <p:cViewPr varScale="1">
        <p:scale>
          <a:sx n="88" d="100"/>
          <a:sy n="88" d="100"/>
        </p:scale>
        <p:origin x="19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latin typeface="News Gothic" panose="02000503040000020004" pitchFamily="2" charset="0"/>
              </a:rPr>
              <a:t>WATER USE</a:t>
            </a:r>
            <a:r>
              <a:rPr lang="en-US" sz="1400" b="1" baseline="0" dirty="0">
                <a:latin typeface="News Gothic" panose="02000503040000020004" pitchFamily="2" charset="0"/>
              </a:rPr>
              <a:t> INENSITIES PRODUCTION </a:t>
            </a:r>
          </a:p>
          <a:p>
            <a:pPr algn="l">
              <a:defRPr/>
            </a:pPr>
            <a:r>
              <a:rPr lang="en-US" sz="1400" b="1" baseline="0" dirty="0">
                <a:latin typeface="News Gothic" panose="02000503040000020004" pitchFamily="2" charset="0"/>
              </a:rPr>
              <a:t>ACTIVITY BY VALUE ADDED</a:t>
            </a:r>
            <a:endParaRPr lang="en-US" sz="1400" b="1" dirty="0">
              <a:latin typeface="News Gothic" panose="02000503040000020004" pitchFamily="2" charset="0"/>
            </a:endParaRPr>
          </a:p>
        </c:rich>
      </c:tx>
      <c:layout>
        <c:manualLayout>
          <c:xMode val="edge"/>
          <c:yMode val="edge"/>
          <c:x val="4.71925853018373E-2"/>
          <c:y val="5.62500000000000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1065538310952702E-2"/>
          <c:y val="0.34199765754554301"/>
          <c:w val="0.81388297287535005"/>
          <c:h val="0.5561580234841569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Ground Water</c:v>
                </c:pt>
              </c:strCache>
            </c:strRef>
          </c:tx>
          <c:spPr>
            <a:ln w="28575" cap="rnd">
              <a:solidFill>
                <a:schemeClr val="accent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20</c:v>
                </c:pt>
                <c:pt idx="1">
                  <c:v>18</c:v>
                </c:pt>
                <c:pt idx="2">
                  <c:v>19</c:v>
                </c:pt>
                <c:pt idx="3">
                  <c:v>16</c:v>
                </c:pt>
                <c:pt idx="4">
                  <c:v>14</c:v>
                </c:pt>
                <c:pt idx="5">
                  <c:v>11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56-43F4-81A9-DA3146E2C04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Tap Water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20</c:v>
                </c:pt>
                <c:pt idx="1">
                  <c:v>16</c:v>
                </c:pt>
                <c:pt idx="2">
                  <c:v>16.399999999999999</c:v>
                </c:pt>
                <c:pt idx="3">
                  <c:v>16</c:v>
                </c:pt>
                <c:pt idx="4">
                  <c:v>12</c:v>
                </c:pt>
                <c:pt idx="5">
                  <c:v>4</c:v>
                </c:pt>
                <c:pt idx="6">
                  <c:v>6</c:v>
                </c:pt>
                <c:pt idx="7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956-43F4-81A9-DA3146E2C04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Surface Water</c:v>
                </c:pt>
              </c:strCache>
            </c:strRef>
          </c:tx>
          <c:spPr>
            <a:ln w="28575" cap="rnd">
              <a:solidFill>
                <a:schemeClr val="accent1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1975</c:v>
                </c:pt>
                <c:pt idx="1">
                  <c:v>1980</c:v>
                </c:pt>
                <c:pt idx="2">
                  <c:v>1985</c:v>
                </c:pt>
                <c:pt idx="3">
                  <c:v>1990</c:v>
                </c:pt>
                <c:pt idx="4">
                  <c:v>1995</c:v>
                </c:pt>
                <c:pt idx="5">
                  <c:v>2000</c:v>
                </c:pt>
                <c:pt idx="6">
                  <c:v>2005</c:v>
                </c:pt>
                <c:pt idx="7">
                  <c:v>2010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20</c:v>
                </c:pt>
                <c:pt idx="1">
                  <c:v>15</c:v>
                </c:pt>
                <c:pt idx="2">
                  <c:v>14.7</c:v>
                </c:pt>
                <c:pt idx="3">
                  <c:v>15.2</c:v>
                </c:pt>
                <c:pt idx="4">
                  <c:v>14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956-43F4-81A9-DA3146E2C0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3717248"/>
        <c:axId val="93718784"/>
      </c:lineChart>
      <c:catAx>
        <c:axId val="9371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18784"/>
        <c:crosses val="autoZero"/>
        <c:auto val="1"/>
        <c:lblAlgn val="ctr"/>
        <c:lblOffset val="100"/>
        <c:noMultiLvlLbl val="0"/>
      </c:catAx>
      <c:valAx>
        <c:axId val="937187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\2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1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7582174954534102"/>
          <c:y val="0.15578125000000001"/>
          <c:w val="0.22494294012621499"/>
          <c:h val="0.211497208704285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280DB5-6C82-4FEF-83BA-4F2BA96F0435}" type="doc">
      <dgm:prSet loTypeId="urn:microsoft.com/office/officeart/2008/layout/VerticalCurv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DAA8CA-1E1C-4D43-9A7D-1C2C4F017E3D}">
      <dgm:prSet phldrT="[Text]" custT="1"/>
      <dgm:spPr/>
      <dgm:t>
        <a:bodyPr/>
        <a:lstStyle/>
        <a:p>
          <a:r>
            <a:rPr lang="en-US" sz="1600" b="1" dirty="0">
              <a:latin typeface="Palatino Linotype" panose="02040502050505030304" pitchFamily="18" charset="0"/>
            </a:rPr>
            <a:t>2012: The Future we Want (Rio+20)</a:t>
          </a:r>
          <a:endParaRPr lang="en-GB" sz="1600" b="1" dirty="0">
            <a:latin typeface="Palatino Linotype" panose="02040502050505030304" pitchFamily="18" charset="0"/>
          </a:endParaRPr>
        </a:p>
      </dgm:t>
    </dgm:pt>
    <dgm:pt modelId="{C236F9AA-83F7-4BC0-8BEE-3787AEA11B92}" type="parTrans" cxnId="{C8360A68-A308-4A44-9EA9-88A071C96EF1}">
      <dgm:prSet/>
      <dgm:spPr/>
      <dgm:t>
        <a:bodyPr/>
        <a:lstStyle/>
        <a:p>
          <a:endParaRPr lang="en-GB"/>
        </a:p>
      </dgm:t>
    </dgm:pt>
    <dgm:pt modelId="{3961EA1B-1CE0-4097-BA0A-38C8C4A8CF23}" type="sibTrans" cxnId="{C8360A68-A308-4A44-9EA9-88A071C96EF1}">
      <dgm:prSet/>
      <dgm:spPr/>
      <dgm:t>
        <a:bodyPr/>
        <a:lstStyle/>
        <a:p>
          <a:endParaRPr lang="en-GB"/>
        </a:p>
      </dgm:t>
    </dgm:pt>
    <dgm:pt modelId="{9A853CCC-28FC-4B0A-BB56-65974F21E4BB}">
      <dgm:prSet phldrT="[Text]" custT="1"/>
      <dgm:spPr/>
      <dgm:t>
        <a:bodyPr/>
        <a:lstStyle/>
        <a:p>
          <a:r>
            <a:rPr lang="en-US" sz="1600" b="1" dirty="0">
              <a:latin typeface="Palatino Linotype" panose="02040502050505030304" pitchFamily="18" charset="0"/>
            </a:rPr>
            <a:t>2015: Sustainable Development Goals</a:t>
          </a:r>
          <a:endParaRPr lang="en-GB" sz="1600" b="1" dirty="0">
            <a:latin typeface="Palatino Linotype" panose="02040502050505030304" pitchFamily="18" charset="0"/>
          </a:endParaRPr>
        </a:p>
      </dgm:t>
    </dgm:pt>
    <dgm:pt modelId="{B33FC4FF-A6CB-40EF-A823-9BE32102FEC0}" type="sibTrans" cxnId="{E5B8E1D3-E675-4174-A3C2-AD2073213997}">
      <dgm:prSet/>
      <dgm:spPr/>
      <dgm:t>
        <a:bodyPr/>
        <a:lstStyle/>
        <a:p>
          <a:endParaRPr lang="en-GB"/>
        </a:p>
      </dgm:t>
    </dgm:pt>
    <dgm:pt modelId="{E7F2A04D-E637-4436-A352-BEF6710972D5}" type="parTrans" cxnId="{E5B8E1D3-E675-4174-A3C2-AD2073213997}">
      <dgm:prSet/>
      <dgm:spPr/>
      <dgm:t>
        <a:bodyPr/>
        <a:lstStyle/>
        <a:p>
          <a:endParaRPr lang="en-GB"/>
        </a:p>
      </dgm:t>
    </dgm:pt>
    <dgm:pt modelId="{66D26992-93F5-413E-BB2A-B7B6F27E59BC}">
      <dgm:prSet phldrT="[Text]" custT="1"/>
      <dgm:spPr/>
      <dgm:t>
        <a:bodyPr/>
        <a:lstStyle/>
        <a:p>
          <a:r>
            <a:rPr lang="en-US" sz="1600" b="1" dirty="0">
              <a:latin typeface="Palatino Linotype" panose="02040502050505030304" pitchFamily="18" charset="0"/>
            </a:rPr>
            <a:t>2002: </a:t>
          </a:r>
          <a:r>
            <a:rPr lang="en-GB" sz="1600" b="1" dirty="0">
              <a:latin typeface="Palatino Linotype" panose="02040502050505030304" pitchFamily="18" charset="0"/>
            </a:rPr>
            <a:t> World Summit on Sustainable Development </a:t>
          </a:r>
        </a:p>
      </dgm:t>
    </dgm:pt>
    <dgm:pt modelId="{C713F8E9-D8E9-4865-BF6C-05E036676691}" type="sibTrans" cxnId="{16509324-6F47-4244-BE37-326958D5DEA7}">
      <dgm:prSet/>
      <dgm:spPr/>
      <dgm:t>
        <a:bodyPr/>
        <a:lstStyle/>
        <a:p>
          <a:endParaRPr lang="en-GB"/>
        </a:p>
      </dgm:t>
    </dgm:pt>
    <dgm:pt modelId="{20841174-6CCE-4617-BD94-7544BCE23498}" type="parTrans" cxnId="{16509324-6F47-4244-BE37-326958D5DEA7}">
      <dgm:prSet/>
      <dgm:spPr/>
      <dgm:t>
        <a:bodyPr/>
        <a:lstStyle/>
        <a:p>
          <a:endParaRPr lang="en-GB"/>
        </a:p>
      </dgm:t>
    </dgm:pt>
    <dgm:pt modelId="{4BAF65EE-426D-408C-804C-228F13785554}">
      <dgm:prSet phldrT="[Text]" custT="1"/>
      <dgm:spPr/>
      <dgm:t>
        <a:bodyPr/>
        <a:lstStyle/>
        <a:p>
          <a:r>
            <a:rPr lang="en-US" sz="1600" b="1" dirty="0">
              <a:latin typeface="Palatino Linotype" panose="02040502050505030304" pitchFamily="18" charset="0"/>
            </a:rPr>
            <a:t>1992: Agenda 21 (Rio)</a:t>
          </a:r>
          <a:endParaRPr lang="en-GB" sz="1600" b="1" dirty="0">
            <a:latin typeface="Palatino Linotype" panose="02040502050505030304" pitchFamily="18" charset="0"/>
          </a:endParaRPr>
        </a:p>
      </dgm:t>
    </dgm:pt>
    <dgm:pt modelId="{F1C6EA6F-6269-47B2-B621-A9B725090B5F}" type="sibTrans" cxnId="{B10372EE-65AE-4410-8690-5708FBE5FB6D}">
      <dgm:prSet/>
      <dgm:spPr/>
      <dgm:t>
        <a:bodyPr/>
        <a:lstStyle/>
        <a:p>
          <a:endParaRPr lang="en-GB"/>
        </a:p>
      </dgm:t>
    </dgm:pt>
    <dgm:pt modelId="{E9DB02D9-91FF-4A42-861E-B23FD94A9F39}" type="parTrans" cxnId="{B10372EE-65AE-4410-8690-5708FBE5FB6D}">
      <dgm:prSet/>
      <dgm:spPr/>
      <dgm:t>
        <a:bodyPr/>
        <a:lstStyle/>
        <a:p>
          <a:endParaRPr lang="en-GB"/>
        </a:p>
      </dgm:t>
    </dgm:pt>
    <dgm:pt modelId="{5D072E16-0770-4C59-BB6E-2679A28734BC}" type="pres">
      <dgm:prSet presAssocID="{1A280DB5-6C82-4FEF-83BA-4F2BA96F0435}" presName="Name0" presStyleCnt="0">
        <dgm:presLayoutVars>
          <dgm:chMax val="7"/>
          <dgm:chPref val="7"/>
          <dgm:dir/>
        </dgm:presLayoutVars>
      </dgm:prSet>
      <dgm:spPr/>
    </dgm:pt>
    <dgm:pt modelId="{CAADD9A5-CEFC-4893-A626-B4B79793D30B}" type="pres">
      <dgm:prSet presAssocID="{1A280DB5-6C82-4FEF-83BA-4F2BA96F0435}" presName="Name1" presStyleCnt="0"/>
      <dgm:spPr/>
    </dgm:pt>
    <dgm:pt modelId="{EE45C915-0D3B-4B7E-9D2F-ABCB6A6D427A}" type="pres">
      <dgm:prSet presAssocID="{1A280DB5-6C82-4FEF-83BA-4F2BA96F0435}" presName="cycle" presStyleCnt="0"/>
      <dgm:spPr/>
    </dgm:pt>
    <dgm:pt modelId="{FE15E3F7-2A6A-4C97-B46F-DB02633E8D70}" type="pres">
      <dgm:prSet presAssocID="{1A280DB5-6C82-4FEF-83BA-4F2BA96F0435}" presName="srcNode" presStyleLbl="node1" presStyleIdx="0" presStyleCnt="4"/>
      <dgm:spPr/>
    </dgm:pt>
    <dgm:pt modelId="{FFF31CEB-7E1A-4A7A-8C3E-E2676B103AA2}" type="pres">
      <dgm:prSet presAssocID="{1A280DB5-6C82-4FEF-83BA-4F2BA96F0435}" presName="conn" presStyleLbl="parChTrans1D2" presStyleIdx="0" presStyleCnt="1"/>
      <dgm:spPr/>
    </dgm:pt>
    <dgm:pt modelId="{6E4D7A38-F5D2-445E-AE35-B652524DD124}" type="pres">
      <dgm:prSet presAssocID="{1A280DB5-6C82-4FEF-83BA-4F2BA96F0435}" presName="extraNode" presStyleLbl="node1" presStyleIdx="0" presStyleCnt="4"/>
      <dgm:spPr/>
    </dgm:pt>
    <dgm:pt modelId="{1B79D00A-8637-4BA6-9F1F-06EBA637F328}" type="pres">
      <dgm:prSet presAssocID="{1A280DB5-6C82-4FEF-83BA-4F2BA96F0435}" presName="dstNode" presStyleLbl="node1" presStyleIdx="0" presStyleCnt="4"/>
      <dgm:spPr/>
    </dgm:pt>
    <dgm:pt modelId="{24DB01E4-E8CC-42DA-8986-2EF4E1B18131}" type="pres">
      <dgm:prSet presAssocID="{4BAF65EE-426D-408C-804C-228F13785554}" presName="text_1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8C119578-7B46-4AD5-9A3D-B8BA8755FA82}" type="pres">
      <dgm:prSet presAssocID="{4BAF65EE-426D-408C-804C-228F13785554}" presName="accent_1" presStyleCnt="0"/>
      <dgm:spPr/>
    </dgm:pt>
    <dgm:pt modelId="{024B9F7B-4F1F-46DC-A147-7C07A3690CC3}" type="pres">
      <dgm:prSet presAssocID="{4BAF65EE-426D-408C-804C-228F13785554}" presName="accentRepeatNode" presStyleLbl="solidFgAcc1" presStyleIdx="0" presStyleCnt="4" custScaleX="82645" custScaleY="82645"/>
      <dgm:spPr/>
    </dgm:pt>
    <dgm:pt modelId="{0C394A07-F944-4FDC-9304-F7D8CCEA49AA}" type="pres">
      <dgm:prSet presAssocID="{66D26992-93F5-413E-BB2A-B7B6F27E59BC}" presName="text_2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68AB03D9-9B8E-45BE-97BD-9792C2D7732C}" type="pres">
      <dgm:prSet presAssocID="{66D26992-93F5-413E-BB2A-B7B6F27E59BC}" presName="accent_2" presStyleCnt="0"/>
      <dgm:spPr/>
    </dgm:pt>
    <dgm:pt modelId="{5BB0336C-8241-47D8-B5CC-7236D39DC47F}" type="pres">
      <dgm:prSet presAssocID="{66D26992-93F5-413E-BB2A-B7B6F27E59BC}" presName="accentRepeatNode" presStyleLbl="solidFgAcc1" presStyleIdx="1" presStyleCnt="4" custScaleX="82645" custScaleY="82645"/>
      <dgm:spPr/>
    </dgm:pt>
    <dgm:pt modelId="{2B0DD9C5-E909-4255-BF58-BCD8B04868E0}" type="pres">
      <dgm:prSet presAssocID="{55DAA8CA-1E1C-4D43-9A7D-1C2C4F017E3D}" presName="text_3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3F523EB3-7423-404D-B277-E22F29CA8B36}" type="pres">
      <dgm:prSet presAssocID="{55DAA8CA-1E1C-4D43-9A7D-1C2C4F017E3D}" presName="accent_3" presStyleCnt="0"/>
      <dgm:spPr/>
    </dgm:pt>
    <dgm:pt modelId="{38687A7F-F454-4594-B9BC-B7F55E55CBE8}" type="pres">
      <dgm:prSet presAssocID="{55DAA8CA-1E1C-4D43-9A7D-1C2C4F017E3D}" presName="accentRepeatNode" presStyleLbl="solidFgAcc1" presStyleIdx="2" presStyleCnt="4" custScaleX="82645" custScaleY="82645"/>
      <dgm:spPr/>
    </dgm:pt>
    <dgm:pt modelId="{BC33EC0D-C3FC-4EDB-B2BD-2411C199F142}" type="pres">
      <dgm:prSet presAssocID="{9A853CCC-28FC-4B0A-BB56-65974F21E4BB}" presName="text_4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D6168E50-B743-45EE-804B-1290A26E61DB}" type="pres">
      <dgm:prSet presAssocID="{9A853CCC-28FC-4B0A-BB56-65974F21E4BB}" presName="accent_4" presStyleCnt="0"/>
      <dgm:spPr/>
    </dgm:pt>
    <dgm:pt modelId="{2B08AD59-64A3-407A-8892-3A35D3FEBDED}" type="pres">
      <dgm:prSet presAssocID="{9A853CCC-28FC-4B0A-BB56-65974F21E4BB}" presName="accentRepeatNode" presStyleLbl="solidFgAcc1" presStyleIdx="3" presStyleCnt="4" custScaleX="82645" custScaleY="82645"/>
      <dgm:spPr/>
    </dgm:pt>
  </dgm:ptLst>
  <dgm:cxnLst>
    <dgm:cxn modelId="{16509324-6F47-4244-BE37-326958D5DEA7}" srcId="{1A280DB5-6C82-4FEF-83BA-4F2BA96F0435}" destId="{66D26992-93F5-413E-BB2A-B7B6F27E59BC}" srcOrd="1" destOrd="0" parTransId="{20841174-6CCE-4617-BD94-7544BCE23498}" sibTransId="{C713F8E9-D8E9-4865-BF6C-05E036676691}"/>
    <dgm:cxn modelId="{52CB3A5C-58F2-4E52-B381-04508898B7E3}" type="presOf" srcId="{F1C6EA6F-6269-47B2-B621-A9B725090B5F}" destId="{FFF31CEB-7E1A-4A7A-8C3E-E2676B103AA2}" srcOrd="0" destOrd="0" presId="urn:microsoft.com/office/officeart/2008/layout/VerticalCurvedList"/>
    <dgm:cxn modelId="{BD87DA5D-34E2-45F9-B449-3E0DFD961790}" type="presOf" srcId="{4BAF65EE-426D-408C-804C-228F13785554}" destId="{24DB01E4-E8CC-42DA-8986-2EF4E1B18131}" srcOrd="0" destOrd="0" presId="urn:microsoft.com/office/officeart/2008/layout/VerticalCurvedList"/>
    <dgm:cxn modelId="{49A95444-6D2C-47E9-B2EB-C99D1621680B}" type="presOf" srcId="{9A853CCC-28FC-4B0A-BB56-65974F21E4BB}" destId="{BC33EC0D-C3FC-4EDB-B2BD-2411C199F142}" srcOrd="0" destOrd="0" presId="urn:microsoft.com/office/officeart/2008/layout/VerticalCurvedList"/>
    <dgm:cxn modelId="{C8360A68-A308-4A44-9EA9-88A071C96EF1}" srcId="{1A280DB5-6C82-4FEF-83BA-4F2BA96F0435}" destId="{55DAA8CA-1E1C-4D43-9A7D-1C2C4F017E3D}" srcOrd="2" destOrd="0" parTransId="{C236F9AA-83F7-4BC0-8BEE-3787AEA11B92}" sibTransId="{3961EA1B-1CE0-4097-BA0A-38C8C4A8CF23}"/>
    <dgm:cxn modelId="{ACA1DD68-224D-413E-89F6-8A27800F0C28}" type="presOf" srcId="{1A280DB5-6C82-4FEF-83BA-4F2BA96F0435}" destId="{5D072E16-0770-4C59-BB6E-2679A28734BC}" srcOrd="0" destOrd="0" presId="urn:microsoft.com/office/officeart/2008/layout/VerticalCurvedList"/>
    <dgm:cxn modelId="{68EC9DA1-90BC-4082-B2D1-24B25BFBBC24}" type="presOf" srcId="{55DAA8CA-1E1C-4D43-9A7D-1C2C4F017E3D}" destId="{2B0DD9C5-E909-4255-BF58-BCD8B04868E0}" srcOrd="0" destOrd="0" presId="urn:microsoft.com/office/officeart/2008/layout/VerticalCurvedList"/>
    <dgm:cxn modelId="{E5B8E1D3-E675-4174-A3C2-AD2073213997}" srcId="{1A280DB5-6C82-4FEF-83BA-4F2BA96F0435}" destId="{9A853CCC-28FC-4B0A-BB56-65974F21E4BB}" srcOrd="3" destOrd="0" parTransId="{E7F2A04D-E637-4436-A352-BEF6710972D5}" sibTransId="{B33FC4FF-A6CB-40EF-A823-9BE32102FEC0}"/>
    <dgm:cxn modelId="{4AFDBEDF-F1D7-44A6-A31F-8BABA7D22ABA}" type="presOf" srcId="{66D26992-93F5-413E-BB2A-B7B6F27E59BC}" destId="{0C394A07-F944-4FDC-9304-F7D8CCEA49AA}" srcOrd="0" destOrd="0" presId="urn:microsoft.com/office/officeart/2008/layout/VerticalCurvedList"/>
    <dgm:cxn modelId="{B10372EE-65AE-4410-8690-5708FBE5FB6D}" srcId="{1A280DB5-6C82-4FEF-83BA-4F2BA96F0435}" destId="{4BAF65EE-426D-408C-804C-228F13785554}" srcOrd="0" destOrd="0" parTransId="{E9DB02D9-91FF-4A42-861E-B23FD94A9F39}" sibTransId="{F1C6EA6F-6269-47B2-B621-A9B725090B5F}"/>
    <dgm:cxn modelId="{276E82B1-3258-4BE8-8433-7E85B3D5B2F2}" type="presParOf" srcId="{5D072E16-0770-4C59-BB6E-2679A28734BC}" destId="{CAADD9A5-CEFC-4893-A626-B4B79793D30B}" srcOrd="0" destOrd="0" presId="urn:microsoft.com/office/officeart/2008/layout/VerticalCurvedList"/>
    <dgm:cxn modelId="{ED4B221A-EEEF-459B-9042-A05BF71D674B}" type="presParOf" srcId="{CAADD9A5-CEFC-4893-A626-B4B79793D30B}" destId="{EE45C915-0D3B-4B7E-9D2F-ABCB6A6D427A}" srcOrd="0" destOrd="0" presId="urn:microsoft.com/office/officeart/2008/layout/VerticalCurvedList"/>
    <dgm:cxn modelId="{770DBD47-503B-4078-8D02-83E901089850}" type="presParOf" srcId="{EE45C915-0D3B-4B7E-9D2F-ABCB6A6D427A}" destId="{FE15E3F7-2A6A-4C97-B46F-DB02633E8D70}" srcOrd="0" destOrd="0" presId="urn:microsoft.com/office/officeart/2008/layout/VerticalCurvedList"/>
    <dgm:cxn modelId="{4D777EBF-22BE-4148-9B54-87D3728D538C}" type="presParOf" srcId="{EE45C915-0D3B-4B7E-9D2F-ABCB6A6D427A}" destId="{FFF31CEB-7E1A-4A7A-8C3E-E2676B103AA2}" srcOrd="1" destOrd="0" presId="urn:microsoft.com/office/officeart/2008/layout/VerticalCurvedList"/>
    <dgm:cxn modelId="{10811D0E-2D74-4CCB-BDF0-F3C1BBEC6DA6}" type="presParOf" srcId="{EE45C915-0D3B-4B7E-9D2F-ABCB6A6D427A}" destId="{6E4D7A38-F5D2-445E-AE35-B652524DD124}" srcOrd="2" destOrd="0" presId="urn:microsoft.com/office/officeart/2008/layout/VerticalCurvedList"/>
    <dgm:cxn modelId="{50F3B68B-433D-42C2-9E50-CDC66E20C7BA}" type="presParOf" srcId="{EE45C915-0D3B-4B7E-9D2F-ABCB6A6D427A}" destId="{1B79D00A-8637-4BA6-9F1F-06EBA637F328}" srcOrd="3" destOrd="0" presId="urn:microsoft.com/office/officeart/2008/layout/VerticalCurvedList"/>
    <dgm:cxn modelId="{B9D5289B-567B-4CEC-AE84-3A5EC9E9D816}" type="presParOf" srcId="{CAADD9A5-CEFC-4893-A626-B4B79793D30B}" destId="{24DB01E4-E8CC-42DA-8986-2EF4E1B18131}" srcOrd="1" destOrd="0" presId="urn:microsoft.com/office/officeart/2008/layout/VerticalCurvedList"/>
    <dgm:cxn modelId="{82A3DA1A-165A-4CEF-847B-88D99A63DA9A}" type="presParOf" srcId="{CAADD9A5-CEFC-4893-A626-B4B79793D30B}" destId="{8C119578-7B46-4AD5-9A3D-B8BA8755FA82}" srcOrd="2" destOrd="0" presId="urn:microsoft.com/office/officeart/2008/layout/VerticalCurvedList"/>
    <dgm:cxn modelId="{2334BB60-DC95-4DC4-A935-DF3E7AD282D5}" type="presParOf" srcId="{8C119578-7B46-4AD5-9A3D-B8BA8755FA82}" destId="{024B9F7B-4F1F-46DC-A147-7C07A3690CC3}" srcOrd="0" destOrd="0" presId="urn:microsoft.com/office/officeart/2008/layout/VerticalCurvedList"/>
    <dgm:cxn modelId="{4DAB75D2-F6C2-48C3-86B0-88FAEC668292}" type="presParOf" srcId="{CAADD9A5-CEFC-4893-A626-B4B79793D30B}" destId="{0C394A07-F944-4FDC-9304-F7D8CCEA49AA}" srcOrd="3" destOrd="0" presId="urn:microsoft.com/office/officeart/2008/layout/VerticalCurvedList"/>
    <dgm:cxn modelId="{8AB1C2BB-DE65-44AA-AA41-977C14B39952}" type="presParOf" srcId="{CAADD9A5-CEFC-4893-A626-B4B79793D30B}" destId="{68AB03D9-9B8E-45BE-97BD-9792C2D7732C}" srcOrd="4" destOrd="0" presId="urn:microsoft.com/office/officeart/2008/layout/VerticalCurvedList"/>
    <dgm:cxn modelId="{41691678-2B3C-4146-8630-FE606301A3FC}" type="presParOf" srcId="{68AB03D9-9B8E-45BE-97BD-9792C2D7732C}" destId="{5BB0336C-8241-47D8-B5CC-7236D39DC47F}" srcOrd="0" destOrd="0" presId="urn:microsoft.com/office/officeart/2008/layout/VerticalCurvedList"/>
    <dgm:cxn modelId="{7736BCA5-44F6-4F29-8DFE-BB01FB49D4B7}" type="presParOf" srcId="{CAADD9A5-CEFC-4893-A626-B4B79793D30B}" destId="{2B0DD9C5-E909-4255-BF58-BCD8B04868E0}" srcOrd="5" destOrd="0" presId="urn:microsoft.com/office/officeart/2008/layout/VerticalCurvedList"/>
    <dgm:cxn modelId="{8A1B2822-CBD2-444D-8E4C-7D54EC8BD0EF}" type="presParOf" srcId="{CAADD9A5-CEFC-4893-A626-B4B79793D30B}" destId="{3F523EB3-7423-404D-B277-E22F29CA8B36}" srcOrd="6" destOrd="0" presId="urn:microsoft.com/office/officeart/2008/layout/VerticalCurvedList"/>
    <dgm:cxn modelId="{82990BC7-E088-445B-B5F9-3E79B7CE0878}" type="presParOf" srcId="{3F523EB3-7423-404D-B277-E22F29CA8B36}" destId="{38687A7F-F454-4594-B9BC-B7F55E55CBE8}" srcOrd="0" destOrd="0" presId="urn:microsoft.com/office/officeart/2008/layout/VerticalCurvedList"/>
    <dgm:cxn modelId="{C06BA4F6-610E-408E-9F18-5AD969495E7B}" type="presParOf" srcId="{CAADD9A5-CEFC-4893-A626-B4B79793D30B}" destId="{BC33EC0D-C3FC-4EDB-B2BD-2411C199F142}" srcOrd="7" destOrd="0" presId="urn:microsoft.com/office/officeart/2008/layout/VerticalCurvedList"/>
    <dgm:cxn modelId="{C8141121-FC45-45E8-A208-67E21E51B894}" type="presParOf" srcId="{CAADD9A5-CEFC-4893-A626-B4B79793D30B}" destId="{D6168E50-B743-45EE-804B-1290A26E61DB}" srcOrd="8" destOrd="0" presId="urn:microsoft.com/office/officeart/2008/layout/VerticalCurvedList"/>
    <dgm:cxn modelId="{38BB803C-AC4F-4B0B-8B0F-AFE91DB276B2}" type="presParOf" srcId="{D6168E50-B743-45EE-804B-1290A26E61DB}" destId="{2B08AD59-64A3-407A-8892-3A35D3FEBDE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1CEB-7E1A-4A7A-8C3E-E2676B103AA2}">
      <dsp:nvSpPr>
        <dsp:cNvPr id="0" name=""/>
        <dsp:cNvSpPr/>
      </dsp:nvSpPr>
      <dsp:spPr>
        <a:xfrm>
          <a:off x="-5482942" y="-839499"/>
          <a:ext cx="6528416" cy="6528416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B01E4-E8CC-42DA-8986-2EF4E1B18131}">
      <dsp:nvSpPr>
        <dsp:cNvPr id="0" name=""/>
        <dsp:cNvSpPr/>
      </dsp:nvSpPr>
      <dsp:spPr>
        <a:xfrm>
          <a:off x="547314" y="372823"/>
          <a:ext cx="5016422" cy="746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21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Palatino Linotype" panose="02040502050505030304" pitchFamily="18" charset="0"/>
            </a:rPr>
            <a:t>1992: Agenda 21 (Rio)</a:t>
          </a:r>
          <a:endParaRPr lang="en-GB" sz="1600" b="1" kern="1200" dirty="0">
            <a:latin typeface="Palatino Linotype" panose="02040502050505030304" pitchFamily="18" charset="0"/>
          </a:endParaRPr>
        </a:p>
      </dsp:txBody>
      <dsp:txXfrm>
        <a:off x="583732" y="409241"/>
        <a:ext cx="4943586" cy="673198"/>
      </dsp:txXfrm>
    </dsp:sp>
    <dsp:sp modelId="{024B9F7B-4F1F-46DC-A147-7C07A3690CC3}">
      <dsp:nvSpPr>
        <dsp:cNvPr id="0" name=""/>
        <dsp:cNvSpPr/>
      </dsp:nvSpPr>
      <dsp:spPr>
        <a:xfrm>
          <a:off x="161964" y="360490"/>
          <a:ext cx="770700" cy="770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94A07-F944-4FDC-9304-F7D8CCEA49AA}">
      <dsp:nvSpPr>
        <dsp:cNvPr id="0" name=""/>
        <dsp:cNvSpPr/>
      </dsp:nvSpPr>
      <dsp:spPr>
        <a:xfrm>
          <a:off x="975033" y="1492068"/>
          <a:ext cx="4588704" cy="746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21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Palatino Linotype" panose="02040502050505030304" pitchFamily="18" charset="0"/>
            </a:rPr>
            <a:t>2002: </a:t>
          </a:r>
          <a:r>
            <a:rPr lang="en-GB" sz="1600" b="1" kern="1200" dirty="0">
              <a:latin typeface="Palatino Linotype" panose="02040502050505030304" pitchFamily="18" charset="0"/>
            </a:rPr>
            <a:t> World Summit on Sustainable Development </a:t>
          </a:r>
        </a:p>
      </dsp:txBody>
      <dsp:txXfrm>
        <a:off x="1011451" y="1528486"/>
        <a:ext cx="4515868" cy="673198"/>
      </dsp:txXfrm>
    </dsp:sp>
    <dsp:sp modelId="{5BB0336C-8241-47D8-B5CC-7236D39DC47F}">
      <dsp:nvSpPr>
        <dsp:cNvPr id="0" name=""/>
        <dsp:cNvSpPr/>
      </dsp:nvSpPr>
      <dsp:spPr>
        <a:xfrm>
          <a:off x="589683" y="1479735"/>
          <a:ext cx="770700" cy="770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DD9C5-E909-4255-BF58-BCD8B04868E0}">
      <dsp:nvSpPr>
        <dsp:cNvPr id="0" name=""/>
        <dsp:cNvSpPr/>
      </dsp:nvSpPr>
      <dsp:spPr>
        <a:xfrm>
          <a:off x="975033" y="2611314"/>
          <a:ext cx="4588704" cy="746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21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Palatino Linotype" panose="02040502050505030304" pitchFamily="18" charset="0"/>
            </a:rPr>
            <a:t>2012: The Future we Want (Rio+20)</a:t>
          </a:r>
          <a:endParaRPr lang="en-GB" sz="1600" b="1" kern="1200" dirty="0">
            <a:latin typeface="Palatino Linotype" panose="02040502050505030304" pitchFamily="18" charset="0"/>
          </a:endParaRPr>
        </a:p>
      </dsp:txBody>
      <dsp:txXfrm>
        <a:off x="1011451" y="2647732"/>
        <a:ext cx="4515868" cy="673198"/>
      </dsp:txXfrm>
    </dsp:sp>
    <dsp:sp modelId="{38687A7F-F454-4594-B9BC-B7F55E55CBE8}">
      <dsp:nvSpPr>
        <dsp:cNvPr id="0" name=""/>
        <dsp:cNvSpPr/>
      </dsp:nvSpPr>
      <dsp:spPr>
        <a:xfrm>
          <a:off x="589683" y="2598981"/>
          <a:ext cx="770700" cy="770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33EC0D-C3FC-4EDB-B2BD-2411C199F142}">
      <dsp:nvSpPr>
        <dsp:cNvPr id="0" name=""/>
        <dsp:cNvSpPr/>
      </dsp:nvSpPr>
      <dsp:spPr>
        <a:xfrm>
          <a:off x="547314" y="3730559"/>
          <a:ext cx="5016422" cy="7460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92165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Palatino Linotype" panose="02040502050505030304" pitchFamily="18" charset="0"/>
            </a:rPr>
            <a:t>2015: Sustainable Development Goals</a:t>
          </a:r>
          <a:endParaRPr lang="en-GB" sz="1600" b="1" kern="1200" dirty="0">
            <a:latin typeface="Palatino Linotype" panose="02040502050505030304" pitchFamily="18" charset="0"/>
          </a:endParaRPr>
        </a:p>
      </dsp:txBody>
      <dsp:txXfrm>
        <a:off x="583732" y="3766977"/>
        <a:ext cx="4943586" cy="673198"/>
      </dsp:txXfrm>
    </dsp:sp>
    <dsp:sp modelId="{2B08AD59-64A3-407A-8892-3A35D3FEBDED}">
      <dsp:nvSpPr>
        <dsp:cNvPr id="0" name=""/>
        <dsp:cNvSpPr/>
      </dsp:nvSpPr>
      <dsp:spPr>
        <a:xfrm>
          <a:off x="161964" y="3718226"/>
          <a:ext cx="770700" cy="7707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84D844-4F32-4510-B327-D56999612EA7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1393-DB9F-420B-9ED7-40348FAB9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5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7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4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4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7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6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218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60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23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43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59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1393-DB9F-420B-9ED7-40348FAB9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8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5152278"/>
            <a:ext cx="9144000" cy="495487"/>
          </a:xfrm>
          <a:prstGeom prst="rect">
            <a:avLst/>
          </a:prstGeom>
        </p:spPr>
        <p:txBody>
          <a:bodyPr/>
          <a:lstStyle>
            <a:lvl1pPr algn="ctr"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Franklin Gothic Book"/>
              </a:defRPr>
            </a:lvl1pPr>
          </a:lstStyle>
          <a:p>
            <a:r>
              <a:rPr lang="en-US" dirty="0"/>
              <a:t>Bringing the Future into Focus</a:t>
            </a:r>
          </a:p>
        </p:txBody>
      </p:sp>
    </p:spTree>
    <p:extLst>
      <p:ext uri="{BB962C8B-B14F-4D97-AF65-F5344CB8AC3E}">
        <p14:creationId xmlns:p14="http://schemas.microsoft.com/office/powerpoint/2010/main" val="181183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Diagram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4094"/>
            <a:ext cx="6858000" cy="59167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Diagram and Text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63955"/>
            <a:ext cx="4037479" cy="40896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 minim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veniam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nostrud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exercitation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ullamco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laboris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nisi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aliquip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consequat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 hasCustomPrompt="1"/>
          </p:nvPr>
        </p:nvSpPr>
        <p:spPr>
          <a:xfrm>
            <a:off x="4908550" y="1463675"/>
            <a:ext cx="3606800" cy="4089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Diagram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00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with Text and Icon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4094"/>
            <a:ext cx="6858000" cy="59167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Text and Icon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63955"/>
            <a:ext cx="6858000" cy="40896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 minim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veniam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nostrud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exercitation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ullamco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laboris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nisi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aliquip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consequat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1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4094"/>
            <a:ext cx="8143460" cy="59167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Graph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38925" y="1861521"/>
            <a:ext cx="2142468" cy="250552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 baseline="0" smtClean="0">
                <a:solidFill>
                  <a:schemeClr val="bg2">
                    <a:lumMod val="10000"/>
                  </a:schemeClr>
                </a:solidFill>
                <a:effectLst/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>
                <a:latin typeface="Palatino Linotype" panose="02040502050505030304" pitchFamily="18" charset="0"/>
              </a:rPr>
              <a:t>Am </a:t>
            </a:r>
            <a:r>
              <a:rPr lang="en-US" dirty="0" err="1">
                <a:latin typeface="Palatino Linotype" panose="02040502050505030304" pitchFamily="18" charset="0"/>
              </a:rPr>
              <a:t>fugitas</a:t>
            </a:r>
            <a:r>
              <a:rPr lang="en-US" dirty="0">
                <a:latin typeface="Palatino Linotype" panose="02040502050505030304" pitchFamily="18" charset="0"/>
              </a:rPr>
              <a:t> min </a:t>
            </a:r>
            <a:r>
              <a:rPr lang="en-US" dirty="0" err="1">
                <a:latin typeface="Palatino Linotype" panose="02040502050505030304" pitchFamily="18" charset="0"/>
              </a:rPr>
              <a:t>exfo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esequa</a:t>
            </a:r>
            <a:r>
              <a:rPr lang="en-US" dirty="0">
                <a:latin typeface="Palatino Linotype" panose="02040502050505030304" pitchFamily="18" charset="0"/>
              </a:rPr>
              <a:t> Omnia, </a:t>
            </a:r>
            <a:r>
              <a:rPr lang="en-US" dirty="0" err="1">
                <a:latin typeface="Palatino Linotype" panose="02040502050505030304" pitchFamily="18" charset="0"/>
              </a:rPr>
              <a:t>ey</a:t>
            </a:r>
            <a:r>
              <a:rPr lang="en-US" dirty="0">
                <a:latin typeface="Palatino Linotype" panose="02040502050505030304" pitchFamily="18" charset="0"/>
              </a:rPr>
              <a:t> long </a:t>
            </a:r>
            <a:r>
              <a:rPr lang="en-US" dirty="0" err="1">
                <a:latin typeface="Palatino Linotype" panose="02040502050505030304" pitchFamily="18" charset="0"/>
              </a:rPr>
              <a:t>simunant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ectempos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amAm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fugitas</a:t>
            </a:r>
            <a:r>
              <a:rPr lang="en-US" dirty="0">
                <a:latin typeface="Palatino Linotype" panose="02040502050505030304" pitchFamily="18" charset="0"/>
              </a:rPr>
              <a:t> min </a:t>
            </a:r>
            <a:r>
              <a:rPr lang="en-US" dirty="0" err="1">
                <a:latin typeface="Palatino Linotype" panose="02040502050505030304" pitchFamily="18" charset="0"/>
              </a:rPr>
              <a:t>exfo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esequa</a:t>
            </a:r>
            <a:r>
              <a:rPr lang="en-US" dirty="0">
                <a:latin typeface="Palatino Linotype" panose="02040502050505030304" pitchFamily="18" charset="0"/>
              </a:rPr>
              <a:t> Omnia, </a:t>
            </a:r>
            <a:r>
              <a:rPr lang="en-US" dirty="0" err="1">
                <a:latin typeface="Palatino Linotype" panose="02040502050505030304" pitchFamily="18" charset="0"/>
              </a:rPr>
              <a:t>ey</a:t>
            </a:r>
            <a:r>
              <a:rPr lang="en-US" dirty="0">
                <a:latin typeface="Palatino Linotype" panose="02040502050505030304" pitchFamily="18" charset="0"/>
              </a:rPr>
              <a:t> long </a:t>
            </a:r>
            <a:r>
              <a:rPr lang="en-US" dirty="0" err="1">
                <a:latin typeface="Palatino Linotype" panose="02040502050505030304" pitchFamily="18" charset="0"/>
              </a:rPr>
              <a:t>simunant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ectempos</a:t>
            </a:r>
            <a:r>
              <a:rPr lang="en-US" dirty="0">
                <a:latin typeface="Palatino Linotype" panose="02040502050505030304" pitchFamily="18" charset="0"/>
              </a:rPr>
              <a:t> am</a:t>
            </a:r>
            <a:endParaRPr lang="en-US" dirty="0"/>
          </a:p>
          <a:p>
            <a:r>
              <a:rPr lang="en-US" dirty="0">
                <a:latin typeface="Palatino Linotype" panose="02040502050505030304" pitchFamily="18" charset="0"/>
              </a:rPr>
              <a:t>Am </a:t>
            </a:r>
            <a:r>
              <a:rPr lang="en-US" dirty="0" err="1">
                <a:latin typeface="Palatino Linotype" panose="02040502050505030304" pitchFamily="18" charset="0"/>
              </a:rPr>
              <a:t>fugitas</a:t>
            </a:r>
            <a:r>
              <a:rPr lang="en-US" dirty="0">
                <a:latin typeface="Palatino Linotype" panose="02040502050505030304" pitchFamily="18" charset="0"/>
              </a:rPr>
              <a:t> min </a:t>
            </a:r>
            <a:r>
              <a:rPr lang="en-US" dirty="0" err="1">
                <a:latin typeface="Palatino Linotype" panose="02040502050505030304" pitchFamily="18" charset="0"/>
              </a:rPr>
              <a:t>exfo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esequa</a:t>
            </a:r>
            <a:r>
              <a:rPr lang="en-US" dirty="0">
                <a:latin typeface="Palatino Linotype" panose="02040502050505030304" pitchFamily="18" charset="0"/>
              </a:rPr>
              <a:t> Omnia, </a:t>
            </a:r>
            <a:r>
              <a:rPr lang="en-US" dirty="0" err="1">
                <a:latin typeface="Palatino Linotype" panose="02040502050505030304" pitchFamily="18" charset="0"/>
              </a:rPr>
              <a:t>ey</a:t>
            </a:r>
            <a:r>
              <a:rPr lang="en-US" dirty="0">
                <a:latin typeface="Palatino Linotype" panose="02040502050505030304" pitchFamily="18" charset="0"/>
              </a:rPr>
              <a:t> long </a:t>
            </a:r>
            <a:r>
              <a:rPr lang="en-US" dirty="0" err="1">
                <a:latin typeface="Palatino Linotype" panose="02040502050505030304" pitchFamily="18" charset="0"/>
              </a:rPr>
              <a:t>simunant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dirty="0" err="1">
                <a:latin typeface="Palatino Linotype" panose="02040502050505030304" pitchFamily="18" charset="0"/>
              </a:rPr>
              <a:t>ectempos</a:t>
            </a:r>
            <a:r>
              <a:rPr lang="en-US" dirty="0">
                <a:latin typeface="Palatino Linotype" panose="02040502050505030304" pitchFamily="18" charset="0"/>
              </a:rPr>
              <a:t> am</a:t>
            </a:r>
            <a:endParaRPr lang="en-US" dirty="0"/>
          </a:p>
          <a:p>
            <a:endParaRPr lang="en-US" dirty="0"/>
          </a:p>
        </p:txBody>
      </p:sp>
      <p:graphicFrame>
        <p:nvGraphicFramePr>
          <p:cNvPr id="14" name="Chart 13"/>
          <p:cNvGraphicFramePr/>
          <p:nvPr userDrawn="1">
            <p:extLst>
              <p:ext uri="{D42A27DB-BD31-4B8C-83A1-F6EECF244321}">
                <p14:modId xmlns:p14="http://schemas.microsoft.com/office/powerpoint/2010/main" val="3933697324"/>
              </p:ext>
            </p:extLst>
          </p:nvPr>
        </p:nvGraphicFramePr>
        <p:xfrm>
          <a:off x="628651" y="1680670"/>
          <a:ext cx="6076950" cy="3686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40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ments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617"/>
          <a:stretch>
            <a:fillRect/>
          </a:stretch>
        </p:blipFill>
        <p:spPr bwMode="auto">
          <a:xfrm>
            <a:off x="3695747" y="5157001"/>
            <a:ext cx="1400816" cy="128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 txBox="1">
            <a:spLocks/>
          </p:cNvSpPr>
          <p:nvPr userDrawn="1"/>
        </p:nvSpPr>
        <p:spPr>
          <a:xfrm>
            <a:off x="616063" y="545670"/>
            <a:ext cx="6858000" cy="59167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0984AF"/>
                </a:solidFill>
                <a:latin typeface="News Gothic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b="0" dirty="0">
                <a:solidFill>
                  <a:schemeClr val="accent3"/>
                </a:solidFill>
                <a:latin typeface="+mj-lt"/>
              </a:rPr>
              <a:t>Acknowledgments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90312" y="1432900"/>
            <a:ext cx="615920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600" baseline="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Based on a presentation by </a:t>
            </a:r>
            <a:r>
              <a:rPr lang="en-US" sz="1600" baseline="0" dirty="0" err="1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Sjoerd</a:t>
            </a:r>
            <a:r>
              <a:rPr lang="en-US" sz="1600" baseline="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aseline="0" dirty="0" err="1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Schenau</a:t>
            </a:r>
            <a:r>
              <a:rPr lang="en-US" sz="1600" baseline="0" dirty="0">
                <a:solidFill>
                  <a:schemeClr val="tx2"/>
                </a:solidFill>
                <a:latin typeface="Palatino Linotype" panose="020405020505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Statistics Netherlands and Eurostat course on Environmental Taxes</a:t>
            </a:r>
          </a:p>
        </p:txBody>
      </p:sp>
    </p:spTree>
    <p:extLst>
      <p:ext uri="{BB962C8B-B14F-4D97-AF65-F5344CB8AC3E}">
        <p14:creationId xmlns:p14="http://schemas.microsoft.com/office/powerpoint/2010/main" val="1796320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 userDrawn="1"/>
        </p:nvSpPr>
        <p:spPr>
          <a:xfrm>
            <a:off x="641901" y="3203108"/>
            <a:ext cx="6858000" cy="59167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rgbClr val="0984AF"/>
                </a:solidFill>
                <a:latin typeface="News Gothic" panose="02000503040000020004" pitchFamily="2" charset="0"/>
                <a:ea typeface="+mj-ea"/>
                <a:cs typeface="+mj-cs"/>
              </a:defRPr>
            </a:lvl1pPr>
          </a:lstStyle>
          <a:p>
            <a:r>
              <a:rPr lang="en-US" b="0" dirty="0">
                <a:latin typeface="Franklin Gothic Medium"/>
              </a:rPr>
              <a:t>THANK YOU</a:t>
            </a:r>
          </a:p>
        </p:txBody>
      </p:sp>
      <p:sp>
        <p:nvSpPr>
          <p:cNvPr id="11" name="Subtitle 2"/>
          <p:cNvSpPr txBox="1">
            <a:spLocks/>
          </p:cNvSpPr>
          <p:nvPr userDrawn="1"/>
        </p:nvSpPr>
        <p:spPr>
          <a:xfrm>
            <a:off x="641901" y="3756294"/>
            <a:ext cx="6858000" cy="4178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kern="1200" baseline="0" smtClean="0"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/>
              <a:t>seea@un.org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5400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944905"/>
            <a:ext cx="6858000" cy="605397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chemeClr val="bg1"/>
                </a:solidFill>
                <a:latin typeface="Franklin Gothic Medium"/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>
                <a:solidFill>
                  <a:prstClr val="black"/>
                </a:solidFill>
              </a:rPr>
              <a:t>Page </a:t>
            </a:r>
            <a:fld id="{C8303BCE-995F-4709-9859-41737DB22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80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4094"/>
            <a:ext cx="6858000" cy="59167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Bullets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478805"/>
            <a:ext cx="6858000" cy="330834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rgbClr val="0984AF"/>
              </a:buClr>
              <a:defRPr sz="1800">
                <a:solidFill>
                  <a:schemeClr val="accent4"/>
                </a:solidFill>
                <a:latin typeface="Palatino Linotype" panose="02040502050505030304" pitchFamily="18" charset="0"/>
              </a:defRPr>
            </a:lvl1pPr>
            <a:lvl2pPr marL="685800" indent="-228600">
              <a:lnSpc>
                <a:spcPct val="110000"/>
              </a:lnSpc>
              <a:buClr>
                <a:srgbClr val="0984AF"/>
              </a:buClr>
              <a:buFont typeface="News Gothic" panose="02000503040000020004" pitchFamily="2" charset="0"/>
              <a:buChar char="&gt;"/>
              <a:defRPr sz="1800">
                <a:solidFill>
                  <a:schemeClr val="accent4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10000"/>
              </a:lnSpc>
              <a:buClr>
                <a:srgbClr val="0984AF"/>
              </a:buClr>
              <a:buFont typeface="Calibri" panose="020F0502020204030204" pitchFamily="34" charset="0"/>
              <a:buChar char="⁻"/>
              <a:defRPr sz="1800">
                <a:solidFill>
                  <a:schemeClr val="accent4"/>
                </a:solidFill>
                <a:latin typeface="Palatino Linotype" panose="02040502050505030304" pitchFamily="18" charset="0"/>
              </a:defRPr>
            </a:lvl3pPr>
            <a:lvl4pPr marL="1371600" indent="0">
              <a:buNone/>
              <a:defRPr sz="2400">
                <a:latin typeface="Palatino Linotype" panose="02040502050505030304" pitchFamily="18" charset="0"/>
              </a:defRPr>
            </a:lvl4pPr>
            <a:lvl5pPr marL="0" indent="228600">
              <a:lnSpc>
                <a:spcPct val="110000"/>
              </a:lnSpc>
              <a:buClr>
                <a:srgbClr val="0984AF"/>
              </a:buClr>
              <a:defRPr sz="1800" baseline="0">
                <a:solidFill>
                  <a:schemeClr val="accent4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 Indent 1</a:t>
            </a:r>
          </a:p>
          <a:p>
            <a:pPr lvl="2"/>
            <a:r>
              <a:rPr lang="en-US" dirty="0"/>
              <a:t>Indent 2</a:t>
            </a:r>
          </a:p>
          <a:p>
            <a:pPr lvl="4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4"/>
            <a:r>
              <a:rPr lang="en-US" dirty="0"/>
              <a:t>Bullet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>
                <a:solidFill>
                  <a:prstClr val="black"/>
                </a:solidFill>
              </a:rPr>
              <a:t>Page </a:t>
            </a:r>
            <a:fld id="{C8303BCE-995F-4709-9859-41737DB22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8A3C4B58-297E-4246-9727-1DE75D2E9822}" type="datetimeFigureOut">
              <a:rPr lang="en-US" smtClean="0"/>
              <a:t>07/12/2017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C0A97BD-8D1C-4B5E-B5C8-23B86C5B6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07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4521" y="1669490"/>
            <a:ext cx="7886700" cy="576170"/>
          </a:xfrm>
          <a:prstGeom prst="rect">
            <a:avLst/>
          </a:prstGeom>
        </p:spPr>
        <p:txBody>
          <a:bodyPr/>
          <a:lstStyle>
            <a:lvl1pPr>
              <a:defRPr sz="4000" b="0" spc="100" baseline="0">
                <a:solidFill>
                  <a:schemeClr val="bg1"/>
                </a:solidFill>
                <a:latin typeface="Franklin Gothic Medium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4521" y="2435969"/>
            <a:ext cx="7886700" cy="6568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534521" y="3738467"/>
            <a:ext cx="7886700" cy="4839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  <a:latin typeface="Franklin Gothic Book"/>
                <a:cs typeface="Franklin Gothic Book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166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944905"/>
            <a:ext cx="6858000" cy="605397"/>
          </a:xfrm>
          <a:prstGeom prst="rect">
            <a:avLst/>
          </a:prstGeom>
        </p:spPr>
        <p:txBody>
          <a:bodyPr anchor="b"/>
          <a:lstStyle>
            <a:lvl1pPr algn="l">
              <a:defRPr sz="3600" b="0" i="0">
                <a:solidFill>
                  <a:schemeClr val="bg1"/>
                </a:solidFill>
                <a:latin typeface="Franklin Gothic Medium"/>
              </a:defRPr>
            </a:lvl1pPr>
          </a:lstStyle>
          <a:p>
            <a:r>
              <a:rPr lang="en-US" dirty="0"/>
              <a:t>DIVIDER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22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with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4094"/>
            <a:ext cx="6858000" cy="59167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Text Box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1463955"/>
            <a:ext cx="6858000" cy="40896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baseline="0" smtClean="0">
                <a:effectLst/>
                <a:latin typeface="Palatino Linotype" panose="020405020505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 minim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veniam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quis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nostrud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exercitation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ullamco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laboris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nisi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aliquip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consequat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Lorem ipsum dolor sit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sed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aliqua</a:t>
            </a:r>
            <a:r>
              <a:rPr lang="en-US" sz="24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4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4094"/>
            <a:ext cx="6858000" cy="59167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Bullets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478805"/>
            <a:ext cx="6858000" cy="3308347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buClr>
                <a:srgbClr val="0984AF"/>
              </a:buClr>
              <a:defRPr sz="1800">
                <a:solidFill>
                  <a:schemeClr val="accent4"/>
                </a:solidFill>
                <a:latin typeface="Palatino Linotype" panose="02040502050505030304" pitchFamily="18" charset="0"/>
              </a:defRPr>
            </a:lvl1pPr>
            <a:lvl2pPr marL="685800" indent="-228600">
              <a:lnSpc>
                <a:spcPct val="110000"/>
              </a:lnSpc>
              <a:buClr>
                <a:srgbClr val="0984AF"/>
              </a:buClr>
              <a:buFont typeface="News Gothic" panose="02000503040000020004" pitchFamily="2" charset="0"/>
              <a:buChar char="&gt;"/>
              <a:defRPr sz="1800">
                <a:solidFill>
                  <a:schemeClr val="accent4"/>
                </a:solidFill>
                <a:latin typeface="Palatino Linotype" panose="02040502050505030304" pitchFamily="18" charset="0"/>
              </a:defRPr>
            </a:lvl2pPr>
            <a:lvl3pPr marL="1143000" indent="-228600">
              <a:lnSpc>
                <a:spcPct val="110000"/>
              </a:lnSpc>
              <a:buClr>
                <a:srgbClr val="0984AF"/>
              </a:buClr>
              <a:buFont typeface="Calibri" panose="020F0502020204030204" pitchFamily="34" charset="0"/>
              <a:buChar char="⁻"/>
              <a:defRPr sz="1800">
                <a:solidFill>
                  <a:schemeClr val="accent4"/>
                </a:solidFill>
                <a:latin typeface="Palatino Linotype" panose="02040502050505030304" pitchFamily="18" charset="0"/>
              </a:defRPr>
            </a:lvl3pPr>
            <a:lvl4pPr marL="1371600" indent="0">
              <a:buNone/>
              <a:defRPr sz="2400">
                <a:latin typeface="Palatino Linotype" panose="02040502050505030304" pitchFamily="18" charset="0"/>
              </a:defRPr>
            </a:lvl4pPr>
            <a:lvl5pPr marL="0" indent="228600">
              <a:lnSpc>
                <a:spcPct val="110000"/>
              </a:lnSpc>
              <a:buClr>
                <a:srgbClr val="0984AF"/>
              </a:buClr>
              <a:defRPr sz="1800" baseline="0">
                <a:solidFill>
                  <a:schemeClr val="accent4"/>
                </a:solidFill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1"/>
            <a:r>
              <a:rPr lang="en-US" dirty="0"/>
              <a:t> Indent 1</a:t>
            </a:r>
          </a:p>
          <a:p>
            <a:pPr lvl="2"/>
            <a:r>
              <a:rPr lang="en-US" dirty="0"/>
              <a:t>Indent 2</a:t>
            </a:r>
          </a:p>
          <a:p>
            <a:pPr lvl="4"/>
            <a:r>
              <a:rPr lang="en-US" dirty="0"/>
              <a:t>Bullet 2</a:t>
            </a:r>
          </a:p>
          <a:p>
            <a:pPr lvl="4"/>
            <a:r>
              <a:rPr lang="en-US" dirty="0"/>
              <a:t>Bullet 3</a:t>
            </a:r>
          </a:p>
          <a:p>
            <a:pPr lvl="4"/>
            <a:r>
              <a:rPr lang="en-US" dirty="0"/>
              <a:t>Bullet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Bullets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484094"/>
            <a:ext cx="6858000" cy="591670"/>
          </a:xfrm>
          <a:prstGeom prst="rect">
            <a:avLst/>
          </a:prstGeom>
        </p:spPr>
        <p:txBody>
          <a:bodyPr anchor="b"/>
          <a:lstStyle>
            <a:lvl1pPr algn="l">
              <a:defRPr sz="36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Bullets- 2 Columns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478805"/>
            <a:ext cx="3822326" cy="3308347"/>
          </a:xfrm>
          <a:prstGeom prst="rect">
            <a:avLst/>
          </a:prstGeom>
        </p:spPr>
        <p:txBody>
          <a:bodyPr/>
          <a:lstStyle>
            <a:lvl1pPr>
              <a:buClr>
                <a:srgbClr val="0984AF"/>
              </a:buClr>
              <a:defRPr sz="1800" baseline="0">
                <a:latin typeface="Palatino Linotype" panose="02040502050505030304" pitchFamily="18" charset="0"/>
              </a:defRPr>
            </a:lvl1pPr>
            <a:lvl2pPr marL="685800" indent="-228600">
              <a:buClr>
                <a:srgbClr val="0984AF"/>
              </a:buClr>
              <a:buFont typeface="Wingdings" panose="05000000000000000000" pitchFamily="2" charset="2"/>
              <a:buChar char="Ø"/>
              <a:defRPr sz="2400">
                <a:latin typeface="Palatino Linotype" panose="02040502050505030304" pitchFamily="18" charset="0"/>
              </a:defRPr>
            </a:lvl2pPr>
            <a:lvl3pPr marL="1143000" indent="-228600">
              <a:buClr>
                <a:srgbClr val="0984AF"/>
              </a:buClr>
              <a:buFont typeface="Calibri" panose="020F0502020204030204" pitchFamily="34" charset="0"/>
              <a:buChar char="⁻"/>
              <a:defRPr sz="2400">
                <a:latin typeface="Palatino Linotype" panose="02040502050505030304" pitchFamily="18" charset="0"/>
              </a:defRPr>
            </a:lvl3pPr>
            <a:lvl4pPr marL="1371600" indent="0">
              <a:buNone/>
              <a:defRPr sz="2400">
                <a:latin typeface="Palatino Linotype" panose="02040502050505030304" pitchFamily="18" charset="0"/>
              </a:defRPr>
            </a:lvl4pPr>
            <a:lvl5pPr marL="0" indent="228600">
              <a:buClr>
                <a:srgbClr val="0984AF"/>
              </a:buClr>
              <a:defRPr sz="2400" baseline="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693024" y="1478805"/>
            <a:ext cx="3822326" cy="330909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rgbClr val="0984AF"/>
              </a:buClr>
              <a:buFont typeface="Arial" panose="020B0604020202020204" pitchFamily="34" charset="0"/>
              <a:buChar char="•"/>
              <a:defRPr sz="1800" baseline="0">
                <a:latin typeface="Palatino Linotype" panose="02040502050505030304" pitchFamily="18" charset="0"/>
              </a:defRPr>
            </a:lvl1pPr>
            <a:lvl2pPr marL="457200" indent="0" algn="l">
              <a:buFont typeface="Arial" panose="020B0604020202020204" pitchFamily="34" charset="0"/>
              <a:buNone/>
              <a:defRPr sz="2400">
                <a:latin typeface="Palatino Linotype" panose="02040502050505030304" pitchFamily="18" charset="0"/>
              </a:defRPr>
            </a:lvl2pPr>
            <a:lvl3pPr marL="914400" indent="0" algn="l">
              <a:buFont typeface="Arial" panose="020B0604020202020204" pitchFamily="34" charset="0"/>
              <a:buNone/>
              <a:defRPr sz="2400">
                <a:latin typeface="Palatino Linotype" panose="02040502050505030304" pitchFamily="18" charset="0"/>
              </a:defRPr>
            </a:lvl3pPr>
            <a:lvl4pPr marL="1371600" indent="0" algn="l">
              <a:buFont typeface="Arial" panose="020B0604020202020204" pitchFamily="34" charset="0"/>
              <a:buNone/>
              <a:defRPr sz="2400">
                <a:latin typeface="Palatino Linotype" panose="02040502050505030304" pitchFamily="18" charset="0"/>
              </a:defRPr>
            </a:lvl4pPr>
            <a:lvl5pPr marL="1828800" indent="0" algn="l">
              <a:buFont typeface="Arial" panose="020B0604020202020204" pitchFamily="34" charset="0"/>
              <a:buNone/>
              <a:defRPr sz="2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Bullet 1</a:t>
            </a:r>
          </a:p>
          <a:p>
            <a:pPr lvl="0"/>
            <a:r>
              <a:rPr lang="en-US" dirty="0"/>
              <a:t>Bullet 2</a:t>
            </a:r>
          </a:p>
          <a:p>
            <a:pPr lvl="0"/>
            <a:r>
              <a:rPr lang="en-US" dirty="0"/>
              <a:t>Bullet 3</a:t>
            </a:r>
          </a:p>
          <a:p>
            <a:pPr lvl="0"/>
            <a:r>
              <a:rPr lang="en-US" dirty="0"/>
              <a:t>Bullet 4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6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de with Text &amp; Image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351183"/>
            <a:ext cx="4224150" cy="9681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Text and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52850" y="-1"/>
            <a:ext cx="3891150" cy="6089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627094"/>
            <a:ext cx="4224150" cy="406101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10000"/>
              </a:lnSpc>
              <a:buNone/>
              <a:defRPr lang="en-US" sz="1800">
                <a:effectLst/>
                <a:latin typeface="Palatino Linotype" panose="0204050205050503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etend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adoldsed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malanaliqua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evenema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teveniam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nostrud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manadullamco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aliquip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consequat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Duis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irure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dolor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reprehenderit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voluptate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velit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esse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cillum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fugiat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nulla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pariatur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Excepteur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occaecat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cupidatat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asproident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culpa qui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polotofficia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deserunt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mollit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anim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laborum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3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 &amp; 2 Images">
    <p:bg>
      <p:bgPr>
        <a:blipFill dpi="0" rotWithShape="1">
          <a:blip r:embed="rId2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238" y="457200"/>
            <a:ext cx="4224150" cy="9681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sz="3600" b="0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en-US" dirty="0"/>
              <a:t>Slide with Text and Image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52662" y="457200"/>
            <a:ext cx="3891150" cy="24473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1627094"/>
            <a:ext cx="4224150" cy="4061012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10000"/>
              </a:lnSpc>
              <a:buNone/>
              <a:defRPr lang="en-US" sz="1800">
                <a:effectLst/>
                <a:latin typeface="Palatino Linotype" panose="02040502050505030304" pitchFamily="18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etend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mio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amet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consectetur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adipiscing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elit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adoldsed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eiusmod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tempor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incididunt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et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magna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malanaliqua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enim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ad minim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evenema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teveniam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quis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nostrud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exercitation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manadullamco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laboris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nisi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aliquip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ex 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commodo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consequat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Duis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aute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irure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dolor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reprehenderit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voluptate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velit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esse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cillum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dolore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eu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fugiat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nulla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pariatur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Le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Excepteur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sint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occaecat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cupidatat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non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asproident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sunt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in culpa qui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polotofficia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deserunt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mollit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anim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id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laborum</a:t>
            </a:r>
            <a:r>
              <a:rPr lang="en-US" sz="1800" dirty="0">
                <a:solidFill>
                  <a:srgbClr val="000000"/>
                </a:solidFill>
                <a:effectLst/>
                <a:latin typeface="Palatino Linotype" panose="0204050205050503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5252850" y="3217817"/>
            <a:ext cx="3890962" cy="242093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5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4" t="22895" r="16815" b="27596"/>
          <a:stretch/>
        </p:blipFill>
        <p:spPr>
          <a:xfrm>
            <a:off x="4501825" y="1968653"/>
            <a:ext cx="3043004" cy="234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1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1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02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36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/>
              <a:t>Page </a:t>
            </a:r>
            <a:fld id="{C8303BCE-995F-4709-9859-41737DB22D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15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6" r:id="rId2"/>
    <p:sldLayoutId id="2147483707" r:id="rId3"/>
    <p:sldLayoutId id="2147483720" r:id="rId4"/>
    <p:sldLayoutId id="2147483721" r:id="rId5"/>
    <p:sldLayoutId id="2147483736" r:id="rId6"/>
    <p:sldLayoutId id="2147483737" r:id="rId7"/>
    <p:sldLayoutId id="214748373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265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9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9585" y="624779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1200" baseline="0"/>
            </a:lvl1pPr>
          </a:lstStyle>
          <a:p>
            <a:r>
              <a:rPr lang="en-US" dirty="0">
                <a:solidFill>
                  <a:prstClr val="black"/>
                </a:solidFill>
              </a:rPr>
              <a:t>Page </a:t>
            </a:r>
            <a:fld id="{C8303BCE-995F-4709-9859-41737DB22DB5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9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03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1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 6-Targets and indicators</a:t>
            </a:r>
            <a:endParaRPr lang="en-GB" altLang="en-US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106722"/>
              </p:ext>
            </p:extLst>
          </p:nvPr>
        </p:nvGraphicFramePr>
        <p:xfrm>
          <a:off x="447261" y="1304592"/>
          <a:ext cx="8229600" cy="3447531"/>
        </p:xfrm>
        <a:graphic>
          <a:graphicData uri="http://schemas.openxmlformats.org/drawingml/2006/table">
            <a:tbl>
              <a:tblPr/>
              <a:tblGrid>
                <a:gridCol w="440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6.a By 2030, expand international cooperation and capacity-building support to developing countries in water and sanitation-related activities and programmes, including water harvesting, desalination, water efficiency, wastewater treatment, recycling and reuse technologies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6.a.1 Amount of water- and sanitation-related official development assistance that is part of a government coordinated</a:t>
                      </a:r>
                    </a:p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spending plan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6.b Support and strengthen the participation of local communities in improving water and sanitation management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6.b.1 Proportion of local administrative units with established and operational policies and procedures for participation of local communities in water and sanitation management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27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Details on 6.3</a:t>
            </a:r>
            <a:endParaRPr lang="en-GB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</p:spPr>
            <p:txBody>
              <a:bodyPr/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𝐼𝑛𝑑𝑖𝑐𝑎𝑡𝑜𝑟</m:t>
                      </m:r>
                      <m:r>
                        <a:rPr lang="en-US" b="0" i="1" smtClean="0">
                          <a:latin typeface="Cambria Math"/>
                        </a:rPr>
                        <m:t> 6.3=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𝑟𝑒𝑡𝑢𝑟𝑛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𝑓𝑙𝑜𝑤𝑠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𝑎𝑓𝑡𝑒𝑟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𝑡𝑟𝑒𝑎𝑡𝑚𝑒𝑛𝑡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𝑤𝑎𝑠𝑡𝑒𝑤𝑎𝑡𝑒𝑟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𝑠𝑒𝑛𝑡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𝑠𝑒𝑤𝑒𝑟𝑎𝑔𝑒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𝑖𝑛𝑑𝑢𝑠𝑡𝑟𝑦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636207" y="2647507"/>
            <a:ext cx="8084600" cy="283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News Gothic" panose="02000503040000020004" pitchFamily="2" charset="0"/>
              <a:buChar char="&gt;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Calibri" panose="020F0502020204030204" pitchFamily="34" charset="0"/>
              <a:buChar char="⁻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0" indent="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Numerator should include at least primary, secondary and tertiary treatment</a:t>
            </a:r>
          </a:p>
          <a:p>
            <a:r>
              <a:rPr lang="en-US" sz="1400" dirty="0"/>
              <a:t>IRWS contains the relevant details on the data items</a:t>
            </a:r>
          </a:p>
          <a:p>
            <a:r>
              <a:rPr lang="en-US" sz="1400" dirty="0"/>
              <a:t>Breakdown by ISIC </a:t>
            </a:r>
          </a:p>
          <a:p>
            <a:endParaRPr lang="en-GB" sz="1400" dirty="0"/>
          </a:p>
          <a:p>
            <a:pPr marL="285750" indent="-285750">
              <a:buFont typeface="Wingdings" charset="2"/>
              <a:buChar char="Ø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41330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Details on 6.4.1</a:t>
            </a:r>
            <a:endParaRPr lang="en-GB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</p:spPr>
            <p:txBody>
              <a:bodyPr/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𝐼𝑛𝑑𝑖𝑐𝑎𝑡𝑜𝑟</m:t>
                      </m:r>
                      <m:r>
                        <a:rPr lang="en-US" b="0" i="1" smtClean="0">
                          <a:latin typeface="Cambria Math"/>
                        </a:rPr>
                        <m:t> 6.4.1=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𝑤𝑎𝑡𝑒𝑟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𝑢𝑠𝑒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𝑣𝑎𝑙𝑢𝑒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𝑒𝑐𝑜𝑛𝑜𝑚𝑖𝑐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𝑜𝑢𝑡𝑝𝑢𝑡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636207" y="2647507"/>
            <a:ext cx="8084600" cy="283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News Gothic" panose="02000503040000020004" pitchFamily="2" charset="0"/>
              <a:buChar char="&gt;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Calibri" panose="020F0502020204030204" pitchFamily="34" charset="0"/>
              <a:buChar char="⁻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0" indent="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Total Water Use is the sum of water abstraction across economic activities plus water that is received from foreign economic units. </a:t>
            </a:r>
          </a:p>
          <a:p>
            <a:r>
              <a:rPr lang="en-US" sz="1400" dirty="0"/>
              <a:t>Value added from national accounts</a:t>
            </a:r>
          </a:p>
          <a:p>
            <a:r>
              <a:rPr lang="en-US" sz="1400" dirty="0"/>
              <a:t>Breakdown by ISIC </a:t>
            </a:r>
          </a:p>
          <a:p>
            <a:pPr marL="285750" indent="-285750">
              <a:buFont typeface="Wingdings" charset="2"/>
              <a:buChar char="Ø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4276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Details on 6.4.2</a:t>
            </a:r>
            <a:endParaRPr lang="en-GB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</p:spPr>
            <p:txBody>
              <a:bodyPr/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𝐼𝑛𝑑𝑖𝑐𝑎𝑡𝑜𝑟</m:t>
                      </m:r>
                      <m:r>
                        <a:rPr lang="en-US" b="0" i="1" smtClean="0">
                          <a:latin typeface="Cambria Math"/>
                        </a:rPr>
                        <m:t> 6.4.2=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𝑊𝑎𝑡𝑒𝑟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𝑊𝑖𝑡h𝑑𝑟𝑎𝑤𝑎𝑙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𝑇𝑜𝑡𝑎𝑙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𝑅𝑒𝑛𝑤𝑒𝑤𝑎𝑏𝑙𝑒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𝑊𝑎𝑡𝑒𝑟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𝑅𝑒𝑠𝑜𝑢𝑟𝑐𝑒𝑠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636207" y="2647507"/>
            <a:ext cx="8084600" cy="283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News Gothic" panose="02000503040000020004" pitchFamily="2" charset="0"/>
              <a:buChar char="&gt;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Calibri" panose="020F0502020204030204" pitchFamily="34" charset="0"/>
              <a:buChar char="⁻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0" indent="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charset="2"/>
              <a:buChar char="Ø"/>
            </a:pPr>
            <a:endParaRPr lang="en-GB" sz="14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7345546-57DB-4DBC-A22F-7DE7375110F1}"/>
              </a:ext>
            </a:extLst>
          </p:cNvPr>
          <p:cNvSpPr txBox="1">
            <a:spLocks/>
          </p:cNvSpPr>
          <p:nvPr/>
        </p:nvSpPr>
        <p:spPr>
          <a:xfrm>
            <a:off x="457681" y="2547359"/>
            <a:ext cx="8084600" cy="283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News Gothic" panose="02000503040000020004" pitchFamily="2" charset="0"/>
              <a:buChar char="&gt;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Calibri" panose="020F0502020204030204" pitchFamily="34" charset="0"/>
              <a:buChar char="⁻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0" indent="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Total renewable freshwater resources (TRWR) are expressed as the sum of internal and external renewable water resources</a:t>
            </a:r>
          </a:p>
          <a:p>
            <a:r>
              <a:rPr lang="en-US" sz="1400" dirty="0"/>
              <a:t>Total water withdrawal can be broken down by ISIC sectors; this in and of itself can be used to track water use by sectors over time</a:t>
            </a:r>
          </a:p>
          <a:p>
            <a:pPr marL="285750" indent="-285750">
              <a:buFont typeface="Wingdings" charset="2"/>
              <a:buChar char="Ø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80537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944905"/>
            <a:ext cx="6994894" cy="60539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kern="0" cap="all" dirty="0"/>
              <a:t>Goal 7 on Energy</a:t>
            </a:r>
          </a:p>
        </p:txBody>
      </p:sp>
    </p:spTree>
    <p:extLst>
      <p:ext uri="{BB962C8B-B14F-4D97-AF65-F5344CB8AC3E}">
        <p14:creationId xmlns:p14="http://schemas.microsoft.com/office/powerpoint/2010/main" val="482433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 7-Targets and indicators</a:t>
            </a:r>
            <a:endParaRPr lang="en-GB" altLang="en-US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457200" y="1523253"/>
          <a:ext cx="8229600" cy="3771083"/>
        </p:xfrm>
        <a:graphic>
          <a:graphicData uri="http://schemas.openxmlformats.org/drawingml/2006/table">
            <a:tbl>
              <a:tblPr/>
              <a:tblGrid>
                <a:gridCol w="440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7.1 By 2030, ensure universal access to affordable, reliable and modern energy services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7.1.1 Proportion of population with access to electricity </a:t>
                      </a:r>
                    </a:p>
                    <a:p>
                      <a:pPr algn="l" fontAlgn="b"/>
                      <a:endParaRPr lang="en-US" sz="1600" kern="0" dirty="0">
                        <a:solidFill>
                          <a:schemeClr val="accent4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7.1.2 Proportion of population with primary reliance</a:t>
                      </a:r>
                      <a:r>
                        <a:rPr lang="en-US" sz="1600" kern="0" baseline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on clean fuels and technology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7.2 By 2030, increase substantially the share of renewable energy in the global energy mix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7.2.1 Renewable energy share in the total final energy consumption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7.3 By 2030, double the global rate of improvement in energy efficiency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7.3.1 Energy intensity measured in terms of primary energy and GDP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9470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 7-Targets and indicators</a:t>
            </a:r>
            <a:endParaRPr lang="en-GB" altLang="en-US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011623"/>
              </p:ext>
            </p:extLst>
          </p:nvPr>
        </p:nvGraphicFramePr>
        <p:xfrm>
          <a:off x="457200" y="1523253"/>
          <a:ext cx="8229600" cy="3691371"/>
        </p:xfrm>
        <a:graphic>
          <a:graphicData uri="http://schemas.openxmlformats.org/drawingml/2006/table">
            <a:tbl>
              <a:tblPr/>
              <a:tblGrid>
                <a:gridCol w="440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7.a By 2030, enhance international cooperation to facilitate access to clean energy research and technology, including renewable energy, energy efficiency and advanced and cleaner fossil-fuel technology, and promote investment in energy infrastructure and clean energy technology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7.a.1 International financial flows to developing</a:t>
                      </a:r>
                      <a:r>
                        <a:rPr lang="en-US" sz="1600" kern="0" baseline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countries in support of clean energy research and development and renewable energy production, including in hybrid systems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7.b By 2030, expand infrastructure and upgrade</a:t>
                      </a:r>
                    </a:p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technology for supplying modern and</a:t>
                      </a:r>
                      <a:r>
                        <a:rPr lang="en-US" sz="1600" kern="0" baseline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sustainable energy services for all in developing countries, in particular least developed countries, small island developing States and landlocked developing countries, in accordance with their respective programmes of support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7.b.1 Investments in energy efficiency as a</a:t>
                      </a:r>
                    </a:p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proportion of GDP and the amount of foreign direct investment in financial transfer for infrastructure and technology to sustainable development services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8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Details on 7.2.1</a:t>
            </a:r>
            <a:endParaRPr lang="en-GB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</p:spPr>
            <p:txBody>
              <a:bodyPr/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𝐼𝑛𝑑𝑖𝑐𝑎𝑡𝑜𝑟</m:t>
                      </m:r>
                      <m:r>
                        <a:rPr lang="en-US" b="0" i="1" smtClean="0">
                          <a:latin typeface="Cambria Math"/>
                        </a:rPr>
                        <m:t> 7.2.1=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𝑐𝑜𝑛𝑠𝑢𝑚𝑝𝑡𝑖𝑜𝑛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𝑒𝑛𝑒𝑟𝑔𝑦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𝑓𝑟𝑜𝑚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𝑎𝑙𝑙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𝑟𝑒𝑛𝑒𝑤𝑎𝑏𝑙𝑒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𝑠𝑜𝑢𝑟𝑐𝑒𝑠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𝑡𝑜𝑡𝑎𝑙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𝑓𝑖𝑛𝑎𝑙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𝑒𝑛𝑒𝑟𝑔𝑦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𝑐𝑜𝑛𝑠𝑢𝑚𝑝𝑡𝑖𝑜𝑛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636207" y="2647507"/>
            <a:ext cx="8084600" cy="283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News Gothic" panose="02000503040000020004" pitchFamily="2" charset="0"/>
              <a:buChar char="&gt;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Calibri" panose="020F0502020204030204" pitchFamily="34" charset="0"/>
              <a:buChar char="⁻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0" indent="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Renewable energy consumption includes consumption of energy derived from: hydro, solid biofuels, wind, solar, liquid biofuels, biogas, geothermal, marine and waste.</a:t>
            </a:r>
          </a:p>
          <a:p>
            <a:r>
              <a:rPr lang="en-US" sz="1400" dirty="0"/>
              <a:t>Total final energy consumption is calculated from national balances and statistics as total final consumption minus non-energy use. </a:t>
            </a:r>
            <a:endParaRPr lang="en-GB" sz="1400" dirty="0"/>
          </a:p>
          <a:p>
            <a:pPr marL="285750" indent="-285750">
              <a:buFont typeface="Wingdings" charset="2"/>
              <a:buChar char="Ø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3377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Details on 7.3</a:t>
            </a:r>
            <a:endParaRPr lang="en-GB" altLang="en-US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</p:spPr>
            <p:txBody>
              <a:bodyPr/>
              <a:lstStyle/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𝐼𝑛𝑑𝑖𝑐𝑎𝑡𝑜𝑟</m:t>
                      </m:r>
                      <m:r>
                        <a:rPr lang="en-US" b="0" i="1" smtClean="0">
                          <a:latin typeface="Cambria Math"/>
                        </a:rPr>
                        <m:t> 7.3=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𝑒𝑛𝑒𝑟𝑔𝑦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𝑠𝑢𝑝𝑝𝑙𝑖𝑒𝑑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𝑡𝑜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𝑡h𝑒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𝑒𝑐𝑜𝑛𝑜𝑚𝑦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𝑣𝑎𝑙𝑢𝑒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𝑜𝑓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𝑒𝑐𝑜𝑛𝑜𝑚𝑖𝑐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𝑜𝑢𝑡𝑝𝑢𝑡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xfrm>
                <a:off x="-265813" y="1542600"/>
                <a:ext cx="8941980" cy="870991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2"/>
          <p:cNvSpPr txBox="1">
            <a:spLocks/>
          </p:cNvSpPr>
          <p:nvPr/>
        </p:nvSpPr>
        <p:spPr>
          <a:xfrm>
            <a:off x="636207" y="2647507"/>
            <a:ext cx="8084600" cy="2831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News Gothic" panose="02000503040000020004" pitchFamily="2" charset="0"/>
              <a:buChar char="&gt;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Calibri" panose="020F0502020204030204" pitchFamily="34" charset="0"/>
              <a:buChar char="⁻"/>
              <a:defRPr sz="1800" kern="120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Palatino Linotype" panose="02040502050505030304" pitchFamily="18" charset="0"/>
                <a:ea typeface="+mn-ea"/>
                <a:cs typeface="+mn-cs"/>
              </a:defRPr>
            </a:lvl4pPr>
            <a:lvl5pPr marL="0" indent="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Clr>
                <a:srgbClr val="0984AF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accent4"/>
                </a:solidFill>
                <a:latin typeface="Palatino Linotype" panose="020405020505050303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Total energy supply is comprised  of production plus net imports minus international marine and aviation bunkers plus-stock changes</a:t>
            </a:r>
          </a:p>
          <a:p>
            <a:r>
              <a:rPr lang="en-US" sz="1400" dirty="0"/>
              <a:t>Gross Domestic Product (GDP) is the measure of economic output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41648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Aligning with the SEEA</a:t>
            </a:r>
            <a:endParaRPr lang="en-GB" altLang="en-US" kern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There is ongoing work to align SDG indicators with the SEEA</a:t>
            </a:r>
          </a:p>
          <a:p>
            <a:r>
              <a:rPr lang="en-US" dirty="0"/>
              <a:t>Focus is on the 2020 Comprehensive Review</a:t>
            </a:r>
          </a:p>
        </p:txBody>
      </p:sp>
    </p:spTree>
    <p:extLst>
      <p:ext uri="{BB962C8B-B14F-4D97-AF65-F5344CB8AC3E}">
        <p14:creationId xmlns:p14="http://schemas.microsoft.com/office/powerpoint/2010/main" val="344851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21" y="1775820"/>
            <a:ext cx="7886700" cy="576170"/>
          </a:xfrm>
        </p:spPr>
        <p:txBody>
          <a:bodyPr/>
          <a:lstStyle/>
          <a:p>
            <a:r>
              <a:rPr lang="en-US" cap="all" dirty="0"/>
              <a:t>Sustainable Development Goals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sz="1800" dirty="0"/>
          </a:p>
          <a:p>
            <a:r>
              <a:rPr lang="en-US" sz="1800" dirty="0"/>
              <a:t>Alessandra Alfieri, United Nations Statistics Division</a:t>
            </a:r>
          </a:p>
        </p:txBody>
      </p:sp>
    </p:spTree>
    <p:extLst>
      <p:ext uri="{BB962C8B-B14F-4D97-AF65-F5344CB8AC3E}">
        <p14:creationId xmlns:p14="http://schemas.microsoft.com/office/powerpoint/2010/main" val="2265205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Integrated architecture for SDGs</a:t>
            </a:r>
            <a:endParaRPr lang="en-GB" altLang="en-US" b="1" kern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dirty="0"/>
              <a:t>Integrated monitoring for the SDGs requires methodological consistency. </a:t>
            </a:r>
          </a:p>
          <a:p>
            <a:pPr marL="0" indent="0">
              <a:lnSpc>
                <a:spcPct val="110000"/>
              </a:lnSpc>
              <a:buFont typeface="Wingdings" pitchFamily="2" charset="2"/>
              <a:buNone/>
              <a:defRPr/>
            </a:pPr>
            <a:r>
              <a:rPr lang="en-US" dirty="0"/>
              <a:t>The SEEA can be the basis for: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dirty="0"/>
              <a:t>The development of coherent environmental-economic SDG indicators </a:t>
            </a:r>
          </a:p>
          <a:p>
            <a:pPr marL="342900" indent="-342900">
              <a:lnSpc>
                <a:spcPct val="110000"/>
              </a:lnSpc>
              <a:buFont typeface="Wingdings" pitchFamily="2" charset="2"/>
              <a:buAutoNum type="arabicPeriod"/>
              <a:defRPr/>
            </a:pPr>
            <a:r>
              <a:rPr lang="en-US" dirty="0"/>
              <a:t>The disaggregation of SDG indicators to inform national policy (spatial, sectoral, etc.)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473" y="1485257"/>
            <a:ext cx="38481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586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72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Content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28650" y="1478805"/>
            <a:ext cx="7632848" cy="372051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sz="2400" kern="0" dirty="0"/>
              <a:t>Sustainable Development Goals—broad overview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Sustainable Development Goal 6 on Water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Sustainable Development Goal 7 on Energy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kern="0" dirty="0"/>
              <a:t>SEEA in support of Sustainable Development Goals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kern="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kern="0" dirty="0"/>
          </a:p>
          <a:p>
            <a:endParaRPr lang="da-DK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251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en-US" kern="0" cap="all" dirty="0"/>
              <a:t>Broad overview</a:t>
            </a:r>
          </a:p>
        </p:txBody>
      </p:sp>
    </p:spTree>
    <p:extLst>
      <p:ext uri="{BB962C8B-B14F-4D97-AF65-F5344CB8AC3E}">
        <p14:creationId xmlns:p14="http://schemas.microsoft.com/office/powerpoint/2010/main" val="3847658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18" y="707377"/>
            <a:ext cx="6858000" cy="591670"/>
          </a:xfrm>
        </p:spPr>
        <p:txBody>
          <a:bodyPr/>
          <a:lstStyle/>
          <a:p>
            <a:r>
              <a:rPr lang="en-US" altLang="en-US" kern="0" dirty="0"/>
              <a:t>The political process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20" y="2649070"/>
            <a:ext cx="3048000" cy="180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Picture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684691"/>
              </p:ext>
            </p:extLst>
          </p:nvPr>
        </p:nvGraphicFramePr>
        <p:xfrm>
          <a:off x="3243729" y="1124906"/>
          <a:ext cx="5631329" cy="4849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1394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18" y="707377"/>
            <a:ext cx="6858000" cy="591670"/>
          </a:xfrm>
        </p:spPr>
        <p:txBody>
          <a:bodyPr/>
          <a:lstStyle/>
          <a:p>
            <a:r>
              <a:rPr lang="en-US" kern="0" dirty="0"/>
              <a:t>SDG Indicators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C4ABA46-240D-45A7-9C6B-87ECB1D32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25433" r="59203" b="14561"/>
          <a:stretch>
            <a:fillRect/>
          </a:stretch>
        </p:blipFill>
        <p:spPr bwMode="auto">
          <a:xfrm>
            <a:off x="935038" y="1447800"/>
            <a:ext cx="7142162" cy="384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299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944905"/>
            <a:ext cx="6994894" cy="60539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kern="0" cap="all" dirty="0"/>
              <a:t>Goal 6 on Water</a:t>
            </a:r>
          </a:p>
        </p:txBody>
      </p:sp>
    </p:spTree>
    <p:extLst>
      <p:ext uri="{BB962C8B-B14F-4D97-AF65-F5344CB8AC3E}">
        <p14:creationId xmlns:p14="http://schemas.microsoft.com/office/powerpoint/2010/main" val="171542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 6-Targets and indicators</a:t>
            </a:r>
            <a:endParaRPr lang="en-GB" altLang="en-US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993230"/>
              </p:ext>
            </p:extLst>
          </p:nvPr>
        </p:nvGraphicFramePr>
        <p:xfrm>
          <a:off x="457200" y="1523253"/>
          <a:ext cx="8229600" cy="3943643"/>
        </p:xfrm>
        <a:graphic>
          <a:graphicData uri="http://schemas.openxmlformats.org/drawingml/2006/table">
            <a:tbl>
              <a:tblPr/>
              <a:tblGrid>
                <a:gridCol w="440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6.1 By 2030, achieve universal and equitable access to safe and affordable drinking water for all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6.1.1 Proportion of population using safely managed drinking water services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6.2 By 2030, achieve access to adequate and equitable sanitation and hygiene for all and end open defecation, paying special attention to the needs of women and girls and those in vulnerable situations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6.2.1 Proportion of population using safely managed sanitation services, including a hand-washing facility with soap and water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6.3 By 2030, improve water quality by reducing pollution, eliminating dumping and minimizing release of hazardous chemicals and materials, halving the proportion of untreated wastewater and substantially increasing recycling and safe reuse globally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6.3.1 Proportion of wastewater safely treated</a:t>
                      </a:r>
                    </a:p>
                    <a:p>
                      <a:pPr algn="l" fontAlgn="b"/>
                      <a:endParaRPr lang="en-US" sz="1600" kern="0" dirty="0">
                        <a:solidFill>
                          <a:schemeClr val="accent4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6.3.2 Proportion of bodies of water with good ambient water quality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298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Goal 6-Targets and indicators</a:t>
            </a:r>
            <a:endParaRPr lang="en-GB" altLang="en-US" kern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96520"/>
              </p:ext>
            </p:extLst>
          </p:nvPr>
        </p:nvGraphicFramePr>
        <p:xfrm>
          <a:off x="447261" y="1304592"/>
          <a:ext cx="8229600" cy="4305330"/>
        </p:xfrm>
        <a:graphic>
          <a:graphicData uri="http://schemas.openxmlformats.org/drawingml/2006/table">
            <a:tbl>
              <a:tblPr/>
              <a:tblGrid>
                <a:gridCol w="4401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7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Target</a:t>
                      </a:r>
                    </a:p>
                  </a:txBody>
                  <a:tcPr marL="8432" marR="8432" marT="8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kern="0" dirty="0">
                          <a:solidFill>
                            <a:schemeClr val="bg1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Indicator</a:t>
                      </a:r>
                    </a:p>
                  </a:txBody>
                  <a:tcPr marL="8432" marR="8432" marT="843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58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6.4 By 2030, substantially increase water-use efficiency across all sectors and ensure sustainable withdrawals and supply of freshwater to address water scarcity and substantially reduce the number of people suffering from water scarcity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6.4.1 Change in water-use efficiency over time</a:t>
                      </a:r>
                    </a:p>
                    <a:p>
                      <a:pPr algn="l" fontAlgn="b"/>
                      <a:endParaRPr lang="en-US" sz="1600" kern="0" dirty="0">
                        <a:solidFill>
                          <a:schemeClr val="accent4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6.4.2 Level of water stress: freshwater withdrawal as a proportion of available freshwater resources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722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6.5 By 2030, implement integrated water resources management at all levels, including through transboundary cooperation as appropriate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6.5.1 Degree of integrated water resources management implementation (0–100)</a:t>
                      </a:r>
                    </a:p>
                    <a:p>
                      <a:pPr algn="l" fontAlgn="b"/>
                      <a:endParaRPr lang="en-US" sz="1600" kern="0" dirty="0">
                        <a:solidFill>
                          <a:schemeClr val="accent4"/>
                        </a:solidFill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6.5.2 Proportion of transboundary basin area with an operational arrangement for water cooperation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79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6.6 By 2020, protect and restore water-related ecosystems, including mountains, forests, wetlands, rivers, aquifers and lakes</a:t>
                      </a:r>
                    </a:p>
                  </a:txBody>
                  <a:tcPr marL="8432" marR="8432" marT="843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kern="0" dirty="0">
                          <a:solidFill>
                            <a:schemeClr val="accent4"/>
                          </a:solidFill>
                          <a:latin typeface="Palatino Linotype" panose="02040502050505030304" pitchFamily="18" charset="0"/>
                          <a:ea typeface="+mn-ea"/>
                          <a:cs typeface="+mn-cs"/>
                        </a:rPr>
                        <a:t>6.6.1 Change in the extent of water-related ecosystems over time</a:t>
                      </a:r>
                    </a:p>
                  </a:txBody>
                  <a:tcPr marL="8432" marR="8432" marT="8432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506110"/>
      </p:ext>
    </p:extLst>
  </p:cSld>
  <p:clrMapOvr>
    <a:masterClrMapping/>
  </p:clrMapOvr>
</p:sld>
</file>

<file path=ppt/theme/theme1.xml><?xml version="1.0" encoding="utf-8"?>
<a:theme xmlns:a="http://schemas.openxmlformats.org/drawingml/2006/main" name="SEEA_PPT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News Gothic" panose="0200050304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Slides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7598"/>
      </a:accent1>
      <a:accent2>
        <a:srgbClr val="7AC7DC"/>
      </a:accent2>
      <a:accent3>
        <a:srgbClr val="68A1D7"/>
      </a:accent3>
      <a:accent4>
        <a:srgbClr val="414042"/>
      </a:accent4>
      <a:accent5>
        <a:srgbClr val="E7BF8C"/>
      </a:accent5>
      <a:accent6>
        <a:srgbClr val="DEE787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losing Slides">
  <a:themeElements>
    <a:clrScheme name="Custom 1">
      <a:dk1>
        <a:srgbClr val="286689"/>
      </a:dk1>
      <a:lt1>
        <a:sysClr val="window" lastClr="FFFFFF"/>
      </a:lt1>
      <a:dk2>
        <a:srgbClr val="3B3B3C"/>
      </a:dk2>
      <a:lt2>
        <a:srgbClr val="E7E6E6"/>
      </a:lt2>
      <a:accent1>
        <a:srgbClr val="276385"/>
      </a:accent1>
      <a:accent2>
        <a:srgbClr val="6EBCD3"/>
      </a:accent2>
      <a:accent3>
        <a:srgbClr val="5C90CD"/>
      </a:accent3>
      <a:accent4>
        <a:srgbClr val="DFB37D"/>
      </a:accent4>
      <a:accent5>
        <a:srgbClr val="D6E478"/>
      </a:accent5>
      <a:accent6>
        <a:srgbClr val="DCDCDF"/>
      </a:accent6>
      <a:hlink>
        <a:srgbClr val="3B3B3C"/>
      </a:hlink>
      <a:folHlink>
        <a:srgbClr val="3B3B3C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SEEA_PPT_Template</Template>
  <TotalTime>7106</TotalTime>
  <Words>1007</Words>
  <Application>Microsoft Office PowerPoint</Application>
  <PresentationFormat>On-screen Show (4:3)</PresentationFormat>
  <Paragraphs>115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Franklin Gothic Book</vt:lpstr>
      <vt:lpstr>Franklin Gothic Medium</vt:lpstr>
      <vt:lpstr>News Gothic</vt:lpstr>
      <vt:lpstr>Palatino Linotype</vt:lpstr>
      <vt:lpstr>Times New Roman</vt:lpstr>
      <vt:lpstr>Wingdings</vt:lpstr>
      <vt:lpstr>SEEA_PPT_Template</vt:lpstr>
      <vt:lpstr>Title Slides</vt:lpstr>
      <vt:lpstr>Dividers</vt:lpstr>
      <vt:lpstr>Body Slides</vt:lpstr>
      <vt:lpstr>Closing Slides</vt:lpstr>
      <vt:lpstr>1_Dividers</vt:lpstr>
      <vt:lpstr>PowerPoint Presentation</vt:lpstr>
      <vt:lpstr>Sustainable Development Goals</vt:lpstr>
      <vt:lpstr>Content</vt:lpstr>
      <vt:lpstr>Broad overview</vt:lpstr>
      <vt:lpstr>The political process</vt:lpstr>
      <vt:lpstr>SDG Indicators</vt:lpstr>
      <vt:lpstr>Goal 6 on Water</vt:lpstr>
      <vt:lpstr>Goal 6-Targets and indicators</vt:lpstr>
      <vt:lpstr>Goal 6-Targets and indicators</vt:lpstr>
      <vt:lpstr>Goal 6-Targets and indicators</vt:lpstr>
      <vt:lpstr>Details on 6.3</vt:lpstr>
      <vt:lpstr>Details on 6.4.1</vt:lpstr>
      <vt:lpstr>Details on 6.4.2</vt:lpstr>
      <vt:lpstr>Goal 7 on Energy</vt:lpstr>
      <vt:lpstr>Goal 7-Targets and indicators</vt:lpstr>
      <vt:lpstr>Goal 7-Targets and indicators</vt:lpstr>
      <vt:lpstr>Details on 7.2.1</vt:lpstr>
      <vt:lpstr>Details on 7.3</vt:lpstr>
      <vt:lpstr>Aligning with the SEEA</vt:lpstr>
      <vt:lpstr>Integrated architecture for SDGs</vt:lpstr>
      <vt:lpstr>PowerPoint Presentation</vt:lpstr>
    </vt:vector>
  </TitlesOfParts>
  <Company>United 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Sokol Vako</dc:creator>
  <cp:lastModifiedBy>Marko Javorsek</cp:lastModifiedBy>
  <cp:revision>87</cp:revision>
  <dcterms:created xsi:type="dcterms:W3CDTF">2015-07-01T22:06:33Z</dcterms:created>
  <dcterms:modified xsi:type="dcterms:W3CDTF">2017-12-07T20:40:25Z</dcterms:modified>
</cp:coreProperties>
</file>