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06" autoAdjust="0"/>
    <p:restoredTop sz="94660"/>
  </p:normalViewPr>
  <p:slideViewPr>
    <p:cSldViewPr>
      <p:cViewPr varScale="1">
        <p:scale>
          <a:sx n="97" d="100"/>
          <a:sy n="97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kol Vako" userId="ec961a5d-c777-4cfc-a29f-8db918fbc2eb" providerId="ADAL" clId="{2E8FF6A3-5E1E-4074-83D1-AC57042FB064}"/>
    <pc:docChg chg="custSel addSld modSld">
      <pc:chgData name="Sokol Vako" userId="ec961a5d-c777-4cfc-a29f-8db918fbc2eb" providerId="ADAL" clId="{2E8FF6A3-5E1E-4074-83D1-AC57042FB064}" dt="2023-10-30T01:44:14.302" v="10" actId="478"/>
      <pc:docMkLst>
        <pc:docMk/>
      </pc:docMkLst>
      <pc:sldChg chg="delSp mod">
        <pc:chgData name="Sokol Vako" userId="ec961a5d-c777-4cfc-a29f-8db918fbc2eb" providerId="ADAL" clId="{2E8FF6A3-5E1E-4074-83D1-AC57042FB064}" dt="2023-10-30T01:44:14.302" v="10" actId="478"/>
        <pc:sldMkLst>
          <pc:docMk/>
          <pc:sldMk cId="2277972079" sldId="257"/>
        </pc:sldMkLst>
        <pc:spChg chg="del">
          <ac:chgData name="Sokol Vako" userId="ec961a5d-c777-4cfc-a29f-8db918fbc2eb" providerId="ADAL" clId="{2E8FF6A3-5E1E-4074-83D1-AC57042FB064}" dt="2023-10-30T01:44:10.345" v="9" actId="478"/>
          <ac:spMkLst>
            <pc:docMk/>
            <pc:sldMk cId="2277972079" sldId="257"/>
            <ac:spMk id="274" creationId="{00000000-0000-0000-0000-000000000000}"/>
          </ac:spMkLst>
        </pc:spChg>
        <pc:spChg chg="del">
          <ac:chgData name="Sokol Vako" userId="ec961a5d-c777-4cfc-a29f-8db918fbc2eb" providerId="ADAL" clId="{2E8FF6A3-5E1E-4074-83D1-AC57042FB064}" dt="2023-10-30T01:44:14.302" v="10" actId="478"/>
          <ac:spMkLst>
            <pc:docMk/>
            <pc:sldMk cId="2277972079" sldId="257"/>
            <ac:spMk id="275" creationId="{00000000-0000-0000-0000-000000000000}"/>
          </ac:spMkLst>
        </pc:spChg>
        <pc:spChg chg="del">
          <ac:chgData name="Sokol Vako" userId="ec961a5d-c777-4cfc-a29f-8db918fbc2eb" providerId="ADAL" clId="{2E8FF6A3-5E1E-4074-83D1-AC57042FB064}" dt="2023-10-30T01:43:40.188" v="1" actId="478"/>
          <ac:spMkLst>
            <pc:docMk/>
            <pc:sldMk cId="2277972079" sldId="257"/>
            <ac:spMk id="276" creationId="{00000000-0000-0000-0000-000000000000}"/>
          </ac:spMkLst>
        </pc:spChg>
        <pc:spChg chg="del">
          <ac:chgData name="Sokol Vako" userId="ec961a5d-c777-4cfc-a29f-8db918fbc2eb" providerId="ADAL" clId="{2E8FF6A3-5E1E-4074-83D1-AC57042FB064}" dt="2023-10-30T01:44:02.772" v="7" actId="478"/>
          <ac:spMkLst>
            <pc:docMk/>
            <pc:sldMk cId="2277972079" sldId="257"/>
            <ac:spMk id="278" creationId="{00000000-0000-0000-0000-000000000000}"/>
          </ac:spMkLst>
        </pc:spChg>
        <pc:spChg chg="del">
          <ac:chgData name="Sokol Vako" userId="ec961a5d-c777-4cfc-a29f-8db918fbc2eb" providerId="ADAL" clId="{2E8FF6A3-5E1E-4074-83D1-AC57042FB064}" dt="2023-10-30T01:43:54.286" v="5" actId="478"/>
          <ac:spMkLst>
            <pc:docMk/>
            <pc:sldMk cId="2277972079" sldId="257"/>
            <ac:spMk id="13336" creationId="{00000000-0000-0000-0000-000000000000}"/>
          </ac:spMkLst>
        </pc:spChg>
        <pc:spChg chg="del">
          <ac:chgData name="Sokol Vako" userId="ec961a5d-c777-4cfc-a29f-8db918fbc2eb" providerId="ADAL" clId="{2E8FF6A3-5E1E-4074-83D1-AC57042FB064}" dt="2023-10-30T01:44:07.548" v="8" actId="478"/>
          <ac:spMkLst>
            <pc:docMk/>
            <pc:sldMk cId="2277972079" sldId="257"/>
            <ac:spMk id="13338" creationId="{00000000-0000-0000-0000-000000000000}"/>
          </ac:spMkLst>
        </pc:spChg>
        <pc:spChg chg="del">
          <ac:chgData name="Sokol Vako" userId="ec961a5d-c777-4cfc-a29f-8db918fbc2eb" providerId="ADAL" clId="{2E8FF6A3-5E1E-4074-83D1-AC57042FB064}" dt="2023-10-30T01:43:47.542" v="3" actId="478"/>
          <ac:spMkLst>
            <pc:docMk/>
            <pc:sldMk cId="2277972079" sldId="257"/>
            <ac:spMk id="13349" creationId="{00000000-0000-0000-0000-000000000000}"/>
          </ac:spMkLst>
        </pc:spChg>
        <pc:spChg chg="del">
          <ac:chgData name="Sokol Vako" userId="ec961a5d-c777-4cfc-a29f-8db918fbc2eb" providerId="ADAL" clId="{2E8FF6A3-5E1E-4074-83D1-AC57042FB064}" dt="2023-10-30T01:43:43.204" v="2" actId="478"/>
          <ac:spMkLst>
            <pc:docMk/>
            <pc:sldMk cId="2277972079" sldId="257"/>
            <ac:spMk id="13358" creationId="{00000000-0000-0000-0000-000000000000}"/>
          </ac:spMkLst>
        </pc:spChg>
        <pc:spChg chg="del">
          <ac:chgData name="Sokol Vako" userId="ec961a5d-c777-4cfc-a29f-8db918fbc2eb" providerId="ADAL" clId="{2E8FF6A3-5E1E-4074-83D1-AC57042FB064}" dt="2023-10-30T01:43:58.169" v="6" actId="478"/>
          <ac:spMkLst>
            <pc:docMk/>
            <pc:sldMk cId="2277972079" sldId="257"/>
            <ac:spMk id="13359" creationId="{00000000-0000-0000-0000-000000000000}"/>
          </ac:spMkLst>
        </pc:spChg>
        <pc:spChg chg="del">
          <ac:chgData name="Sokol Vako" userId="ec961a5d-c777-4cfc-a29f-8db918fbc2eb" providerId="ADAL" clId="{2E8FF6A3-5E1E-4074-83D1-AC57042FB064}" dt="2023-10-30T01:43:51.471" v="4" actId="478"/>
          <ac:spMkLst>
            <pc:docMk/>
            <pc:sldMk cId="2277972079" sldId="257"/>
            <ac:spMk id="13362" creationId="{00000000-0000-0000-0000-000000000000}"/>
          </ac:spMkLst>
        </pc:spChg>
      </pc:sldChg>
      <pc:sldChg chg="add">
        <pc:chgData name="Sokol Vako" userId="ec961a5d-c777-4cfc-a29f-8db918fbc2eb" providerId="ADAL" clId="{2E8FF6A3-5E1E-4074-83D1-AC57042FB064}" dt="2023-10-30T01:43:34.661" v="0" actId="2890"/>
        <pc:sldMkLst>
          <pc:docMk/>
          <pc:sldMk cId="2072001755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1307-8447-46DA-A367-DC3DFDD8C474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466D-DF65-4307-82D8-87DB0E404D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1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1307-8447-46DA-A367-DC3DFDD8C474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466D-DF65-4307-82D8-87DB0E404D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7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1307-8447-46DA-A367-DC3DFDD8C474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466D-DF65-4307-82D8-87DB0E404D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02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+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5" name="Diagrammplatzhalter 4"/>
          <p:cNvSpPr>
            <a:spLocks noGrp="1"/>
          </p:cNvSpPr>
          <p:nvPr>
            <p:ph type="chart" sz="quarter" idx="11"/>
          </p:nvPr>
        </p:nvSpPr>
        <p:spPr>
          <a:xfrm>
            <a:off x="457200" y="2187575"/>
            <a:ext cx="8229600" cy="3311525"/>
          </a:xfrm>
        </p:spPr>
        <p:txBody>
          <a:bodyPr rtlCol="0">
            <a:normAutofit/>
          </a:bodyPr>
          <a:lstStyle/>
          <a:p>
            <a:pPr lvl="0"/>
            <a:endParaRPr lang="de-AT" noProof="0" dirty="0"/>
          </a:p>
        </p:txBody>
      </p:sp>
      <p:sp>
        <p:nvSpPr>
          <p:cNvPr id="4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95039-0760-478A-B0FD-AD53AF55DDD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19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1307-8447-46DA-A367-DC3DFDD8C474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466D-DF65-4307-82D8-87DB0E404D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18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1307-8447-46DA-A367-DC3DFDD8C474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466D-DF65-4307-82D8-87DB0E404D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1307-8447-46DA-A367-DC3DFDD8C474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466D-DF65-4307-82D8-87DB0E404D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2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1307-8447-46DA-A367-DC3DFDD8C474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466D-DF65-4307-82D8-87DB0E404D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6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1307-8447-46DA-A367-DC3DFDD8C474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466D-DF65-4307-82D8-87DB0E404D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8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1307-8447-46DA-A367-DC3DFDD8C474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466D-DF65-4307-82D8-87DB0E404D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23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1307-8447-46DA-A367-DC3DFDD8C474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466D-DF65-4307-82D8-87DB0E404D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1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1307-8447-46DA-A367-DC3DFDD8C474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466D-DF65-4307-82D8-87DB0E404D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0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41307-8447-46DA-A367-DC3DFDD8C474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2466D-DF65-4307-82D8-87DB0E404D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51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Freeform 2"/>
          <p:cNvSpPr>
            <a:spLocks/>
          </p:cNvSpPr>
          <p:nvPr/>
        </p:nvSpPr>
        <p:spPr bwMode="auto">
          <a:xfrm>
            <a:off x="-304800" y="5748338"/>
            <a:ext cx="9829800" cy="1566862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1160" y="254"/>
              </a:cxn>
              <a:cxn ang="0">
                <a:pos x="2112" y="138"/>
              </a:cxn>
              <a:cxn ang="0">
                <a:pos x="3103" y="108"/>
              </a:cxn>
              <a:cxn ang="0">
                <a:pos x="4470" y="77"/>
              </a:cxn>
              <a:cxn ang="0">
                <a:pos x="6192" y="571"/>
              </a:cxn>
              <a:cxn ang="0">
                <a:pos x="6026" y="987"/>
              </a:cxn>
              <a:cxn ang="0">
                <a:pos x="5031" y="641"/>
              </a:cxn>
              <a:cxn ang="0">
                <a:pos x="4070" y="561"/>
              </a:cxn>
              <a:cxn ang="0">
                <a:pos x="2158" y="622"/>
              </a:cxn>
              <a:cxn ang="0">
                <a:pos x="1144" y="737"/>
              </a:cxn>
              <a:cxn ang="0">
                <a:pos x="0" y="571"/>
              </a:cxn>
              <a:cxn ang="0">
                <a:pos x="0" y="156"/>
              </a:cxn>
            </a:cxnLst>
            <a:rect l="0" t="0" r="r" b="b"/>
            <a:pathLst>
              <a:path w="6192" h="987">
                <a:moveTo>
                  <a:pt x="0" y="87"/>
                </a:moveTo>
                <a:cubicBezTo>
                  <a:pt x="193" y="115"/>
                  <a:pt x="808" y="245"/>
                  <a:pt x="1160" y="254"/>
                </a:cubicBezTo>
                <a:cubicBezTo>
                  <a:pt x="1512" y="263"/>
                  <a:pt x="1788" y="162"/>
                  <a:pt x="2112" y="138"/>
                </a:cubicBezTo>
                <a:cubicBezTo>
                  <a:pt x="2436" y="114"/>
                  <a:pt x="2710" y="118"/>
                  <a:pt x="3103" y="108"/>
                </a:cubicBezTo>
                <a:cubicBezTo>
                  <a:pt x="3496" y="98"/>
                  <a:pt x="3955" y="0"/>
                  <a:pt x="4470" y="77"/>
                </a:cubicBezTo>
                <a:cubicBezTo>
                  <a:pt x="4985" y="154"/>
                  <a:pt x="5933" y="419"/>
                  <a:pt x="6192" y="571"/>
                </a:cubicBezTo>
                <a:lnTo>
                  <a:pt x="6026" y="987"/>
                </a:lnTo>
                <a:lnTo>
                  <a:pt x="5031" y="641"/>
                </a:lnTo>
                <a:cubicBezTo>
                  <a:pt x="4705" y="570"/>
                  <a:pt x="4549" y="564"/>
                  <a:pt x="4070" y="561"/>
                </a:cubicBezTo>
                <a:lnTo>
                  <a:pt x="2158" y="622"/>
                </a:lnTo>
                <a:cubicBezTo>
                  <a:pt x="1670" y="651"/>
                  <a:pt x="1504" y="745"/>
                  <a:pt x="1144" y="737"/>
                </a:cubicBezTo>
                <a:cubicBezTo>
                  <a:pt x="784" y="729"/>
                  <a:pt x="191" y="668"/>
                  <a:pt x="0" y="571"/>
                </a:cubicBezTo>
                <a:lnTo>
                  <a:pt x="0" y="156"/>
                </a:lnTo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0" y="61722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  <a:effectLst/>
                <a:latin typeface="Arial" charset="0"/>
              </a:rPr>
              <a:t>Surface water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81000" y="3124200"/>
            <a:ext cx="2362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effectLst/>
                <a:latin typeface="Arial" charset="0"/>
              </a:rPr>
              <a:t>Water Supply Industry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effectLst/>
                <a:latin typeface="Arial" charset="0"/>
              </a:rPr>
              <a:t>ISIC 36 (Water utilities)</a:t>
            </a:r>
          </a:p>
        </p:txBody>
      </p:sp>
      <p:sp>
        <p:nvSpPr>
          <p:cNvPr id="499718" name="Line 6"/>
          <p:cNvSpPr>
            <a:spLocks noChangeShapeType="1"/>
          </p:cNvSpPr>
          <p:nvPr/>
        </p:nvSpPr>
        <p:spPr bwMode="auto">
          <a:xfrm flipH="1" flipV="1">
            <a:off x="1981200" y="4038600"/>
            <a:ext cx="0" cy="990600"/>
          </a:xfrm>
          <a:prstGeom prst="line">
            <a:avLst/>
          </a:prstGeom>
          <a:noFill/>
          <a:ln w="92075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99827" name="Line 115"/>
          <p:cNvSpPr>
            <a:spLocks noChangeShapeType="1"/>
          </p:cNvSpPr>
          <p:nvPr/>
        </p:nvSpPr>
        <p:spPr bwMode="auto">
          <a:xfrm flipV="1">
            <a:off x="1447800" y="1143000"/>
            <a:ext cx="0" cy="1981200"/>
          </a:xfrm>
          <a:prstGeom prst="line">
            <a:avLst/>
          </a:prstGeom>
          <a:noFill/>
          <a:ln w="73025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3326" name="Text Box 120"/>
          <p:cNvSpPr txBox="1">
            <a:spLocks noChangeArrowheads="1"/>
          </p:cNvSpPr>
          <p:nvPr/>
        </p:nvSpPr>
        <p:spPr bwMode="auto">
          <a:xfrm>
            <a:off x="3200400" y="1167825"/>
            <a:ext cx="2438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  <a:effectLst/>
                <a:latin typeface="Arial" charset="0"/>
              </a:rPr>
              <a:t>Services (ISIC 45-96)</a:t>
            </a:r>
          </a:p>
          <a:p>
            <a:pPr algn="ctr"/>
            <a:endParaRPr lang="en-US" sz="1600" b="1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9835" name="Line 123"/>
          <p:cNvSpPr>
            <a:spLocks noChangeShapeType="1"/>
          </p:cNvSpPr>
          <p:nvPr/>
        </p:nvSpPr>
        <p:spPr bwMode="auto">
          <a:xfrm flipV="1">
            <a:off x="3886200" y="4724400"/>
            <a:ext cx="762000" cy="12954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99836" name="Line 124"/>
          <p:cNvSpPr>
            <a:spLocks noChangeShapeType="1"/>
          </p:cNvSpPr>
          <p:nvPr/>
        </p:nvSpPr>
        <p:spPr bwMode="auto">
          <a:xfrm>
            <a:off x="5562600" y="4800600"/>
            <a:ext cx="990600" cy="1052513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3331" name="Text Box 125"/>
          <p:cNvSpPr txBox="1">
            <a:spLocks noChangeArrowheads="1"/>
          </p:cNvSpPr>
          <p:nvPr/>
        </p:nvSpPr>
        <p:spPr bwMode="auto">
          <a:xfrm>
            <a:off x="3886200" y="3436203"/>
            <a:ext cx="2514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  <a:effectLst/>
                <a:latin typeface="Arial" charset="0"/>
              </a:rPr>
              <a:t>Manufacture of paper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effectLst/>
                <a:latin typeface="Arial" charset="0"/>
              </a:rPr>
              <a:t>ISIC 17 </a:t>
            </a:r>
          </a:p>
          <a:p>
            <a:pPr algn="ctr"/>
            <a:endParaRPr lang="en-US" sz="1600" b="1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40" name="Text Box 134"/>
          <p:cNvSpPr txBox="1">
            <a:spLocks noChangeArrowheads="1"/>
          </p:cNvSpPr>
          <p:nvPr/>
        </p:nvSpPr>
        <p:spPr bwMode="auto">
          <a:xfrm>
            <a:off x="6172200" y="118646"/>
            <a:ext cx="31623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  <a:effectLst/>
                <a:latin typeface="Arial" charset="0"/>
              </a:rPr>
              <a:t>Sewerage Industry ISIC 37</a:t>
            </a:r>
          </a:p>
        </p:txBody>
      </p:sp>
      <p:sp>
        <p:nvSpPr>
          <p:cNvPr id="499849" name="Line 137"/>
          <p:cNvSpPr>
            <a:spLocks noChangeShapeType="1"/>
          </p:cNvSpPr>
          <p:nvPr/>
        </p:nvSpPr>
        <p:spPr bwMode="auto">
          <a:xfrm flipV="1">
            <a:off x="4495800" y="1143000"/>
            <a:ext cx="274320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grpSp>
        <p:nvGrpSpPr>
          <p:cNvPr id="13344" name="Group 138"/>
          <p:cNvGrpSpPr>
            <a:grpSpLocks noChangeAspect="1"/>
          </p:cNvGrpSpPr>
          <p:nvPr/>
        </p:nvGrpSpPr>
        <p:grpSpPr bwMode="auto">
          <a:xfrm>
            <a:off x="7162800" y="304800"/>
            <a:ext cx="1447800" cy="1358900"/>
            <a:chOff x="4704" y="2928"/>
            <a:chExt cx="785" cy="856"/>
          </a:xfrm>
        </p:grpSpPr>
        <p:sp>
          <p:nvSpPr>
            <p:cNvPr id="499851" name="AutoShape 139"/>
            <p:cNvSpPr>
              <a:spLocks noChangeAspect="1" noChangeArrowheads="1" noTextEdit="1"/>
            </p:cNvSpPr>
            <p:nvPr/>
          </p:nvSpPr>
          <p:spPr bwMode="auto">
            <a:xfrm>
              <a:off x="4704" y="2928"/>
              <a:ext cx="785" cy="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52" name="Freeform 140"/>
            <p:cNvSpPr>
              <a:spLocks/>
            </p:cNvSpPr>
            <p:nvPr/>
          </p:nvSpPr>
          <p:spPr bwMode="auto">
            <a:xfrm>
              <a:off x="4917" y="2971"/>
              <a:ext cx="329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42" y="52"/>
                </a:cxn>
                <a:cxn ang="0">
                  <a:pos x="42" y="30"/>
                </a:cxn>
                <a:cxn ang="0">
                  <a:pos x="78" y="41"/>
                </a:cxn>
                <a:cxn ang="0">
                  <a:pos x="96" y="11"/>
                </a:cxn>
                <a:cxn ang="0">
                  <a:pos x="130" y="26"/>
                </a:cxn>
                <a:cxn ang="0">
                  <a:pos x="177" y="0"/>
                </a:cxn>
                <a:cxn ang="0">
                  <a:pos x="200" y="28"/>
                </a:cxn>
                <a:cxn ang="0">
                  <a:pos x="226" y="9"/>
                </a:cxn>
                <a:cxn ang="0">
                  <a:pos x="252" y="32"/>
                </a:cxn>
                <a:cxn ang="0">
                  <a:pos x="278" y="22"/>
                </a:cxn>
                <a:cxn ang="0">
                  <a:pos x="294" y="43"/>
                </a:cxn>
                <a:cxn ang="0">
                  <a:pos x="322" y="43"/>
                </a:cxn>
                <a:cxn ang="0">
                  <a:pos x="328" y="56"/>
                </a:cxn>
                <a:cxn ang="0">
                  <a:pos x="0" y="60"/>
                </a:cxn>
                <a:cxn ang="0">
                  <a:pos x="0" y="60"/>
                </a:cxn>
              </a:cxnLst>
              <a:rect l="0" t="0" r="r" b="b"/>
              <a:pathLst>
                <a:path w="328" h="60">
                  <a:moveTo>
                    <a:pt x="0" y="60"/>
                  </a:moveTo>
                  <a:lnTo>
                    <a:pt x="42" y="52"/>
                  </a:lnTo>
                  <a:lnTo>
                    <a:pt x="42" y="30"/>
                  </a:lnTo>
                  <a:lnTo>
                    <a:pt x="78" y="41"/>
                  </a:lnTo>
                  <a:lnTo>
                    <a:pt x="96" y="11"/>
                  </a:lnTo>
                  <a:lnTo>
                    <a:pt x="130" y="26"/>
                  </a:lnTo>
                  <a:lnTo>
                    <a:pt x="177" y="0"/>
                  </a:lnTo>
                  <a:lnTo>
                    <a:pt x="200" y="28"/>
                  </a:lnTo>
                  <a:lnTo>
                    <a:pt x="226" y="9"/>
                  </a:lnTo>
                  <a:lnTo>
                    <a:pt x="252" y="32"/>
                  </a:lnTo>
                  <a:lnTo>
                    <a:pt x="278" y="22"/>
                  </a:lnTo>
                  <a:lnTo>
                    <a:pt x="294" y="43"/>
                  </a:lnTo>
                  <a:lnTo>
                    <a:pt x="322" y="43"/>
                  </a:lnTo>
                  <a:lnTo>
                    <a:pt x="328" y="56"/>
                  </a:lnTo>
                  <a:lnTo>
                    <a:pt x="0" y="6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57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53" name="Freeform 141"/>
            <p:cNvSpPr>
              <a:spLocks/>
            </p:cNvSpPr>
            <p:nvPr/>
          </p:nvSpPr>
          <p:spPr bwMode="auto">
            <a:xfrm>
              <a:off x="4886" y="3023"/>
              <a:ext cx="387" cy="3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19"/>
                </a:cxn>
                <a:cxn ang="0">
                  <a:pos x="18" y="19"/>
                </a:cxn>
                <a:cxn ang="0">
                  <a:pos x="13" y="6"/>
                </a:cxn>
                <a:cxn ang="0">
                  <a:pos x="26" y="8"/>
                </a:cxn>
                <a:cxn ang="0">
                  <a:pos x="359" y="4"/>
                </a:cxn>
                <a:cxn ang="0">
                  <a:pos x="385" y="0"/>
                </a:cxn>
                <a:cxn ang="0">
                  <a:pos x="387" y="19"/>
                </a:cxn>
                <a:cxn ang="0">
                  <a:pos x="387" y="30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387" h="34">
                  <a:moveTo>
                    <a:pt x="0" y="34"/>
                  </a:moveTo>
                  <a:lnTo>
                    <a:pt x="0" y="19"/>
                  </a:lnTo>
                  <a:lnTo>
                    <a:pt x="18" y="19"/>
                  </a:lnTo>
                  <a:lnTo>
                    <a:pt x="13" y="6"/>
                  </a:lnTo>
                  <a:lnTo>
                    <a:pt x="26" y="8"/>
                  </a:lnTo>
                  <a:lnTo>
                    <a:pt x="359" y="4"/>
                  </a:lnTo>
                  <a:lnTo>
                    <a:pt x="385" y="0"/>
                  </a:lnTo>
                  <a:lnTo>
                    <a:pt x="387" y="19"/>
                  </a:lnTo>
                  <a:lnTo>
                    <a:pt x="387" y="30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4FA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54" name="Freeform 142"/>
            <p:cNvSpPr>
              <a:spLocks/>
            </p:cNvSpPr>
            <p:nvPr/>
          </p:nvSpPr>
          <p:spPr bwMode="auto">
            <a:xfrm>
              <a:off x="4824" y="3283"/>
              <a:ext cx="525" cy="331"/>
            </a:xfrm>
            <a:custGeom>
              <a:avLst/>
              <a:gdLst/>
              <a:ahLst/>
              <a:cxnLst>
                <a:cxn ang="0">
                  <a:pos x="13" y="282"/>
                </a:cxn>
                <a:cxn ang="0">
                  <a:pos x="0" y="290"/>
                </a:cxn>
                <a:cxn ang="0">
                  <a:pos x="23" y="299"/>
                </a:cxn>
                <a:cxn ang="0">
                  <a:pos x="15" y="331"/>
                </a:cxn>
                <a:cxn ang="0">
                  <a:pos x="46" y="331"/>
                </a:cxn>
                <a:cxn ang="0">
                  <a:pos x="150" y="320"/>
                </a:cxn>
                <a:cxn ang="0">
                  <a:pos x="301" y="279"/>
                </a:cxn>
                <a:cxn ang="0">
                  <a:pos x="400" y="135"/>
                </a:cxn>
                <a:cxn ang="0">
                  <a:pos x="522" y="30"/>
                </a:cxn>
                <a:cxn ang="0">
                  <a:pos x="525" y="0"/>
                </a:cxn>
                <a:cxn ang="0">
                  <a:pos x="415" y="28"/>
                </a:cxn>
                <a:cxn ang="0">
                  <a:pos x="311" y="165"/>
                </a:cxn>
                <a:cxn ang="0">
                  <a:pos x="184" y="247"/>
                </a:cxn>
                <a:cxn ang="0">
                  <a:pos x="13" y="282"/>
                </a:cxn>
                <a:cxn ang="0">
                  <a:pos x="13" y="282"/>
                </a:cxn>
              </a:cxnLst>
              <a:rect l="0" t="0" r="r" b="b"/>
              <a:pathLst>
                <a:path w="525" h="331">
                  <a:moveTo>
                    <a:pt x="13" y="282"/>
                  </a:moveTo>
                  <a:lnTo>
                    <a:pt x="0" y="290"/>
                  </a:lnTo>
                  <a:lnTo>
                    <a:pt x="23" y="299"/>
                  </a:lnTo>
                  <a:lnTo>
                    <a:pt x="15" y="331"/>
                  </a:lnTo>
                  <a:lnTo>
                    <a:pt x="46" y="331"/>
                  </a:lnTo>
                  <a:lnTo>
                    <a:pt x="150" y="320"/>
                  </a:lnTo>
                  <a:lnTo>
                    <a:pt x="301" y="279"/>
                  </a:lnTo>
                  <a:lnTo>
                    <a:pt x="400" y="135"/>
                  </a:lnTo>
                  <a:lnTo>
                    <a:pt x="522" y="30"/>
                  </a:lnTo>
                  <a:lnTo>
                    <a:pt x="525" y="0"/>
                  </a:lnTo>
                  <a:lnTo>
                    <a:pt x="415" y="28"/>
                  </a:lnTo>
                  <a:lnTo>
                    <a:pt x="311" y="165"/>
                  </a:lnTo>
                  <a:lnTo>
                    <a:pt x="184" y="247"/>
                  </a:lnTo>
                  <a:lnTo>
                    <a:pt x="13" y="282"/>
                  </a:lnTo>
                  <a:lnTo>
                    <a:pt x="13" y="282"/>
                  </a:lnTo>
                  <a:close/>
                </a:path>
              </a:pathLst>
            </a:custGeom>
            <a:solidFill>
              <a:srgbClr val="59FF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55" name="Freeform 143"/>
            <p:cNvSpPr>
              <a:spLocks/>
            </p:cNvSpPr>
            <p:nvPr/>
          </p:nvSpPr>
          <p:spPr bwMode="auto">
            <a:xfrm>
              <a:off x="4808" y="3291"/>
              <a:ext cx="468" cy="274"/>
            </a:xfrm>
            <a:custGeom>
              <a:avLst/>
              <a:gdLst/>
              <a:ahLst/>
              <a:cxnLst>
                <a:cxn ang="0">
                  <a:pos x="10" y="235"/>
                </a:cxn>
                <a:cxn ang="0">
                  <a:pos x="0" y="263"/>
                </a:cxn>
                <a:cxn ang="0">
                  <a:pos x="29" y="274"/>
                </a:cxn>
                <a:cxn ang="0">
                  <a:pos x="138" y="269"/>
                </a:cxn>
                <a:cxn ang="0">
                  <a:pos x="224" y="248"/>
                </a:cxn>
                <a:cxn ang="0">
                  <a:pos x="309" y="190"/>
                </a:cxn>
                <a:cxn ang="0">
                  <a:pos x="361" y="125"/>
                </a:cxn>
                <a:cxn ang="0">
                  <a:pos x="411" y="41"/>
                </a:cxn>
                <a:cxn ang="0">
                  <a:pos x="468" y="11"/>
                </a:cxn>
                <a:cxn ang="0">
                  <a:pos x="411" y="20"/>
                </a:cxn>
                <a:cxn ang="0">
                  <a:pos x="385" y="16"/>
                </a:cxn>
                <a:cxn ang="0">
                  <a:pos x="353" y="0"/>
                </a:cxn>
                <a:cxn ang="0">
                  <a:pos x="10" y="235"/>
                </a:cxn>
                <a:cxn ang="0">
                  <a:pos x="10" y="235"/>
                </a:cxn>
              </a:cxnLst>
              <a:rect l="0" t="0" r="r" b="b"/>
              <a:pathLst>
                <a:path w="468" h="274">
                  <a:moveTo>
                    <a:pt x="10" y="235"/>
                  </a:moveTo>
                  <a:lnTo>
                    <a:pt x="0" y="263"/>
                  </a:lnTo>
                  <a:lnTo>
                    <a:pt x="29" y="274"/>
                  </a:lnTo>
                  <a:lnTo>
                    <a:pt x="138" y="269"/>
                  </a:lnTo>
                  <a:lnTo>
                    <a:pt x="224" y="248"/>
                  </a:lnTo>
                  <a:lnTo>
                    <a:pt x="309" y="190"/>
                  </a:lnTo>
                  <a:lnTo>
                    <a:pt x="361" y="125"/>
                  </a:lnTo>
                  <a:lnTo>
                    <a:pt x="411" y="41"/>
                  </a:lnTo>
                  <a:lnTo>
                    <a:pt x="468" y="11"/>
                  </a:lnTo>
                  <a:lnTo>
                    <a:pt x="411" y="20"/>
                  </a:lnTo>
                  <a:lnTo>
                    <a:pt x="385" y="16"/>
                  </a:lnTo>
                  <a:lnTo>
                    <a:pt x="353" y="0"/>
                  </a:lnTo>
                  <a:lnTo>
                    <a:pt x="10" y="235"/>
                  </a:lnTo>
                  <a:lnTo>
                    <a:pt x="10" y="235"/>
                  </a:lnTo>
                  <a:close/>
                </a:path>
              </a:pathLst>
            </a:custGeom>
            <a:solidFill>
              <a:srgbClr val="3D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56" name="Freeform 144"/>
            <p:cNvSpPr>
              <a:spLocks/>
            </p:cNvSpPr>
            <p:nvPr/>
          </p:nvSpPr>
          <p:spPr bwMode="auto">
            <a:xfrm>
              <a:off x="4792" y="3231"/>
              <a:ext cx="442" cy="295"/>
            </a:xfrm>
            <a:custGeom>
              <a:avLst/>
              <a:gdLst/>
              <a:ahLst/>
              <a:cxnLst>
                <a:cxn ang="0">
                  <a:pos x="6" y="265"/>
                </a:cxn>
                <a:cxn ang="0">
                  <a:pos x="0" y="286"/>
                </a:cxn>
                <a:cxn ang="0">
                  <a:pos x="26" y="295"/>
                </a:cxn>
                <a:cxn ang="0">
                  <a:pos x="141" y="278"/>
                </a:cxn>
                <a:cxn ang="0">
                  <a:pos x="260" y="224"/>
                </a:cxn>
                <a:cxn ang="0">
                  <a:pos x="315" y="159"/>
                </a:cxn>
                <a:cxn ang="0">
                  <a:pos x="343" y="86"/>
                </a:cxn>
                <a:cxn ang="0">
                  <a:pos x="403" y="39"/>
                </a:cxn>
                <a:cxn ang="0">
                  <a:pos x="437" y="33"/>
                </a:cxn>
                <a:cxn ang="0">
                  <a:pos x="442" y="0"/>
                </a:cxn>
                <a:cxn ang="0">
                  <a:pos x="325" y="43"/>
                </a:cxn>
                <a:cxn ang="0">
                  <a:pos x="216" y="181"/>
                </a:cxn>
                <a:cxn ang="0">
                  <a:pos x="6" y="265"/>
                </a:cxn>
                <a:cxn ang="0">
                  <a:pos x="6" y="265"/>
                </a:cxn>
              </a:cxnLst>
              <a:rect l="0" t="0" r="r" b="b"/>
              <a:pathLst>
                <a:path w="442" h="295">
                  <a:moveTo>
                    <a:pt x="6" y="265"/>
                  </a:moveTo>
                  <a:lnTo>
                    <a:pt x="0" y="286"/>
                  </a:lnTo>
                  <a:lnTo>
                    <a:pt x="26" y="295"/>
                  </a:lnTo>
                  <a:lnTo>
                    <a:pt x="141" y="278"/>
                  </a:lnTo>
                  <a:lnTo>
                    <a:pt x="260" y="224"/>
                  </a:lnTo>
                  <a:lnTo>
                    <a:pt x="315" y="159"/>
                  </a:lnTo>
                  <a:lnTo>
                    <a:pt x="343" y="86"/>
                  </a:lnTo>
                  <a:lnTo>
                    <a:pt x="403" y="39"/>
                  </a:lnTo>
                  <a:lnTo>
                    <a:pt x="437" y="33"/>
                  </a:lnTo>
                  <a:lnTo>
                    <a:pt x="442" y="0"/>
                  </a:lnTo>
                  <a:lnTo>
                    <a:pt x="325" y="43"/>
                  </a:lnTo>
                  <a:lnTo>
                    <a:pt x="216" y="181"/>
                  </a:lnTo>
                  <a:lnTo>
                    <a:pt x="6" y="265"/>
                  </a:lnTo>
                  <a:lnTo>
                    <a:pt x="6" y="265"/>
                  </a:lnTo>
                  <a:close/>
                </a:path>
              </a:pathLst>
            </a:custGeom>
            <a:solidFill>
              <a:srgbClr val="7D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57" name="Freeform 145"/>
            <p:cNvSpPr>
              <a:spLocks/>
            </p:cNvSpPr>
            <p:nvPr/>
          </p:nvSpPr>
          <p:spPr bwMode="auto">
            <a:xfrm>
              <a:off x="5203" y="3091"/>
              <a:ext cx="200" cy="218"/>
            </a:xfrm>
            <a:custGeom>
              <a:avLst/>
              <a:gdLst/>
              <a:ahLst/>
              <a:cxnLst>
                <a:cxn ang="0">
                  <a:pos x="18" y="218"/>
                </a:cxn>
                <a:cxn ang="0">
                  <a:pos x="78" y="207"/>
                </a:cxn>
                <a:cxn ang="0">
                  <a:pos x="94" y="130"/>
                </a:cxn>
                <a:cxn ang="0">
                  <a:pos x="122" y="106"/>
                </a:cxn>
                <a:cxn ang="0">
                  <a:pos x="200" y="93"/>
                </a:cxn>
                <a:cxn ang="0">
                  <a:pos x="177" y="82"/>
                </a:cxn>
                <a:cxn ang="0">
                  <a:pos x="185" y="65"/>
                </a:cxn>
                <a:cxn ang="0">
                  <a:pos x="161" y="59"/>
                </a:cxn>
                <a:cxn ang="0">
                  <a:pos x="172" y="35"/>
                </a:cxn>
                <a:cxn ang="0">
                  <a:pos x="143" y="31"/>
                </a:cxn>
                <a:cxn ang="0">
                  <a:pos x="151" y="9"/>
                </a:cxn>
                <a:cxn ang="0">
                  <a:pos x="127" y="0"/>
                </a:cxn>
                <a:cxn ang="0">
                  <a:pos x="0" y="31"/>
                </a:cxn>
                <a:cxn ang="0">
                  <a:pos x="18" y="218"/>
                </a:cxn>
                <a:cxn ang="0">
                  <a:pos x="18" y="218"/>
                </a:cxn>
              </a:cxnLst>
              <a:rect l="0" t="0" r="r" b="b"/>
              <a:pathLst>
                <a:path w="200" h="218">
                  <a:moveTo>
                    <a:pt x="18" y="218"/>
                  </a:moveTo>
                  <a:lnTo>
                    <a:pt x="78" y="207"/>
                  </a:lnTo>
                  <a:lnTo>
                    <a:pt x="94" y="130"/>
                  </a:lnTo>
                  <a:lnTo>
                    <a:pt x="122" y="106"/>
                  </a:lnTo>
                  <a:lnTo>
                    <a:pt x="200" y="93"/>
                  </a:lnTo>
                  <a:lnTo>
                    <a:pt x="177" y="82"/>
                  </a:lnTo>
                  <a:lnTo>
                    <a:pt x="185" y="65"/>
                  </a:lnTo>
                  <a:lnTo>
                    <a:pt x="161" y="59"/>
                  </a:lnTo>
                  <a:lnTo>
                    <a:pt x="172" y="35"/>
                  </a:lnTo>
                  <a:lnTo>
                    <a:pt x="143" y="31"/>
                  </a:lnTo>
                  <a:lnTo>
                    <a:pt x="151" y="9"/>
                  </a:lnTo>
                  <a:lnTo>
                    <a:pt x="127" y="0"/>
                  </a:lnTo>
                  <a:lnTo>
                    <a:pt x="0" y="31"/>
                  </a:lnTo>
                  <a:lnTo>
                    <a:pt x="18" y="218"/>
                  </a:lnTo>
                  <a:lnTo>
                    <a:pt x="18" y="218"/>
                  </a:lnTo>
                  <a:close/>
                </a:path>
              </a:pathLst>
            </a:custGeom>
            <a:solidFill>
              <a:srgbClr val="C9C9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58" name="Freeform 146"/>
            <p:cNvSpPr>
              <a:spLocks/>
            </p:cNvSpPr>
            <p:nvPr/>
          </p:nvSpPr>
          <p:spPr bwMode="auto">
            <a:xfrm>
              <a:off x="5141" y="3117"/>
              <a:ext cx="119" cy="192"/>
            </a:xfrm>
            <a:custGeom>
              <a:avLst/>
              <a:gdLst/>
              <a:ahLst/>
              <a:cxnLst>
                <a:cxn ang="0">
                  <a:pos x="26" y="172"/>
                </a:cxn>
                <a:cxn ang="0">
                  <a:pos x="54" y="192"/>
                </a:cxn>
                <a:cxn ang="0">
                  <a:pos x="80" y="190"/>
                </a:cxn>
                <a:cxn ang="0">
                  <a:pos x="109" y="159"/>
                </a:cxn>
                <a:cxn ang="0">
                  <a:pos x="119" y="91"/>
                </a:cxn>
                <a:cxn ang="0">
                  <a:pos x="104" y="37"/>
                </a:cxn>
                <a:cxn ang="0">
                  <a:pos x="67" y="0"/>
                </a:cxn>
                <a:cxn ang="0">
                  <a:pos x="10" y="11"/>
                </a:cxn>
                <a:cxn ang="0">
                  <a:pos x="0" y="123"/>
                </a:cxn>
                <a:cxn ang="0">
                  <a:pos x="26" y="172"/>
                </a:cxn>
                <a:cxn ang="0">
                  <a:pos x="26" y="172"/>
                </a:cxn>
              </a:cxnLst>
              <a:rect l="0" t="0" r="r" b="b"/>
              <a:pathLst>
                <a:path w="119" h="192">
                  <a:moveTo>
                    <a:pt x="26" y="172"/>
                  </a:moveTo>
                  <a:lnTo>
                    <a:pt x="54" y="192"/>
                  </a:lnTo>
                  <a:lnTo>
                    <a:pt x="80" y="190"/>
                  </a:lnTo>
                  <a:lnTo>
                    <a:pt x="109" y="159"/>
                  </a:lnTo>
                  <a:lnTo>
                    <a:pt x="119" y="91"/>
                  </a:lnTo>
                  <a:lnTo>
                    <a:pt x="104" y="37"/>
                  </a:lnTo>
                  <a:lnTo>
                    <a:pt x="67" y="0"/>
                  </a:lnTo>
                  <a:lnTo>
                    <a:pt x="10" y="11"/>
                  </a:lnTo>
                  <a:lnTo>
                    <a:pt x="0" y="123"/>
                  </a:lnTo>
                  <a:lnTo>
                    <a:pt x="26" y="172"/>
                  </a:lnTo>
                  <a:lnTo>
                    <a:pt x="26" y="172"/>
                  </a:lnTo>
                  <a:close/>
                </a:path>
              </a:pathLst>
            </a:custGeom>
            <a:solidFill>
              <a:srgbClr val="DBDB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59" name="Freeform 147"/>
            <p:cNvSpPr>
              <a:spLocks/>
            </p:cNvSpPr>
            <p:nvPr/>
          </p:nvSpPr>
          <p:spPr bwMode="auto">
            <a:xfrm>
              <a:off x="4868" y="3315"/>
              <a:ext cx="480" cy="321"/>
            </a:xfrm>
            <a:custGeom>
              <a:avLst/>
              <a:gdLst/>
              <a:ahLst/>
              <a:cxnLst>
                <a:cxn ang="0">
                  <a:pos x="208" y="321"/>
                </a:cxn>
                <a:cxn ang="0">
                  <a:pos x="5" y="316"/>
                </a:cxn>
                <a:cxn ang="0">
                  <a:pos x="0" y="299"/>
                </a:cxn>
                <a:cxn ang="0">
                  <a:pos x="145" y="278"/>
                </a:cxn>
                <a:cxn ang="0">
                  <a:pos x="244" y="243"/>
                </a:cxn>
                <a:cxn ang="0">
                  <a:pos x="306" y="181"/>
                </a:cxn>
                <a:cxn ang="0">
                  <a:pos x="392" y="37"/>
                </a:cxn>
                <a:cxn ang="0">
                  <a:pos x="434" y="11"/>
                </a:cxn>
                <a:cxn ang="0">
                  <a:pos x="481" y="0"/>
                </a:cxn>
                <a:cxn ang="0">
                  <a:pos x="416" y="86"/>
                </a:cxn>
                <a:cxn ang="0">
                  <a:pos x="353" y="247"/>
                </a:cxn>
                <a:cxn ang="0">
                  <a:pos x="208" y="321"/>
                </a:cxn>
                <a:cxn ang="0">
                  <a:pos x="208" y="321"/>
                </a:cxn>
              </a:cxnLst>
              <a:rect l="0" t="0" r="r" b="b"/>
              <a:pathLst>
                <a:path w="481" h="321">
                  <a:moveTo>
                    <a:pt x="208" y="321"/>
                  </a:moveTo>
                  <a:lnTo>
                    <a:pt x="5" y="316"/>
                  </a:lnTo>
                  <a:lnTo>
                    <a:pt x="0" y="299"/>
                  </a:lnTo>
                  <a:lnTo>
                    <a:pt x="145" y="278"/>
                  </a:lnTo>
                  <a:lnTo>
                    <a:pt x="244" y="243"/>
                  </a:lnTo>
                  <a:lnTo>
                    <a:pt x="306" y="181"/>
                  </a:lnTo>
                  <a:lnTo>
                    <a:pt x="392" y="37"/>
                  </a:lnTo>
                  <a:lnTo>
                    <a:pt x="434" y="11"/>
                  </a:lnTo>
                  <a:lnTo>
                    <a:pt x="481" y="0"/>
                  </a:lnTo>
                  <a:lnTo>
                    <a:pt x="416" y="86"/>
                  </a:lnTo>
                  <a:lnTo>
                    <a:pt x="353" y="247"/>
                  </a:lnTo>
                  <a:lnTo>
                    <a:pt x="208" y="321"/>
                  </a:lnTo>
                  <a:lnTo>
                    <a:pt x="208" y="321"/>
                  </a:lnTo>
                  <a:close/>
                </a:path>
              </a:pathLst>
            </a:custGeom>
            <a:solidFill>
              <a:srgbClr val="91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60" name="Freeform 148"/>
            <p:cNvSpPr>
              <a:spLocks/>
            </p:cNvSpPr>
            <p:nvPr/>
          </p:nvSpPr>
          <p:spPr bwMode="auto">
            <a:xfrm>
              <a:off x="5060" y="3343"/>
              <a:ext cx="363" cy="295"/>
            </a:xfrm>
            <a:custGeom>
              <a:avLst/>
              <a:gdLst/>
              <a:ahLst/>
              <a:cxnLst>
                <a:cxn ang="0">
                  <a:pos x="364" y="32"/>
                </a:cxn>
                <a:cxn ang="0">
                  <a:pos x="333" y="47"/>
                </a:cxn>
                <a:cxn ang="0">
                  <a:pos x="348" y="73"/>
                </a:cxn>
                <a:cxn ang="0">
                  <a:pos x="322" y="84"/>
                </a:cxn>
                <a:cxn ang="0">
                  <a:pos x="346" y="112"/>
                </a:cxn>
                <a:cxn ang="0">
                  <a:pos x="312" y="129"/>
                </a:cxn>
                <a:cxn ang="0">
                  <a:pos x="328" y="151"/>
                </a:cxn>
                <a:cxn ang="0">
                  <a:pos x="299" y="166"/>
                </a:cxn>
                <a:cxn ang="0">
                  <a:pos x="312" y="194"/>
                </a:cxn>
                <a:cxn ang="0">
                  <a:pos x="278" y="200"/>
                </a:cxn>
                <a:cxn ang="0">
                  <a:pos x="296" y="235"/>
                </a:cxn>
                <a:cxn ang="0">
                  <a:pos x="268" y="243"/>
                </a:cxn>
                <a:cxn ang="0">
                  <a:pos x="273" y="273"/>
                </a:cxn>
                <a:cxn ang="0">
                  <a:pos x="231" y="278"/>
                </a:cxn>
                <a:cxn ang="0">
                  <a:pos x="260" y="295"/>
                </a:cxn>
                <a:cxn ang="0">
                  <a:pos x="3" y="293"/>
                </a:cxn>
                <a:cxn ang="0">
                  <a:pos x="0" y="288"/>
                </a:cxn>
                <a:cxn ang="0">
                  <a:pos x="11" y="284"/>
                </a:cxn>
                <a:cxn ang="0">
                  <a:pos x="26" y="278"/>
                </a:cxn>
                <a:cxn ang="0">
                  <a:pos x="47" y="271"/>
                </a:cxn>
                <a:cxn ang="0">
                  <a:pos x="65" y="262"/>
                </a:cxn>
                <a:cxn ang="0">
                  <a:pos x="83" y="256"/>
                </a:cxn>
                <a:cxn ang="0">
                  <a:pos x="96" y="250"/>
                </a:cxn>
                <a:cxn ang="0">
                  <a:pos x="101" y="250"/>
                </a:cxn>
                <a:cxn ang="0">
                  <a:pos x="164" y="189"/>
                </a:cxn>
                <a:cxn ang="0">
                  <a:pos x="195" y="101"/>
                </a:cxn>
                <a:cxn ang="0">
                  <a:pos x="237" y="22"/>
                </a:cxn>
                <a:cxn ang="0">
                  <a:pos x="268" y="0"/>
                </a:cxn>
                <a:cxn ang="0">
                  <a:pos x="364" y="32"/>
                </a:cxn>
                <a:cxn ang="0">
                  <a:pos x="364" y="32"/>
                </a:cxn>
              </a:cxnLst>
              <a:rect l="0" t="0" r="r" b="b"/>
              <a:pathLst>
                <a:path w="364" h="295">
                  <a:moveTo>
                    <a:pt x="364" y="32"/>
                  </a:moveTo>
                  <a:lnTo>
                    <a:pt x="333" y="47"/>
                  </a:lnTo>
                  <a:lnTo>
                    <a:pt x="348" y="73"/>
                  </a:lnTo>
                  <a:lnTo>
                    <a:pt x="322" y="84"/>
                  </a:lnTo>
                  <a:lnTo>
                    <a:pt x="346" y="112"/>
                  </a:lnTo>
                  <a:lnTo>
                    <a:pt x="312" y="129"/>
                  </a:lnTo>
                  <a:lnTo>
                    <a:pt x="328" y="151"/>
                  </a:lnTo>
                  <a:lnTo>
                    <a:pt x="299" y="166"/>
                  </a:lnTo>
                  <a:lnTo>
                    <a:pt x="312" y="194"/>
                  </a:lnTo>
                  <a:lnTo>
                    <a:pt x="278" y="200"/>
                  </a:lnTo>
                  <a:lnTo>
                    <a:pt x="296" y="235"/>
                  </a:lnTo>
                  <a:lnTo>
                    <a:pt x="268" y="243"/>
                  </a:lnTo>
                  <a:lnTo>
                    <a:pt x="273" y="273"/>
                  </a:lnTo>
                  <a:lnTo>
                    <a:pt x="231" y="278"/>
                  </a:lnTo>
                  <a:lnTo>
                    <a:pt x="260" y="295"/>
                  </a:lnTo>
                  <a:lnTo>
                    <a:pt x="3" y="293"/>
                  </a:lnTo>
                  <a:lnTo>
                    <a:pt x="0" y="288"/>
                  </a:lnTo>
                  <a:lnTo>
                    <a:pt x="11" y="284"/>
                  </a:lnTo>
                  <a:lnTo>
                    <a:pt x="26" y="278"/>
                  </a:lnTo>
                  <a:lnTo>
                    <a:pt x="47" y="271"/>
                  </a:lnTo>
                  <a:lnTo>
                    <a:pt x="65" y="262"/>
                  </a:lnTo>
                  <a:lnTo>
                    <a:pt x="83" y="256"/>
                  </a:lnTo>
                  <a:lnTo>
                    <a:pt x="96" y="250"/>
                  </a:lnTo>
                  <a:lnTo>
                    <a:pt x="101" y="250"/>
                  </a:lnTo>
                  <a:lnTo>
                    <a:pt x="164" y="189"/>
                  </a:lnTo>
                  <a:lnTo>
                    <a:pt x="195" y="101"/>
                  </a:lnTo>
                  <a:lnTo>
                    <a:pt x="237" y="22"/>
                  </a:lnTo>
                  <a:lnTo>
                    <a:pt x="268" y="0"/>
                  </a:lnTo>
                  <a:lnTo>
                    <a:pt x="364" y="32"/>
                  </a:lnTo>
                  <a:lnTo>
                    <a:pt x="364" y="32"/>
                  </a:lnTo>
                  <a:close/>
                </a:path>
              </a:pathLst>
            </a:custGeom>
            <a:solidFill>
              <a:srgbClr val="00D9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61" name="Freeform 149"/>
            <p:cNvSpPr>
              <a:spLocks/>
            </p:cNvSpPr>
            <p:nvPr/>
          </p:nvSpPr>
          <p:spPr bwMode="auto">
            <a:xfrm>
              <a:off x="5281" y="3190"/>
              <a:ext cx="102" cy="185"/>
            </a:xfrm>
            <a:custGeom>
              <a:avLst/>
              <a:gdLst/>
              <a:ahLst/>
              <a:cxnLst>
                <a:cxn ang="0">
                  <a:pos x="18" y="179"/>
                </a:cxn>
                <a:cxn ang="0">
                  <a:pos x="42" y="162"/>
                </a:cxn>
                <a:cxn ang="0">
                  <a:pos x="65" y="138"/>
                </a:cxn>
                <a:cxn ang="0">
                  <a:pos x="70" y="84"/>
                </a:cxn>
                <a:cxn ang="0">
                  <a:pos x="52" y="33"/>
                </a:cxn>
                <a:cxn ang="0">
                  <a:pos x="26" y="101"/>
                </a:cxn>
                <a:cxn ang="0">
                  <a:pos x="0" y="110"/>
                </a:cxn>
                <a:cxn ang="0">
                  <a:pos x="10" y="39"/>
                </a:cxn>
                <a:cxn ang="0">
                  <a:pos x="49" y="0"/>
                </a:cxn>
                <a:cxn ang="0">
                  <a:pos x="101" y="43"/>
                </a:cxn>
                <a:cxn ang="0">
                  <a:pos x="81" y="162"/>
                </a:cxn>
                <a:cxn ang="0">
                  <a:pos x="49" y="185"/>
                </a:cxn>
                <a:cxn ang="0">
                  <a:pos x="18" y="179"/>
                </a:cxn>
                <a:cxn ang="0">
                  <a:pos x="18" y="179"/>
                </a:cxn>
              </a:cxnLst>
              <a:rect l="0" t="0" r="r" b="b"/>
              <a:pathLst>
                <a:path w="101" h="185">
                  <a:moveTo>
                    <a:pt x="18" y="179"/>
                  </a:moveTo>
                  <a:lnTo>
                    <a:pt x="42" y="162"/>
                  </a:lnTo>
                  <a:lnTo>
                    <a:pt x="65" y="138"/>
                  </a:lnTo>
                  <a:lnTo>
                    <a:pt x="70" y="84"/>
                  </a:lnTo>
                  <a:lnTo>
                    <a:pt x="52" y="33"/>
                  </a:lnTo>
                  <a:lnTo>
                    <a:pt x="26" y="101"/>
                  </a:lnTo>
                  <a:lnTo>
                    <a:pt x="0" y="110"/>
                  </a:lnTo>
                  <a:lnTo>
                    <a:pt x="10" y="39"/>
                  </a:lnTo>
                  <a:lnTo>
                    <a:pt x="49" y="0"/>
                  </a:lnTo>
                  <a:lnTo>
                    <a:pt x="101" y="43"/>
                  </a:lnTo>
                  <a:lnTo>
                    <a:pt x="81" y="162"/>
                  </a:lnTo>
                  <a:lnTo>
                    <a:pt x="49" y="185"/>
                  </a:lnTo>
                  <a:lnTo>
                    <a:pt x="18" y="179"/>
                  </a:lnTo>
                  <a:lnTo>
                    <a:pt x="18" y="179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62" name="Freeform 150"/>
            <p:cNvSpPr>
              <a:spLocks/>
            </p:cNvSpPr>
            <p:nvPr/>
          </p:nvSpPr>
          <p:spPr bwMode="auto">
            <a:xfrm>
              <a:off x="5304" y="3225"/>
              <a:ext cx="45" cy="64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11" y="21"/>
                </a:cxn>
                <a:cxn ang="0">
                  <a:pos x="24" y="0"/>
                </a:cxn>
                <a:cxn ang="0">
                  <a:pos x="42" y="13"/>
                </a:cxn>
                <a:cxn ang="0">
                  <a:pos x="45" y="58"/>
                </a:cxn>
                <a:cxn ang="0">
                  <a:pos x="0" y="64"/>
                </a:cxn>
                <a:cxn ang="0">
                  <a:pos x="0" y="64"/>
                </a:cxn>
              </a:cxnLst>
              <a:rect l="0" t="0" r="r" b="b"/>
              <a:pathLst>
                <a:path w="45" h="64">
                  <a:moveTo>
                    <a:pt x="0" y="64"/>
                  </a:moveTo>
                  <a:lnTo>
                    <a:pt x="11" y="21"/>
                  </a:lnTo>
                  <a:lnTo>
                    <a:pt x="24" y="0"/>
                  </a:lnTo>
                  <a:lnTo>
                    <a:pt x="42" y="13"/>
                  </a:lnTo>
                  <a:lnTo>
                    <a:pt x="45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707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63" name="Freeform 151"/>
            <p:cNvSpPr>
              <a:spLocks/>
            </p:cNvSpPr>
            <p:nvPr/>
          </p:nvSpPr>
          <p:spPr bwMode="auto">
            <a:xfrm>
              <a:off x="5024" y="3500"/>
              <a:ext cx="122" cy="5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34" y="50"/>
                </a:cxn>
                <a:cxn ang="0">
                  <a:pos x="111" y="37"/>
                </a:cxn>
                <a:cxn ang="0">
                  <a:pos x="122" y="24"/>
                </a:cxn>
                <a:cxn ang="0">
                  <a:pos x="70" y="0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2" h="50">
                  <a:moveTo>
                    <a:pt x="0" y="39"/>
                  </a:moveTo>
                  <a:lnTo>
                    <a:pt x="34" y="50"/>
                  </a:lnTo>
                  <a:lnTo>
                    <a:pt x="111" y="37"/>
                  </a:lnTo>
                  <a:lnTo>
                    <a:pt x="122" y="24"/>
                  </a:lnTo>
                  <a:lnTo>
                    <a:pt x="70" y="0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E8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64" name="Freeform 152"/>
            <p:cNvSpPr>
              <a:spLocks/>
            </p:cNvSpPr>
            <p:nvPr/>
          </p:nvSpPr>
          <p:spPr bwMode="auto">
            <a:xfrm>
              <a:off x="5024" y="3500"/>
              <a:ext cx="127" cy="5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8" y="47"/>
                </a:cxn>
                <a:cxn ang="0">
                  <a:pos x="21" y="47"/>
                </a:cxn>
                <a:cxn ang="0">
                  <a:pos x="34" y="52"/>
                </a:cxn>
                <a:cxn ang="0">
                  <a:pos x="49" y="50"/>
                </a:cxn>
                <a:cxn ang="0">
                  <a:pos x="70" y="50"/>
                </a:cxn>
                <a:cxn ang="0">
                  <a:pos x="91" y="43"/>
                </a:cxn>
                <a:cxn ang="0">
                  <a:pos x="117" y="37"/>
                </a:cxn>
                <a:cxn ang="0">
                  <a:pos x="124" y="28"/>
                </a:cxn>
                <a:cxn ang="0">
                  <a:pos x="127" y="24"/>
                </a:cxn>
                <a:cxn ang="0">
                  <a:pos x="119" y="19"/>
                </a:cxn>
                <a:cxn ang="0">
                  <a:pos x="104" y="11"/>
                </a:cxn>
                <a:cxn ang="0">
                  <a:pos x="83" y="2"/>
                </a:cxn>
                <a:cxn ang="0">
                  <a:pos x="67" y="0"/>
                </a:cxn>
                <a:cxn ang="0">
                  <a:pos x="60" y="4"/>
                </a:cxn>
                <a:cxn ang="0">
                  <a:pos x="65" y="4"/>
                </a:cxn>
                <a:cxn ang="0">
                  <a:pos x="83" y="9"/>
                </a:cxn>
                <a:cxn ang="0">
                  <a:pos x="101" y="15"/>
                </a:cxn>
                <a:cxn ang="0">
                  <a:pos x="119" y="28"/>
                </a:cxn>
                <a:cxn ang="0">
                  <a:pos x="114" y="28"/>
                </a:cxn>
                <a:cxn ang="0">
                  <a:pos x="106" y="30"/>
                </a:cxn>
                <a:cxn ang="0">
                  <a:pos x="93" y="35"/>
                </a:cxn>
                <a:cxn ang="0">
                  <a:pos x="80" y="39"/>
                </a:cxn>
                <a:cxn ang="0">
                  <a:pos x="62" y="41"/>
                </a:cxn>
                <a:cxn ang="0">
                  <a:pos x="44" y="43"/>
                </a:cxn>
                <a:cxn ang="0">
                  <a:pos x="23" y="41"/>
                </a:cxn>
                <a:cxn ang="0">
                  <a:pos x="8" y="41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127" h="52">
                  <a:moveTo>
                    <a:pt x="0" y="45"/>
                  </a:moveTo>
                  <a:lnTo>
                    <a:pt x="8" y="47"/>
                  </a:lnTo>
                  <a:lnTo>
                    <a:pt x="21" y="47"/>
                  </a:lnTo>
                  <a:lnTo>
                    <a:pt x="34" y="52"/>
                  </a:lnTo>
                  <a:lnTo>
                    <a:pt x="49" y="50"/>
                  </a:lnTo>
                  <a:lnTo>
                    <a:pt x="70" y="50"/>
                  </a:lnTo>
                  <a:lnTo>
                    <a:pt x="91" y="43"/>
                  </a:lnTo>
                  <a:lnTo>
                    <a:pt x="117" y="37"/>
                  </a:lnTo>
                  <a:lnTo>
                    <a:pt x="124" y="28"/>
                  </a:lnTo>
                  <a:lnTo>
                    <a:pt x="127" y="24"/>
                  </a:lnTo>
                  <a:lnTo>
                    <a:pt x="119" y="19"/>
                  </a:lnTo>
                  <a:lnTo>
                    <a:pt x="104" y="11"/>
                  </a:lnTo>
                  <a:lnTo>
                    <a:pt x="83" y="2"/>
                  </a:lnTo>
                  <a:lnTo>
                    <a:pt x="67" y="0"/>
                  </a:lnTo>
                  <a:lnTo>
                    <a:pt x="60" y="4"/>
                  </a:lnTo>
                  <a:lnTo>
                    <a:pt x="65" y="4"/>
                  </a:lnTo>
                  <a:lnTo>
                    <a:pt x="83" y="9"/>
                  </a:lnTo>
                  <a:lnTo>
                    <a:pt x="101" y="15"/>
                  </a:lnTo>
                  <a:lnTo>
                    <a:pt x="119" y="28"/>
                  </a:lnTo>
                  <a:lnTo>
                    <a:pt x="114" y="28"/>
                  </a:lnTo>
                  <a:lnTo>
                    <a:pt x="106" y="30"/>
                  </a:lnTo>
                  <a:lnTo>
                    <a:pt x="93" y="35"/>
                  </a:lnTo>
                  <a:lnTo>
                    <a:pt x="80" y="39"/>
                  </a:lnTo>
                  <a:lnTo>
                    <a:pt x="62" y="41"/>
                  </a:lnTo>
                  <a:lnTo>
                    <a:pt x="44" y="43"/>
                  </a:lnTo>
                  <a:lnTo>
                    <a:pt x="23" y="41"/>
                  </a:lnTo>
                  <a:lnTo>
                    <a:pt x="8" y="41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FBA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65" name="Freeform 153"/>
            <p:cNvSpPr>
              <a:spLocks/>
            </p:cNvSpPr>
            <p:nvPr/>
          </p:nvSpPr>
          <p:spPr bwMode="auto">
            <a:xfrm>
              <a:off x="5302" y="3229"/>
              <a:ext cx="21" cy="62"/>
            </a:xfrm>
            <a:custGeom>
              <a:avLst/>
              <a:gdLst/>
              <a:ahLst/>
              <a:cxnLst>
                <a:cxn ang="0">
                  <a:pos x="2" y="62"/>
                </a:cxn>
                <a:cxn ang="0">
                  <a:pos x="0" y="54"/>
                </a:cxn>
                <a:cxn ang="0">
                  <a:pos x="2" y="41"/>
                </a:cxn>
                <a:cxn ang="0">
                  <a:pos x="2" y="22"/>
                </a:cxn>
                <a:cxn ang="0">
                  <a:pos x="13" y="4"/>
                </a:cxn>
                <a:cxn ang="0">
                  <a:pos x="15" y="0"/>
                </a:cxn>
                <a:cxn ang="0">
                  <a:pos x="21" y="0"/>
                </a:cxn>
                <a:cxn ang="0">
                  <a:pos x="18" y="7"/>
                </a:cxn>
                <a:cxn ang="0">
                  <a:pos x="15" y="11"/>
                </a:cxn>
                <a:cxn ang="0">
                  <a:pos x="13" y="24"/>
                </a:cxn>
                <a:cxn ang="0">
                  <a:pos x="8" y="41"/>
                </a:cxn>
                <a:cxn ang="0">
                  <a:pos x="8" y="58"/>
                </a:cxn>
                <a:cxn ang="0">
                  <a:pos x="2" y="62"/>
                </a:cxn>
                <a:cxn ang="0">
                  <a:pos x="2" y="62"/>
                </a:cxn>
              </a:cxnLst>
              <a:rect l="0" t="0" r="r" b="b"/>
              <a:pathLst>
                <a:path w="21" h="62">
                  <a:moveTo>
                    <a:pt x="2" y="62"/>
                  </a:moveTo>
                  <a:lnTo>
                    <a:pt x="0" y="54"/>
                  </a:lnTo>
                  <a:lnTo>
                    <a:pt x="2" y="41"/>
                  </a:lnTo>
                  <a:lnTo>
                    <a:pt x="2" y="22"/>
                  </a:lnTo>
                  <a:lnTo>
                    <a:pt x="13" y="4"/>
                  </a:lnTo>
                  <a:lnTo>
                    <a:pt x="15" y="0"/>
                  </a:lnTo>
                  <a:lnTo>
                    <a:pt x="21" y="0"/>
                  </a:lnTo>
                  <a:lnTo>
                    <a:pt x="18" y="7"/>
                  </a:lnTo>
                  <a:lnTo>
                    <a:pt x="15" y="11"/>
                  </a:lnTo>
                  <a:lnTo>
                    <a:pt x="13" y="24"/>
                  </a:lnTo>
                  <a:lnTo>
                    <a:pt x="8" y="41"/>
                  </a:lnTo>
                  <a:lnTo>
                    <a:pt x="8" y="58"/>
                  </a:lnTo>
                  <a:lnTo>
                    <a:pt x="2" y="62"/>
                  </a:lnTo>
                  <a:lnTo>
                    <a:pt x="2" y="6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66" name="Freeform 154"/>
            <p:cNvSpPr>
              <a:spLocks/>
            </p:cNvSpPr>
            <p:nvPr/>
          </p:nvSpPr>
          <p:spPr bwMode="auto">
            <a:xfrm>
              <a:off x="4764" y="3053"/>
              <a:ext cx="516" cy="264"/>
            </a:xfrm>
            <a:custGeom>
              <a:avLst/>
              <a:gdLst/>
              <a:ahLst/>
              <a:cxnLst>
                <a:cxn ang="0">
                  <a:pos x="13" y="264"/>
                </a:cxn>
                <a:cxn ang="0">
                  <a:pos x="0" y="241"/>
                </a:cxn>
                <a:cxn ang="0">
                  <a:pos x="23" y="226"/>
                </a:cxn>
                <a:cxn ang="0">
                  <a:pos x="10" y="211"/>
                </a:cxn>
                <a:cxn ang="0">
                  <a:pos x="34" y="195"/>
                </a:cxn>
                <a:cxn ang="0">
                  <a:pos x="18" y="172"/>
                </a:cxn>
                <a:cxn ang="0">
                  <a:pos x="47" y="159"/>
                </a:cxn>
                <a:cxn ang="0">
                  <a:pos x="31" y="133"/>
                </a:cxn>
                <a:cxn ang="0">
                  <a:pos x="65" y="120"/>
                </a:cxn>
                <a:cxn ang="0">
                  <a:pos x="41" y="88"/>
                </a:cxn>
                <a:cxn ang="0">
                  <a:pos x="78" y="75"/>
                </a:cxn>
                <a:cxn ang="0">
                  <a:pos x="60" y="47"/>
                </a:cxn>
                <a:cxn ang="0">
                  <a:pos x="99" y="38"/>
                </a:cxn>
                <a:cxn ang="0">
                  <a:pos x="91" y="10"/>
                </a:cxn>
                <a:cxn ang="0">
                  <a:pos x="122" y="4"/>
                </a:cxn>
                <a:cxn ang="0">
                  <a:pos x="517" y="0"/>
                </a:cxn>
                <a:cxn ang="0">
                  <a:pos x="208" y="146"/>
                </a:cxn>
                <a:cxn ang="0">
                  <a:pos x="104" y="251"/>
                </a:cxn>
                <a:cxn ang="0">
                  <a:pos x="13" y="264"/>
                </a:cxn>
                <a:cxn ang="0">
                  <a:pos x="13" y="264"/>
                </a:cxn>
              </a:cxnLst>
              <a:rect l="0" t="0" r="r" b="b"/>
              <a:pathLst>
                <a:path w="517" h="264">
                  <a:moveTo>
                    <a:pt x="13" y="264"/>
                  </a:moveTo>
                  <a:lnTo>
                    <a:pt x="0" y="241"/>
                  </a:lnTo>
                  <a:lnTo>
                    <a:pt x="23" y="226"/>
                  </a:lnTo>
                  <a:lnTo>
                    <a:pt x="10" y="211"/>
                  </a:lnTo>
                  <a:lnTo>
                    <a:pt x="34" y="195"/>
                  </a:lnTo>
                  <a:lnTo>
                    <a:pt x="18" y="172"/>
                  </a:lnTo>
                  <a:lnTo>
                    <a:pt x="47" y="159"/>
                  </a:lnTo>
                  <a:lnTo>
                    <a:pt x="31" y="133"/>
                  </a:lnTo>
                  <a:lnTo>
                    <a:pt x="65" y="120"/>
                  </a:lnTo>
                  <a:lnTo>
                    <a:pt x="41" y="88"/>
                  </a:lnTo>
                  <a:lnTo>
                    <a:pt x="78" y="75"/>
                  </a:lnTo>
                  <a:lnTo>
                    <a:pt x="60" y="47"/>
                  </a:lnTo>
                  <a:lnTo>
                    <a:pt x="99" y="38"/>
                  </a:lnTo>
                  <a:lnTo>
                    <a:pt x="91" y="10"/>
                  </a:lnTo>
                  <a:lnTo>
                    <a:pt x="122" y="4"/>
                  </a:lnTo>
                  <a:lnTo>
                    <a:pt x="517" y="0"/>
                  </a:lnTo>
                  <a:lnTo>
                    <a:pt x="208" y="146"/>
                  </a:lnTo>
                  <a:lnTo>
                    <a:pt x="104" y="251"/>
                  </a:lnTo>
                  <a:lnTo>
                    <a:pt x="13" y="264"/>
                  </a:lnTo>
                  <a:lnTo>
                    <a:pt x="13" y="264"/>
                  </a:lnTo>
                  <a:close/>
                </a:path>
              </a:pathLst>
            </a:custGeom>
            <a:solidFill>
              <a:srgbClr val="BA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67" name="Freeform 155"/>
            <p:cNvSpPr>
              <a:spLocks/>
            </p:cNvSpPr>
            <p:nvPr/>
          </p:nvSpPr>
          <p:spPr bwMode="auto">
            <a:xfrm>
              <a:off x="5299" y="3362"/>
              <a:ext cx="13" cy="11"/>
            </a:xfrm>
            <a:custGeom>
              <a:avLst/>
              <a:gdLst/>
              <a:ahLst/>
              <a:cxnLst>
                <a:cxn ang="0">
                  <a:pos x="8" y="11"/>
                </a:cxn>
                <a:cxn ang="0">
                  <a:pos x="3" y="9"/>
                </a:cxn>
                <a:cxn ang="0">
                  <a:pos x="0" y="9"/>
                </a:cxn>
                <a:cxn ang="0">
                  <a:pos x="5" y="0"/>
                </a:cxn>
                <a:cxn ang="0">
                  <a:pos x="8" y="3"/>
                </a:cxn>
                <a:cxn ang="0">
                  <a:pos x="13" y="7"/>
                </a:cxn>
                <a:cxn ang="0">
                  <a:pos x="11" y="9"/>
                </a:cxn>
                <a:cxn ang="0">
                  <a:pos x="8" y="11"/>
                </a:cxn>
                <a:cxn ang="0">
                  <a:pos x="8" y="11"/>
                </a:cxn>
              </a:cxnLst>
              <a:rect l="0" t="0" r="r" b="b"/>
              <a:pathLst>
                <a:path w="13" h="11">
                  <a:moveTo>
                    <a:pt x="8" y="11"/>
                  </a:moveTo>
                  <a:lnTo>
                    <a:pt x="3" y="9"/>
                  </a:lnTo>
                  <a:lnTo>
                    <a:pt x="0" y="9"/>
                  </a:lnTo>
                  <a:lnTo>
                    <a:pt x="5" y="0"/>
                  </a:lnTo>
                  <a:lnTo>
                    <a:pt x="8" y="3"/>
                  </a:lnTo>
                  <a:lnTo>
                    <a:pt x="13" y="7"/>
                  </a:lnTo>
                  <a:lnTo>
                    <a:pt x="11" y="9"/>
                  </a:lnTo>
                  <a:lnTo>
                    <a:pt x="8" y="11"/>
                  </a:lnTo>
                  <a:lnTo>
                    <a:pt x="8" y="11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68" name="Freeform 156"/>
            <p:cNvSpPr>
              <a:spLocks/>
            </p:cNvSpPr>
            <p:nvPr/>
          </p:nvSpPr>
          <p:spPr bwMode="auto">
            <a:xfrm>
              <a:off x="5187" y="3274"/>
              <a:ext cx="16" cy="7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0" y="5"/>
                </a:cxn>
                <a:cxn ang="0">
                  <a:pos x="13" y="0"/>
                </a:cxn>
                <a:cxn ang="0">
                  <a:pos x="16" y="2"/>
                </a:cxn>
                <a:cxn ang="0">
                  <a:pos x="8" y="7"/>
                </a:cxn>
                <a:cxn ang="0">
                  <a:pos x="8" y="7"/>
                </a:cxn>
              </a:cxnLst>
              <a:rect l="0" t="0" r="r" b="b"/>
              <a:pathLst>
                <a:path w="16" h="7">
                  <a:moveTo>
                    <a:pt x="8" y="7"/>
                  </a:moveTo>
                  <a:lnTo>
                    <a:pt x="0" y="5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69" name="Freeform 157"/>
            <p:cNvSpPr>
              <a:spLocks/>
            </p:cNvSpPr>
            <p:nvPr/>
          </p:nvSpPr>
          <p:spPr bwMode="auto">
            <a:xfrm>
              <a:off x="4995" y="3500"/>
              <a:ext cx="96" cy="4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6" y="41"/>
                </a:cxn>
                <a:cxn ang="0">
                  <a:pos x="96" y="4"/>
                </a:cxn>
                <a:cxn ang="0">
                  <a:pos x="63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96" h="41">
                  <a:moveTo>
                    <a:pt x="0" y="17"/>
                  </a:moveTo>
                  <a:lnTo>
                    <a:pt x="26" y="41"/>
                  </a:lnTo>
                  <a:lnTo>
                    <a:pt x="96" y="4"/>
                  </a:lnTo>
                  <a:lnTo>
                    <a:pt x="63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B0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70" name="Freeform 158"/>
            <p:cNvSpPr>
              <a:spLocks/>
            </p:cNvSpPr>
            <p:nvPr/>
          </p:nvSpPr>
          <p:spPr bwMode="auto">
            <a:xfrm>
              <a:off x="4956" y="3483"/>
              <a:ext cx="39" cy="5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54"/>
                </a:cxn>
                <a:cxn ang="0">
                  <a:pos x="39" y="36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39" h="54">
                  <a:moveTo>
                    <a:pt x="8" y="0"/>
                  </a:moveTo>
                  <a:lnTo>
                    <a:pt x="0" y="54"/>
                  </a:lnTo>
                  <a:lnTo>
                    <a:pt x="39" y="36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71" name="Freeform 159"/>
            <p:cNvSpPr>
              <a:spLocks/>
            </p:cNvSpPr>
            <p:nvPr/>
          </p:nvSpPr>
          <p:spPr bwMode="auto">
            <a:xfrm>
              <a:off x="5047" y="3328"/>
              <a:ext cx="292" cy="310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286" y="0"/>
                </a:cxn>
                <a:cxn ang="0">
                  <a:pos x="281" y="4"/>
                </a:cxn>
                <a:cxn ang="0">
                  <a:pos x="268" y="11"/>
                </a:cxn>
                <a:cxn ang="0">
                  <a:pos x="257" y="24"/>
                </a:cxn>
                <a:cxn ang="0">
                  <a:pos x="250" y="30"/>
                </a:cxn>
                <a:cxn ang="0">
                  <a:pos x="242" y="39"/>
                </a:cxn>
                <a:cxn ang="0">
                  <a:pos x="234" y="50"/>
                </a:cxn>
                <a:cxn ang="0">
                  <a:pos x="226" y="65"/>
                </a:cxn>
                <a:cxn ang="0">
                  <a:pos x="218" y="77"/>
                </a:cxn>
                <a:cxn ang="0">
                  <a:pos x="211" y="95"/>
                </a:cxn>
                <a:cxn ang="0">
                  <a:pos x="205" y="112"/>
                </a:cxn>
                <a:cxn ang="0">
                  <a:pos x="200" y="133"/>
                </a:cxn>
                <a:cxn ang="0">
                  <a:pos x="192" y="148"/>
                </a:cxn>
                <a:cxn ang="0">
                  <a:pos x="185" y="163"/>
                </a:cxn>
                <a:cxn ang="0">
                  <a:pos x="177" y="176"/>
                </a:cxn>
                <a:cxn ang="0">
                  <a:pos x="172" y="191"/>
                </a:cxn>
                <a:cxn ang="0">
                  <a:pos x="161" y="204"/>
                </a:cxn>
                <a:cxn ang="0">
                  <a:pos x="153" y="217"/>
                </a:cxn>
                <a:cxn ang="0">
                  <a:pos x="143" y="228"/>
                </a:cxn>
                <a:cxn ang="0">
                  <a:pos x="135" y="239"/>
                </a:cxn>
                <a:cxn ang="0">
                  <a:pos x="120" y="247"/>
                </a:cxn>
                <a:cxn ang="0">
                  <a:pos x="107" y="256"/>
                </a:cxn>
                <a:cxn ang="0">
                  <a:pos x="91" y="265"/>
                </a:cxn>
                <a:cxn ang="0">
                  <a:pos x="78" y="275"/>
                </a:cxn>
                <a:cxn ang="0">
                  <a:pos x="57" y="282"/>
                </a:cxn>
                <a:cxn ang="0">
                  <a:pos x="39" y="290"/>
                </a:cxn>
                <a:cxn ang="0">
                  <a:pos x="18" y="299"/>
                </a:cxn>
                <a:cxn ang="0">
                  <a:pos x="0" y="308"/>
                </a:cxn>
                <a:cxn ang="0">
                  <a:pos x="34" y="310"/>
                </a:cxn>
                <a:cxn ang="0">
                  <a:pos x="39" y="305"/>
                </a:cxn>
                <a:cxn ang="0">
                  <a:pos x="52" y="301"/>
                </a:cxn>
                <a:cxn ang="0">
                  <a:pos x="73" y="290"/>
                </a:cxn>
                <a:cxn ang="0">
                  <a:pos x="99" y="277"/>
                </a:cxn>
                <a:cxn ang="0">
                  <a:pos x="125" y="258"/>
                </a:cxn>
                <a:cxn ang="0">
                  <a:pos x="151" y="239"/>
                </a:cxn>
                <a:cxn ang="0">
                  <a:pos x="161" y="226"/>
                </a:cxn>
                <a:cxn ang="0">
                  <a:pos x="172" y="213"/>
                </a:cxn>
                <a:cxn ang="0">
                  <a:pos x="179" y="200"/>
                </a:cxn>
                <a:cxn ang="0">
                  <a:pos x="190" y="187"/>
                </a:cxn>
                <a:cxn ang="0">
                  <a:pos x="192" y="170"/>
                </a:cxn>
                <a:cxn ang="0">
                  <a:pos x="198" y="155"/>
                </a:cxn>
                <a:cxn ang="0">
                  <a:pos x="203" y="140"/>
                </a:cxn>
                <a:cxn ang="0">
                  <a:pos x="208" y="127"/>
                </a:cxn>
                <a:cxn ang="0">
                  <a:pos x="213" y="114"/>
                </a:cxn>
                <a:cxn ang="0">
                  <a:pos x="218" y="101"/>
                </a:cxn>
                <a:cxn ang="0">
                  <a:pos x="224" y="88"/>
                </a:cxn>
                <a:cxn ang="0">
                  <a:pos x="231" y="77"/>
                </a:cxn>
                <a:cxn ang="0">
                  <a:pos x="242" y="54"/>
                </a:cxn>
                <a:cxn ang="0">
                  <a:pos x="257" y="37"/>
                </a:cxn>
                <a:cxn ang="0">
                  <a:pos x="273" y="22"/>
                </a:cxn>
                <a:cxn ang="0">
                  <a:pos x="291" y="13"/>
                </a:cxn>
                <a:cxn ang="0">
                  <a:pos x="291" y="4"/>
                </a:cxn>
                <a:cxn ang="0">
                  <a:pos x="291" y="0"/>
                </a:cxn>
                <a:cxn ang="0">
                  <a:pos x="291" y="0"/>
                </a:cxn>
              </a:cxnLst>
              <a:rect l="0" t="0" r="r" b="b"/>
              <a:pathLst>
                <a:path w="291" h="310">
                  <a:moveTo>
                    <a:pt x="291" y="0"/>
                  </a:moveTo>
                  <a:lnTo>
                    <a:pt x="286" y="0"/>
                  </a:lnTo>
                  <a:lnTo>
                    <a:pt x="281" y="4"/>
                  </a:lnTo>
                  <a:lnTo>
                    <a:pt x="268" y="11"/>
                  </a:lnTo>
                  <a:lnTo>
                    <a:pt x="257" y="24"/>
                  </a:lnTo>
                  <a:lnTo>
                    <a:pt x="250" y="30"/>
                  </a:lnTo>
                  <a:lnTo>
                    <a:pt x="242" y="39"/>
                  </a:lnTo>
                  <a:lnTo>
                    <a:pt x="234" y="50"/>
                  </a:lnTo>
                  <a:lnTo>
                    <a:pt x="226" y="65"/>
                  </a:lnTo>
                  <a:lnTo>
                    <a:pt x="218" y="77"/>
                  </a:lnTo>
                  <a:lnTo>
                    <a:pt x="211" y="95"/>
                  </a:lnTo>
                  <a:lnTo>
                    <a:pt x="205" y="112"/>
                  </a:lnTo>
                  <a:lnTo>
                    <a:pt x="200" y="133"/>
                  </a:lnTo>
                  <a:lnTo>
                    <a:pt x="192" y="148"/>
                  </a:lnTo>
                  <a:lnTo>
                    <a:pt x="185" y="163"/>
                  </a:lnTo>
                  <a:lnTo>
                    <a:pt x="177" y="176"/>
                  </a:lnTo>
                  <a:lnTo>
                    <a:pt x="172" y="191"/>
                  </a:lnTo>
                  <a:lnTo>
                    <a:pt x="161" y="204"/>
                  </a:lnTo>
                  <a:lnTo>
                    <a:pt x="153" y="217"/>
                  </a:lnTo>
                  <a:lnTo>
                    <a:pt x="143" y="228"/>
                  </a:lnTo>
                  <a:lnTo>
                    <a:pt x="135" y="239"/>
                  </a:lnTo>
                  <a:lnTo>
                    <a:pt x="120" y="247"/>
                  </a:lnTo>
                  <a:lnTo>
                    <a:pt x="107" y="256"/>
                  </a:lnTo>
                  <a:lnTo>
                    <a:pt x="91" y="265"/>
                  </a:lnTo>
                  <a:lnTo>
                    <a:pt x="78" y="275"/>
                  </a:lnTo>
                  <a:lnTo>
                    <a:pt x="57" y="282"/>
                  </a:lnTo>
                  <a:lnTo>
                    <a:pt x="39" y="290"/>
                  </a:lnTo>
                  <a:lnTo>
                    <a:pt x="18" y="299"/>
                  </a:lnTo>
                  <a:lnTo>
                    <a:pt x="0" y="308"/>
                  </a:lnTo>
                  <a:lnTo>
                    <a:pt x="34" y="310"/>
                  </a:lnTo>
                  <a:lnTo>
                    <a:pt x="39" y="305"/>
                  </a:lnTo>
                  <a:lnTo>
                    <a:pt x="52" y="301"/>
                  </a:lnTo>
                  <a:lnTo>
                    <a:pt x="73" y="290"/>
                  </a:lnTo>
                  <a:lnTo>
                    <a:pt x="99" y="277"/>
                  </a:lnTo>
                  <a:lnTo>
                    <a:pt x="125" y="258"/>
                  </a:lnTo>
                  <a:lnTo>
                    <a:pt x="151" y="239"/>
                  </a:lnTo>
                  <a:lnTo>
                    <a:pt x="161" y="226"/>
                  </a:lnTo>
                  <a:lnTo>
                    <a:pt x="172" y="213"/>
                  </a:lnTo>
                  <a:lnTo>
                    <a:pt x="179" y="200"/>
                  </a:lnTo>
                  <a:lnTo>
                    <a:pt x="190" y="187"/>
                  </a:lnTo>
                  <a:lnTo>
                    <a:pt x="192" y="170"/>
                  </a:lnTo>
                  <a:lnTo>
                    <a:pt x="198" y="155"/>
                  </a:lnTo>
                  <a:lnTo>
                    <a:pt x="203" y="140"/>
                  </a:lnTo>
                  <a:lnTo>
                    <a:pt x="208" y="127"/>
                  </a:lnTo>
                  <a:lnTo>
                    <a:pt x="213" y="114"/>
                  </a:lnTo>
                  <a:lnTo>
                    <a:pt x="218" y="101"/>
                  </a:lnTo>
                  <a:lnTo>
                    <a:pt x="224" y="88"/>
                  </a:lnTo>
                  <a:lnTo>
                    <a:pt x="231" y="77"/>
                  </a:lnTo>
                  <a:lnTo>
                    <a:pt x="242" y="54"/>
                  </a:lnTo>
                  <a:lnTo>
                    <a:pt x="257" y="37"/>
                  </a:lnTo>
                  <a:lnTo>
                    <a:pt x="273" y="22"/>
                  </a:lnTo>
                  <a:lnTo>
                    <a:pt x="291" y="13"/>
                  </a:lnTo>
                  <a:lnTo>
                    <a:pt x="291" y="4"/>
                  </a:lnTo>
                  <a:lnTo>
                    <a:pt x="291" y="0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21D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72" name="Freeform 160"/>
            <p:cNvSpPr>
              <a:spLocks/>
            </p:cNvSpPr>
            <p:nvPr/>
          </p:nvSpPr>
          <p:spPr bwMode="auto">
            <a:xfrm>
              <a:off x="5333" y="3184"/>
              <a:ext cx="104" cy="191"/>
            </a:xfrm>
            <a:custGeom>
              <a:avLst/>
              <a:gdLst/>
              <a:ahLst/>
              <a:cxnLst>
                <a:cxn ang="0">
                  <a:pos x="0" y="189"/>
                </a:cxn>
                <a:cxn ang="0">
                  <a:pos x="91" y="191"/>
                </a:cxn>
                <a:cxn ang="0">
                  <a:pos x="75" y="170"/>
                </a:cxn>
                <a:cxn ang="0">
                  <a:pos x="104" y="155"/>
                </a:cxn>
                <a:cxn ang="0">
                  <a:pos x="86" y="133"/>
                </a:cxn>
                <a:cxn ang="0">
                  <a:pos x="96" y="112"/>
                </a:cxn>
                <a:cxn ang="0">
                  <a:pos x="75" y="88"/>
                </a:cxn>
                <a:cxn ang="0">
                  <a:pos x="88" y="71"/>
                </a:cxn>
                <a:cxn ang="0">
                  <a:pos x="62" y="56"/>
                </a:cxn>
                <a:cxn ang="0">
                  <a:pos x="81" y="34"/>
                </a:cxn>
                <a:cxn ang="0">
                  <a:pos x="49" y="24"/>
                </a:cxn>
                <a:cxn ang="0">
                  <a:pos x="70" y="0"/>
                </a:cxn>
                <a:cxn ang="0">
                  <a:pos x="8" y="9"/>
                </a:cxn>
                <a:cxn ang="0">
                  <a:pos x="31" y="39"/>
                </a:cxn>
                <a:cxn ang="0">
                  <a:pos x="42" y="95"/>
                </a:cxn>
                <a:cxn ang="0">
                  <a:pos x="29" y="159"/>
                </a:cxn>
                <a:cxn ang="0">
                  <a:pos x="0" y="189"/>
                </a:cxn>
                <a:cxn ang="0">
                  <a:pos x="0" y="189"/>
                </a:cxn>
              </a:cxnLst>
              <a:rect l="0" t="0" r="r" b="b"/>
              <a:pathLst>
                <a:path w="104" h="191">
                  <a:moveTo>
                    <a:pt x="0" y="189"/>
                  </a:moveTo>
                  <a:lnTo>
                    <a:pt x="91" y="191"/>
                  </a:lnTo>
                  <a:lnTo>
                    <a:pt x="75" y="170"/>
                  </a:lnTo>
                  <a:lnTo>
                    <a:pt x="104" y="155"/>
                  </a:lnTo>
                  <a:lnTo>
                    <a:pt x="86" y="133"/>
                  </a:lnTo>
                  <a:lnTo>
                    <a:pt x="96" y="112"/>
                  </a:lnTo>
                  <a:lnTo>
                    <a:pt x="75" y="88"/>
                  </a:lnTo>
                  <a:lnTo>
                    <a:pt x="88" y="71"/>
                  </a:lnTo>
                  <a:lnTo>
                    <a:pt x="62" y="56"/>
                  </a:lnTo>
                  <a:lnTo>
                    <a:pt x="81" y="34"/>
                  </a:lnTo>
                  <a:lnTo>
                    <a:pt x="49" y="24"/>
                  </a:lnTo>
                  <a:lnTo>
                    <a:pt x="70" y="0"/>
                  </a:lnTo>
                  <a:lnTo>
                    <a:pt x="8" y="9"/>
                  </a:lnTo>
                  <a:lnTo>
                    <a:pt x="31" y="39"/>
                  </a:lnTo>
                  <a:lnTo>
                    <a:pt x="42" y="95"/>
                  </a:lnTo>
                  <a:lnTo>
                    <a:pt x="29" y="159"/>
                  </a:lnTo>
                  <a:lnTo>
                    <a:pt x="0" y="189"/>
                  </a:lnTo>
                  <a:lnTo>
                    <a:pt x="0" y="189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73" name="Freeform 161"/>
            <p:cNvSpPr>
              <a:spLocks/>
            </p:cNvSpPr>
            <p:nvPr/>
          </p:nvSpPr>
          <p:spPr bwMode="auto">
            <a:xfrm>
              <a:off x="5325" y="3367"/>
              <a:ext cx="90" cy="11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86" y="11"/>
                </a:cxn>
                <a:cxn ang="0">
                  <a:pos x="89" y="2"/>
                </a:cxn>
                <a:cxn ang="0">
                  <a:pos x="16" y="0"/>
                </a:cxn>
                <a:cxn ang="0">
                  <a:pos x="0" y="11"/>
                </a:cxn>
                <a:cxn ang="0">
                  <a:pos x="0" y="11"/>
                </a:cxn>
              </a:cxnLst>
              <a:rect l="0" t="0" r="r" b="b"/>
              <a:pathLst>
                <a:path w="89" h="11">
                  <a:moveTo>
                    <a:pt x="0" y="11"/>
                  </a:moveTo>
                  <a:lnTo>
                    <a:pt x="86" y="11"/>
                  </a:lnTo>
                  <a:lnTo>
                    <a:pt x="89" y="2"/>
                  </a:lnTo>
                  <a:lnTo>
                    <a:pt x="16" y="0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74" name="Freeform 162"/>
            <p:cNvSpPr>
              <a:spLocks/>
            </p:cNvSpPr>
            <p:nvPr/>
          </p:nvSpPr>
          <p:spPr bwMode="auto">
            <a:xfrm>
              <a:off x="5328" y="3182"/>
              <a:ext cx="67" cy="17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5" y="0"/>
                </a:cxn>
                <a:cxn ang="0">
                  <a:pos x="67" y="8"/>
                </a:cxn>
                <a:cxn ang="0">
                  <a:pos x="18" y="17"/>
                </a:cxn>
                <a:cxn ang="0">
                  <a:pos x="0" y="11"/>
                </a:cxn>
                <a:cxn ang="0">
                  <a:pos x="0" y="11"/>
                </a:cxn>
              </a:cxnLst>
              <a:rect l="0" t="0" r="r" b="b"/>
              <a:pathLst>
                <a:path w="67" h="17">
                  <a:moveTo>
                    <a:pt x="0" y="11"/>
                  </a:moveTo>
                  <a:lnTo>
                    <a:pt x="65" y="0"/>
                  </a:lnTo>
                  <a:lnTo>
                    <a:pt x="67" y="8"/>
                  </a:lnTo>
                  <a:lnTo>
                    <a:pt x="18" y="17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75" name="Freeform 163"/>
            <p:cNvSpPr>
              <a:spLocks/>
            </p:cNvSpPr>
            <p:nvPr/>
          </p:nvSpPr>
          <p:spPr bwMode="auto">
            <a:xfrm>
              <a:off x="5278" y="3193"/>
              <a:ext cx="102" cy="182"/>
            </a:xfrm>
            <a:custGeom>
              <a:avLst/>
              <a:gdLst/>
              <a:ahLst/>
              <a:cxnLst>
                <a:cxn ang="0">
                  <a:pos x="0" y="105"/>
                </a:cxn>
                <a:cxn ang="0">
                  <a:pos x="0" y="98"/>
                </a:cxn>
                <a:cxn ang="0">
                  <a:pos x="0" y="88"/>
                </a:cxn>
                <a:cxn ang="0">
                  <a:pos x="0" y="68"/>
                </a:cxn>
                <a:cxn ang="0">
                  <a:pos x="8" y="51"/>
                </a:cxn>
                <a:cxn ang="0">
                  <a:pos x="13" y="30"/>
                </a:cxn>
                <a:cxn ang="0">
                  <a:pos x="24" y="12"/>
                </a:cxn>
                <a:cxn ang="0">
                  <a:pos x="37" y="2"/>
                </a:cxn>
                <a:cxn ang="0">
                  <a:pos x="58" y="0"/>
                </a:cxn>
                <a:cxn ang="0">
                  <a:pos x="73" y="6"/>
                </a:cxn>
                <a:cxn ang="0">
                  <a:pos x="89" y="23"/>
                </a:cxn>
                <a:cxn ang="0">
                  <a:pos x="91" y="34"/>
                </a:cxn>
                <a:cxn ang="0">
                  <a:pos x="97" y="47"/>
                </a:cxn>
                <a:cxn ang="0">
                  <a:pos x="99" y="62"/>
                </a:cxn>
                <a:cxn ang="0">
                  <a:pos x="102" y="79"/>
                </a:cxn>
                <a:cxn ang="0">
                  <a:pos x="99" y="92"/>
                </a:cxn>
                <a:cxn ang="0">
                  <a:pos x="97" y="107"/>
                </a:cxn>
                <a:cxn ang="0">
                  <a:pos x="94" y="122"/>
                </a:cxn>
                <a:cxn ang="0">
                  <a:pos x="91" y="137"/>
                </a:cxn>
                <a:cxn ang="0">
                  <a:pos x="84" y="148"/>
                </a:cxn>
                <a:cxn ang="0">
                  <a:pos x="76" y="161"/>
                </a:cxn>
                <a:cxn ang="0">
                  <a:pos x="68" y="172"/>
                </a:cxn>
                <a:cxn ang="0">
                  <a:pos x="60" y="180"/>
                </a:cxn>
                <a:cxn ang="0">
                  <a:pos x="55" y="180"/>
                </a:cxn>
                <a:cxn ang="0">
                  <a:pos x="50" y="182"/>
                </a:cxn>
                <a:cxn ang="0">
                  <a:pos x="39" y="180"/>
                </a:cxn>
                <a:cxn ang="0">
                  <a:pos x="29" y="180"/>
                </a:cxn>
                <a:cxn ang="0">
                  <a:pos x="34" y="176"/>
                </a:cxn>
                <a:cxn ang="0">
                  <a:pos x="42" y="178"/>
                </a:cxn>
                <a:cxn ang="0">
                  <a:pos x="50" y="176"/>
                </a:cxn>
                <a:cxn ang="0">
                  <a:pos x="63" y="167"/>
                </a:cxn>
                <a:cxn ang="0">
                  <a:pos x="71" y="152"/>
                </a:cxn>
                <a:cxn ang="0">
                  <a:pos x="81" y="135"/>
                </a:cxn>
                <a:cxn ang="0">
                  <a:pos x="84" y="122"/>
                </a:cxn>
                <a:cxn ang="0">
                  <a:pos x="86" y="111"/>
                </a:cxn>
                <a:cxn ang="0">
                  <a:pos x="89" y="101"/>
                </a:cxn>
                <a:cxn ang="0">
                  <a:pos x="91" y="90"/>
                </a:cxn>
                <a:cxn ang="0">
                  <a:pos x="89" y="77"/>
                </a:cxn>
                <a:cxn ang="0">
                  <a:pos x="89" y="64"/>
                </a:cxn>
                <a:cxn ang="0">
                  <a:pos x="86" y="51"/>
                </a:cxn>
                <a:cxn ang="0">
                  <a:pos x="86" y="43"/>
                </a:cxn>
                <a:cxn ang="0">
                  <a:pos x="76" y="21"/>
                </a:cxn>
                <a:cxn ang="0">
                  <a:pos x="63" y="8"/>
                </a:cxn>
                <a:cxn ang="0">
                  <a:pos x="55" y="6"/>
                </a:cxn>
                <a:cxn ang="0">
                  <a:pos x="45" y="8"/>
                </a:cxn>
                <a:cxn ang="0">
                  <a:pos x="37" y="10"/>
                </a:cxn>
                <a:cxn ang="0">
                  <a:pos x="29" y="19"/>
                </a:cxn>
                <a:cxn ang="0">
                  <a:pos x="21" y="28"/>
                </a:cxn>
                <a:cxn ang="0">
                  <a:pos x="19" y="43"/>
                </a:cxn>
                <a:cxn ang="0">
                  <a:pos x="13" y="53"/>
                </a:cxn>
                <a:cxn ang="0">
                  <a:pos x="11" y="66"/>
                </a:cxn>
                <a:cxn ang="0">
                  <a:pos x="11" y="77"/>
                </a:cxn>
                <a:cxn ang="0">
                  <a:pos x="11" y="86"/>
                </a:cxn>
                <a:cxn ang="0">
                  <a:pos x="8" y="94"/>
                </a:cxn>
                <a:cxn ang="0">
                  <a:pos x="11" y="98"/>
                </a:cxn>
                <a:cxn ang="0">
                  <a:pos x="0" y="105"/>
                </a:cxn>
                <a:cxn ang="0">
                  <a:pos x="0" y="105"/>
                </a:cxn>
              </a:cxnLst>
              <a:rect l="0" t="0" r="r" b="b"/>
              <a:pathLst>
                <a:path w="102" h="182">
                  <a:moveTo>
                    <a:pt x="0" y="105"/>
                  </a:moveTo>
                  <a:lnTo>
                    <a:pt x="0" y="98"/>
                  </a:lnTo>
                  <a:lnTo>
                    <a:pt x="0" y="88"/>
                  </a:lnTo>
                  <a:lnTo>
                    <a:pt x="0" y="68"/>
                  </a:lnTo>
                  <a:lnTo>
                    <a:pt x="8" y="51"/>
                  </a:lnTo>
                  <a:lnTo>
                    <a:pt x="13" y="30"/>
                  </a:lnTo>
                  <a:lnTo>
                    <a:pt x="24" y="12"/>
                  </a:lnTo>
                  <a:lnTo>
                    <a:pt x="37" y="2"/>
                  </a:lnTo>
                  <a:lnTo>
                    <a:pt x="58" y="0"/>
                  </a:lnTo>
                  <a:lnTo>
                    <a:pt x="73" y="6"/>
                  </a:lnTo>
                  <a:lnTo>
                    <a:pt x="89" y="23"/>
                  </a:lnTo>
                  <a:lnTo>
                    <a:pt x="91" y="34"/>
                  </a:lnTo>
                  <a:lnTo>
                    <a:pt x="97" y="47"/>
                  </a:lnTo>
                  <a:lnTo>
                    <a:pt x="99" y="62"/>
                  </a:lnTo>
                  <a:lnTo>
                    <a:pt x="102" y="79"/>
                  </a:lnTo>
                  <a:lnTo>
                    <a:pt x="99" y="92"/>
                  </a:lnTo>
                  <a:lnTo>
                    <a:pt x="97" y="107"/>
                  </a:lnTo>
                  <a:lnTo>
                    <a:pt x="94" y="122"/>
                  </a:lnTo>
                  <a:lnTo>
                    <a:pt x="91" y="137"/>
                  </a:lnTo>
                  <a:lnTo>
                    <a:pt x="84" y="148"/>
                  </a:lnTo>
                  <a:lnTo>
                    <a:pt x="76" y="161"/>
                  </a:lnTo>
                  <a:lnTo>
                    <a:pt x="68" y="172"/>
                  </a:lnTo>
                  <a:lnTo>
                    <a:pt x="60" y="180"/>
                  </a:lnTo>
                  <a:lnTo>
                    <a:pt x="55" y="180"/>
                  </a:lnTo>
                  <a:lnTo>
                    <a:pt x="50" y="182"/>
                  </a:lnTo>
                  <a:lnTo>
                    <a:pt x="39" y="180"/>
                  </a:lnTo>
                  <a:lnTo>
                    <a:pt x="29" y="180"/>
                  </a:lnTo>
                  <a:lnTo>
                    <a:pt x="34" y="176"/>
                  </a:lnTo>
                  <a:lnTo>
                    <a:pt x="42" y="178"/>
                  </a:lnTo>
                  <a:lnTo>
                    <a:pt x="50" y="176"/>
                  </a:lnTo>
                  <a:lnTo>
                    <a:pt x="63" y="167"/>
                  </a:lnTo>
                  <a:lnTo>
                    <a:pt x="71" y="152"/>
                  </a:lnTo>
                  <a:lnTo>
                    <a:pt x="81" y="135"/>
                  </a:lnTo>
                  <a:lnTo>
                    <a:pt x="84" y="122"/>
                  </a:lnTo>
                  <a:lnTo>
                    <a:pt x="86" y="111"/>
                  </a:lnTo>
                  <a:lnTo>
                    <a:pt x="89" y="101"/>
                  </a:lnTo>
                  <a:lnTo>
                    <a:pt x="91" y="90"/>
                  </a:lnTo>
                  <a:lnTo>
                    <a:pt x="89" y="77"/>
                  </a:lnTo>
                  <a:lnTo>
                    <a:pt x="89" y="64"/>
                  </a:lnTo>
                  <a:lnTo>
                    <a:pt x="86" y="51"/>
                  </a:lnTo>
                  <a:lnTo>
                    <a:pt x="86" y="43"/>
                  </a:lnTo>
                  <a:lnTo>
                    <a:pt x="76" y="21"/>
                  </a:lnTo>
                  <a:lnTo>
                    <a:pt x="63" y="8"/>
                  </a:lnTo>
                  <a:lnTo>
                    <a:pt x="55" y="6"/>
                  </a:lnTo>
                  <a:lnTo>
                    <a:pt x="45" y="8"/>
                  </a:lnTo>
                  <a:lnTo>
                    <a:pt x="37" y="10"/>
                  </a:lnTo>
                  <a:lnTo>
                    <a:pt x="29" y="19"/>
                  </a:lnTo>
                  <a:lnTo>
                    <a:pt x="21" y="28"/>
                  </a:lnTo>
                  <a:lnTo>
                    <a:pt x="19" y="43"/>
                  </a:lnTo>
                  <a:lnTo>
                    <a:pt x="13" y="53"/>
                  </a:lnTo>
                  <a:lnTo>
                    <a:pt x="11" y="66"/>
                  </a:lnTo>
                  <a:lnTo>
                    <a:pt x="11" y="77"/>
                  </a:lnTo>
                  <a:lnTo>
                    <a:pt x="11" y="86"/>
                  </a:lnTo>
                  <a:lnTo>
                    <a:pt x="8" y="94"/>
                  </a:lnTo>
                  <a:lnTo>
                    <a:pt x="11" y="98"/>
                  </a:lnTo>
                  <a:lnTo>
                    <a:pt x="0" y="105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76" name="Freeform 164"/>
            <p:cNvSpPr>
              <a:spLocks/>
            </p:cNvSpPr>
            <p:nvPr/>
          </p:nvSpPr>
          <p:spPr bwMode="auto">
            <a:xfrm>
              <a:off x="4959" y="3479"/>
              <a:ext cx="13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" y="0"/>
                </a:cxn>
                <a:cxn ang="0">
                  <a:pos x="13" y="10"/>
                </a:cxn>
                <a:cxn ang="0">
                  <a:pos x="13" y="12"/>
                </a:cxn>
                <a:cxn ang="0">
                  <a:pos x="5" y="8"/>
                </a:cxn>
                <a:cxn ang="0">
                  <a:pos x="5" y="15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13" h="15">
                  <a:moveTo>
                    <a:pt x="0" y="15"/>
                  </a:moveTo>
                  <a:lnTo>
                    <a:pt x="2" y="0"/>
                  </a:lnTo>
                  <a:lnTo>
                    <a:pt x="13" y="10"/>
                  </a:lnTo>
                  <a:lnTo>
                    <a:pt x="13" y="12"/>
                  </a:lnTo>
                  <a:lnTo>
                    <a:pt x="5" y="8"/>
                  </a:lnTo>
                  <a:lnTo>
                    <a:pt x="5" y="15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F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77" name="Freeform 165"/>
            <p:cNvSpPr>
              <a:spLocks/>
            </p:cNvSpPr>
            <p:nvPr/>
          </p:nvSpPr>
          <p:spPr bwMode="auto">
            <a:xfrm>
              <a:off x="4779" y="3208"/>
              <a:ext cx="458" cy="288"/>
            </a:xfrm>
            <a:custGeom>
              <a:avLst/>
              <a:gdLst/>
              <a:ahLst/>
              <a:cxnLst>
                <a:cxn ang="0">
                  <a:pos x="8" y="243"/>
                </a:cxn>
                <a:cxn ang="0">
                  <a:pos x="0" y="264"/>
                </a:cxn>
                <a:cxn ang="0">
                  <a:pos x="21" y="288"/>
                </a:cxn>
                <a:cxn ang="0">
                  <a:pos x="120" y="275"/>
                </a:cxn>
                <a:cxn ang="0">
                  <a:pos x="193" y="253"/>
                </a:cxn>
                <a:cxn ang="0">
                  <a:pos x="247" y="210"/>
                </a:cxn>
                <a:cxn ang="0">
                  <a:pos x="305" y="107"/>
                </a:cxn>
                <a:cxn ang="0">
                  <a:pos x="354" y="66"/>
                </a:cxn>
                <a:cxn ang="0">
                  <a:pos x="458" y="25"/>
                </a:cxn>
                <a:cxn ang="0">
                  <a:pos x="455" y="0"/>
                </a:cxn>
                <a:cxn ang="0">
                  <a:pos x="338" y="28"/>
                </a:cxn>
                <a:cxn ang="0">
                  <a:pos x="245" y="111"/>
                </a:cxn>
                <a:cxn ang="0">
                  <a:pos x="143" y="225"/>
                </a:cxn>
                <a:cxn ang="0">
                  <a:pos x="8" y="243"/>
                </a:cxn>
                <a:cxn ang="0">
                  <a:pos x="8" y="243"/>
                </a:cxn>
              </a:cxnLst>
              <a:rect l="0" t="0" r="r" b="b"/>
              <a:pathLst>
                <a:path w="458" h="288">
                  <a:moveTo>
                    <a:pt x="8" y="243"/>
                  </a:moveTo>
                  <a:lnTo>
                    <a:pt x="0" y="264"/>
                  </a:lnTo>
                  <a:lnTo>
                    <a:pt x="21" y="288"/>
                  </a:lnTo>
                  <a:lnTo>
                    <a:pt x="120" y="275"/>
                  </a:lnTo>
                  <a:lnTo>
                    <a:pt x="193" y="253"/>
                  </a:lnTo>
                  <a:lnTo>
                    <a:pt x="247" y="210"/>
                  </a:lnTo>
                  <a:lnTo>
                    <a:pt x="305" y="107"/>
                  </a:lnTo>
                  <a:lnTo>
                    <a:pt x="354" y="66"/>
                  </a:lnTo>
                  <a:lnTo>
                    <a:pt x="458" y="25"/>
                  </a:lnTo>
                  <a:lnTo>
                    <a:pt x="455" y="0"/>
                  </a:lnTo>
                  <a:lnTo>
                    <a:pt x="338" y="28"/>
                  </a:lnTo>
                  <a:lnTo>
                    <a:pt x="245" y="111"/>
                  </a:lnTo>
                  <a:lnTo>
                    <a:pt x="143" y="225"/>
                  </a:lnTo>
                  <a:lnTo>
                    <a:pt x="8" y="243"/>
                  </a:lnTo>
                  <a:lnTo>
                    <a:pt x="8" y="243"/>
                  </a:lnTo>
                  <a:close/>
                </a:path>
              </a:pathLst>
            </a:custGeom>
            <a:solidFill>
              <a:srgbClr val="B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78" name="Freeform 166"/>
            <p:cNvSpPr>
              <a:spLocks/>
            </p:cNvSpPr>
            <p:nvPr/>
          </p:nvSpPr>
          <p:spPr bwMode="auto">
            <a:xfrm>
              <a:off x="5211" y="3296"/>
              <a:ext cx="67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54" y="8"/>
                </a:cxn>
                <a:cxn ang="0">
                  <a:pos x="67" y="0"/>
                </a:cxn>
                <a:cxn ang="0">
                  <a:pos x="18" y="6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67" h="17">
                  <a:moveTo>
                    <a:pt x="0" y="17"/>
                  </a:moveTo>
                  <a:lnTo>
                    <a:pt x="54" y="8"/>
                  </a:lnTo>
                  <a:lnTo>
                    <a:pt x="67" y="0"/>
                  </a:lnTo>
                  <a:lnTo>
                    <a:pt x="18" y="6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79" name="Freeform 167"/>
            <p:cNvSpPr>
              <a:spLocks/>
            </p:cNvSpPr>
            <p:nvPr/>
          </p:nvSpPr>
          <p:spPr bwMode="auto">
            <a:xfrm>
              <a:off x="4863" y="3313"/>
              <a:ext cx="483" cy="303"/>
            </a:xfrm>
            <a:custGeom>
              <a:avLst/>
              <a:gdLst/>
              <a:ahLst/>
              <a:cxnLst>
                <a:cxn ang="0">
                  <a:pos x="478" y="0"/>
                </a:cxn>
                <a:cxn ang="0">
                  <a:pos x="452" y="2"/>
                </a:cxn>
                <a:cxn ang="0">
                  <a:pos x="415" y="17"/>
                </a:cxn>
                <a:cxn ang="0">
                  <a:pos x="389" y="37"/>
                </a:cxn>
                <a:cxn ang="0">
                  <a:pos x="374" y="56"/>
                </a:cxn>
                <a:cxn ang="0">
                  <a:pos x="361" y="80"/>
                </a:cxn>
                <a:cxn ang="0">
                  <a:pos x="345" y="105"/>
                </a:cxn>
                <a:cxn ang="0">
                  <a:pos x="330" y="133"/>
                </a:cxn>
                <a:cxn ang="0">
                  <a:pos x="314" y="161"/>
                </a:cxn>
                <a:cxn ang="0">
                  <a:pos x="293" y="187"/>
                </a:cxn>
                <a:cxn ang="0">
                  <a:pos x="270" y="211"/>
                </a:cxn>
                <a:cxn ang="0">
                  <a:pos x="244" y="232"/>
                </a:cxn>
                <a:cxn ang="0">
                  <a:pos x="213" y="252"/>
                </a:cxn>
                <a:cxn ang="0">
                  <a:pos x="176" y="265"/>
                </a:cxn>
                <a:cxn ang="0">
                  <a:pos x="137" y="275"/>
                </a:cxn>
                <a:cxn ang="0">
                  <a:pos x="101" y="282"/>
                </a:cxn>
                <a:cxn ang="0">
                  <a:pos x="72" y="286"/>
                </a:cxn>
                <a:cxn ang="0">
                  <a:pos x="33" y="290"/>
                </a:cxn>
                <a:cxn ang="0">
                  <a:pos x="0" y="292"/>
                </a:cxn>
                <a:cxn ang="0">
                  <a:pos x="7" y="303"/>
                </a:cxn>
                <a:cxn ang="0">
                  <a:pos x="36" y="299"/>
                </a:cxn>
                <a:cxn ang="0">
                  <a:pos x="67" y="295"/>
                </a:cxn>
                <a:cxn ang="0">
                  <a:pos x="109" y="290"/>
                </a:cxn>
                <a:cxn ang="0">
                  <a:pos x="148" y="282"/>
                </a:cxn>
                <a:cxn ang="0">
                  <a:pos x="189" y="269"/>
                </a:cxn>
                <a:cxn ang="0">
                  <a:pos x="228" y="254"/>
                </a:cxn>
                <a:cxn ang="0">
                  <a:pos x="262" y="237"/>
                </a:cxn>
                <a:cxn ang="0">
                  <a:pos x="283" y="213"/>
                </a:cxn>
                <a:cxn ang="0">
                  <a:pos x="306" y="189"/>
                </a:cxn>
                <a:cxn ang="0">
                  <a:pos x="324" y="163"/>
                </a:cxn>
                <a:cxn ang="0">
                  <a:pos x="343" y="142"/>
                </a:cxn>
                <a:cxn ang="0">
                  <a:pos x="363" y="103"/>
                </a:cxn>
                <a:cxn ang="0">
                  <a:pos x="371" y="90"/>
                </a:cxn>
                <a:cxn ang="0">
                  <a:pos x="374" y="77"/>
                </a:cxn>
                <a:cxn ang="0">
                  <a:pos x="395" y="52"/>
                </a:cxn>
                <a:cxn ang="0">
                  <a:pos x="428" y="21"/>
                </a:cxn>
                <a:cxn ang="0">
                  <a:pos x="449" y="11"/>
                </a:cxn>
                <a:cxn ang="0">
                  <a:pos x="480" y="6"/>
                </a:cxn>
                <a:cxn ang="0">
                  <a:pos x="483" y="0"/>
                </a:cxn>
              </a:cxnLst>
              <a:rect l="0" t="0" r="r" b="b"/>
              <a:pathLst>
                <a:path w="483" h="303">
                  <a:moveTo>
                    <a:pt x="483" y="0"/>
                  </a:moveTo>
                  <a:lnTo>
                    <a:pt x="478" y="0"/>
                  </a:lnTo>
                  <a:lnTo>
                    <a:pt x="467" y="0"/>
                  </a:lnTo>
                  <a:lnTo>
                    <a:pt x="452" y="2"/>
                  </a:lnTo>
                  <a:lnTo>
                    <a:pt x="436" y="11"/>
                  </a:lnTo>
                  <a:lnTo>
                    <a:pt x="415" y="17"/>
                  </a:lnTo>
                  <a:lnTo>
                    <a:pt x="397" y="30"/>
                  </a:lnTo>
                  <a:lnTo>
                    <a:pt x="389" y="37"/>
                  </a:lnTo>
                  <a:lnTo>
                    <a:pt x="382" y="45"/>
                  </a:lnTo>
                  <a:lnTo>
                    <a:pt x="374" y="56"/>
                  </a:lnTo>
                  <a:lnTo>
                    <a:pt x="369" y="69"/>
                  </a:lnTo>
                  <a:lnTo>
                    <a:pt x="361" y="80"/>
                  </a:lnTo>
                  <a:lnTo>
                    <a:pt x="353" y="92"/>
                  </a:lnTo>
                  <a:lnTo>
                    <a:pt x="345" y="105"/>
                  </a:lnTo>
                  <a:lnTo>
                    <a:pt x="340" y="120"/>
                  </a:lnTo>
                  <a:lnTo>
                    <a:pt x="330" y="133"/>
                  </a:lnTo>
                  <a:lnTo>
                    <a:pt x="322" y="146"/>
                  </a:lnTo>
                  <a:lnTo>
                    <a:pt x="314" y="161"/>
                  </a:lnTo>
                  <a:lnTo>
                    <a:pt x="306" y="176"/>
                  </a:lnTo>
                  <a:lnTo>
                    <a:pt x="293" y="187"/>
                  </a:lnTo>
                  <a:lnTo>
                    <a:pt x="283" y="200"/>
                  </a:lnTo>
                  <a:lnTo>
                    <a:pt x="270" y="211"/>
                  </a:lnTo>
                  <a:lnTo>
                    <a:pt x="259" y="224"/>
                  </a:lnTo>
                  <a:lnTo>
                    <a:pt x="244" y="232"/>
                  </a:lnTo>
                  <a:lnTo>
                    <a:pt x="228" y="243"/>
                  </a:lnTo>
                  <a:lnTo>
                    <a:pt x="213" y="252"/>
                  </a:lnTo>
                  <a:lnTo>
                    <a:pt x="197" y="260"/>
                  </a:lnTo>
                  <a:lnTo>
                    <a:pt x="176" y="265"/>
                  </a:lnTo>
                  <a:lnTo>
                    <a:pt x="158" y="271"/>
                  </a:lnTo>
                  <a:lnTo>
                    <a:pt x="137" y="275"/>
                  </a:lnTo>
                  <a:lnTo>
                    <a:pt x="119" y="280"/>
                  </a:lnTo>
                  <a:lnTo>
                    <a:pt x="101" y="282"/>
                  </a:lnTo>
                  <a:lnTo>
                    <a:pt x="85" y="284"/>
                  </a:lnTo>
                  <a:lnTo>
                    <a:pt x="72" y="286"/>
                  </a:lnTo>
                  <a:lnTo>
                    <a:pt x="59" y="290"/>
                  </a:lnTo>
                  <a:lnTo>
                    <a:pt x="33" y="290"/>
                  </a:lnTo>
                  <a:lnTo>
                    <a:pt x="13" y="292"/>
                  </a:lnTo>
                  <a:lnTo>
                    <a:pt x="0" y="292"/>
                  </a:lnTo>
                  <a:lnTo>
                    <a:pt x="0" y="295"/>
                  </a:lnTo>
                  <a:lnTo>
                    <a:pt x="7" y="303"/>
                  </a:lnTo>
                  <a:lnTo>
                    <a:pt x="13" y="301"/>
                  </a:lnTo>
                  <a:lnTo>
                    <a:pt x="36" y="299"/>
                  </a:lnTo>
                  <a:lnTo>
                    <a:pt x="46" y="297"/>
                  </a:lnTo>
                  <a:lnTo>
                    <a:pt x="67" y="295"/>
                  </a:lnTo>
                  <a:lnTo>
                    <a:pt x="83" y="292"/>
                  </a:lnTo>
                  <a:lnTo>
                    <a:pt x="109" y="290"/>
                  </a:lnTo>
                  <a:lnTo>
                    <a:pt x="124" y="286"/>
                  </a:lnTo>
                  <a:lnTo>
                    <a:pt x="148" y="282"/>
                  </a:lnTo>
                  <a:lnTo>
                    <a:pt x="169" y="275"/>
                  </a:lnTo>
                  <a:lnTo>
                    <a:pt x="189" y="269"/>
                  </a:lnTo>
                  <a:lnTo>
                    <a:pt x="208" y="260"/>
                  </a:lnTo>
                  <a:lnTo>
                    <a:pt x="228" y="254"/>
                  </a:lnTo>
                  <a:lnTo>
                    <a:pt x="244" y="245"/>
                  </a:lnTo>
                  <a:lnTo>
                    <a:pt x="262" y="237"/>
                  </a:lnTo>
                  <a:lnTo>
                    <a:pt x="272" y="224"/>
                  </a:lnTo>
                  <a:lnTo>
                    <a:pt x="283" y="213"/>
                  </a:lnTo>
                  <a:lnTo>
                    <a:pt x="293" y="200"/>
                  </a:lnTo>
                  <a:lnTo>
                    <a:pt x="306" y="189"/>
                  </a:lnTo>
                  <a:lnTo>
                    <a:pt x="314" y="176"/>
                  </a:lnTo>
                  <a:lnTo>
                    <a:pt x="324" y="163"/>
                  </a:lnTo>
                  <a:lnTo>
                    <a:pt x="332" y="153"/>
                  </a:lnTo>
                  <a:lnTo>
                    <a:pt x="343" y="142"/>
                  </a:lnTo>
                  <a:lnTo>
                    <a:pt x="353" y="120"/>
                  </a:lnTo>
                  <a:lnTo>
                    <a:pt x="363" y="103"/>
                  </a:lnTo>
                  <a:lnTo>
                    <a:pt x="369" y="92"/>
                  </a:lnTo>
                  <a:lnTo>
                    <a:pt x="371" y="90"/>
                  </a:lnTo>
                  <a:lnTo>
                    <a:pt x="371" y="86"/>
                  </a:lnTo>
                  <a:lnTo>
                    <a:pt x="374" y="77"/>
                  </a:lnTo>
                  <a:lnTo>
                    <a:pt x="382" y="65"/>
                  </a:lnTo>
                  <a:lnTo>
                    <a:pt x="395" y="52"/>
                  </a:lnTo>
                  <a:lnTo>
                    <a:pt x="408" y="34"/>
                  </a:lnTo>
                  <a:lnTo>
                    <a:pt x="428" y="21"/>
                  </a:lnTo>
                  <a:lnTo>
                    <a:pt x="436" y="15"/>
                  </a:lnTo>
                  <a:lnTo>
                    <a:pt x="449" y="11"/>
                  </a:lnTo>
                  <a:lnTo>
                    <a:pt x="465" y="6"/>
                  </a:lnTo>
                  <a:lnTo>
                    <a:pt x="480" y="6"/>
                  </a:lnTo>
                  <a:lnTo>
                    <a:pt x="483" y="0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21D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80" name="Freeform 168"/>
            <p:cNvSpPr>
              <a:spLocks/>
            </p:cNvSpPr>
            <p:nvPr/>
          </p:nvSpPr>
          <p:spPr bwMode="auto">
            <a:xfrm>
              <a:off x="4769" y="3190"/>
              <a:ext cx="350" cy="261"/>
            </a:xfrm>
            <a:custGeom>
              <a:avLst/>
              <a:gdLst/>
              <a:ahLst/>
              <a:cxnLst>
                <a:cxn ang="0">
                  <a:pos x="351" y="50"/>
                </a:cxn>
                <a:cxn ang="0">
                  <a:pos x="312" y="39"/>
                </a:cxn>
                <a:cxn ang="0">
                  <a:pos x="283" y="0"/>
                </a:cxn>
                <a:cxn ang="0">
                  <a:pos x="140" y="181"/>
                </a:cxn>
                <a:cxn ang="0">
                  <a:pos x="0" y="209"/>
                </a:cxn>
                <a:cxn ang="0">
                  <a:pos x="10" y="231"/>
                </a:cxn>
                <a:cxn ang="0">
                  <a:pos x="3" y="248"/>
                </a:cxn>
                <a:cxn ang="0">
                  <a:pos x="18" y="261"/>
                </a:cxn>
                <a:cxn ang="0">
                  <a:pos x="104" y="261"/>
                </a:cxn>
                <a:cxn ang="0">
                  <a:pos x="190" y="228"/>
                </a:cxn>
                <a:cxn ang="0">
                  <a:pos x="250" y="155"/>
                </a:cxn>
                <a:cxn ang="0">
                  <a:pos x="286" y="106"/>
                </a:cxn>
                <a:cxn ang="0">
                  <a:pos x="351" y="50"/>
                </a:cxn>
                <a:cxn ang="0">
                  <a:pos x="351" y="50"/>
                </a:cxn>
              </a:cxnLst>
              <a:rect l="0" t="0" r="r" b="b"/>
              <a:pathLst>
                <a:path w="351" h="261">
                  <a:moveTo>
                    <a:pt x="351" y="50"/>
                  </a:moveTo>
                  <a:lnTo>
                    <a:pt x="312" y="39"/>
                  </a:lnTo>
                  <a:lnTo>
                    <a:pt x="283" y="0"/>
                  </a:lnTo>
                  <a:lnTo>
                    <a:pt x="140" y="181"/>
                  </a:lnTo>
                  <a:lnTo>
                    <a:pt x="0" y="209"/>
                  </a:lnTo>
                  <a:lnTo>
                    <a:pt x="10" y="231"/>
                  </a:lnTo>
                  <a:lnTo>
                    <a:pt x="3" y="248"/>
                  </a:lnTo>
                  <a:lnTo>
                    <a:pt x="18" y="261"/>
                  </a:lnTo>
                  <a:lnTo>
                    <a:pt x="104" y="261"/>
                  </a:lnTo>
                  <a:lnTo>
                    <a:pt x="190" y="228"/>
                  </a:lnTo>
                  <a:lnTo>
                    <a:pt x="250" y="155"/>
                  </a:lnTo>
                  <a:lnTo>
                    <a:pt x="286" y="106"/>
                  </a:lnTo>
                  <a:lnTo>
                    <a:pt x="351" y="50"/>
                  </a:lnTo>
                  <a:lnTo>
                    <a:pt x="351" y="50"/>
                  </a:lnTo>
                  <a:close/>
                </a:path>
              </a:pathLst>
            </a:custGeom>
            <a:solidFill>
              <a:srgbClr val="42BD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81" name="Freeform 169"/>
            <p:cNvSpPr>
              <a:spLocks/>
            </p:cNvSpPr>
            <p:nvPr/>
          </p:nvSpPr>
          <p:spPr bwMode="auto">
            <a:xfrm>
              <a:off x="5039" y="3085"/>
              <a:ext cx="78" cy="155"/>
            </a:xfrm>
            <a:custGeom>
              <a:avLst/>
              <a:gdLst/>
              <a:ahLst/>
              <a:cxnLst>
                <a:cxn ang="0">
                  <a:pos x="11" y="114"/>
                </a:cxn>
                <a:cxn ang="0">
                  <a:pos x="16" y="142"/>
                </a:cxn>
                <a:cxn ang="0">
                  <a:pos x="37" y="155"/>
                </a:cxn>
                <a:cxn ang="0">
                  <a:pos x="60" y="144"/>
                </a:cxn>
                <a:cxn ang="0">
                  <a:pos x="78" y="108"/>
                </a:cxn>
                <a:cxn ang="0">
                  <a:pos x="78" y="49"/>
                </a:cxn>
                <a:cxn ang="0">
                  <a:pos x="58" y="9"/>
                </a:cxn>
                <a:cxn ang="0">
                  <a:pos x="29" y="0"/>
                </a:cxn>
                <a:cxn ang="0">
                  <a:pos x="11" y="17"/>
                </a:cxn>
                <a:cxn ang="0">
                  <a:pos x="0" y="56"/>
                </a:cxn>
                <a:cxn ang="0">
                  <a:pos x="11" y="114"/>
                </a:cxn>
                <a:cxn ang="0">
                  <a:pos x="11" y="114"/>
                </a:cxn>
              </a:cxnLst>
              <a:rect l="0" t="0" r="r" b="b"/>
              <a:pathLst>
                <a:path w="78" h="155">
                  <a:moveTo>
                    <a:pt x="11" y="114"/>
                  </a:moveTo>
                  <a:lnTo>
                    <a:pt x="16" y="142"/>
                  </a:lnTo>
                  <a:lnTo>
                    <a:pt x="37" y="155"/>
                  </a:lnTo>
                  <a:lnTo>
                    <a:pt x="60" y="144"/>
                  </a:lnTo>
                  <a:lnTo>
                    <a:pt x="78" y="108"/>
                  </a:lnTo>
                  <a:lnTo>
                    <a:pt x="78" y="49"/>
                  </a:lnTo>
                  <a:lnTo>
                    <a:pt x="58" y="9"/>
                  </a:lnTo>
                  <a:lnTo>
                    <a:pt x="29" y="0"/>
                  </a:lnTo>
                  <a:lnTo>
                    <a:pt x="11" y="17"/>
                  </a:lnTo>
                  <a:lnTo>
                    <a:pt x="0" y="56"/>
                  </a:lnTo>
                  <a:lnTo>
                    <a:pt x="11" y="114"/>
                  </a:lnTo>
                  <a:lnTo>
                    <a:pt x="11" y="114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82" name="Freeform 170"/>
            <p:cNvSpPr>
              <a:spLocks/>
            </p:cNvSpPr>
            <p:nvPr/>
          </p:nvSpPr>
          <p:spPr bwMode="auto">
            <a:xfrm>
              <a:off x="5052" y="3115"/>
              <a:ext cx="42" cy="26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8" y="0"/>
                </a:cxn>
                <a:cxn ang="0">
                  <a:pos x="29" y="0"/>
                </a:cxn>
                <a:cxn ang="0">
                  <a:pos x="42" y="24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42" h="26">
                  <a:moveTo>
                    <a:pt x="0" y="26"/>
                  </a:moveTo>
                  <a:lnTo>
                    <a:pt x="8" y="0"/>
                  </a:lnTo>
                  <a:lnTo>
                    <a:pt x="29" y="0"/>
                  </a:lnTo>
                  <a:lnTo>
                    <a:pt x="42" y="24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707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83" name="Freeform 171"/>
            <p:cNvSpPr>
              <a:spLocks/>
            </p:cNvSpPr>
            <p:nvPr/>
          </p:nvSpPr>
          <p:spPr bwMode="auto">
            <a:xfrm>
              <a:off x="5050" y="3111"/>
              <a:ext cx="23" cy="97"/>
            </a:xfrm>
            <a:custGeom>
              <a:avLst/>
              <a:gdLst/>
              <a:ahLst/>
              <a:cxnLst>
                <a:cxn ang="0">
                  <a:pos x="18" y="97"/>
                </a:cxn>
                <a:cxn ang="0">
                  <a:pos x="15" y="92"/>
                </a:cxn>
                <a:cxn ang="0">
                  <a:pos x="13" y="86"/>
                </a:cxn>
                <a:cxn ang="0">
                  <a:pos x="8" y="73"/>
                </a:cxn>
                <a:cxn ang="0">
                  <a:pos x="5" y="60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0" y="13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3" y="6"/>
                </a:cxn>
                <a:cxn ang="0">
                  <a:pos x="8" y="13"/>
                </a:cxn>
                <a:cxn ang="0">
                  <a:pos x="5" y="32"/>
                </a:cxn>
                <a:cxn ang="0">
                  <a:pos x="5" y="45"/>
                </a:cxn>
                <a:cxn ang="0">
                  <a:pos x="8" y="60"/>
                </a:cxn>
                <a:cxn ang="0">
                  <a:pos x="13" y="73"/>
                </a:cxn>
                <a:cxn ang="0">
                  <a:pos x="23" y="90"/>
                </a:cxn>
                <a:cxn ang="0">
                  <a:pos x="18" y="97"/>
                </a:cxn>
                <a:cxn ang="0">
                  <a:pos x="18" y="97"/>
                </a:cxn>
              </a:cxnLst>
              <a:rect l="0" t="0" r="r" b="b"/>
              <a:pathLst>
                <a:path w="23" h="97">
                  <a:moveTo>
                    <a:pt x="18" y="97"/>
                  </a:moveTo>
                  <a:lnTo>
                    <a:pt x="15" y="92"/>
                  </a:lnTo>
                  <a:lnTo>
                    <a:pt x="13" y="86"/>
                  </a:lnTo>
                  <a:lnTo>
                    <a:pt x="8" y="73"/>
                  </a:lnTo>
                  <a:lnTo>
                    <a:pt x="5" y="60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0" y="13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3" y="6"/>
                  </a:lnTo>
                  <a:lnTo>
                    <a:pt x="8" y="13"/>
                  </a:lnTo>
                  <a:lnTo>
                    <a:pt x="5" y="32"/>
                  </a:lnTo>
                  <a:lnTo>
                    <a:pt x="5" y="45"/>
                  </a:lnTo>
                  <a:lnTo>
                    <a:pt x="8" y="60"/>
                  </a:lnTo>
                  <a:lnTo>
                    <a:pt x="13" y="73"/>
                  </a:lnTo>
                  <a:lnTo>
                    <a:pt x="23" y="90"/>
                  </a:lnTo>
                  <a:lnTo>
                    <a:pt x="18" y="97"/>
                  </a:lnTo>
                  <a:lnTo>
                    <a:pt x="18" y="97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84" name="Freeform 172"/>
            <p:cNvSpPr>
              <a:spLocks/>
            </p:cNvSpPr>
            <p:nvPr/>
          </p:nvSpPr>
          <p:spPr bwMode="auto">
            <a:xfrm>
              <a:off x="5037" y="3107"/>
              <a:ext cx="21" cy="120"/>
            </a:xfrm>
            <a:custGeom>
              <a:avLst/>
              <a:gdLst/>
              <a:ahLst/>
              <a:cxnLst>
                <a:cxn ang="0">
                  <a:pos x="18" y="118"/>
                </a:cxn>
                <a:cxn ang="0">
                  <a:pos x="15" y="114"/>
                </a:cxn>
                <a:cxn ang="0">
                  <a:pos x="13" y="105"/>
                </a:cxn>
                <a:cxn ang="0">
                  <a:pos x="8" y="92"/>
                </a:cxn>
                <a:cxn ang="0">
                  <a:pos x="8" y="77"/>
                </a:cxn>
                <a:cxn ang="0">
                  <a:pos x="0" y="58"/>
                </a:cxn>
                <a:cxn ang="0">
                  <a:pos x="0" y="40"/>
                </a:cxn>
                <a:cxn ang="0">
                  <a:pos x="0" y="21"/>
                </a:cxn>
                <a:cxn ang="0">
                  <a:pos x="8" y="4"/>
                </a:cxn>
                <a:cxn ang="0">
                  <a:pos x="13" y="0"/>
                </a:cxn>
                <a:cxn ang="0">
                  <a:pos x="13" y="6"/>
                </a:cxn>
                <a:cxn ang="0">
                  <a:pos x="10" y="6"/>
                </a:cxn>
                <a:cxn ang="0">
                  <a:pos x="10" y="10"/>
                </a:cxn>
                <a:cxn ang="0">
                  <a:pos x="8" y="17"/>
                </a:cxn>
                <a:cxn ang="0">
                  <a:pos x="8" y="30"/>
                </a:cxn>
                <a:cxn ang="0">
                  <a:pos x="8" y="43"/>
                </a:cxn>
                <a:cxn ang="0">
                  <a:pos x="8" y="64"/>
                </a:cxn>
                <a:cxn ang="0">
                  <a:pos x="8" y="73"/>
                </a:cxn>
                <a:cxn ang="0">
                  <a:pos x="10" y="86"/>
                </a:cxn>
                <a:cxn ang="0">
                  <a:pos x="13" y="98"/>
                </a:cxn>
                <a:cxn ang="0">
                  <a:pos x="21" y="114"/>
                </a:cxn>
                <a:cxn ang="0">
                  <a:pos x="21" y="120"/>
                </a:cxn>
                <a:cxn ang="0">
                  <a:pos x="18" y="118"/>
                </a:cxn>
                <a:cxn ang="0">
                  <a:pos x="18" y="118"/>
                </a:cxn>
              </a:cxnLst>
              <a:rect l="0" t="0" r="r" b="b"/>
              <a:pathLst>
                <a:path w="21" h="120">
                  <a:moveTo>
                    <a:pt x="18" y="118"/>
                  </a:moveTo>
                  <a:lnTo>
                    <a:pt x="15" y="114"/>
                  </a:lnTo>
                  <a:lnTo>
                    <a:pt x="13" y="105"/>
                  </a:lnTo>
                  <a:lnTo>
                    <a:pt x="8" y="92"/>
                  </a:lnTo>
                  <a:lnTo>
                    <a:pt x="8" y="77"/>
                  </a:lnTo>
                  <a:lnTo>
                    <a:pt x="0" y="58"/>
                  </a:lnTo>
                  <a:lnTo>
                    <a:pt x="0" y="40"/>
                  </a:lnTo>
                  <a:lnTo>
                    <a:pt x="0" y="21"/>
                  </a:lnTo>
                  <a:lnTo>
                    <a:pt x="8" y="4"/>
                  </a:lnTo>
                  <a:lnTo>
                    <a:pt x="13" y="0"/>
                  </a:lnTo>
                  <a:lnTo>
                    <a:pt x="13" y="6"/>
                  </a:lnTo>
                  <a:lnTo>
                    <a:pt x="10" y="6"/>
                  </a:lnTo>
                  <a:lnTo>
                    <a:pt x="10" y="10"/>
                  </a:lnTo>
                  <a:lnTo>
                    <a:pt x="8" y="17"/>
                  </a:lnTo>
                  <a:lnTo>
                    <a:pt x="8" y="30"/>
                  </a:lnTo>
                  <a:lnTo>
                    <a:pt x="8" y="43"/>
                  </a:lnTo>
                  <a:lnTo>
                    <a:pt x="8" y="64"/>
                  </a:lnTo>
                  <a:lnTo>
                    <a:pt x="8" y="73"/>
                  </a:lnTo>
                  <a:lnTo>
                    <a:pt x="10" y="86"/>
                  </a:lnTo>
                  <a:lnTo>
                    <a:pt x="13" y="98"/>
                  </a:lnTo>
                  <a:lnTo>
                    <a:pt x="21" y="114"/>
                  </a:lnTo>
                  <a:lnTo>
                    <a:pt x="21" y="120"/>
                  </a:lnTo>
                  <a:lnTo>
                    <a:pt x="18" y="118"/>
                  </a:lnTo>
                  <a:lnTo>
                    <a:pt x="18" y="118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85" name="Freeform 173"/>
            <p:cNvSpPr>
              <a:spLocks/>
            </p:cNvSpPr>
            <p:nvPr/>
          </p:nvSpPr>
          <p:spPr bwMode="auto">
            <a:xfrm>
              <a:off x="4761" y="3165"/>
              <a:ext cx="338" cy="234"/>
            </a:xfrm>
            <a:custGeom>
              <a:avLst/>
              <a:gdLst/>
              <a:ahLst/>
              <a:cxnLst>
                <a:cxn ang="0">
                  <a:pos x="8" y="234"/>
                </a:cxn>
                <a:cxn ang="0">
                  <a:pos x="125" y="219"/>
                </a:cxn>
                <a:cxn ang="0">
                  <a:pos x="195" y="185"/>
                </a:cxn>
                <a:cxn ang="0">
                  <a:pos x="234" y="124"/>
                </a:cxn>
                <a:cxn ang="0">
                  <a:pos x="265" y="56"/>
                </a:cxn>
                <a:cxn ang="0">
                  <a:pos x="328" y="28"/>
                </a:cxn>
                <a:cxn ang="0">
                  <a:pos x="338" y="0"/>
                </a:cxn>
                <a:cxn ang="0">
                  <a:pos x="226" y="15"/>
                </a:cxn>
                <a:cxn ang="0">
                  <a:pos x="83" y="165"/>
                </a:cxn>
                <a:cxn ang="0">
                  <a:pos x="16" y="178"/>
                </a:cxn>
                <a:cxn ang="0">
                  <a:pos x="0" y="193"/>
                </a:cxn>
                <a:cxn ang="0">
                  <a:pos x="18" y="215"/>
                </a:cxn>
                <a:cxn ang="0">
                  <a:pos x="8" y="234"/>
                </a:cxn>
                <a:cxn ang="0">
                  <a:pos x="8" y="234"/>
                </a:cxn>
              </a:cxnLst>
              <a:rect l="0" t="0" r="r" b="b"/>
              <a:pathLst>
                <a:path w="338" h="234">
                  <a:moveTo>
                    <a:pt x="8" y="234"/>
                  </a:moveTo>
                  <a:lnTo>
                    <a:pt x="125" y="219"/>
                  </a:lnTo>
                  <a:lnTo>
                    <a:pt x="195" y="185"/>
                  </a:lnTo>
                  <a:lnTo>
                    <a:pt x="234" y="124"/>
                  </a:lnTo>
                  <a:lnTo>
                    <a:pt x="265" y="56"/>
                  </a:lnTo>
                  <a:lnTo>
                    <a:pt x="328" y="28"/>
                  </a:lnTo>
                  <a:lnTo>
                    <a:pt x="338" y="0"/>
                  </a:lnTo>
                  <a:lnTo>
                    <a:pt x="226" y="15"/>
                  </a:lnTo>
                  <a:lnTo>
                    <a:pt x="83" y="165"/>
                  </a:lnTo>
                  <a:lnTo>
                    <a:pt x="16" y="178"/>
                  </a:lnTo>
                  <a:lnTo>
                    <a:pt x="0" y="193"/>
                  </a:lnTo>
                  <a:lnTo>
                    <a:pt x="18" y="215"/>
                  </a:lnTo>
                  <a:lnTo>
                    <a:pt x="8" y="234"/>
                  </a:lnTo>
                  <a:lnTo>
                    <a:pt x="8" y="234"/>
                  </a:lnTo>
                  <a:close/>
                </a:path>
              </a:pathLst>
            </a:custGeom>
            <a:solidFill>
              <a:srgbClr val="78D1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86" name="Freeform 174"/>
            <p:cNvSpPr>
              <a:spLocks/>
            </p:cNvSpPr>
            <p:nvPr/>
          </p:nvSpPr>
          <p:spPr bwMode="auto">
            <a:xfrm>
              <a:off x="5167" y="3152"/>
              <a:ext cx="67" cy="69"/>
            </a:xfrm>
            <a:custGeom>
              <a:avLst/>
              <a:gdLst/>
              <a:ahLst/>
              <a:cxnLst>
                <a:cxn ang="0">
                  <a:pos x="5" y="69"/>
                </a:cxn>
                <a:cxn ang="0">
                  <a:pos x="67" y="56"/>
                </a:cxn>
                <a:cxn ang="0">
                  <a:pos x="59" y="21"/>
                </a:cxn>
                <a:cxn ang="0">
                  <a:pos x="31" y="0"/>
                </a:cxn>
                <a:cxn ang="0">
                  <a:pos x="10" y="10"/>
                </a:cxn>
                <a:cxn ang="0">
                  <a:pos x="0" y="49"/>
                </a:cxn>
                <a:cxn ang="0">
                  <a:pos x="5" y="69"/>
                </a:cxn>
                <a:cxn ang="0">
                  <a:pos x="5" y="69"/>
                </a:cxn>
              </a:cxnLst>
              <a:rect l="0" t="0" r="r" b="b"/>
              <a:pathLst>
                <a:path w="67" h="69">
                  <a:moveTo>
                    <a:pt x="5" y="69"/>
                  </a:moveTo>
                  <a:lnTo>
                    <a:pt x="67" y="56"/>
                  </a:lnTo>
                  <a:lnTo>
                    <a:pt x="59" y="21"/>
                  </a:lnTo>
                  <a:lnTo>
                    <a:pt x="31" y="0"/>
                  </a:lnTo>
                  <a:lnTo>
                    <a:pt x="10" y="10"/>
                  </a:lnTo>
                  <a:lnTo>
                    <a:pt x="0" y="49"/>
                  </a:lnTo>
                  <a:lnTo>
                    <a:pt x="5" y="69"/>
                  </a:lnTo>
                  <a:lnTo>
                    <a:pt x="5" y="69"/>
                  </a:lnTo>
                  <a:close/>
                </a:path>
              </a:pathLst>
            </a:custGeom>
            <a:solidFill>
              <a:srgbClr val="707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87" name="Freeform 175"/>
            <p:cNvSpPr>
              <a:spLocks/>
            </p:cNvSpPr>
            <p:nvPr/>
          </p:nvSpPr>
          <p:spPr bwMode="auto">
            <a:xfrm>
              <a:off x="5084" y="3040"/>
              <a:ext cx="252" cy="200"/>
            </a:xfrm>
            <a:custGeom>
              <a:avLst/>
              <a:gdLst/>
              <a:ahLst/>
              <a:cxnLst>
                <a:cxn ang="0">
                  <a:pos x="5" y="45"/>
                </a:cxn>
                <a:cxn ang="0">
                  <a:pos x="25" y="79"/>
                </a:cxn>
                <a:cxn ang="0">
                  <a:pos x="38" y="112"/>
                </a:cxn>
                <a:cxn ang="0">
                  <a:pos x="25" y="172"/>
                </a:cxn>
                <a:cxn ang="0">
                  <a:pos x="0" y="200"/>
                </a:cxn>
                <a:cxn ang="0">
                  <a:pos x="59" y="193"/>
                </a:cxn>
                <a:cxn ang="0">
                  <a:pos x="62" y="181"/>
                </a:cxn>
                <a:cxn ang="0">
                  <a:pos x="64" y="120"/>
                </a:cxn>
                <a:cxn ang="0">
                  <a:pos x="85" y="90"/>
                </a:cxn>
                <a:cxn ang="0">
                  <a:pos x="119" y="82"/>
                </a:cxn>
                <a:cxn ang="0">
                  <a:pos x="246" y="51"/>
                </a:cxn>
                <a:cxn ang="0">
                  <a:pos x="252" y="30"/>
                </a:cxn>
                <a:cxn ang="0">
                  <a:pos x="228" y="19"/>
                </a:cxn>
                <a:cxn ang="0">
                  <a:pos x="228" y="0"/>
                </a:cxn>
                <a:cxn ang="0">
                  <a:pos x="187" y="2"/>
                </a:cxn>
                <a:cxn ang="0">
                  <a:pos x="5" y="45"/>
                </a:cxn>
                <a:cxn ang="0">
                  <a:pos x="5" y="45"/>
                </a:cxn>
              </a:cxnLst>
              <a:rect l="0" t="0" r="r" b="b"/>
              <a:pathLst>
                <a:path w="252" h="200">
                  <a:moveTo>
                    <a:pt x="5" y="45"/>
                  </a:moveTo>
                  <a:lnTo>
                    <a:pt x="25" y="79"/>
                  </a:lnTo>
                  <a:lnTo>
                    <a:pt x="38" y="112"/>
                  </a:lnTo>
                  <a:lnTo>
                    <a:pt x="25" y="172"/>
                  </a:lnTo>
                  <a:lnTo>
                    <a:pt x="0" y="200"/>
                  </a:lnTo>
                  <a:lnTo>
                    <a:pt x="59" y="193"/>
                  </a:lnTo>
                  <a:lnTo>
                    <a:pt x="62" y="181"/>
                  </a:lnTo>
                  <a:lnTo>
                    <a:pt x="64" y="120"/>
                  </a:lnTo>
                  <a:lnTo>
                    <a:pt x="85" y="90"/>
                  </a:lnTo>
                  <a:lnTo>
                    <a:pt x="119" y="82"/>
                  </a:lnTo>
                  <a:lnTo>
                    <a:pt x="246" y="51"/>
                  </a:lnTo>
                  <a:lnTo>
                    <a:pt x="252" y="30"/>
                  </a:lnTo>
                  <a:lnTo>
                    <a:pt x="228" y="19"/>
                  </a:lnTo>
                  <a:lnTo>
                    <a:pt x="228" y="0"/>
                  </a:lnTo>
                  <a:lnTo>
                    <a:pt x="187" y="2"/>
                  </a:lnTo>
                  <a:lnTo>
                    <a:pt x="5" y="45"/>
                  </a:lnTo>
                  <a:lnTo>
                    <a:pt x="5" y="45"/>
                  </a:lnTo>
                  <a:close/>
                </a:path>
              </a:pathLst>
            </a:custGeom>
            <a:solidFill>
              <a:srgbClr val="B3B3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88" name="Freeform 176"/>
            <p:cNvSpPr>
              <a:spLocks/>
            </p:cNvSpPr>
            <p:nvPr/>
          </p:nvSpPr>
          <p:spPr bwMode="auto">
            <a:xfrm>
              <a:off x="4896" y="3317"/>
              <a:ext cx="169" cy="80"/>
            </a:xfrm>
            <a:custGeom>
              <a:avLst/>
              <a:gdLst/>
              <a:ahLst/>
              <a:cxnLst>
                <a:cxn ang="0">
                  <a:pos x="86" y="2"/>
                </a:cxn>
                <a:cxn ang="0">
                  <a:pos x="76" y="0"/>
                </a:cxn>
                <a:cxn ang="0">
                  <a:pos x="52" y="5"/>
                </a:cxn>
                <a:cxn ang="0">
                  <a:pos x="39" y="5"/>
                </a:cxn>
                <a:cxn ang="0">
                  <a:pos x="24" y="11"/>
                </a:cxn>
                <a:cxn ang="0">
                  <a:pos x="11" y="17"/>
                </a:cxn>
                <a:cxn ang="0">
                  <a:pos x="0" y="30"/>
                </a:cxn>
                <a:cxn ang="0">
                  <a:pos x="0" y="33"/>
                </a:cxn>
                <a:cxn ang="0">
                  <a:pos x="8" y="43"/>
                </a:cxn>
                <a:cxn ang="0">
                  <a:pos x="13" y="52"/>
                </a:cxn>
                <a:cxn ang="0">
                  <a:pos x="26" y="63"/>
                </a:cxn>
                <a:cxn ang="0">
                  <a:pos x="39" y="67"/>
                </a:cxn>
                <a:cxn ang="0">
                  <a:pos x="55" y="73"/>
                </a:cxn>
                <a:cxn ang="0">
                  <a:pos x="68" y="76"/>
                </a:cxn>
                <a:cxn ang="0">
                  <a:pos x="86" y="80"/>
                </a:cxn>
                <a:cxn ang="0">
                  <a:pos x="107" y="78"/>
                </a:cxn>
                <a:cxn ang="0">
                  <a:pos x="130" y="73"/>
                </a:cxn>
                <a:cxn ang="0">
                  <a:pos x="143" y="65"/>
                </a:cxn>
                <a:cxn ang="0">
                  <a:pos x="156" y="58"/>
                </a:cxn>
                <a:cxn ang="0">
                  <a:pos x="164" y="52"/>
                </a:cxn>
                <a:cxn ang="0">
                  <a:pos x="169" y="52"/>
                </a:cxn>
                <a:cxn ang="0">
                  <a:pos x="159" y="30"/>
                </a:cxn>
                <a:cxn ang="0">
                  <a:pos x="143" y="17"/>
                </a:cxn>
                <a:cxn ang="0">
                  <a:pos x="130" y="11"/>
                </a:cxn>
                <a:cxn ang="0">
                  <a:pos x="117" y="7"/>
                </a:cxn>
                <a:cxn ang="0">
                  <a:pos x="102" y="2"/>
                </a:cxn>
                <a:cxn ang="0">
                  <a:pos x="86" y="2"/>
                </a:cxn>
                <a:cxn ang="0">
                  <a:pos x="86" y="2"/>
                </a:cxn>
              </a:cxnLst>
              <a:rect l="0" t="0" r="r" b="b"/>
              <a:pathLst>
                <a:path w="169" h="80">
                  <a:moveTo>
                    <a:pt x="86" y="2"/>
                  </a:moveTo>
                  <a:lnTo>
                    <a:pt x="76" y="0"/>
                  </a:lnTo>
                  <a:lnTo>
                    <a:pt x="52" y="5"/>
                  </a:lnTo>
                  <a:lnTo>
                    <a:pt x="39" y="5"/>
                  </a:lnTo>
                  <a:lnTo>
                    <a:pt x="24" y="11"/>
                  </a:lnTo>
                  <a:lnTo>
                    <a:pt x="11" y="17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8" y="43"/>
                  </a:lnTo>
                  <a:lnTo>
                    <a:pt x="13" y="52"/>
                  </a:lnTo>
                  <a:lnTo>
                    <a:pt x="26" y="63"/>
                  </a:lnTo>
                  <a:lnTo>
                    <a:pt x="39" y="67"/>
                  </a:lnTo>
                  <a:lnTo>
                    <a:pt x="55" y="73"/>
                  </a:lnTo>
                  <a:lnTo>
                    <a:pt x="68" y="76"/>
                  </a:lnTo>
                  <a:lnTo>
                    <a:pt x="86" y="80"/>
                  </a:lnTo>
                  <a:lnTo>
                    <a:pt x="107" y="78"/>
                  </a:lnTo>
                  <a:lnTo>
                    <a:pt x="130" y="73"/>
                  </a:lnTo>
                  <a:lnTo>
                    <a:pt x="143" y="65"/>
                  </a:lnTo>
                  <a:lnTo>
                    <a:pt x="156" y="58"/>
                  </a:lnTo>
                  <a:lnTo>
                    <a:pt x="164" y="52"/>
                  </a:lnTo>
                  <a:lnTo>
                    <a:pt x="169" y="52"/>
                  </a:lnTo>
                  <a:lnTo>
                    <a:pt x="159" y="30"/>
                  </a:lnTo>
                  <a:lnTo>
                    <a:pt x="143" y="17"/>
                  </a:lnTo>
                  <a:lnTo>
                    <a:pt x="130" y="11"/>
                  </a:lnTo>
                  <a:lnTo>
                    <a:pt x="117" y="7"/>
                  </a:lnTo>
                  <a:lnTo>
                    <a:pt x="102" y="2"/>
                  </a:lnTo>
                  <a:lnTo>
                    <a:pt x="86" y="2"/>
                  </a:lnTo>
                  <a:lnTo>
                    <a:pt x="86" y="2"/>
                  </a:lnTo>
                  <a:close/>
                </a:path>
              </a:pathLst>
            </a:custGeom>
            <a:solidFill>
              <a:srgbClr val="FF87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89" name="Freeform 177"/>
            <p:cNvSpPr>
              <a:spLocks/>
            </p:cNvSpPr>
            <p:nvPr/>
          </p:nvSpPr>
          <p:spPr bwMode="auto">
            <a:xfrm>
              <a:off x="4943" y="3109"/>
              <a:ext cx="41" cy="13"/>
            </a:xfrm>
            <a:custGeom>
              <a:avLst/>
              <a:gdLst/>
              <a:ahLst/>
              <a:cxnLst>
                <a:cxn ang="0">
                  <a:pos x="13" y="2"/>
                </a:cxn>
                <a:cxn ang="0">
                  <a:pos x="34" y="2"/>
                </a:cxn>
                <a:cxn ang="0">
                  <a:pos x="39" y="2"/>
                </a:cxn>
                <a:cxn ang="0">
                  <a:pos x="42" y="4"/>
                </a:cxn>
                <a:cxn ang="0">
                  <a:pos x="42" y="6"/>
                </a:cxn>
                <a:cxn ang="0">
                  <a:pos x="39" y="10"/>
                </a:cxn>
                <a:cxn ang="0">
                  <a:pos x="13" y="13"/>
                </a:cxn>
                <a:cxn ang="0">
                  <a:pos x="3" y="13"/>
                </a:cxn>
                <a:cxn ang="0">
                  <a:pos x="3" y="8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13" y="2"/>
                </a:cxn>
                <a:cxn ang="0">
                  <a:pos x="13" y="2"/>
                </a:cxn>
              </a:cxnLst>
              <a:rect l="0" t="0" r="r" b="b"/>
              <a:pathLst>
                <a:path w="42" h="13">
                  <a:moveTo>
                    <a:pt x="13" y="2"/>
                  </a:moveTo>
                  <a:lnTo>
                    <a:pt x="34" y="2"/>
                  </a:lnTo>
                  <a:lnTo>
                    <a:pt x="39" y="2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39" y="10"/>
                  </a:lnTo>
                  <a:lnTo>
                    <a:pt x="13" y="13"/>
                  </a:lnTo>
                  <a:lnTo>
                    <a:pt x="3" y="13"/>
                  </a:lnTo>
                  <a:lnTo>
                    <a:pt x="3" y="8"/>
                  </a:lnTo>
                  <a:lnTo>
                    <a:pt x="0" y="6"/>
                  </a:lnTo>
                  <a:lnTo>
                    <a:pt x="0" y="0"/>
                  </a:lnTo>
                  <a:lnTo>
                    <a:pt x="13" y="2"/>
                  </a:lnTo>
                  <a:lnTo>
                    <a:pt x="13" y="2"/>
                  </a:lnTo>
                  <a:close/>
                </a:path>
              </a:pathLst>
            </a:custGeom>
            <a:solidFill>
              <a:srgbClr val="EB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90" name="Freeform 178"/>
            <p:cNvSpPr>
              <a:spLocks/>
            </p:cNvSpPr>
            <p:nvPr/>
          </p:nvSpPr>
          <p:spPr bwMode="auto">
            <a:xfrm>
              <a:off x="4863" y="3096"/>
              <a:ext cx="44" cy="11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44" y="2"/>
                </a:cxn>
                <a:cxn ang="0">
                  <a:pos x="44" y="4"/>
                </a:cxn>
                <a:cxn ang="0">
                  <a:pos x="36" y="11"/>
                </a:cxn>
                <a:cxn ang="0">
                  <a:pos x="23" y="11"/>
                </a:cxn>
                <a:cxn ang="0">
                  <a:pos x="13" y="11"/>
                </a:cxn>
                <a:cxn ang="0">
                  <a:pos x="5" y="11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44" h="11">
                  <a:moveTo>
                    <a:pt x="10" y="0"/>
                  </a:moveTo>
                  <a:lnTo>
                    <a:pt x="36" y="2"/>
                  </a:lnTo>
                  <a:lnTo>
                    <a:pt x="36" y="2"/>
                  </a:lnTo>
                  <a:lnTo>
                    <a:pt x="44" y="2"/>
                  </a:lnTo>
                  <a:lnTo>
                    <a:pt x="44" y="4"/>
                  </a:lnTo>
                  <a:lnTo>
                    <a:pt x="36" y="11"/>
                  </a:lnTo>
                  <a:lnTo>
                    <a:pt x="23" y="11"/>
                  </a:lnTo>
                  <a:lnTo>
                    <a:pt x="13" y="11"/>
                  </a:lnTo>
                  <a:lnTo>
                    <a:pt x="5" y="11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EB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91" name="Freeform 179"/>
            <p:cNvSpPr>
              <a:spLocks/>
            </p:cNvSpPr>
            <p:nvPr/>
          </p:nvSpPr>
          <p:spPr bwMode="auto">
            <a:xfrm>
              <a:off x="4829" y="3180"/>
              <a:ext cx="44" cy="1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4" y="0"/>
                </a:cxn>
                <a:cxn ang="0">
                  <a:pos x="39" y="0"/>
                </a:cxn>
                <a:cxn ang="0">
                  <a:pos x="44" y="2"/>
                </a:cxn>
                <a:cxn ang="0">
                  <a:pos x="44" y="4"/>
                </a:cxn>
                <a:cxn ang="0">
                  <a:pos x="39" y="10"/>
                </a:cxn>
                <a:cxn ang="0">
                  <a:pos x="15" y="10"/>
                </a:cxn>
                <a:cxn ang="0">
                  <a:pos x="8" y="10"/>
                </a:cxn>
                <a:cxn ang="0">
                  <a:pos x="2" y="6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44" h="10">
                  <a:moveTo>
                    <a:pt x="10" y="0"/>
                  </a:moveTo>
                  <a:lnTo>
                    <a:pt x="34" y="0"/>
                  </a:lnTo>
                  <a:lnTo>
                    <a:pt x="39" y="0"/>
                  </a:lnTo>
                  <a:lnTo>
                    <a:pt x="44" y="2"/>
                  </a:lnTo>
                  <a:lnTo>
                    <a:pt x="44" y="4"/>
                  </a:lnTo>
                  <a:lnTo>
                    <a:pt x="39" y="10"/>
                  </a:lnTo>
                  <a:lnTo>
                    <a:pt x="15" y="10"/>
                  </a:lnTo>
                  <a:lnTo>
                    <a:pt x="8" y="10"/>
                  </a:lnTo>
                  <a:lnTo>
                    <a:pt x="2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EB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92" name="Freeform 180"/>
            <p:cNvSpPr>
              <a:spLocks/>
            </p:cNvSpPr>
            <p:nvPr/>
          </p:nvSpPr>
          <p:spPr bwMode="auto">
            <a:xfrm>
              <a:off x="5055" y="3332"/>
              <a:ext cx="59" cy="61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36" y="61"/>
                </a:cxn>
                <a:cxn ang="0">
                  <a:pos x="60" y="0"/>
                </a:cxn>
                <a:cxn ang="0">
                  <a:pos x="5" y="24"/>
                </a:cxn>
                <a:cxn ang="0">
                  <a:pos x="0" y="41"/>
                </a:cxn>
                <a:cxn ang="0">
                  <a:pos x="0" y="41"/>
                </a:cxn>
              </a:cxnLst>
              <a:rect l="0" t="0" r="r" b="b"/>
              <a:pathLst>
                <a:path w="60" h="61">
                  <a:moveTo>
                    <a:pt x="0" y="41"/>
                  </a:moveTo>
                  <a:lnTo>
                    <a:pt x="36" y="61"/>
                  </a:lnTo>
                  <a:lnTo>
                    <a:pt x="60" y="0"/>
                  </a:lnTo>
                  <a:lnTo>
                    <a:pt x="5" y="24"/>
                  </a:lnTo>
                  <a:lnTo>
                    <a:pt x="0" y="4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87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93" name="Freeform 181"/>
            <p:cNvSpPr>
              <a:spLocks/>
            </p:cNvSpPr>
            <p:nvPr/>
          </p:nvSpPr>
          <p:spPr bwMode="auto">
            <a:xfrm>
              <a:off x="4899" y="3165"/>
              <a:ext cx="44" cy="1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44" y="2"/>
                </a:cxn>
                <a:cxn ang="0">
                  <a:pos x="44" y="4"/>
                </a:cxn>
                <a:cxn ang="0">
                  <a:pos x="36" y="10"/>
                </a:cxn>
                <a:cxn ang="0">
                  <a:pos x="23" y="10"/>
                </a:cxn>
                <a:cxn ang="0">
                  <a:pos x="10" y="10"/>
                </a:cxn>
                <a:cxn ang="0">
                  <a:pos x="5" y="10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44" h="10">
                  <a:moveTo>
                    <a:pt x="10" y="0"/>
                  </a:moveTo>
                  <a:lnTo>
                    <a:pt x="36" y="0"/>
                  </a:lnTo>
                  <a:lnTo>
                    <a:pt x="36" y="0"/>
                  </a:lnTo>
                  <a:lnTo>
                    <a:pt x="44" y="2"/>
                  </a:lnTo>
                  <a:lnTo>
                    <a:pt x="44" y="4"/>
                  </a:lnTo>
                  <a:lnTo>
                    <a:pt x="36" y="10"/>
                  </a:lnTo>
                  <a:lnTo>
                    <a:pt x="23" y="10"/>
                  </a:lnTo>
                  <a:lnTo>
                    <a:pt x="10" y="10"/>
                  </a:lnTo>
                  <a:lnTo>
                    <a:pt x="5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EB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94" name="Freeform 182"/>
            <p:cNvSpPr>
              <a:spLocks/>
            </p:cNvSpPr>
            <p:nvPr/>
          </p:nvSpPr>
          <p:spPr bwMode="auto">
            <a:xfrm>
              <a:off x="4982" y="3128"/>
              <a:ext cx="44" cy="1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39" y="2"/>
                </a:cxn>
                <a:cxn ang="0">
                  <a:pos x="44" y="4"/>
                </a:cxn>
                <a:cxn ang="0">
                  <a:pos x="39" y="11"/>
                </a:cxn>
                <a:cxn ang="0">
                  <a:pos x="13" y="13"/>
                </a:cxn>
                <a:cxn ang="0">
                  <a:pos x="5" y="13"/>
                </a:cxn>
                <a:cxn ang="0">
                  <a:pos x="3" y="9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44" h="13">
                  <a:moveTo>
                    <a:pt x="13" y="0"/>
                  </a:moveTo>
                  <a:lnTo>
                    <a:pt x="39" y="2"/>
                  </a:lnTo>
                  <a:lnTo>
                    <a:pt x="44" y="4"/>
                  </a:lnTo>
                  <a:lnTo>
                    <a:pt x="39" y="11"/>
                  </a:lnTo>
                  <a:lnTo>
                    <a:pt x="13" y="13"/>
                  </a:lnTo>
                  <a:lnTo>
                    <a:pt x="5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EB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95" name="Freeform 183"/>
            <p:cNvSpPr>
              <a:spLocks/>
            </p:cNvSpPr>
            <p:nvPr/>
          </p:nvSpPr>
          <p:spPr bwMode="auto">
            <a:xfrm>
              <a:off x="4863" y="3137"/>
              <a:ext cx="44" cy="13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44" y="4"/>
                </a:cxn>
                <a:cxn ang="0">
                  <a:pos x="44" y="6"/>
                </a:cxn>
                <a:cxn ang="0">
                  <a:pos x="36" y="10"/>
                </a:cxn>
                <a:cxn ang="0">
                  <a:pos x="13" y="13"/>
                </a:cxn>
                <a:cxn ang="0">
                  <a:pos x="5" y="13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10" y="2"/>
                </a:cxn>
              </a:cxnLst>
              <a:rect l="0" t="0" r="r" b="b"/>
              <a:pathLst>
                <a:path w="44" h="13">
                  <a:moveTo>
                    <a:pt x="10" y="2"/>
                  </a:moveTo>
                  <a:lnTo>
                    <a:pt x="36" y="2"/>
                  </a:lnTo>
                  <a:lnTo>
                    <a:pt x="36" y="2"/>
                  </a:lnTo>
                  <a:lnTo>
                    <a:pt x="44" y="4"/>
                  </a:lnTo>
                  <a:lnTo>
                    <a:pt x="44" y="6"/>
                  </a:lnTo>
                  <a:lnTo>
                    <a:pt x="36" y="10"/>
                  </a:lnTo>
                  <a:lnTo>
                    <a:pt x="13" y="13"/>
                  </a:lnTo>
                  <a:lnTo>
                    <a:pt x="5" y="13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EB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96" name="Freeform 184"/>
            <p:cNvSpPr>
              <a:spLocks/>
            </p:cNvSpPr>
            <p:nvPr/>
          </p:nvSpPr>
          <p:spPr bwMode="auto">
            <a:xfrm>
              <a:off x="4808" y="3221"/>
              <a:ext cx="46" cy="1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39" y="2"/>
                </a:cxn>
                <a:cxn ang="0">
                  <a:pos x="42" y="2"/>
                </a:cxn>
                <a:cxn ang="0">
                  <a:pos x="47" y="4"/>
                </a:cxn>
                <a:cxn ang="0">
                  <a:pos x="47" y="6"/>
                </a:cxn>
                <a:cxn ang="0">
                  <a:pos x="39" y="10"/>
                </a:cxn>
                <a:cxn ang="0">
                  <a:pos x="16" y="12"/>
                </a:cxn>
                <a:cxn ang="0">
                  <a:pos x="8" y="12"/>
                </a:cxn>
                <a:cxn ang="0">
                  <a:pos x="3" y="8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47" h="12">
                  <a:moveTo>
                    <a:pt x="13" y="0"/>
                  </a:moveTo>
                  <a:lnTo>
                    <a:pt x="39" y="2"/>
                  </a:lnTo>
                  <a:lnTo>
                    <a:pt x="42" y="2"/>
                  </a:lnTo>
                  <a:lnTo>
                    <a:pt x="47" y="4"/>
                  </a:lnTo>
                  <a:lnTo>
                    <a:pt x="47" y="6"/>
                  </a:lnTo>
                  <a:lnTo>
                    <a:pt x="39" y="10"/>
                  </a:lnTo>
                  <a:lnTo>
                    <a:pt x="16" y="12"/>
                  </a:lnTo>
                  <a:lnTo>
                    <a:pt x="8" y="12"/>
                  </a:lnTo>
                  <a:lnTo>
                    <a:pt x="3" y="8"/>
                  </a:lnTo>
                  <a:lnTo>
                    <a:pt x="0" y="6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EB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97" name="Freeform 185"/>
            <p:cNvSpPr>
              <a:spLocks/>
            </p:cNvSpPr>
            <p:nvPr/>
          </p:nvSpPr>
          <p:spPr bwMode="auto">
            <a:xfrm>
              <a:off x="4808" y="3268"/>
              <a:ext cx="42" cy="11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36" y="2"/>
                </a:cxn>
                <a:cxn ang="0">
                  <a:pos x="39" y="2"/>
                </a:cxn>
                <a:cxn ang="0">
                  <a:pos x="42" y="4"/>
                </a:cxn>
                <a:cxn ang="0">
                  <a:pos x="42" y="6"/>
                </a:cxn>
                <a:cxn ang="0">
                  <a:pos x="39" y="11"/>
                </a:cxn>
                <a:cxn ang="0">
                  <a:pos x="23" y="11"/>
                </a:cxn>
                <a:cxn ang="0">
                  <a:pos x="13" y="11"/>
                </a:cxn>
                <a:cxn ang="0">
                  <a:pos x="5" y="11"/>
                </a:cxn>
                <a:cxn ang="0">
                  <a:pos x="3" y="6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10" y="2"/>
                </a:cxn>
              </a:cxnLst>
              <a:rect l="0" t="0" r="r" b="b"/>
              <a:pathLst>
                <a:path w="42" h="11">
                  <a:moveTo>
                    <a:pt x="10" y="2"/>
                  </a:moveTo>
                  <a:lnTo>
                    <a:pt x="36" y="2"/>
                  </a:lnTo>
                  <a:lnTo>
                    <a:pt x="39" y="2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39" y="11"/>
                  </a:lnTo>
                  <a:lnTo>
                    <a:pt x="23" y="11"/>
                  </a:lnTo>
                  <a:lnTo>
                    <a:pt x="13" y="11"/>
                  </a:lnTo>
                  <a:lnTo>
                    <a:pt x="5" y="11"/>
                  </a:lnTo>
                  <a:lnTo>
                    <a:pt x="3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EB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98" name="Freeform 186"/>
            <p:cNvSpPr>
              <a:spLocks/>
            </p:cNvSpPr>
            <p:nvPr/>
          </p:nvSpPr>
          <p:spPr bwMode="auto">
            <a:xfrm>
              <a:off x="5161" y="3150"/>
              <a:ext cx="32" cy="71"/>
            </a:xfrm>
            <a:custGeom>
              <a:avLst/>
              <a:gdLst/>
              <a:ahLst/>
              <a:cxnLst>
                <a:cxn ang="0">
                  <a:pos x="6" y="71"/>
                </a:cxn>
                <a:cxn ang="0">
                  <a:pos x="3" y="60"/>
                </a:cxn>
                <a:cxn ang="0">
                  <a:pos x="0" y="40"/>
                </a:cxn>
                <a:cxn ang="0">
                  <a:pos x="0" y="27"/>
                </a:cxn>
                <a:cxn ang="0">
                  <a:pos x="6" y="15"/>
                </a:cxn>
                <a:cxn ang="0">
                  <a:pos x="13" y="4"/>
                </a:cxn>
                <a:cxn ang="0">
                  <a:pos x="29" y="0"/>
                </a:cxn>
                <a:cxn ang="0">
                  <a:pos x="32" y="8"/>
                </a:cxn>
                <a:cxn ang="0">
                  <a:pos x="26" y="8"/>
                </a:cxn>
                <a:cxn ang="0">
                  <a:pos x="19" y="15"/>
                </a:cxn>
                <a:cxn ang="0">
                  <a:pos x="13" y="21"/>
                </a:cxn>
                <a:cxn ang="0">
                  <a:pos x="11" y="32"/>
                </a:cxn>
                <a:cxn ang="0">
                  <a:pos x="11" y="45"/>
                </a:cxn>
                <a:cxn ang="0">
                  <a:pos x="13" y="66"/>
                </a:cxn>
                <a:cxn ang="0">
                  <a:pos x="6" y="71"/>
                </a:cxn>
                <a:cxn ang="0">
                  <a:pos x="6" y="71"/>
                </a:cxn>
              </a:cxnLst>
              <a:rect l="0" t="0" r="r" b="b"/>
              <a:pathLst>
                <a:path w="32" h="71">
                  <a:moveTo>
                    <a:pt x="6" y="71"/>
                  </a:moveTo>
                  <a:lnTo>
                    <a:pt x="3" y="60"/>
                  </a:lnTo>
                  <a:lnTo>
                    <a:pt x="0" y="40"/>
                  </a:lnTo>
                  <a:lnTo>
                    <a:pt x="0" y="27"/>
                  </a:lnTo>
                  <a:lnTo>
                    <a:pt x="6" y="15"/>
                  </a:lnTo>
                  <a:lnTo>
                    <a:pt x="13" y="4"/>
                  </a:lnTo>
                  <a:lnTo>
                    <a:pt x="29" y="0"/>
                  </a:lnTo>
                  <a:lnTo>
                    <a:pt x="32" y="8"/>
                  </a:lnTo>
                  <a:lnTo>
                    <a:pt x="26" y="8"/>
                  </a:lnTo>
                  <a:lnTo>
                    <a:pt x="19" y="15"/>
                  </a:lnTo>
                  <a:lnTo>
                    <a:pt x="13" y="21"/>
                  </a:lnTo>
                  <a:lnTo>
                    <a:pt x="11" y="32"/>
                  </a:lnTo>
                  <a:lnTo>
                    <a:pt x="11" y="45"/>
                  </a:lnTo>
                  <a:lnTo>
                    <a:pt x="13" y="66"/>
                  </a:lnTo>
                  <a:lnTo>
                    <a:pt x="6" y="71"/>
                  </a:lnTo>
                  <a:lnTo>
                    <a:pt x="6" y="71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99" name="Freeform 187"/>
            <p:cNvSpPr>
              <a:spLocks/>
            </p:cNvSpPr>
            <p:nvPr/>
          </p:nvSpPr>
          <p:spPr bwMode="auto">
            <a:xfrm>
              <a:off x="5138" y="3119"/>
              <a:ext cx="125" cy="192"/>
            </a:xfrm>
            <a:custGeom>
              <a:avLst/>
              <a:gdLst/>
              <a:ahLst/>
              <a:cxnLst>
                <a:cxn ang="0">
                  <a:pos x="34" y="170"/>
                </a:cxn>
                <a:cxn ang="0">
                  <a:pos x="36" y="175"/>
                </a:cxn>
                <a:cxn ang="0">
                  <a:pos x="49" y="183"/>
                </a:cxn>
                <a:cxn ang="0">
                  <a:pos x="68" y="185"/>
                </a:cxn>
                <a:cxn ang="0">
                  <a:pos x="91" y="177"/>
                </a:cxn>
                <a:cxn ang="0">
                  <a:pos x="99" y="162"/>
                </a:cxn>
                <a:cxn ang="0">
                  <a:pos x="107" y="142"/>
                </a:cxn>
                <a:cxn ang="0">
                  <a:pos x="109" y="129"/>
                </a:cxn>
                <a:cxn ang="0">
                  <a:pos x="112" y="117"/>
                </a:cxn>
                <a:cxn ang="0">
                  <a:pos x="112" y="104"/>
                </a:cxn>
                <a:cxn ang="0">
                  <a:pos x="114" y="91"/>
                </a:cxn>
                <a:cxn ang="0">
                  <a:pos x="112" y="76"/>
                </a:cxn>
                <a:cxn ang="0">
                  <a:pos x="109" y="63"/>
                </a:cxn>
                <a:cxn ang="0">
                  <a:pos x="104" y="50"/>
                </a:cxn>
                <a:cxn ang="0">
                  <a:pos x="101" y="39"/>
                </a:cxn>
                <a:cxn ang="0">
                  <a:pos x="88" y="20"/>
                </a:cxn>
                <a:cxn ang="0">
                  <a:pos x="70" y="7"/>
                </a:cxn>
                <a:cxn ang="0">
                  <a:pos x="57" y="5"/>
                </a:cxn>
                <a:cxn ang="0">
                  <a:pos x="36" y="13"/>
                </a:cxn>
                <a:cxn ang="0">
                  <a:pos x="23" y="22"/>
                </a:cxn>
                <a:cxn ang="0">
                  <a:pos x="16" y="41"/>
                </a:cxn>
                <a:cxn ang="0">
                  <a:pos x="10" y="52"/>
                </a:cxn>
                <a:cxn ang="0">
                  <a:pos x="10" y="67"/>
                </a:cxn>
                <a:cxn ang="0">
                  <a:pos x="10" y="84"/>
                </a:cxn>
                <a:cxn ang="0">
                  <a:pos x="13" y="106"/>
                </a:cxn>
                <a:cxn ang="0">
                  <a:pos x="3" y="110"/>
                </a:cxn>
                <a:cxn ang="0">
                  <a:pos x="0" y="104"/>
                </a:cxn>
                <a:cxn ang="0">
                  <a:pos x="0" y="93"/>
                </a:cxn>
                <a:cxn ang="0">
                  <a:pos x="0" y="76"/>
                </a:cxn>
                <a:cxn ang="0">
                  <a:pos x="3" y="58"/>
                </a:cxn>
                <a:cxn ang="0">
                  <a:pos x="5" y="37"/>
                </a:cxn>
                <a:cxn ang="0">
                  <a:pos x="16" y="20"/>
                </a:cxn>
                <a:cxn ang="0">
                  <a:pos x="29" y="7"/>
                </a:cxn>
                <a:cxn ang="0">
                  <a:pos x="52" y="0"/>
                </a:cxn>
                <a:cxn ang="0">
                  <a:pos x="70" y="0"/>
                </a:cxn>
                <a:cxn ang="0">
                  <a:pos x="88" y="9"/>
                </a:cxn>
                <a:cxn ang="0">
                  <a:pos x="101" y="22"/>
                </a:cxn>
                <a:cxn ang="0">
                  <a:pos x="112" y="39"/>
                </a:cxn>
                <a:cxn ang="0">
                  <a:pos x="117" y="54"/>
                </a:cxn>
                <a:cxn ang="0">
                  <a:pos x="122" y="71"/>
                </a:cxn>
                <a:cxn ang="0">
                  <a:pos x="122" y="82"/>
                </a:cxn>
                <a:cxn ang="0">
                  <a:pos x="125" y="86"/>
                </a:cxn>
                <a:cxn ang="0">
                  <a:pos x="122" y="91"/>
                </a:cxn>
                <a:cxn ang="0">
                  <a:pos x="122" y="108"/>
                </a:cxn>
                <a:cxn ang="0">
                  <a:pos x="120" y="119"/>
                </a:cxn>
                <a:cxn ang="0">
                  <a:pos x="117" y="132"/>
                </a:cxn>
                <a:cxn ang="0">
                  <a:pos x="114" y="145"/>
                </a:cxn>
                <a:cxn ang="0">
                  <a:pos x="112" y="157"/>
                </a:cxn>
                <a:cxn ang="0">
                  <a:pos x="96" y="177"/>
                </a:cxn>
                <a:cxn ang="0">
                  <a:pos x="81" y="192"/>
                </a:cxn>
                <a:cxn ang="0">
                  <a:pos x="68" y="192"/>
                </a:cxn>
                <a:cxn ang="0">
                  <a:pos x="55" y="192"/>
                </a:cxn>
                <a:cxn ang="0">
                  <a:pos x="39" y="185"/>
                </a:cxn>
                <a:cxn ang="0">
                  <a:pos x="23" y="177"/>
                </a:cxn>
                <a:cxn ang="0">
                  <a:pos x="26" y="170"/>
                </a:cxn>
                <a:cxn ang="0">
                  <a:pos x="34" y="170"/>
                </a:cxn>
                <a:cxn ang="0">
                  <a:pos x="34" y="170"/>
                </a:cxn>
              </a:cxnLst>
              <a:rect l="0" t="0" r="r" b="b"/>
              <a:pathLst>
                <a:path w="125" h="192">
                  <a:moveTo>
                    <a:pt x="34" y="170"/>
                  </a:moveTo>
                  <a:lnTo>
                    <a:pt x="36" y="175"/>
                  </a:lnTo>
                  <a:lnTo>
                    <a:pt x="49" y="183"/>
                  </a:lnTo>
                  <a:lnTo>
                    <a:pt x="68" y="185"/>
                  </a:lnTo>
                  <a:lnTo>
                    <a:pt x="91" y="177"/>
                  </a:lnTo>
                  <a:lnTo>
                    <a:pt x="99" y="162"/>
                  </a:lnTo>
                  <a:lnTo>
                    <a:pt x="107" y="142"/>
                  </a:lnTo>
                  <a:lnTo>
                    <a:pt x="109" y="129"/>
                  </a:lnTo>
                  <a:lnTo>
                    <a:pt x="112" y="117"/>
                  </a:lnTo>
                  <a:lnTo>
                    <a:pt x="112" y="104"/>
                  </a:lnTo>
                  <a:lnTo>
                    <a:pt x="114" y="91"/>
                  </a:lnTo>
                  <a:lnTo>
                    <a:pt x="112" y="76"/>
                  </a:lnTo>
                  <a:lnTo>
                    <a:pt x="109" y="63"/>
                  </a:lnTo>
                  <a:lnTo>
                    <a:pt x="104" y="50"/>
                  </a:lnTo>
                  <a:lnTo>
                    <a:pt x="101" y="39"/>
                  </a:lnTo>
                  <a:lnTo>
                    <a:pt x="88" y="20"/>
                  </a:lnTo>
                  <a:lnTo>
                    <a:pt x="70" y="7"/>
                  </a:lnTo>
                  <a:lnTo>
                    <a:pt x="57" y="5"/>
                  </a:lnTo>
                  <a:lnTo>
                    <a:pt x="36" y="13"/>
                  </a:lnTo>
                  <a:lnTo>
                    <a:pt x="23" y="22"/>
                  </a:lnTo>
                  <a:lnTo>
                    <a:pt x="16" y="41"/>
                  </a:lnTo>
                  <a:lnTo>
                    <a:pt x="10" y="52"/>
                  </a:lnTo>
                  <a:lnTo>
                    <a:pt x="10" y="67"/>
                  </a:lnTo>
                  <a:lnTo>
                    <a:pt x="10" y="84"/>
                  </a:lnTo>
                  <a:lnTo>
                    <a:pt x="13" y="106"/>
                  </a:lnTo>
                  <a:lnTo>
                    <a:pt x="3" y="110"/>
                  </a:lnTo>
                  <a:lnTo>
                    <a:pt x="0" y="104"/>
                  </a:lnTo>
                  <a:lnTo>
                    <a:pt x="0" y="93"/>
                  </a:lnTo>
                  <a:lnTo>
                    <a:pt x="0" y="76"/>
                  </a:lnTo>
                  <a:lnTo>
                    <a:pt x="3" y="58"/>
                  </a:lnTo>
                  <a:lnTo>
                    <a:pt x="5" y="37"/>
                  </a:lnTo>
                  <a:lnTo>
                    <a:pt x="16" y="20"/>
                  </a:lnTo>
                  <a:lnTo>
                    <a:pt x="29" y="7"/>
                  </a:lnTo>
                  <a:lnTo>
                    <a:pt x="52" y="0"/>
                  </a:lnTo>
                  <a:lnTo>
                    <a:pt x="70" y="0"/>
                  </a:lnTo>
                  <a:lnTo>
                    <a:pt x="88" y="9"/>
                  </a:lnTo>
                  <a:lnTo>
                    <a:pt x="101" y="22"/>
                  </a:lnTo>
                  <a:lnTo>
                    <a:pt x="112" y="39"/>
                  </a:lnTo>
                  <a:lnTo>
                    <a:pt x="117" y="54"/>
                  </a:lnTo>
                  <a:lnTo>
                    <a:pt x="122" y="71"/>
                  </a:lnTo>
                  <a:lnTo>
                    <a:pt x="122" y="82"/>
                  </a:lnTo>
                  <a:lnTo>
                    <a:pt x="125" y="86"/>
                  </a:lnTo>
                  <a:lnTo>
                    <a:pt x="122" y="91"/>
                  </a:lnTo>
                  <a:lnTo>
                    <a:pt x="122" y="108"/>
                  </a:lnTo>
                  <a:lnTo>
                    <a:pt x="120" y="119"/>
                  </a:lnTo>
                  <a:lnTo>
                    <a:pt x="117" y="132"/>
                  </a:lnTo>
                  <a:lnTo>
                    <a:pt x="114" y="145"/>
                  </a:lnTo>
                  <a:lnTo>
                    <a:pt x="112" y="157"/>
                  </a:lnTo>
                  <a:lnTo>
                    <a:pt x="96" y="177"/>
                  </a:lnTo>
                  <a:lnTo>
                    <a:pt x="81" y="192"/>
                  </a:lnTo>
                  <a:lnTo>
                    <a:pt x="68" y="192"/>
                  </a:lnTo>
                  <a:lnTo>
                    <a:pt x="55" y="192"/>
                  </a:lnTo>
                  <a:lnTo>
                    <a:pt x="39" y="185"/>
                  </a:lnTo>
                  <a:lnTo>
                    <a:pt x="23" y="177"/>
                  </a:lnTo>
                  <a:lnTo>
                    <a:pt x="26" y="170"/>
                  </a:lnTo>
                  <a:lnTo>
                    <a:pt x="34" y="170"/>
                  </a:lnTo>
                  <a:lnTo>
                    <a:pt x="34" y="17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00" name="Freeform 188"/>
            <p:cNvSpPr>
              <a:spLocks/>
            </p:cNvSpPr>
            <p:nvPr/>
          </p:nvSpPr>
          <p:spPr bwMode="auto">
            <a:xfrm>
              <a:off x="4990" y="3339"/>
              <a:ext cx="65" cy="51"/>
            </a:xfrm>
            <a:custGeom>
              <a:avLst/>
              <a:gdLst/>
              <a:ahLst/>
              <a:cxnLst>
                <a:cxn ang="0">
                  <a:pos x="36" y="2"/>
                </a:cxn>
                <a:cxn ang="0">
                  <a:pos x="42" y="0"/>
                </a:cxn>
                <a:cxn ang="0">
                  <a:pos x="47" y="4"/>
                </a:cxn>
                <a:cxn ang="0">
                  <a:pos x="57" y="11"/>
                </a:cxn>
                <a:cxn ang="0">
                  <a:pos x="65" y="19"/>
                </a:cxn>
                <a:cxn ang="0">
                  <a:pos x="60" y="30"/>
                </a:cxn>
                <a:cxn ang="0">
                  <a:pos x="55" y="32"/>
                </a:cxn>
                <a:cxn ang="0">
                  <a:pos x="42" y="41"/>
                </a:cxn>
                <a:cxn ang="0">
                  <a:pos x="21" y="47"/>
                </a:cxn>
                <a:cxn ang="0">
                  <a:pos x="0" y="51"/>
                </a:cxn>
                <a:cxn ang="0">
                  <a:pos x="36" y="2"/>
                </a:cxn>
                <a:cxn ang="0">
                  <a:pos x="36" y="2"/>
                </a:cxn>
              </a:cxnLst>
              <a:rect l="0" t="0" r="r" b="b"/>
              <a:pathLst>
                <a:path w="65" h="51">
                  <a:moveTo>
                    <a:pt x="36" y="2"/>
                  </a:moveTo>
                  <a:lnTo>
                    <a:pt x="42" y="0"/>
                  </a:lnTo>
                  <a:lnTo>
                    <a:pt x="47" y="4"/>
                  </a:lnTo>
                  <a:lnTo>
                    <a:pt x="57" y="11"/>
                  </a:lnTo>
                  <a:lnTo>
                    <a:pt x="65" y="19"/>
                  </a:lnTo>
                  <a:lnTo>
                    <a:pt x="60" y="30"/>
                  </a:lnTo>
                  <a:lnTo>
                    <a:pt x="55" y="32"/>
                  </a:lnTo>
                  <a:lnTo>
                    <a:pt x="42" y="41"/>
                  </a:lnTo>
                  <a:lnTo>
                    <a:pt x="21" y="47"/>
                  </a:lnTo>
                  <a:lnTo>
                    <a:pt x="0" y="51"/>
                  </a:lnTo>
                  <a:lnTo>
                    <a:pt x="36" y="2"/>
                  </a:lnTo>
                  <a:lnTo>
                    <a:pt x="36" y="2"/>
                  </a:lnTo>
                  <a:close/>
                </a:path>
              </a:pathLst>
            </a:custGeom>
            <a:solidFill>
              <a:srgbClr val="FFE3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01" name="Freeform 189"/>
            <p:cNvSpPr>
              <a:spLocks/>
            </p:cNvSpPr>
            <p:nvPr/>
          </p:nvSpPr>
          <p:spPr bwMode="auto">
            <a:xfrm>
              <a:off x="4795" y="3231"/>
              <a:ext cx="439" cy="265"/>
            </a:xfrm>
            <a:custGeom>
              <a:avLst/>
              <a:gdLst/>
              <a:ahLst/>
              <a:cxnLst>
                <a:cxn ang="0">
                  <a:pos x="431" y="0"/>
                </a:cxn>
                <a:cxn ang="0">
                  <a:pos x="398" y="7"/>
                </a:cxn>
                <a:cxn ang="0">
                  <a:pos x="369" y="20"/>
                </a:cxn>
                <a:cxn ang="0">
                  <a:pos x="338" y="35"/>
                </a:cxn>
                <a:cxn ang="0">
                  <a:pos x="307" y="58"/>
                </a:cxn>
                <a:cxn ang="0">
                  <a:pos x="278" y="86"/>
                </a:cxn>
                <a:cxn ang="0">
                  <a:pos x="257" y="123"/>
                </a:cxn>
                <a:cxn ang="0">
                  <a:pos x="242" y="164"/>
                </a:cxn>
                <a:cxn ang="0">
                  <a:pos x="213" y="196"/>
                </a:cxn>
                <a:cxn ang="0">
                  <a:pos x="174" y="222"/>
                </a:cxn>
                <a:cxn ang="0">
                  <a:pos x="130" y="237"/>
                </a:cxn>
                <a:cxn ang="0">
                  <a:pos x="88" y="248"/>
                </a:cxn>
                <a:cxn ang="0">
                  <a:pos x="49" y="254"/>
                </a:cxn>
                <a:cxn ang="0">
                  <a:pos x="18" y="256"/>
                </a:cxn>
                <a:cxn ang="0">
                  <a:pos x="0" y="256"/>
                </a:cxn>
                <a:cxn ang="0">
                  <a:pos x="3" y="265"/>
                </a:cxn>
                <a:cxn ang="0">
                  <a:pos x="31" y="263"/>
                </a:cxn>
                <a:cxn ang="0">
                  <a:pos x="62" y="258"/>
                </a:cxn>
                <a:cxn ang="0">
                  <a:pos x="104" y="254"/>
                </a:cxn>
                <a:cxn ang="0">
                  <a:pos x="140" y="241"/>
                </a:cxn>
                <a:cxn ang="0">
                  <a:pos x="182" y="226"/>
                </a:cxn>
                <a:cxn ang="0">
                  <a:pos x="216" y="205"/>
                </a:cxn>
                <a:cxn ang="0">
                  <a:pos x="244" y="174"/>
                </a:cxn>
                <a:cxn ang="0">
                  <a:pos x="260" y="142"/>
                </a:cxn>
                <a:cxn ang="0">
                  <a:pos x="273" y="116"/>
                </a:cxn>
                <a:cxn ang="0">
                  <a:pos x="283" y="93"/>
                </a:cxn>
                <a:cxn ang="0">
                  <a:pos x="302" y="78"/>
                </a:cxn>
                <a:cxn ang="0">
                  <a:pos x="320" y="58"/>
                </a:cxn>
                <a:cxn ang="0">
                  <a:pos x="346" y="43"/>
                </a:cxn>
                <a:cxn ang="0">
                  <a:pos x="385" y="24"/>
                </a:cxn>
                <a:cxn ang="0">
                  <a:pos x="408" y="15"/>
                </a:cxn>
                <a:cxn ang="0">
                  <a:pos x="439" y="7"/>
                </a:cxn>
                <a:cxn ang="0">
                  <a:pos x="439" y="0"/>
                </a:cxn>
              </a:cxnLst>
              <a:rect l="0" t="0" r="r" b="b"/>
              <a:pathLst>
                <a:path w="439" h="265">
                  <a:moveTo>
                    <a:pt x="439" y="0"/>
                  </a:moveTo>
                  <a:lnTo>
                    <a:pt x="431" y="0"/>
                  </a:lnTo>
                  <a:lnTo>
                    <a:pt x="413" y="5"/>
                  </a:lnTo>
                  <a:lnTo>
                    <a:pt x="398" y="7"/>
                  </a:lnTo>
                  <a:lnTo>
                    <a:pt x="385" y="13"/>
                  </a:lnTo>
                  <a:lnTo>
                    <a:pt x="369" y="20"/>
                  </a:lnTo>
                  <a:lnTo>
                    <a:pt x="356" y="28"/>
                  </a:lnTo>
                  <a:lnTo>
                    <a:pt x="338" y="35"/>
                  </a:lnTo>
                  <a:lnTo>
                    <a:pt x="322" y="48"/>
                  </a:lnTo>
                  <a:lnTo>
                    <a:pt x="307" y="58"/>
                  </a:lnTo>
                  <a:lnTo>
                    <a:pt x="294" y="73"/>
                  </a:lnTo>
                  <a:lnTo>
                    <a:pt x="278" y="86"/>
                  </a:lnTo>
                  <a:lnTo>
                    <a:pt x="268" y="106"/>
                  </a:lnTo>
                  <a:lnTo>
                    <a:pt x="257" y="123"/>
                  </a:lnTo>
                  <a:lnTo>
                    <a:pt x="252" y="147"/>
                  </a:lnTo>
                  <a:lnTo>
                    <a:pt x="242" y="164"/>
                  </a:lnTo>
                  <a:lnTo>
                    <a:pt x="229" y="183"/>
                  </a:lnTo>
                  <a:lnTo>
                    <a:pt x="213" y="196"/>
                  </a:lnTo>
                  <a:lnTo>
                    <a:pt x="195" y="211"/>
                  </a:lnTo>
                  <a:lnTo>
                    <a:pt x="174" y="222"/>
                  </a:lnTo>
                  <a:lnTo>
                    <a:pt x="151" y="230"/>
                  </a:lnTo>
                  <a:lnTo>
                    <a:pt x="130" y="237"/>
                  </a:lnTo>
                  <a:lnTo>
                    <a:pt x="112" y="245"/>
                  </a:lnTo>
                  <a:lnTo>
                    <a:pt x="88" y="248"/>
                  </a:lnTo>
                  <a:lnTo>
                    <a:pt x="68" y="252"/>
                  </a:lnTo>
                  <a:lnTo>
                    <a:pt x="49" y="254"/>
                  </a:lnTo>
                  <a:lnTo>
                    <a:pt x="34" y="256"/>
                  </a:lnTo>
                  <a:lnTo>
                    <a:pt x="18" y="256"/>
                  </a:lnTo>
                  <a:lnTo>
                    <a:pt x="8" y="256"/>
                  </a:lnTo>
                  <a:lnTo>
                    <a:pt x="0" y="256"/>
                  </a:lnTo>
                  <a:lnTo>
                    <a:pt x="0" y="258"/>
                  </a:lnTo>
                  <a:lnTo>
                    <a:pt x="3" y="265"/>
                  </a:lnTo>
                  <a:lnTo>
                    <a:pt x="8" y="263"/>
                  </a:lnTo>
                  <a:lnTo>
                    <a:pt x="31" y="263"/>
                  </a:lnTo>
                  <a:lnTo>
                    <a:pt x="44" y="260"/>
                  </a:lnTo>
                  <a:lnTo>
                    <a:pt x="62" y="258"/>
                  </a:lnTo>
                  <a:lnTo>
                    <a:pt x="81" y="256"/>
                  </a:lnTo>
                  <a:lnTo>
                    <a:pt x="104" y="254"/>
                  </a:lnTo>
                  <a:lnTo>
                    <a:pt x="122" y="248"/>
                  </a:lnTo>
                  <a:lnTo>
                    <a:pt x="140" y="241"/>
                  </a:lnTo>
                  <a:lnTo>
                    <a:pt x="164" y="233"/>
                  </a:lnTo>
                  <a:lnTo>
                    <a:pt x="182" y="226"/>
                  </a:lnTo>
                  <a:lnTo>
                    <a:pt x="200" y="215"/>
                  </a:lnTo>
                  <a:lnTo>
                    <a:pt x="216" y="205"/>
                  </a:lnTo>
                  <a:lnTo>
                    <a:pt x="231" y="190"/>
                  </a:lnTo>
                  <a:lnTo>
                    <a:pt x="244" y="174"/>
                  </a:lnTo>
                  <a:lnTo>
                    <a:pt x="252" y="155"/>
                  </a:lnTo>
                  <a:lnTo>
                    <a:pt x="260" y="142"/>
                  </a:lnTo>
                  <a:lnTo>
                    <a:pt x="265" y="127"/>
                  </a:lnTo>
                  <a:lnTo>
                    <a:pt x="273" y="116"/>
                  </a:lnTo>
                  <a:lnTo>
                    <a:pt x="278" y="103"/>
                  </a:lnTo>
                  <a:lnTo>
                    <a:pt x="283" y="93"/>
                  </a:lnTo>
                  <a:lnTo>
                    <a:pt x="291" y="84"/>
                  </a:lnTo>
                  <a:lnTo>
                    <a:pt x="302" y="78"/>
                  </a:lnTo>
                  <a:lnTo>
                    <a:pt x="309" y="67"/>
                  </a:lnTo>
                  <a:lnTo>
                    <a:pt x="320" y="58"/>
                  </a:lnTo>
                  <a:lnTo>
                    <a:pt x="330" y="50"/>
                  </a:lnTo>
                  <a:lnTo>
                    <a:pt x="346" y="43"/>
                  </a:lnTo>
                  <a:lnTo>
                    <a:pt x="361" y="33"/>
                  </a:lnTo>
                  <a:lnTo>
                    <a:pt x="385" y="24"/>
                  </a:lnTo>
                  <a:lnTo>
                    <a:pt x="395" y="20"/>
                  </a:lnTo>
                  <a:lnTo>
                    <a:pt x="408" y="15"/>
                  </a:lnTo>
                  <a:lnTo>
                    <a:pt x="424" y="11"/>
                  </a:lnTo>
                  <a:lnTo>
                    <a:pt x="439" y="7"/>
                  </a:lnTo>
                  <a:lnTo>
                    <a:pt x="439" y="0"/>
                  </a:lnTo>
                  <a:lnTo>
                    <a:pt x="439" y="0"/>
                  </a:lnTo>
                  <a:close/>
                </a:path>
              </a:pathLst>
            </a:custGeom>
            <a:solidFill>
              <a:srgbClr val="21D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02" name="Freeform 190"/>
            <p:cNvSpPr>
              <a:spLocks/>
            </p:cNvSpPr>
            <p:nvPr/>
          </p:nvSpPr>
          <p:spPr bwMode="auto">
            <a:xfrm>
              <a:off x="5081" y="3231"/>
              <a:ext cx="52" cy="11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9" y="9"/>
                </a:cxn>
                <a:cxn ang="0">
                  <a:pos x="52" y="0"/>
                </a:cxn>
                <a:cxn ang="0">
                  <a:pos x="8" y="5"/>
                </a:cxn>
                <a:cxn ang="0">
                  <a:pos x="0" y="11"/>
                </a:cxn>
                <a:cxn ang="0">
                  <a:pos x="0" y="11"/>
                </a:cxn>
              </a:cxnLst>
              <a:rect l="0" t="0" r="r" b="b"/>
              <a:pathLst>
                <a:path w="52" h="11">
                  <a:moveTo>
                    <a:pt x="0" y="11"/>
                  </a:moveTo>
                  <a:lnTo>
                    <a:pt x="39" y="9"/>
                  </a:lnTo>
                  <a:lnTo>
                    <a:pt x="52" y="0"/>
                  </a:lnTo>
                  <a:lnTo>
                    <a:pt x="8" y="5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03" name="Freeform 191"/>
            <p:cNvSpPr>
              <a:spLocks/>
            </p:cNvSpPr>
            <p:nvPr/>
          </p:nvSpPr>
          <p:spPr bwMode="auto">
            <a:xfrm>
              <a:off x="4756" y="3137"/>
              <a:ext cx="342" cy="208"/>
            </a:xfrm>
            <a:custGeom>
              <a:avLst/>
              <a:gdLst/>
              <a:ahLst/>
              <a:cxnLst>
                <a:cxn ang="0">
                  <a:pos x="21" y="174"/>
                </a:cxn>
                <a:cxn ang="0">
                  <a:pos x="0" y="191"/>
                </a:cxn>
                <a:cxn ang="0">
                  <a:pos x="21" y="208"/>
                </a:cxn>
                <a:cxn ang="0">
                  <a:pos x="86" y="197"/>
                </a:cxn>
                <a:cxn ang="0">
                  <a:pos x="153" y="167"/>
                </a:cxn>
                <a:cxn ang="0">
                  <a:pos x="200" y="96"/>
                </a:cxn>
                <a:cxn ang="0">
                  <a:pos x="242" y="49"/>
                </a:cxn>
                <a:cxn ang="0">
                  <a:pos x="338" y="28"/>
                </a:cxn>
                <a:cxn ang="0">
                  <a:pos x="341" y="0"/>
                </a:cxn>
                <a:cxn ang="0">
                  <a:pos x="247" y="17"/>
                </a:cxn>
                <a:cxn ang="0">
                  <a:pos x="174" y="64"/>
                </a:cxn>
                <a:cxn ang="0">
                  <a:pos x="114" y="142"/>
                </a:cxn>
                <a:cxn ang="0">
                  <a:pos x="65" y="170"/>
                </a:cxn>
                <a:cxn ang="0">
                  <a:pos x="21" y="174"/>
                </a:cxn>
                <a:cxn ang="0">
                  <a:pos x="21" y="174"/>
                </a:cxn>
              </a:cxnLst>
              <a:rect l="0" t="0" r="r" b="b"/>
              <a:pathLst>
                <a:path w="341" h="208">
                  <a:moveTo>
                    <a:pt x="21" y="174"/>
                  </a:moveTo>
                  <a:lnTo>
                    <a:pt x="0" y="191"/>
                  </a:lnTo>
                  <a:lnTo>
                    <a:pt x="21" y="208"/>
                  </a:lnTo>
                  <a:lnTo>
                    <a:pt x="86" y="197"/>
                  </a:lnTo>
                  <a:lnTo>
                    <a:pt x="153" y="167"/>
                  </a:lnTo>
                  <a:lnTo>
                    <a:pt x="200" y="96"/>
                  </a:lnTo>
                  <a:lnTo>
                    <a:pt x="242" y="49"/>
                  </a:lnTo>
                  <a:lnTo>
                    <a:pt x="338" y="28"/>
                  </a:lnTo>
                  <a:lnTo>
                    <a:pt x="341" y="0"/>
                  </a:lnTo>
                  <a:lnTo>
                    <a:pt x="247" y="17"/>
                  </a:lnTo>
                  <a:lnTo>
                    <a:pt x="174" y="64"/>
                  </a:lnTo>
                  <a:lnTo>
                    <a:pt x="114" y="142"/>
                  </a:lnTo>
                  <a:lnTo>
                    <a:pt x="65" y="170"/>
                  </a:lnTo>
                  <a:lnTo>
                    <a:pt x="21" y="174"/>
                  </a:lnTo>
                  <a:lnTo>
                    <a:pt x="21" y="174"/>
                  </a:lnTo>
                  <a:close/>
                </a:path>
              </a:pathLst>
            </a:custGeom>
            <a:solidFill>
              <a:srgbClr val="ADE3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04" name="Freeform 192"/>
            <p:cNvSpPr>
              <a:spLocks/>
            </p:cNvSpPr>
            <p:nvPr/>
          </p:nvSpPr>
          <p:spPr bwMode="auto">
            <a:xfrm>
              <a:off x="4907" y="3328"/>
              <a:ext cx="67" cy="45"/>
            </a:xfrm>
            <a:custGeom>
              <a:avLst/>
              <a:gdLst/>
              <a:ahLst/>
              <a:cxnLst>
                <a:cxn ang="0">
                  <a:pos x="23" y="45"/>
                </a:cxn>
                <a:cxn ang="0">
                  <a:pos x="0" y="19"/>
                </a:cxn>
                <a:cxn ang="0">
                  <a:pos x="2" y="15"/>
                </a:cxn>
                <a:cxn ang="0">
                  <a:pos x="15" y="6"/>
                </a:cxn>
                <a:cxn ang="0">
                  <a:pos x="39" y="0"/>
                </a:cxn>
                <a:cxn ang="0">
                  <a:pos x="65" y="0"/>
                </a:cxn>
                <a:cxn ang="0">
                  <a:pos x="67" y="2"/>
                </a:cxn>
                <a:cxn ang="0">
                  <a:pos x="65" y="9"/>
                </a:cxn>
                <a:cxn ang="0">
                  <a:pos x="57" y="15"/>
                </a:cxn>
                <a:cxn ang="0">
                  <a:pos x="54" y="19"/>
                </a:cxn>
                <a:cxn ang="0">
                  <a:pos x="23" y="45"/>
                </a:cxn>
                <a:cxn ang="0">
                  <a:pos x="23" y="45"/>
                </a:cxn>
              </a:cxnLst>
              <a:rect l="0" t="0" r="r" b="b"/>
              <a:pathLst>
                <a:path w="67" h="45">
                  <a:moveTo>
                    <a:pt x="23" y="45"/>
                  </a:moveTo>
                  <a:lnTo>
                    <a:pt x="0" y="19"/>
                  </a:lnTo>
                  <a:lnTo>
                    <a:pt x="2" y="15"/>
                  </a:lnTo>
                  <a:lnTo>
                    <a:pt x="15" y="6"/>
                  </a:lnTo>
                  <a:lnTo>
                    <a:pt x="39" y="0"/>
                  </a:lnTo>
                  <a:lnTo>
                    <a:pt x="65" y="0"/>
                  </a:lnTo>
                  <a:lnTo>
                    <a:pt x="67" y="2"/>
                  </a:lnTo>
                  <a:lnTo>
                    <a:pt x="65" y="9"/>
                  </a:lnTo>
                  <a:lnTo>
                    <a:pt x="57" y="15"/>
                  </a:lnTo>
                  <a:lnTo>
                    <a:pt x="54" y="19"/>
                  </a:lnTo>
                  <a:lnTo>
                    <a:pt x="23" y="45"/>
                  </a:lnTo>
                  <a:lnTo>
                    <a:pt x="23" y="45"/>
                  </a:lnTo>
                  <a:close/>
                </a:path>
              </a:pathLst>
            </a:custGeom>
            <a:solidFill>
              <a:srgbClr val="FFF0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05" name="Freeform 193"/>
            <p:cNvSpPr>
              <a:spLocks/>
            </p:cNvSpPr>
            <p:nvPr/>
          </p:nvSpPr>
          <p:spPr bwMode="auto">
            <a:xfrm>
              <a:off x="4925" y="3328"/>
              <a:ext cx="99" cy="62"/>
            </a:xfrm>
            <a:custGeom>
              <a:avLst/>
              <a:gdLst/>
              <a:ahLst/>
              <a:cxnLst>
                <a:cxn ang="0">
                  <a:pos x="57" y="62"/>
                </a:cxn>
                <a:cxn ang="0">
                  <a:pos x="47" y="60"/>
                </a:cxn>
                <a:cxn ang="0">
                  <a:pos x="34" y="56"/>
                </a:cxn>
                <a:cxn ang="0">
                  <a:pos x="10" y="50"/>
                </a:cxn>
                <a:cxn ang="0">
                  <a:pos x="0" y="41"/>
                </a:cxn>
                <a:cxn ang="0">
                  <a:pos x="8" y="32"/>
                </a:cxn>
                <a:cxn ang="0">
                  <a:pos x="23" y="19"/>
                </a:cxn>
                <a:cxn ang="0">
                  <a:pos x="44" y="4"/>
                </a:cxn>
                <a:cxn ang="0">
                  <a:pos x="52" y="0"/>
                </a:cxn>
                <a:cxn ang="0">
                  <a:pos x="57" y="0"/>
                </a:cxn>
                <a:cxn ang="0">
                  <a:pos x="70" y="2"/>
                </a:cxn>
                <a:cxn ang="0">
                  <a:pos x="83" y="4"/>
                </a:cxn>
                <a:cxn ang="0">
                  <a:pos x="99" y="11"/>
                </a:cxn>
                <a:cxn ang="0">
                  <a:pos x="99" y="17"/>
                </a:cxn>
                <a:cxn ang="0">
                  <a:pos x="94" y="28"/>
                </a:cxn>
                <a:cxn ang="0">
                  <a:pos x="86" y="39"/>
                </a:cxn>
                <a:cxn ang="0">
                  <a:pos x="83" y="45"/>
                </a:cxn>
                <a:cxn ang="0">
                  <a:pos x="57" y="62"/>
                </a:cxn>
                <a:cxn ang="0">
                  <a:pos x="57" y="62"/>
                </a:cxn>
              </a:cxnLst>
              <a:rect l="0" t="0" r="r" b="b"/>
              <a:pathLst>
                <a:path w="99" h="62">
                  <a:moveTo>
                    <a:pt x="57" y="62"/>
                  </a:moveTo>
                  <a:lnTo>
                    <a:pt x="47" y="60"/>
                  </a:lnTo>
                  <a:lnTo>
                    <a:pt x="34" y="56"/>
                  </a:lnTo>
                  <a:lnTo>
                    <a:pt x="10" y="50"/>
                  </a:lnTo>
                  <a:lnTo>
                    <a:pt x="0" y="41"/>
                  </a:lnTo>
                  <a:lnTo>
                    <a:pt x="8" y="32"/>
                  </a:lnTo>
                  <a:lnTo>
                    <a:pt x="23" y="19"/>
                  </a:lnTo>
                  <a:lnTo>
                    <a:pt x="44" y="4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70" y="2"/>
                  </a:lnTo>
                  <a:lnTo>
                    <a:pt x="83" y="4"/>
                  </a:lnTo>
                  <a:lnTo>
                    <a:pt x="99" y="11"/>
                  </a:lnTo>
                  <a:lnTo>
                    <a:pt x="99" y="17"/>
                  </a:lnTo>
                  <a:lnTo>
                    <a:pt x="94" y="28"/>
                  </a:lnTo>
                  <a:lnTo>
                    <a:pt x="86" y="39"/>
                  </a:lnTo>
                  <a:lnTo>
                    <a:pt x="83" y="45"/>
                  </a:lnTo>
                  <a:lnTo>
                    <a:pt x="57" y="62"/>
                  </a:lnTo>
                  <a:lnTo>
                    <a:pt x="57" y="62"/>
                  </a:lnTo>
                  <a:close/>
                </a:path>
              </a:pathLst>
            </a:custGeom>
            <a:solidFill>
              <a:srgbClr val="FFFF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06" name="Freeform 194"/>
            <p:cNvSpPr>
              <a:spLocks/>
            </p:cNvSpPr>
            <p:nvPr/>
          </p:nvSpPr>
          <p:spPr bwMode="auto">
            <a:xfrm>
              <a:off x="4779" y="3162"/>
              <a:ext cx="312" cy="190"/>
            </a:xfrm>
            <a:custGeom>
              <a:avLst/>
              <a:gdLst/>
              <a:ahLst/>
              <a:cxnLst>
                <a:cxn ang="0">
                  <a:pos x="310" y="3"/>
                </a:cxn>
                <a:cxn ang="0">
                  <a:pos x="305" y="0"/>
                </a:cxn>
                <a:cxn ang="0">
                  <a:pos x="294" y="0"/>
                </a:cxn>
                <a:cxn ang="0">
                  <a:pos x="276" y="0"/>
                </a:cxn>
                <a:cxn ang="0">
                  <a:pos x="260" y="5"/>
                </a:cxn>
                <a:cxn ang="0">
                  <a:pos x="237" y="9"/>
                </a:cxn>
                <a:cxn ang="0">
                  <a:pos x="216" y="20"/>
                </a:cxn>
                <a:cxn ang="0">
                  <a:pos x="195" y="33"/>
                </a:cxn>
                <a:cxn ang="0">
                  <a:pos x="180" y="54"/>
                </a:cxn>
                <a:cxn ang="0">
                  <a:pos x="164" y="74"/>
                </a:cxn>
                <a:cxn ang="0">
                  <a:pos x="151" y="95"/>
                </a:cxn>
                <a:cxn ang="0">
                  <a:pos x="133" y="112"/>
                </a:cxn>
                <a:cxn ang="0">
                  <a:pos x="120" y="132"/>
                </a:cxn>
                <a:cxn ang="0">
                  <a:pos x="102" y="147"/>
                </a:cxn>
                <a:cxn ang="0">
                  <a:pos x="78" y="160"/>
                </a:cxn>
                <a:cxn ang="0">
                  <a:pos x="60" y="164"/>
                </a:cxn>
                <a:cxn ang="0">
                  <a:pos x="42" y="168"/>
                </a:cxn>
                <a:cxn ang="0">
                  <a:pos x="21" y="172"/>
                </a:cxn>
                <a:cxn ang="0">
                  <a:pos x="0" y="177"/>
                </a:cxn>
                <a:cxn ang="0">
                  <a:pos x="0" y="190"/>
                </a:cxn>
                <a:cxn ang="0">
                  <a:pos x="3" y="188"/>
                </a:cxn>
                <a:cxn ang="0">
                  <a:pos x="19" y="188"/>
                </a:cxn>
                <a:cxn ang="0">
                  <a:pos x="37" y="183"/>
                </a:cxn>
                <a:cxn ang="0">
                  <a:pos x="63" y="179"/>
                </a:cxn>
                <a:cxn ang="0">
                  <a:pos x="84" y="168"/>
                </a:cxn>
                <a:cxn ang="0">
                  <a:pos x="112" y="155"/>
                </a:cxn>
                <a:cxn ang="0">
                  <a:pos x="120" y="145"/>
                </a:cxn>
                <a:cxn ang="0">
                  <a:pos x="133" y="136"/>
                </a:cxn>
                <a:cxn ang="0">
                  <a:pos x="143" y="125"/>
                </a:cxn>
                <a:cxn ang="0">
                  <a:pos x="154" y="114"/>
                </a:cxn>
                <a:cxn ang="0">
                  <a:pos x="156" y="99"/>
                </a:cxn>
                <a:cxn ang="0">
                  <a:pos x="164" y="86"/>
                </a:cxn>
                <a:cxn ang="0">
                  <a:pos x="169" y="76"/>
                </a:cxn>
                <a:cxn ang="0">
                  <a:pos x="180" y="67"/>
                </a:cxn>
                <a:cxn ang="0">
                  <a:pos x="193" y="48"/>
                </a:cxn>
                <a:cxn ang="0">
                  <a:pos x="211" y="37"/>
                </a:cxn>
                <a:cxn ang="0">
                  <a:pos x="229" y="24"/>
                </a:cxn>
                <a:cxn ang="0">
                  <a:pos x="253" y="18"/>
                </a:cxn>
                <a:cxn ang="0">
                  <a:pos x="266" y="13"/>
                </a:cxn>
                <a:cxn ang="0">
                  <a:pos x="279" y="11"/>
                </a:cxn>
                <a:cxn ang="0">
                  <a:pos x="294" y="9"/>
                </a:cxn>
                <a:cxn ang="0">
                  <a:pos x="312" y="9"/>
                </a:cxn>
                <a:cxn ang="0">
                  <a:pos x="310" y="3"/>
                </a:cxn>
                <a:cxn ang="0">
                  <a:pos x="310" y="3"/>
                </a:cxn>
              </a:cxnLst>
              <a:rect l="0" t="0" r="r" b="b"/>
              <a:pathLst>
                <a:path w="312" h="190">
                  <a:moveTo>
                    <a:pt x="310" y="3"/>
                  </a:moveTo>
                  <a:lnTo>
                    <a:pt x="305" y="0"/>
                  </a:lnTo>
                  <a:lnTo>
                    <a:pt x="294" y="0"/>
                  </a:lnTo>
                  <a:lnTo>
                    <a:pt x="276" y="0"/>
                  </a:lnTo>
                  <a:lnTo>
                    <a:pt x="260" y="5"/>
                  </a:lnTo>
                  <a:lnTo>
                    <a:pt x="237" y="9"/>
                  </a:lnTo>
                  <a:lnTo>
                    <a:pt x="216" y="20"/>
                  </a:lnTo>
                  <a:lnTo>
                    <a:pt x="195" y="33"/>
                  </a:lnTo>
                  <a:lnTo>
                    <a:pt x="180" y="54"/>
                  </a:lnTo>
                  <a:lnTo>
                    <a:pt x="164" y="74"/>
                  </a:lnTo>
                  <a:lnTo>
                    <a:pt x="151" y="95"/>
                  </a:lnTo>
                  <a:lnTo>
                    <a:pt x="133" y="112"/>
                  </a:lnTo>
                  <a:lnTo>
                    <a:pt x="120" y="132"/>
                  </a:lnTo>
                  <a:lnTo>
                    <a:pt x="102" y="147"/>
                  </a:lnTo>
                  <a:lnTo>
                    <a:pt x="78" y="160"/>
                  </a:lnTo>
                  <a:lnTo>
                    <a:pt x="60" y="164"/>
                  </a:lnTo>
                  <a:lnTo>
                    <a:pt x="42" y="168"/>
                  </a:lnTo>
                  <a:lnTo>
                    <a:pt x="21" y="172"/>
                  </a:lnTo>
                  <a:lnTo>
                    <a:pt x="0" y="177"/>
                  </a:lnTo>
                  <a:lnTo>
                    <a:pt x="0" y="190"/>
                  </a:lnTo>
                  <a:lnTo>
                    <a:pt x="3" y="188"/>
                  </a:lnTo>
                  <a:lnTo>
                    <a:pt x="19" y="188"/>
                  </a:lnTo>
                  <a:lnTo>
                    <a:pt x="37" y="183"/>
                  </a:lnTo>
                  <a:lnTo>
                    <a:pt x="63" y="179"/>
                  </a:lnTo>
                  <a:lnTo>
                    <a:pt x="84" y="168"/>
                  </a:lnTo>
                  <a:lnTo>
                    <a:pt x="112" y="155"/>
                  </a:lnTo>
                  <a:lnTo>
                    <a:pt x="120" y="145"/>
                  </a:lnTo>
                  <a:lnTo>
                    <a:pt x="133" y="136"/>
                  </a:lnTo>
                  <a:lnTo>
                    <a:pt x="143" y="125"/>
                  </a:lnTo>
                  <a:lnTo>
                    <a:pt x="154" y="114"/>
                  </a:lnTo>
                  <a:lnTo>
                    <a:pt x="156" y="99"/>
                  </a:lnTo>
                  <a:lnTo>
                    <a:pt x="164" y="86"/>
                  </a:lnTo>
                  <a:lnTo>
                    <a:pt x="169" y="76"/>
                  </a:lnTo>
                  <a:lnTo>
                    <a:pt x="180" y="67"/>
                  </a:lnTo>
                  <a:lnTo>
                    <a:pt x="193" y="48"/>
                  </a:lnTo>
                  <a:lnTo>
                    <a:pt x="211" y="37"/>
                  </a:lnTo>
                  <a:lnTo>
                    <a:pt x="229" y="24"/>
                  </a:lnTo>
                  <a:lnTo>
                    <a:pt x="253" y="18"/>
                  </a:lnTo>
                  <a:lnTo>
                    <a:pt x="266" y="13"/>
                  </a:lnTo>
                  <a:lnTo>
                    <a:pt x="279" y="11"/>
                  </a:lnTo>
                  <a:lnTo>
                    <a:pt x="294" y="9"/>
                  </a:lnTo>
                  <a:lnTo>
                    <a:pt x="312" y="9"/>
                  </a:lnTo>
                  <a:lnTo>
                    <a:pt x="310" y="3"/>
                  </a:lnTo>
                  <a:lnTo>
                    <a:pt x="310" y="3"/>
                  </a:lnTo>
                  <a:close/>
                </a:path>
              </a:pathLst>
            </a:custGeom>
            <a:solidFill>
              <a:srgbClr val="47BA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07" name="Freeform 195"/>
            <p:cNvSpPr>
              <a:spLocks/>
            </p:cNvSpPr>
            <p:nvPr/>
          </p:nvSpPr>
          <p:spPr bwMode="auto">
            <a:xfrm>
              <a:off x="4777" y="3188"/>
              <a:ext cx="309" cy="215"/>
            </a:xfrm>
            <a:custGeom>
              <a:avLst/>
              <a:gdLst/>
              <a:ahLst/>
              <a:cxnLst>
                <a:cxn ang="0">
                  <a:pos x="309" y="0"/>
                </a:cxn>
                <a:cxn ang="0">
                  <a:pos x="296" y="2"/>
                </a:cxn>
                <a:cxn ang="0">
                  <a:pos x="273" y="11"/>
                </a:cxn>
                <a:cxn ang="0">
                  <a:pos x="257" y="17"/>
                </a:cxn>
                <a:cxn ang="0">
                  <a:pos x="244" y="33"/>
                </a:cxn>
                <a:cxn ang="0">
                  <a:pos x="231" y="48"/>
                </a:cxn>
                <a:cxn ang="0">
                  <a:pos x="226" y="69"/>
                </a:cxn>
                <a:cxn ang="0">
                  <a:pos x="218" y="91"/>
                </a:cxn>
                <a:cxn ang="0">
                  <a:pos x="200" y="114"/>
                </a:cxn>
                <a:cxn ang="0">
                  <a:pos x="192" y="125"/>
                </a:cxn>
                <a:cxn ang="0">
                  <a:pos x="182" y="138"/>
                </a:cxn>
                <a:cxn ang="0">
                  <a:pos x="169" y="149"/>
                </a:cxn>
                <a:cxn ang="0">
                  <a:pos x="158" y="159"/>
                </a:cxn>
                <a:cxn ang="0">
                  <a:pos x="145" y="168"/>
                </a:cxn>
                <a:cxn ang="0">
                  <a:pos x="130" y="177"/>
                </a:cxn>
                <a:cxn ang="0">
                  <a:pos x="109" y="183"/>
                </a:cxn>
                <a:cxn ang="0">
                  <a:pos x="96" y="192"/>
                </a:cxn>
                <a:cxn ang="0">
                  <a:pos x="73" y="196"/>
                </a:cxn>
                <a:cxn ang="0">
                  <a:pos x="52" y="200"/>
                </a:cxn>
                <a:cxn ang="0">
                  <a:pos x="26" y="202"/>
                </a:cxn>
                <a:cxn ang="0">
                  <a:pos x="2" y="205"/>
                </a:cxn>
                <a:cxn ang="0">
                  <a:pos x="0" y="215"/>
                </a:cxn>
                <a:cxn ang="0">
                  <a:pos x="5" y="213"/>
                </a:cxn>
                <a:cxn ang="0">
                  <a:pos x="26" y="213"/>
                </a:cxn>
                <a:cxn ang="0">
                  <a:pos x="39" y="211"/>
                </a:cxn>
                <a:cxn ang="0">
                  <a:pos x="54" y="211"/>
                </a:cxn>
                <a:cxn ang="0">
                  <a:pos x="73" y="207"/>
                </a:cxn>
                <a:cxn ang="0">
                  <a:pos x="93" y="205"/>
                </a:cxn>
                <a:cxn ang="0">
                  <a:pos x="109" y="196"/>
                </a:cxn>
                <a:cxn ang="0">
                  <a:pos x="130" y="190"/>
                </a:cxn>
                <a:cxn ang="0">
                  <a:pos x="145" y="181"/>
                </a:cxn>
                <a:cxn ang="0">
                  <a:pos x="169" y="170"/>
                </a:cxn>
                <a:cxn ang="0">
                  <a:pos x="182" y="155"/>
                </a:cxn>
                <a:cxn ang="0">
                  <a:pos x="200" y="140"/>
                </a:cxn>
                <a:cxn ang="0">
                  <a:pos x="213" y="121"/>
                </a:cxn>
                <a:cxn ang="0">
                  <a:pos x="226" y="101"/>
                </a:cxn>
                <a:cxn ang="0">
                  <a:pos x="226" y="97"/>
                </a:cxn>
                <a:cxn ang="0">
                  <a:pos x="231" y="86"/>
                </a:cxn>
                <a:cxn ang="0">
                  <a:pos x="231" y="73"/>
                </a:cxn>
                <a:cxn ang="0">
                  <a:pos x="242" y="58"/>
                </a:cxn>
                <a:cxn ang="0">
                  <a:pos x="249" y="41"/>
                </a:cxn>
                <a:cxn ang="0">
                  <a:pos x="268" y="26"/>
                </a:cxn>
                <a:cxn ang="0">
                  <a:pos x="281" y="15"/>
                </a:cxn>
                <a:cxn ang="0">
                  <a:pos x="304" y="11"/>
                </a:cxn>
                <a:cxn ang="0">
                  <a:pos x="309" y="5"/>
                </a:cxn>
                <a:cxn ang="0">
                  <a:pos x="309" y="0"/>
                </a:cxn>
                <a:cxn ang="0">
                  <a:pos x="309" y="0"/>
                </a:cxn>
              </a:cxnLst>
              <a:rect l="0" t="0" r="r" b="b"/>
              <a:pathLst>
                <a:path w="309" h="215">
                  <a:moveTo>
                    <a:pt x="309" y="0"/>
                  </a:moveTo>
                  <a:lnTo>
                    <a:pt x="296" y="2"/>
                  </a:lnTo>
                  <a:lnTo>
                    <a:pt x="273" y="11"/>
                  </a:lnTo>
                  <a:lnTo>
                    <a:pt x="257" y="17"/>
                  </a:lnTo>
                  <a:lnTo>
                    <a:pt x="244" y="33"/>
                  </a:lnTo>
                  <a:lnTo>
                    <a:pt x="231" y="48"/>
                  </a:lnTo>
                  <a:lnTo>
                    <a:pt x="226" y="69"/>
                  </a:lnTo>
                  <a:lnTo>
                    <a:pt x="218" y="91"/>
                  </a:lnTo>
                  <a:lnTo>
                    <a:pt x="200" y="114"/>
                  </a:lnTo>
                  <a:lnTo>
                    <a:pt x="192" y="125"/>
                  </a:lnTo>
                  <a:lnTo>
                    <a:pt x="182" y="138"/>
                  </a:lnTo>
                  <a:lnTo>
                    <a:pt x="169" y="149"/>
                  </a:lnTo>
                  <a:lnTo>
                    <a:pt x="158" y="159"/>
                  </a:lnTo>
                  <a:lnTo>
                    <a:pt x="145" y="168"/>
                  </a:lnTo>
                  <a:lnTo>
                    <a:pt x="130" y="177"/>
                  </a:lnTo>
                  <a:lnTo>
                    <a:pt x="109" y="183"/>
                  </a:lnTo>
                  <a:lnTo>
                    <a:pt x="96" y="192"/>
                  </a:lnTo>
                  <a:lnTo>
                    <a:pt x="73" y="196"/>
                  </a:lnTo>
                  <a:lnTo>
                    <a:pt x="52" y="200"/>
                  </a:lnTo>
                  <a:lnTo>
                    <a:pt x="26" y="202"/>
                  </a:lnTo>
                  <a:lnTo>
                    <a:pt x="2" y="205"/>
                  </a:lnTo>
                  <a:lnTo>
                    <a:pt x="0" y="215"/>
                  </a:lnTo>
                  <a:lnTo>
                    <a:pt x="5" y="213"/>
                  </a:lnTo>
                  <a:lnTo>
                    <a:pt x="26" y="213"/>
                  </a:lnTo>
                  <a:lnTo>
                    <a:pt x="39" y="211"/>
                  </a:lnTo>
                  <a:lnTo>
                    <a:pt x="54" y="211"/>
                  </a:lnTo>
                  <a:lnTo>
                    <a:pt x="73" y="207"/>
                  </a:lnTo>
                  <a:lnTo>
                    <a:pt x="93" y="205"/>
                  </a:lnTo>
                  <a:lnTo>
                    <a:pt x="109" y="196"/>
                  </a:lnTo>
                  <a:lnTo>
                    <a:pt x="130" y="190"/>
                  </a:lnTo>
                  <a:lnTo>
                    <a:pt x="145" y="181"/>
                  </a:lnTo>
                  <a:lnTo>
                    <a:pt x="169" y="170"/>
                  </a:lnTo>
                  <a:lnTo>
                    <a:pt x="182" y="155"/>
                  </a:lnTo>
                  <a:lnTo>
                    <a:pt x="200" y="140"/>
                  </a:lnTo>
                  <a:lnTo>
                    <a:pt x="213" y="121"/>
                  </a:lnTo>
                  <a:lnTo>
                    <a:pt x="226" y="101"/>
                  </a:lnTo>
                  <a:lnTo>
                    <a:pt x="226" y="97"/>
                  </a:lnTo>
                  <a:lnTo>
                    <a:pt x="231" y="86"/>
                  </a:lnTo>
                  <a:lnTo>
                    <a:pt x="231" y="73"/>
                  </a:lnTo>
                  <a:lnTo>
                    <a:pt x="242" y="58"/>
                  </a:lnTo>
                  <a:lnTo>
                    <a:pt x="249" y="41"/>
                  </a:lnTo>
                  <a:lnTo>
                    <a:pt x="268" y="26"/>
                  </a:lnTo>
                  <a:lnTo>
                    <a:pt x="281" y="15"/>
                  </a:lnTo>
                  <a:lnTo>
                    <a:pt x="304" y="11"/>
                  </a:lnTo>
                  <a:lnTo>
                    <a:pt x="309" y="5"/>
                  </a:lnTo>
                  <a:lnTo>
                    <a:pt x="309" y="0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179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08" name="Freeform 196"/>
            <p:cNvSpPr>
              <a:spLocks/>
            </p:cNvSpPr>
            <p:nvPr/>
          </p:nvSpPr>
          <p:spPr bwMode="auto">
            <a:xfrm>
              <a:off x="4779" y="3132"/>
              <a:ext cx="312" cy="185"/>
            </a:xfrm>
            <a:custGeom>
              <a:avLst/>
              <a:gdLst/>
              <a:ahLst/>
              <a:cxnLst>
                <a:cxn ang="0">
                  <a:pos x="0" y="177"/>
                </a:cxn>
                <a:cxn ang="0">
                  <a:pos x="8" y="175"/>
                </a:cxn>
                <a:cxn ang="0">
                  <a:pos x="34" y="172"/>
                </a:cxn>
                <a:cxn ang="0">
                  <a:pos x="50" y="164"/>
                </a:cxn>
                <a:cxn ang="0">
                  <a:pos x="65" y="157"/>
                </a:cxn>
                <a:cxn ang="0">
                  <a:pos x="78" y="144"/>
                </a:cxn>
                <a:cxn ang="0">
                  <a:pos x="94" y="129"/>
                </a:cxn>
                <a:cxn ang="0">
                  <a:pos x="107" y="106"/>
                </a:cxn>
                <a:cxn ang="0">
                  <a:pos x="128" y="84"/>
                </a:cxn>
                <a:cxn ang="0">
                  <a:pos x="133" y="71"/>
                </a:cxn>
                <a:cxn ang="0">
                  <a:pos x="146" y="61"/>
                </a:cxn>
                <a:cxn ang="0">
                  <a:pos x="164" y="50"/>
                </a:cxn>
                <a:cxn ang="0">
                  <a:pos x="180" y="41"/>
                </a:cxn>
                <a:cxn ang="0">
                  <a:pos x="193" y="30"/>
                </a:cxn>
                <a:cxn ang="0">
                  <a:pos x="206" y="22"/>
                </a:cxn>
                <a:cxn ang="0">
                  <a:pos x="221" y="15"/>
                </a:cxn>
                <a:cxn ang="0">
                  <a:pos x="240" y="9"/>
                </a:cxn>
                <a:cxn ang="0">
                  <a:pos x="255" y="2"/>
                </a:cxn>
                <a:cxn ang="0">
                  <a:pos x="276" y="2"/>
                </a:cxn>
                <a:cxn ang="0">
                  <a:pos x="292" y="0"/>
                </a:cxn>
                <a:cxn ang="0">
                  <a:pos x="312" y="5"/>
                </a:cxn>
                <a:cxn ang="0">
                  <a:pos x="312" y="13"/>
                </a:cxn>
                <a:cxn ang="0">
                  <a:pos x="305" y="11"/>
                </a:cxn>
                <a:cxn ang="0">
                  <a:pos x="292" y="13"/>
                </a:cxn>
                <a:cxn ang="0">
                  <a:pos x="268" y="13"/>
                </a:cxn>
                <a:cxn ang="0">
                  <a:pos x="242" y="22"/>
                </a:cxn>
                <a:cxn ang="0">
                  <a:pos x="229" y="26"/>
                </a:cxn>
                <a:cxn ang="0">
                  <a:pos x="211" y="33"/>
                </a:cxn>
                <a:cxn ang="0">
                  <a:pos x="195" y="39"/>
                </a:cxn>
                <a:cxn ang="0">
                  <a:pos x="180" y="50"/>
                </a:cxn>
                <a:cxn ang="0">
                  <a:pos x="167" y="61"/>
                </a:cxn>
                <a:cxn ang="0">
                  <a:pos x="151" y="73"/>
                </a:cxn>
                <a:cxn ang="0">
                  <a:pos x="133" y="89"/>
                </a:cxn>
                <a:cxn ang="0">
                  <a:pos x="120" y="108"/>
                </a:cxn>
                <a:cxn ang="0">
                  <a:pos x="120" y="110"/>
                </a:cxn>
                <a:cxn ang="0">
                  <a:pos x="115" y="119"/>
                </a:cxn>
                <a:cxn ang="0">
                  <a:pos x="107" y="132"/>
                </a:cxn>
                <a:cxn ang="0">
                  <a:pos x="97" y="147"/>
                </a:cxn>
                <a:cxn ang="0">
                  <a:pos x="78" y="159"/>
                </a:cxn>
                <a:cxn ang="0">
                  <a:pos x="58" y="175"/>
                </a:cxn>
                <a:cxn ang="0">
                  <a:pos x="45" y="177"/>
                </a:cxn>
                <a:cxn ang="0">
                  <a:pos x="32" y="181"/>
                </a:cxn>
                <a:cxn ang="0">
                  <a:pos x="16" y="183"/>
                </a:cxn>
                <a:cxn ang="0">
                  <a:pos x="0" y="185"/>
                </a:cxn>
                <a:cxn ang="0">
                  <a:pos x="0" y="177"/>
                </a:cxn>
                <a:cxn ang="0">
                  <a:pos x="0" y="177"/>
                </a:cxn>
              </a:cxnLst>
              <a:rect l="0" t="0" r="r" b="b"/>
              <a:pathLst>
                <a:path w="312" h="185">
                  <a:moveTo>
                    <a:pt x="0" y="177"/>
                  </a:moveTo>
                  <a:lnTo>
                    <a:pt x="8" y="175"/>
                  </a:lnTo>
                  <a:lnTo>
                    <a:pt x="34" y="172"/>
                  </a:lnTo>
                  <a:lnTo>
                    <a:pt x="50" y="164"/>
                  </a:lnTo>
                  <a:lnTo>
                    <a:pt x="65" y="157"/>
                  </a:lnTo>
                  <a:lnTo>
                    <a:pt x="78" y="144"/>
                  </a:lnTo>
                  <a:lnTo>
                    <a:pt x="94" y="129"/>
                  </a:lnTo>
                  <a:lnTo>
                    <a:pt x="107" y="106"/>
                  </a:lnTo>
                  <a:lnTo>
                    <a:pt x="128" y="84"/>
                  </a:lnTo>
                  <a:lnTo>
                    <a:pt x="133" y="71"/>
                  </a:lnTo>
                  <a:lnTo>
                    <a:pt x="146" y="61"/>
                  </a:lnTo>
                  <a:lnTo>
                    <a:pt x="164" y="50"/>
                  </a:lnTo>
                  <a:lnTo>
                    <a:pt x="180" y="41"/>
                  </a:lnTo>
                  <a:lnTo>
                    <a:pt x="193" y="30"/>
                  </a:lnTo>
                  <a:lnTo>
                    <a:pt x="206" y="22"/>
                  </a:lnTo>
                  <a:lnTo>
                    <a:pt x="221" y="15"/>
                  </a:lnTo>
                  <a:lnTo>
                    <a:pt x="240" y="9"/>
                  </a:lnTo>
                  <a:lnTo>
                    <a:pt x="255" y="2"/>
                  </a:lnTo>
                  <a:lnTo>
                    <a:pt x="276" y="2"/>
                  </a:lnTo>
                  <a:lnTo>
                    <a:pt x="292" y="0"/>
                  </a:lnTo>
                  <a:lnTo>
                    <a:pt x="312" y="5"/>
                  </a:lnTo>
                  <a:lnTo>
                    <a:pt x="312" y="13"/>
                  </a:lnTo>
                  <a:lnTo>
                    <a:pt x="305" y="11"/>
                  </a:lnTo>
                  <a:lnTo>
                    <a:pt x="292" y="13"/>
                  </a:lnTo>
                  <a:lnTo>
                    <a:pt x="268" y="13"/>
                  </a:lnTo>
                  <a:lnTo>
                    <a:pt x="242" y="22"/>
                  </a:lnTo>
                  <a:lnTo>
                    <a:pt x="229" y="26"/>
                  </a:lnTo>
                  <a:lnTo>
                    <a:pt x="211" y="33"/>
                  </a:lnTo>
                  <a:lnTo>
                    <a:pt x="195" y="39"/>
                  </a:lnTo>
                  <a:lnTo>
                    <a:pt x="180" y="50"/>
                  </a:lnTo>
                  <a:lnTo>
                    <a:pt x="167" y="61"/>
                  </a:lnTo>
                  <a:lnTo>
                    <a:pt x="151" y="73"/>
                  </a:lnTo>
                  <a:lnTo>
                    <a:pt x="133" y="89"/>
                  </a:lnTo>
                  <a:lnTo>
                    <a:pt x="120" y="108"/>
                  </a:lnTo>
                  <a:lnTo>
                    <a:pt x="120" y="110"/>
                  </a:lnTo>
                  <a:lnTo>
                    <a:pt x="115" y="119"/>
                  </a:lnTo>
                  <a:lnTo>
                    <a:pt x="107" y="132"/>
                  </a:lnTo>
                  <a:lnTo>
                    <a:pt x="97" y="147"/>
                  </a:lnTo>
                  <a:lnTo>
                    <a:pt x="78" y="159"/>
                  </a:lnTo>
                  <a:lnTo>
                    <a:pt x="58" y="175"/>
                  </a:lnTo>
                  <a:lnTo>
                    <a:pt x="45" y="177"/>
                  </a:lnTo>
                  <a:lnTo>
                    <a:pt x="32" y="181"/>
                  </a:lnTo>
                  <a:lnTo>
                    <a:pt x="16" y="183"/>
                  </a:lnTo>
                  <a:lnTo>
                    <a:pt x="0" y="185"/>
                  </a:lnTo>
                  <a:lnTo>
                    <a:pt x="0" y="177"/>
                  </a:lnTo>
                  <a:lnTo>
                    <a:pt x="0" y="177"/>
                  </a:lnTo>
                  <a:close/>
                </a:path>
              </a:pathLst>
            </a:custGeom>
            <a:solidFill>
              <a:srgbClr val="47BA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09" name="Freeform 197"/>
            <p:cNvSpPr>
              <a:spLocks/>
            </p:cNvSpPr>
            <p:nvPr/>
          </p:nvSpPr>
          <p:spPr bwMode="auto">
            <a:xfrm>
              <a:off x="4956" y="3496"/>
              <a:ext cx="135" cy="47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0" y="43"/>
                </a:cxn>
                <a:cxn ang="0">
                  <a:pos x="8" y="39"/>
                </a:cxn>
                <a:cxn ang="0">
                  <a:pos x="21" y="30"/>
                </a:cxn>
                <a:cxn ang="0">
                  <a:pos x="39" y="23"/>
                </a:cxn>
                <a:cxn ang="0">
                  <a:pos x="57" y="15"/>
                </a:cxn>
                <a:cxn ang="0">
                  <a:pos x="81" y="8"/>
                </a:cxn>
                <a:cxn ang="0">
                  <a:pos x="107" y="4"/>
                </a:cxn>
                <a:cxn ang="0">
                  <a:pos x="133" y="8"/>
                </a:cxn>
                <a:cxn ang="0">
                  <a:pos x="133" y="6"/>
                </a:cxn>
                <a:cxn ang="0">
                  <a:pos x="135" y="4"/>
                </a:cxn>
                <a:cxn ang="0">
                  <a:pos x="130" y="2"/>
                </a:cxn>
                <a:cxn ang="0">
                  <a:pos x="122" y="2"/>
                </a:cxn>
                <a:cxn ang="0">
                  <a:pos x="109" y="0"/>
                </a:cxn>
                <a:cxn ang="0">
                  <a:pos x="94" y="2"/>
                </a:cxn>
                <a:cxn ang="0">
                  <a:pos x="76" y="2"/>
                </a:cxn>
                <a:cxn ang="0">
                  <a:pos x="52" y="11"/>
                </a:cxn>
                <a:cxn ang="0">
                  <a:pos x="26" y="19"/>
                </a:cxn>
                <a:cxn ang="0">
                  <a:pos x="3" y="36"/>
                </a:cxn>
                <a:cxn ang="0">
                  <a:pos x="0" y="47"/>
                </a:cxn>
                <a:cxn ang="0">
                  <a:pos x="0" y="47"/>
                </a:cxn>
              </a:cxnLst>
              <a:rect l="0" t="0" r="r" b="b"/>
              <a:pathLst>
                <a:path w="135" h="47">
                  <a:moveTo>
                    <a:pt x="0" y="47"/>
                  </a:moveTo>
                  <a:lnTo>
                    <a:pt x="0" y="43"/>
                  </a:lnTo>
                  <a:lnTo>
                    <a:pt x="8" y="39"/>
                  </a:lnTo>
                  <a:lnTo>
                    <a:pt x="21" y="30"/>
                  </a:lnTo>
                  <a:lnTo>
                    <a:pt x="39" y="23"/>
                  </a:lnTo>
                  <a:lnTo>
                    <a:pt x="57" y="15"/>
                  </a:lnTo>
                  <a:lnTo>
                    <a:pt x="81" y="8"/>
                  </a:lnTo>
                  <a:lnTo>
                    <a:pt x="107" y="4"/>
                  </a:lnTo>
                  <a:lnTo>
                    <a:pt x="133" y="8"/>
                  </a:lnTo>
                  <a:lnTo>
                    <a:pt x="133" y="6"/>
                  </a:lnTo>
                  <a:lnTo>
                    <a:pt x="135" y="4"/>
                  </a:lnTo>
                  <a:lnTo>
                    <a:pt x="130" y="2"/>
                  </a:lnTo>
                  <a:lnTo>
                    <a:pt x="122" y="2"/>
                  </a:lnTo>
                  <a:lnTo>
                    <a:pt x="109" y="0"/>
                  </a:lnTo>
                  <a:lnTo>
                    <a:pt x="94" y="2"/>
                  </a:lnTo>
                  <a:lnTo>
                    <a:pt x="76" y="2"/>
                  </a:lnTo>
                  <a:lnTo>
                    <a:pt x="52" y="11"/>
                  </a:lnTo>
                  <a:lnTo>
                    <a:pt x="26" y="19"/>
                  </a:lnTo>
                  <a:lnTo>
                    <a:pt x="3" y="36"/>
                  </a:lnTo>
                  <a:lnTo>
                    <a:pt x="0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FF0F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10" name="Freeform 198"/>
            <p:cNvSpPr>
              <a:spLocks/>
            </p:cNvSpPr>
            <p:nvPr/>
          </p:nvSpPr>
          <p:spPr bwMode="auto">
            <a:xfrm>
              <a:off x="4951" y="3494"/>
              <a:ext cx="13" cy="49"/>
            </a:xfrm>
            <a:custGeom>
              <a:avLst/>
              <a:gdLst/>
              <a:ahLst/>
              <a:cxnLst>
                <a:cxn ang="0">
                  <a:pos x="5" y="49"/>
                </a:cxn>
                <a:cxn ang="0">
                  <a:pos x="0" y="49"/>
                </a:cxn>
                <a:cxn ang="0">
                  <a:pos x="8" y="2"/>
                </a:cxn>
                <a:cxn ang="0">
                  <a:pos x="13" y="0"/>
                </a:cxn>
                <a:cxn ang="0">
                  <a:pos x="8" y="43"/>
                </a:cxn>
                <a:cxn ang="0">
                  <a:pos x="5" y="49"/>
                </a:cxn>
                <a:cxn ang="0">
                  <a:pos x="5" y="49"/>
                </a:cxn>
              </a:cxnLst>
              <a:rect l="0" t="0" r="r" b="b"/>
              <a:pathLst>
                <a:path w="13" h="49">
                  <a:moveTo>
                    <a:pt x="5" y="49"/>
                  </a:moveTo>
                  <a:lnTo>
                    <a:pt x="0" y="49"/>
                  </a:lnTo>
                  <a:lnTo>
                    <a:pt x="8" y="2"/>
                  </a:lnTo>
                  <a:lnTo>
                    <a:pt x="13" y="0"/>
                  </a:lnTo>
                  <a:lnTo>
                    <a:pt x="8" y="43"/>
                  </a:lnTo>
                  <a:lnTo>
                    <a:pt x="5" y="49"/>
                  </a:lnTo>
                  <a:lnTo>
                    <a:pt x="5" y="49"/>
                  </a:lnTo>
                  <a:close/>
                </a:path>
              </a:pathLst>
            </a:custGeom>
            <a:solidFill>
              <a:srgbClr val="FF0F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11" name="Freeform 199"/>
            <p:cNvSpPr>
              <a:spLocks/>
            </p:cNvSpPr>
            <p:nvPr/>
          </p:nvSpPr>
          <p:spPr bwMode="auto">
            <a:xfrm>
              <a:off x="4972" y="3489"/>
              <a:ext cx="54" cy="5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9"/>
                </a:cxn>
                <a:cxn ang="0">
                  <a:pos x="10" y="22"/>
                </a:cxn>
                <a:cxn ang="0">
                  <a:pos x="23" y="37"/>
                </a:cxn>
                <a:cxn ang="0">
                  <a:pos x="47" y="52"/>
                </a:cxn>
                <a:cxn ang="0">
                  <a:pos x="54" y="50"/>
                </a:cxn>
                <a:cxn ang="0">
                  <a:pos x="47" y="46"/>
                </a:cxn>
                <a:cxn ang="0">
                  <a:pos x="36" y="37"/>
                </a:cxn>
                <a:cxn ang="0">
                  <a:pos x="15" y="2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54" h="52">
                  <a:moveTo>
                    <a:pt x="0" y="5"/>
                  </a:moveTo>
                  <a:lnTo>
                    <a:pt x="0" y="9"/>
                  </a:lnTo>
                  <a:lnTo>
                    <a:pt x="10" y="22"/>
                  </a:lnTo>
                  <a:lnTo>
                    <a:pt x="23" y="37"/>
                  </a:lnTo>
                  <a:lnTo>
                    <a:pt x="47" y="52"/>
                  </a:lnTo>
                  <a:lnTo>
                    <a:pt x="54" y="50"/>
                  </a:lnTo>
                  <a:lnTo>
                    <a:pt x="47" y="46"/>
                  </a:lnTo>
                  <a:lnTo>
                    <a:pt x="36" y="37"/>
                  </a:lnTo>
                  <a:lnTo>
                    <a:pt x="15" y="2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0F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12" name="Freeform 200"/>
            <p:cNvSpPr>
              <a:spLocks/>
            </p:cNvSpPr>
            <p:nvPr/>
          </p:nvSpPr>
          <p:spPr bwMode="auto">
            <a:xfrm>
              <a:off x="5058" y="3107"/>
              <a:ext cx="44" cy="101"/>
            </a:xfrm>
            <a:custGeom>
              <a:avLst/>
              <a:gdLst/>
              <a:ahLst/>
              <a:cxnLst>
                <a:cxn ang="0">
                  <a:pos x="10" y="101"/>
                </a:cxn>
                <a:cxn ang="0">
                  <a:pos x="13" y="101"/>
                </a:cxn>
                <a:cxn ang="0">
                  <a:pos x="26" y="96"/>
                </a:cxn>
                <a:cxn ang="0">
                  <a:pos x="31" y="90"/>
                </a:cxn>
                <a:cxn ang="0">
                  <a:pos x="39" y="81"/>
                </a:cxn>
                <a:cxn ang="0">
                  <a:pos x="41" y="68"/>
                </a:cxn>
                <a:cxn ang="0">
                  <a:pos x="44" y="49"/>
                </a:cxn>
                <a:cxn ang="0">
                  <a:pos x="41" y="36"/>
                </a:cxn>
                <a:cxn ang="0">
                  <a:pos x="39" y="27"/>
                </a:cxn>
                <a:cxn ang="0">
                  <a:pos x="36" y="19"/>
                </a:cxn>
                <a:cxn ang="0">
                  <a:pos x="33" y="12"/>
                </a:cxn>
                <a:cxn ang="0">
                  <a:pos x="26" y="4"/>
                </a:cxn>
                <a:cxn ang="0">
                  <a:pos x="20" y="2"/>
                </a:cxn>
                <a:cxn ang="0">
                  <a:pos x="5" y="0"/>
                </a:cxn>
                <a:cxn ang="0">
                  <a:pos x="0" y="4"/>
                </a:cxn>
                <a:cxn ang="0">
                  <a:pos x="5" y="10"/>
                </a:cxn>
                <a:cxn ang="0">
                  <a:pos x="7" y="8"/>
                </a:cxn>
                <a:cxn ang="0">
                  <a:pos x="15" y="8"/>
                </a:cxn>
                <a:cxn ang="0">
                  <a:pos x="18" y="8"/>
                </a:cxn>
                <a:cxn ang="0">
                  <a:pos x="23" y="15"/>
                </a:cxn>
                <a:cxn ang="0">
                  <a:pos x="26" y="21"/>
                </a:cxn>
                <a:cxn ang="0">
                  <a:pos x="31" y="36"/>
                </a:cxn>
                <a:cxn ang="0">
                  <a:pos x="31" y="47"/>
                </a:cxn>
                <a:cxn ang="0">
                  <a:pos x="31" y="58"/>
                </a:cxn>
                <a:cxn ang="0">
                  <a:pos x="31" y="66"/>
                </a:cxn>
                <a:cxn ang="0">
                  <a:pos x="31" y="77"/>
                </a:cxn>
                <a:cxn ang="0">
                  <a:pos x="23" y="88"/>
                </a:cxn>
                <a:cxn ang="0">
                  <a:pos x="15" y="92"/>
                </a:cxn>
                <a:cxn ang="0">
                  <a:pos x="10" y="101"/>
                </a:cxn>
                <a:cxn ang="0">
                  <a:pos x="10" y="101"/>
                </a:cxn>
              </a:cxnLst>
              <a:rect l="0" t="0" r="r" b="b"/>
              <a:pathLst>
                <a:path w="44" h="101">
                  <a:moveTo>
                    <a:pt x="10" y="101"/>
                  </a:moveTo>
                  <a:lnTo>
                    <a:pt x="13" y="101"/>
                  </a:lnTo>
                  <a:lnTo>
                    <a:pt x="26" y="96"/>
                  </a:lnTo>
                  <a:lnTo>
                    <a:pt x="31" y="90"/>
                  </a:lnTo>
                  <a:lnTo>
                    <a:pt x="39" y="81"/>
                  </a:lnTo>
                  <a:lnTo>
                    <a:pt x="41" y="68"/>
                  </a:lnTo>
                  <a:lnTo>
                    <a:pt x="44" y="49"/>
                  </a:lnTo>
                  <a:lnTo>
                    <a:pt x="41" y="36"/>
                  </a:lnTo>
                  <a:lnTo>
                    <a:pt x="39" y="27"/>
                  </a:lnTo>
                  <a:lnTo>
                    <a:pt x="36" y="19"/>
                  </a:lnTo>
                  <a:lnTo>
                    <a:pt x="33" y="12"/>
                  </a:lnTo>
                  <a:lnTo>
                    <a:pt x="26" y="4"/>
                  </a:lnTo>
                  <a:lnTo>
                    <a:pt x="20" y="2"/>
                  </a:lnTo>
                  <a:lnTo>
                    <a:pt x="5" y="0"/>
                  </a:lnTo>
                  <a:lnTo>
                    <a:pt x="0" y="4"/>
                  </a:lnTo>
                  <a:lnTo>
                    <a:pt x="5" y="10"/>
                  </a:lnTo>
                  <a:lnTo>
                    <a:pt x="7" y="8"/>
                  </a:lnTo>
                  <a:lnTo>
                    <a:pt x="15" y="8"/>
                  </a:lnTo>
                  <a:lnTo>
                    <a:pt x="18" y="8"/>
                  </a:lnTo>
                  <a:lnTo>
                    <a:pt x="23" y="15"/>
                  </a:lnTo>
                  <a:lnTo>
                    <a:pt x="26" y="21"/>
                  </a:lnTo>
                  <a:lnTo>
                    <a:pt x="31" y="36"/>
                  </a:lnTo>
                  <a:lnTo>
                    <a:pt x="31" y="47"/>
                  </a:lnTo>
                  <a:lnTo>
                    <a:pt x="31" y="58"/>
                  </a:lnTo>
                  <a:lnTo>
                    <a:pt x="31" y="66"/>
                  </a:lnTo>
                  <a:lnTo>
                    <a:pt x="31" y="77"/>
                  </a:lnTo>
                  <a:lnTo>
                    <a:pt x="23" y="88"/>
                  </a:lnTo>
                  <a:lnTo>
                    <a:pt x="15" y="92"/>
                  </a:lnTo>
                  <a:lnTo>
                    <a:pt x="10" y="101"/>
                  </a:lnTo>
                  <a:lnTo>
                    <a:pt x="10" y="101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13" name="Freeform 201"/>
            <p:cNvSpPr>
              <a:spLocks/>
            </p:cNvSpPr>
            <p:nvPr/>
          </p:nvSpPr>
          <p:spPr bwMode="auto">
            <a:xfrm>
              <a:off x="5045" y="3081"/>
              <a:ext cx="75" cy="159"/>
            </a:xfrm>
            <a:custGeom>
              <a:avLst/>
              <a:gdLst/>
              <a:ahLst/>
              <a:cxnLst>
                <a:cxn ang="0">
                  <a:pos x="10" y="144"/>
                </a:cxn>
                <a:cxn ang="0">
                  <a:pos x="13" y="148"/>
                </a:cxn>
                <a:cxn ang="0">
                  <a:pos x="26" y="159"/>
                </a:cxn>
                <a:cxn ang="0">
                  <a:pos x="33" y="159"/>
                </a:cxn>
                <a:cxn ang="0">
                  <a:pos x="44" y="157"/>
                </a:cxn>
                <a:cxn ang="0">
                  <a:pos x="52" y="148"/>
                </a:cxn>
                <a:cxn ang="0">
                  <a:pos x="64" y="135"/>
                </a:cxn>
                <a:cxn ang="0">
                  <a:pos x="70" y="114"/>
                </a:cxn>
                <a:cxn ang="0">
                  <a:pos x="75" y="92"/>
                </a:cxn>
                <a:cxn ang="0">
                  <a:pos x="75" y="69"/>
                </a:cxn>
                <a:cxn ang="0">
                  <a:pos x="72" y="49"/>
                </a:cxn>
                <a:cxn ang="0">
                  <a:pos x="64" y="30"/>
                </a:cxn>
                <a:cxn ang="0">
                  <a:pos x="57" y="15"/>
                </a:cxn>
                <a:cxn ang="0">
                  <a:pos x="44" y="4"/>
                </a:cxn>
                <a:cxn ang="0">
                  <a:pos x="33" y="2"/>
                </a:cxn>
                <a:cxn ang="0">
                  <a:pos x="28" y="0"/>
                </a:cxn>
                <a:cxn ang="0">
                  <a:pos x="18" y="4"/>
                </a:cxn>
                <a:cxn ang="0">
                  <a:pos x="7" y="10"/>
                </a:cxn>
                <a:cxn ang="0">
                  <a:pos x="0" y="30"/>
                </a:cxn>
                <a:cxn ang="0">
                  <a:pos x="5" y="32"/>
                </a:cxn>
                <a:cxn ang="0">
                  <a:pos x="5" y="28"/>
                </a:cxn>
                <a:cxn ang="0">
                  <a:pos x="10" y="19"/>
                </a:cxn>
                <a:cxn ang="0">
                  <a:pos x="18" y="10"/>
                </a:cxn>
                <a:cxn ang="0">
                  <a:pos x="31" y="10"/>
                </a:cxn>
                <a:cxn ang="0">
                  <a:pos x="44" y="15"/>
                </a:cxn>
                <a:cxn ang="0">
                  <a:pos x="57" y="30"/>
                </a:cxn>
                <a:cxn ang="0">
                  <a:pos x="59" y="38"/>
                </a:cxn>
                <a:cxn ang="0">
                  <a:pos x="64" y="53"/>
                </a:cxn>
                <a:cxn ang="0">
                  <a:pos x="67" y="69"/>
                </a:cxn>
                <a:cxn ang="0">
                  <a:pos x="70" y="88"/>
                </a:cxn>
                <a:cxn ang="0">
                  <a:pos x="67" y="103"/>
                </a:cxn>
                <a:cxn ang="0">
                  <a:pos x="62" y="120"/>
                </a:cxn>
                <a:cxn ang="0">
                  <a:pos x="54" y="131"/>
                </a:cxn>
                <a:cxn ang="0">
                  <a:pos x="46" y="144"/>
                </a:cxn>
                <a:cxn ang="0">
                  <a:pos x="36" y="148"/>
                </a:cxn>
                <a:cxn ang="0">
                  <a:pos x="26" y="150"/>
                </a:cxn>
                <a:cxn ang="0">
                  <a:pos x="18" y="148"/>
                </a:cxn>
                <a:cxn ang="0">
                  <a:pos x="13" y="140"/>
                </a:cxn>
                <a:cxn ang="0">
                  <a:pos x="10" y="144"/>
                </a:cxn>
                <a:cxn ang="0">
                  <a:pos x="10" y="144"/>
                </a:cxn>
              </a:cxnLst>
              <a:rect l="0" t="0" r="r" b="b"/>
              <a:pathLst>
                <a:path w="75" h="159">
                  <a:moveTo>
                    <a:pt x="10" y="144"/>
                  </a:moveTo>
                  <a:lnTo>
                    <a:pt x="13" y="148"/>
                  </a:lnTo>
                  <a:lnTo>
                    <a:pt x="26" y="159"/>
                  </a:lnTo>
                  <a:lnTo>
                    <a:pt x="33" y="159"/>
                  </a:lnTo>
                  <a:lnTo>
                    <a:pt x="44" y="157"/>
                  </a:lnTo>
                  <a:lnTo>
                    <a:pt x="52" y="148"/>
                  </a:lnTo>
                  <a:lnTo>
                    <a:pt x="64" y="135"/>
                  </a:lnTo>
                  <a:lnTo>
                    <a:pt x="70" y="114"/>
                  </a:lnTo>
                  <a:lnTo>
                    <a:pt x="75" y="92"/>
                  </a:lnTo>
                  <a:lnTo>
                    <a:pt x="75" y="69"/>
                  </a:lnTo>
                  <a:lnTo>
                    <a:pt x="72" y="49"/>
                  </a:lnTo>
                  <a:lnTo>
                    <a:pt x="64" y="30"/>
                  </a:lnTo>
                  <a:lnTo>
                    <a:pt x="57" y="15"/>
                  </a:lnTo>
                  <a:lnTo>
                    <a:pt x="44" y="4"/>
                  </a:lnTo>
                  <a:lnTo>
                    <a:pt x="33" y="2"/>
                  </a:lnTo>
                  <a:lnTo>
                    <a:pt x="28" y="0"/>
                  </a:lnTo>
                  <a:lnTo>
                    <a:pt x="18" y="4"/>
                  </a:lnTo>
                  <a:lnTo>
                    <a:pt x="7" y="10"/>
                  </a:lnTo>
                  <a:lnTo>
                    <a:pt x="0" y="30"/>
                  </a:lnTo>
                  <a:lnTo>
                    <a:pt x="5" y="32"/>
                  </a:lnTo>
                  <a:lnTo>
                    <a:pt x="5" y="28"/>
                  </a:lnTo>
                  <a:lnTo>
                    <a:pt x="10" y="19"/>
                  </a:lnTo>
                  <a:lnTo>
                    <a:pt x="18" y="10"/>
                  </a:lnTo>
                  <a:lnTo>
                    <a:pt x="31" y="10"/>
                  </a:lnTo>
                  <a:lnTo>
                    <a:pt x="44" y="15"/>
                  </a:lnTo>
                  <a:lnTo>
                    <a:pt x="57" y="30"/>
                  </a:lnTo>
                  <a:lnTo>
                    <a:pt x="59" y="38"/>
                  </a:lnTo>
                  <a:lnTo>
                    <a:pt x="64" y="53"/>
                  </a:lnTo>
                  <a:lnTo>
                    <a:pt x="67" y="69"/>
                  </a:lnTo>
                  <a:lnTo>
                    <a:pt x="70" y="88"/>
                  </a:lnTo>
                  <a:lnTo>
                    <a:pt x="67" y="103"/>
                  </a:lnTo>
                  <a:lnTo>
                    <a:pt x="62" y="120"/>
                  </a:lnTo>
                  <a:lnTo>
                    <a:pt x="54" y="131"/>
                  </a:lnTo>
                  <a:lnTo>
                    <a:pt x="46" y="144"/>
                  </a:lnTo>
                  <a:lnTo>
                    <a:pt x="36" y="148"/>
                  </a:lnTo>
                  <a:lnTo>
                    <a:pt x="26" y="150"/>
                  </a:lnTo>
                  <a:lnTo>
                    <a:pt x="18" y="148"/>
                  </a:lnTo>
                  <a:lnTo>
                    <a:pt x="13" y="140"/>
                  </a:lnTo>
                  <a:lnTo>
                    <a:pt x="10" y="144"/>
                  </a:lnTo>
                  <a:lnTo>
                    <a:pt x="10" y="14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14" name="Freeform 202"/>
            <p:cNvSpPr>
              <a:spLocks/>
            </p:cNvSpPr>
            <p:nvPr/>
          </p:nvSpPr>
          <p:spPr bwMode="auto">
            <a:xfrm>
              <a:off x="4792" y="3205"/>
              <a:ext cx="442" cy="252"/>
            </a:xfrm>
            <a:custGeom>
              <a:avLst/>
              <a:gdLst/>
              <a:ahLst/>
              <a:cxnLst>
                <a:cxn ang="0">
                  <a:pos x="432" y="0"/>
                </a:cxn>
                <a:cxn ang="0">
                  <a:pos x="393" y="7"/>
                </a:cxn>
                <a:cxn ang="0">
                  <a:pos x="349" y="20"/>
                </a:cxn>
                <a:cxn ang="0">
                  <a:pos x="317" y="33"/>
                </a:cxn>
                <a:cxn ang="0">
                  <a:pos x="286" y="52"/>
                </a:cxn>
                <a:cxn ang="0">
                  <a:pos x="258" y="76"/>
                </a:cxn>
                <a:cxn ang="0">
                  <a:pos x="245" y="97"/>
                </a:cxn>
                <a:cxn ang="0">
                  <a:pos x="227" y="127"/>
                </a:cxn>
                <a:cxn ang="0">
                  <a:pos x="206" y="155"/>
                </a:cxn>
                <a:cxn ang="0">
                  <a:pos x="180" y="185"/>
                </a:cxn>
                <a:cxn ang="0">
                  <a:pos x="141" y="211"/>
                </a:cxn>
                <a:cxn ang="0">
                  <a:pos x="104" y="226"/>
                </a:cxn>
                <a:cxn ang="0">
                  <a:pos x="76" y="235"/>
                </a:cxn>
                <a:cxn ang="0">
                  <a:pos x="47" y="239"/>
                </a:cxn>
                <a:cxn ang="0">
                  <a:pos x="16" y="241"/>
                </a:cxn>
                <a:cxn ang="0">
                  <a:pos x="0" y="252"/>
                </a:cxn>
                <a:cxn ang="0">
                  <a:pos x="19" y="252"/>
                </a:cxn>
                <a:cxn ang="0">
                  <a:pos x="39" y="250"/>
                </a:cxn>
                <a:cxn ang="0">
                  <a:pos x="68" y="250"/>
                </a:cxn>
                <a:cxn ang="0">
                  <a:pos x="94" y="243"/>
                </a:cxn>
                <a:cxn ang="0">
                  <a:pos x="128" y="235"/>
                </a:cxn>
                <a:cxn ang="0">
                  <a:pos x="156" y="218"/>
                </a:cxn>
                <a:cxn ang="0">
                  <a:pos x="190" y="196"/>
                </a:cxn>
                <a:cxn ang="0">
                  <a:pos x="211" y="177"/>
                </a:cxn>
                <a:cxn ang="0">
                  <a:pos x="229" y="151"/>
                </a:cxn>
                <a:cxn ang="0">
                  <a:pos x="253" y="114"/>
                </a:cxn>
                <a:cxn ang="0">
                  <a:pos x="279" y="71"/>
                </a:cxn>
                <a:cxn ang="0">
                  <a:pos x="330" y="41"/>
                </a:cxn>
                <a:cxn ang="0">
                  <a:pos x="359" y="26"/>
                </a:cxn>
                <a:cxn ang="0">
                  <a:pos x="388" y="18"/>
                </a:cxn>
                <a:cxn ang="0">
                  <a:pos x="416" y="9"/>
                </a:cxn>
                <a:cxn ang="0">
                  <a:pos x="442" y="7"/>
                </a:cxn>
                <a:cxn ang="0">
                  <a:pos x="440" y="0"/>
                </a:cxn>
              </a:cxnLst>
              <a:rect l="0" t="0" r="r" b="b"/>
              <a:pathLst>
                <a:path w="442" h="252">
                  <a:moveTo>
                    <a:pt x="440" y="0"/>
                  </a:moveTo>
                  <a:lnTo>
                    <a:pt x="432" y="0"/>
                  </a:lnTo>
                  <a:lnTo>
                    <a:pt x="416" y="3"/>
                  </a:lnTo>
                  <a:lnTo>
                    <a:pt x="393" y="7"/>
                  </a:lnTo>
                  <a:lnTo>
                    <a:pt x="367" y="16"/>
                  </a:lnTo>
                  <a:lnTo>
                    <a:pt x="349" y="20"/>
                  </a:lnTo>
                  <a:lnTo>
                    <a:pt x="333" y="26"/>
                  </a:lnTo>
                  <a:lnTo>
                    <a:pt x="317" y="33"/>
                  </a:lnTo>
                  <a:lnTo>
                    <a:pt x="302" y="43"/>
                  </a:lnTo>
                  <a:lnTo>
                    <a:pt x="286" y="52"/>
                  </a:lnTo>
                  <a:lnTo>
                    <a:pt x="271" y="65"/>
                  </a:lnTo>
                  <a:lnTo>
                    <a:pt x="258" y="76"/>
                  </a:lnTo>
                  <a:lnTo>
                    <a:pt x="253" y="93"/>
                  </a:lnTo>
                  <a:lnTo>
                    <a:pt x="245" y="97"/>
                  </a:lnTo>
                  <a:lnTo>
                    <a:pt x="240" y="117"/>
                  </a:lnTo>
                  <a:lnTo>
                    <a:pt x="227" y="127"/>
                  </a:lnTo>
                  <a:lnTo>
                    <a:pt x="219" y="142"/>
                  </a:lnTo>
                  <a:lnTo>
                    <a:pt x="206" y="155"/>
                  </a:lnTo>
                  <a:lnTo>
                    <a:pt x="195" y="173"/>
                  </a:lnTo>
                  <a:lnTo>
                    <a:pt x="180" y="185"/>
                  </a:lnTo>
                  <a:lnTo>
                    <a:pt x="159" y="200"/>
                  </a:lnTo>
                  <a:lnTo>
                    <a:pt x="141" y="211"/>
                  </a:lnTo>
                  <a:lnTo>
                    <a:pt x="117" y="224"/>
                  </a:lnTo>
                  <a:lnTo>
                    <a:pt x="104" y="226"/>
                  </a:lnTo>
                  <a:lnTo>
                    <a:pt x="91" y="231"/>
                  </a:lnTo>
                  <a:lnTo>
                    <a:pt x="76" y="235"/>
                  </a:lnTo>
                  <a:lnTo>
                    <a:pt x="63" y="239"/>
                  </a:lnTo>
                  <a:lnTo>
                    <a:pt x="47" y="239"/>
                  </a:lnTo>
                  <a:lnTo>
                    <a:pt x="32" y="241"/>
                  </a:lnTo>
                  <a:lnTo>
                    <a:pt x="16" y="241"/>
                  </a:lnTo>
                  <a:lnTo>
                    <a:pt x="0" y="241"/>
                  </a:lnTo>
                  <a:lnTo>
                    <a:pt x="0" y="252"/>
                  </a:lnTo>
                  <a:lnTo>
                    <a:pt x="3" y="252"/>
                  </a:lnTo>
                  <a:lnTo>
                    <a:pt x="19" y="252"/>
                  </a:lnTo>
                  <a:lnTo>
                    <a:pt x="26" y="250"/>
                  </a:lnTo>
                  <a:lnTo>
                    <a:pt x="39" y="250"/>
                  </a:lnTo>
                  <a:lnTo>
                    <a:pt x="52" y="250"/>
                  </a:lnTo>
                  <a:lnTo>
                    <a:pt x="68" y="250"/>
                  </a:lnTo>
                  <a:lnTo>
                    <a:pt x="81" y="246"/>
                  </a:lnTo>
                  <a:lnTo>
                    <a:pt x="94" y="243"/>
                  </a:lnTo>
                  <a:lnTo>
                    <a:pt x="112" y="239"/>
                  </a:lnTo>
                  <a:lnTo>
                    <a:pt x="128" y="235"/>
                  </a:lnTo>
                  <a:lnTo>
                    <a:pt x="143" y="226"/>
                  </a:lnTo>
                  <a:lnTo>
                    <a:pt x="156" y="218"/>
                  </a:lnTo>
                  <a:lnTo>
                    <a:pt x="172" y="207"/>
                  </a:lnTo>
                  <a:lnTo>
                    <a:pt x="190" y="196"/>
                  </a:lnTo>
                  <a:lnTo>
                    <a:pt x="193" y="190"/>
                  </a:lnTo>
                  <a:lnTo>
                    <a:pt x="211" y="177"/>
                  </a:lnTo>
                  <a:lnTo>
                    <a:pt x="219" y="164"/>
                  </a:lnTo>
                  <a:lnTo>
                    <a:pt x="229" y="151"/>
                  </a:lnTo>
                  <a:lnTo>
                    <a:pt x="240" y="134"/>
                  </a:lnTo>
                  <a:lnTo>
                    <a:pt x="253" y="114"/>
                  </a:lnTo>
                  <a:lnTo>
                    <a:pt x="260" y="91"/>
                  </a:lnTo>
                  <a:lnTo>
                    <a:pt x="279" y="71"/>
                  </a:lnTo>
                  <a:lnTo>
                    <a:pt x="302" y="54"/>
                  </a:lnTo>
                  <a:lnTo>
                    <a:pt x="330" y="41"/>
                  </a:lnTo>
                  <a:lnTo>
                    <a:pt x="343" y="33"/>
                  </a:lnTo>
                  <a:lnTo>
                    <a:pt x="359" y="26"/>
                  </a:lnTo>
                  <a:lnTo>
                    <a:pt x="372" y="20"/>
                  </a:lnTo>
                  <a:lnTo>
                    <a:pt x="388" y="18"/>
                  </a:lnTo>
                  <a:lnTo>
                    <a:pt x="401" y="11"/>
                  </a:lnTo>
                  <a:lnTo>
                    <a:pt x="416" y="9"/>
                  </a:lnTo>
                  <a:lnTo>
                    <a:pt x="429" y="7"/>
                  </a:lnTo>
                  <a:lnTo>
                    <a:pt x="442" y="7"/>
                  </a:lnTo>
                  <a:lnTo>
                    <a:pt x="440" y="0"/>
                  </a:lnTo>
                  <a:lnTo>
                    <a:pt x="440" y="0"/>
                  </a:lnTo>
                  <a:close/>
                </a:path>
              </a:pathLst>
            </a:custGeom>
            <a:solidFill>
              <a:srgbClr val="179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15" name="Freeform 203"/>
            <p:cNvSpPr>
              <a:spLocks/>
            </p:cNvSpPr>
            <p:nvPr/>
          </p:nvSpPr>
          <p:spPr bwMode="auto">
            <a:xfrm>
              <a:off x="4818" y="3257"/>
              <a:ext cx="406" cy="273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401" y="0"/>
                </a:cxn>
                <a:cxn ang="0">
                  <a:pos x="390" y="4"/>
                </a:cxn>
                <a:cxn ang="0">
                  <a:pos x="375" y="9"/>
                </a:cxn>
                <a:cxn ang="0">
                  <a:pos x="362" y="19"/>
                </a:cxn>
                <a:cxn ang="0">
                  <a:pos x="341" y="30"/>
                </a:cxn>
                <a:cxn ang="0">
                  <a:pos x="325" y="45"/>
                </a:cxn>
                <a:cxn ang="0">
                  <a:pos x="310" y="62"/>
                </a:cxn>
                <a:cxn ang="0">
                  <a:pos x="299" y="84"/>
                </a:cxn>
                <a:cxn ang="0">
                  <a:pos x="291" y="93"/>
                </a:cxn>
                <a:cxn ang="0">
                  <a:pos x="289" y="105"/>
                </a:cxn>
                <a:cxn ang="0">
                  <a:pos x="281" y="116"/>
                </a:cxn>
                <a:cxn ang="0">
                  <a:pos x="279" y="129"/>
                </a:cxn>
                <a:cxn ang="0">
                  <a:pos x="271" y="142"/>
                </a:cxn>
                <a:cxn ang="0">
                  <a:pos x="263" y="155"/>
                </a:cxn>
                <a:cxn ang="0">
                  <a:pos x="250" y="168"/>
                </a:cxn>
                <a:cxn ang="0">
                  <a:pos x="240" y="181"/>
                </a:cxn>
                <a:cxn ang="0">
                  <a:pos x="221" y="191"/>
                </a:cxn>
                <a:cxn ang="0">
                  <a:pos x="206" y="204"/>
                </a:cxn>
                <a:cxn ang="0">
                  <a:pos x="180" y="215"/>
                </a:cxn>
                <a:cxn ang="0">
                  <a:pos x="156" y="228"/>
                </a:cxn>
                <a:cxn ang="0">
                  <a:pos x="141" y="232"/>
                </a:cxn>
                <a:cxn ang="0">
                  <a:pos x="125" y="237"/>
                </a:cxn>
                <a:cxn ang="0">
                  <a:pos x="104" y="241"/>
                </a:cxn>
                <a:cxn ang="0">
                  <a:pos x="91" y="245"/>
                </a:cxn>
                <a:cxn ang="0">
                  <a:pos x="68" y="250"/>
                </a:cxn>
                <a:cxn ang="0">
                  <a:pos x="50" y="254"/>
                </a:cxn>
                <a:cxn ang="0">
                  <a:pos x="26" y="258"/>
                </a:cxn>
                <a:cxn ang="0">
                  <a:pos x="3" y="265"/>
                </a:cxn>
                <a:cxn ang="0">
                  <a:pos x="0" y="273"/>
                </a:cxn>
                <a:cxn ang="0">
                  <a:pos x="0" y="271"/>
                </a:cxn>
                <a:cxn ang="0">
                  <a:pos x="11" y="271"/>
                </a:cxn>
                <a:cxn ang="0">
                  <a:pos x="21" y="267"/>
                </a:cxn>
                <a:cxn ang="0">
                  <a:pos x="39" y="265"/>
                </a:cxn>
                <a:cxn ang="0">
                  <a:pos x="58" y="260"/>
                </a:cxn>
                <a:cxn ang="0">
                  <a:pos x="81" y="256"/>
                </a:cxn>
                <a:cxn ang="0">
                  <a:pos x="104" y="250"/>
                </a:cxn>
                <a:cxn ang="0">
                  <a:pos x="130" y="243"/>
                </a:cxn>
                <a:cxn ang="0">
                  <a:pos x="154" y="232"/>
                </a:cxn>
                <a:cxn ang="0">
                  <a:pos x="180" y="224"/>
                </a:cxn>
                <a:cxn ang="0">
                  <a:pos x="203" y="211"/>
                </a:cxn>
                <a:cxn ang="0">
                  <a:pos x="229" y="200"/>
                </a:cxn>
                <a:cxn ang="0">
                  <a:pos x="247" y="183"/>
                </a:cxn>
                <a:cxn ang="0">
                  <a:pos x="266" y="168"/>
                </a:cxn>
                <a:cxn ang="0">
                  <a:pos x="279" y="151"/>
                </a:cxn>
                <a:cxn ang="0">
                  <a:pos x="289" y="133"/>
                </a:cxn>
                <a:cxn ang="0">
                  <a:pos x="294" y="112"/>
                </a:cxn>
                <a:cxn ang="0">
                  <a:pos x="302" y="95"/>
                </a:cxn>
                <a:cxn ang="0">
                  <a:pos x="310" y="80"/>
                </a:cxn>
                <a:cxn ang="0">
                  <a:pos x="317" y="69"/>
                </a:cxn>
                <a:cxn ang="0">
                  <a:pos x="325" y="56"/>
                </a:cxn>
                <a:cxn ang="0">
                  <a:pos x="333" y="47"/>
                </a:cxn>
                <a:cxn ang="0">
                  <a:pos x="343" y="39"/>
                </a:cxn>
                <a:cxn ang="0">
                  <a:pos x="354" y="34"/>
                </a:cxn>
                <a:cxn ang="0">
                  <a:pos x="367" y="24"/>
                </a:cxn>
                <a:cxn ang="0">
                  <a:pos x="382" y="19"/>
                </a:cxn>
                <a:cxn ang="0">
                  <a:pos x="390" y="17"/>
                </a:cxn>
                <a:cxn ang="0">
                  <a:pos x="395" y="17"/>
                </a:cxn>
                <a:cxn ang="0">
                  <a:pos x="406" y="0"/>
                </a:cxn>
                <a:cxn ang="0">
                  <a:pos x="406" y="0"/>
                </a:cxn>
              </a:cxnLst>
              <a:rect l="0" t="0" r="r" b="b"/>
              <a:pathLst>
                <a:path w="406" h="273">
                  <a:moveTo>
                    <a:pt x="406" y="0"/>
                  </a:moveTo>
                  <a:lnTo>
                    <a:pt x="401" y="0"/>
                  </a:lnTo>
                  <a:lnTo>
                    <a:pt x="390" y="4"/>
                  </a:lnTo>
                  <a:lnTo>
                    <a:pt x="375" y="9"/>
                  </a:lnTo>
                  <a:lnTo>
                    <a:pt x="362" y="19"/>
                  </a:lnTo>
                  <a:lnTo>
                    <a:pt x="341" y="30"/>
                  </a:lnTo>
                  <a:lnTo>
                    <a:pt x="325" y="45"/>
                  </a:lnTo>
                  <a:lnTo>
                    <a:pt x="310" y="62"/>
                  </a:lnTo>
                  <a:lnTo>
                    <a:pt x="299" y="84"/>
                  </a:lnTo>
                  <a:lnTo>
                    <a:pt x="291" y="93"/>
                  </a:lnTo>
                  <a:lnTo>
                    <a:pt x="289" y="105"/>
                  </a:lnTo>
                  <a:lnTo>
                    <a:pt x="281" y="116"/>
                  </a:lnTo>
                  <a:lnTo>
                    <a:pt x="279" y="129"/>
                  </a:lnTo>
                  <a:lnTo>
                    <a:pt x="271" y="142"/>
                  </a:lnTo>
                  <a:lnTo>
                    <a:pt x="263" y="155"/>
                  </a:lnTo>
                  <a:lnTo>
                    <a:pt x="250" y="168"/>
                  </a:lnTo>
                  <a:lnTo>
                    <a:pt x="240" y="181"/>
                  </a:lnTo>
                  <a:lnTo>
                    <a:pt x="221" y="191"/>
                  </a:lnTo>
                  <a:lnTo>
                    <a:pt x="206" y="204"/>
                  </a:lnTo>
                  <a:lnTo>
                    <a:pt x="180" y="215"/>
                  </a:lnTo>
                  <a:lnTo>
                    <a:pt x="156" y="228"/>
                  </a:lnTo>
                  <a:lnTo>
                    <a:pt x="141" y="232"/>
                  </a:lnTo>
                  <a:lnTo>
                    <a:pt x="125" y="237"/>
                  </a:lnTo>
                  <a:lnTo>
                    <a:pt x="104" y="241"/>
                  </a:lnTo>
                  <a:lnTo>
                    <a:pt x="91" y="245"/>
                  </a:lnTo>
                  <a:lnTo>
                    <a:pt x="68" y="250"/>
                  </a:lnTo>
                  <a:lnTo>
                    <a:pt x="50" y="254"/>
                  </a:lnTo>
                  <a:lnTo>
                    <a:pt x="26" y="258"/>
                  </a:lnTo>
                  <a:lnTo>
                    <a:pt x="3" y="265"/>
                  </a:lnTo>
                  <a:lnTo>
                    <a:pt x="0" y="273"/>
                  </a:lnTo>
                  <a:lnTo>
                    <a:pt x="0" y="271"/>
                  </a:lnTo>
                  <a:lnTo>
                    <a:pt x="11" y="271"/>
                  </a:lnTo>
                  <a:lnTo>
                    <a:pt x="21" y="267"/>
                  </a:lnTo>
                  <a:lnTo>
                    <a:pt x="39" y="265"/>
                  </a:lnTo>
                  <a:lnTo>
                    <a:pt x="58" y="260"/>
                  </a:lnTo>
                  <a:lnTo>
                    <a:pt x="81" y="256"/>
                  </a:lnTo>
                  <a:lnTo>
                    <a:pt x="104" y="250"/>
                  </a:lnTo>
                  <a:lnTo>
                    <a:pt x="130" y="243"/>
                  </a:lnTo>
                  <a:lnTo>
                    <a:pt x="154" y="232"/>
                  </a:lnTo>
                  <a:lnTo>
                    <a:pt x="180" y="224"/>
                  </a:lnTo>
                  <a:lnTo>
                    <a:pt x="203" y="211"/>
                  </a:lnTo>
                  <a:lnTo>
                    <a:pt x="229" y="200"/>
                  </a:lnTo>
                  <a:lnTo>
                    <a:pt x="247" y="183"/>
                  </a:lnTo>
                  <a:lnTo>
                    <a:pt x="266" y="168"/>
                  </a:lnTo>
                  <a:lnTo>
                    <a:pt x="279" y="151"/>
                  </a:lnTo>
                  <a:lnTo>
                    <a:pt x="289" y="133"/>
                  </a:lnTo>
                  <a:lnTo>
                    <a:pt x="294" y="112"/>
                  </a:lnTo>
                  <a:lnTo>
                    <a:pt x="302" y="95"/>
                  </a:lnTo>
                  <a:lnTo>
                    <a:pt x="310" y="80"/>
                  </a:lnTo>
                  <a:lnTo>
                    <a:pt x="317" y="69"/>
                  </a:lnTo>
                  <a:lnTo>
                    <a:pt x="325" y="56"/>
                  </a:lnTo>
                  <a:lnTo>
                    <a:pt x="333" y="47"/>
                  </a:lnTo>
                  <a:lnTo>
                    <a:pt x="343" y="39"/>
                  </a:lnTo>
                  <a:lnTo>
                    <a:pt x="354" y="34"/>
                  </a:lnTo>
                  <a:lnTo>
                    <a:pt x="367" y="24"/>
                  </a:lnTo>
                  <a:lnTo>
                    <a:pt x="382" y="19"/>
                  </a:lnTo>
                  <a:lnTo>
                    <a:pt x="390" y="17"/>
                  </a:lnTo>
                  <a:lnTo>
                    <a:pt x="395" y="17"/>
                  </a:lnTo>
                  <a:lnTo>
                    <a:pt x="406" y="0"/>
                  </a:lnTo>
                  <a:lnTo>
                    <a:pt x="406" y="0"/>
                  </a:lnTo>
                  <a:close/>
                </a:path>
              </a:pathLst>
            </a:custGeom>
            <a:solidFill>
              <a:srgbClr val="21D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16" name="Freeform 204"/>
            <p:cNvSpPr>
              <a:spLocks/>
            </p:cNvSpPr>
            <p:nvPr/>
          </p:nvSpPr>
          <p:spPr bwMode="auto">
            <a:xfrm>
              <a:off x="5187" y="3147"/>
              <a:ext cx="53" cy="134"/>
            </a:xfrm>
            <a:custGeom>
              <a:avLst/>
              <a:gdLst/>
              <a:ahLst/>
              <a:cxnLst>
                <a:cxn ang="0">
                  <a:pos x="8" y="134"/>
                </a:cxn>
                <a:cxn ang="0">
                  <a:pos x="13" y="134"/>
                </a:cxn>
                <a:cxn ang="0">
                  <a:pos x="29" y="129"/>
                </a:cxn>
                <a:cxn ang="0">
                  <a:pos x="37" y="121"/>
                </a:cxn>
                <a:cxn ang="0">
                  <a:pos x="45" y="108"/>
                </a:cxn>
                <a:cxn ang="0">
                  <a:pos x="47" y="99"/>
                </a:cxn>
                <a:cxn ang="0">
                  <a:pos x="50" y="91"/>
                </a:cxn>
                <a:cxn ang="0">
                  <a:pos x="50" y="78"/>
                </a:cxn>
                <a:cxn ang="0">
                  <a:pos x="52" y="67"/>
                </a:cxn>
                <a:cxn ang="0">
                  <a:pos x="50" y="52"/>
                </a:cxn>
                <a:cxn ang="0">
                  <a:pos x="47" y="41"/>
                </a:cxn>
                <a:cxn ang="0">
                  <a:pos x="45" y="28"/>
                </a:cxn>
                <a:cxn ang="0">
                  <a:pos x="42" y="22"/>
                </a:cxn>
                <a:cxn ang="0">
                  <a:pos x="34" y="9"/>
                </a:cxn>
                <a:cxn ang="0">
                  <a:pos x="26" y="5"/>
                </a:cxn>
                <a:cxn ang="0">
                  <a:pos x="8" y="0"/>
                </a:cxn>
                <a:cxn ang="0">
                  <a:pos x="3" y="3"/>
                </a:cxn>
                <a:cxn ang="0">
                  <a:pos x="0" y="13"/>
                </a:cxn>
                <a:cxn ang="0">
                  <a:pos x="6" y="11"/>
                </a:cxn>
                <a:cxn ang="0">
                  <a:pos x="19" y="13"/>
                </a:cxn>
                <a:cxn ang="0">
                  <a:pos x="24" y="15"/>
                </a:cxn>
                <a:cxn ang="0">
                  <a:pos x="32" y="24"/>
                </a:cxn>
                <a:cxn ang="0">
                  <a:pos x="37" y="35"/>
                </a:cxn>
                <a:cxn ang="0">
                  <a:pos x="42" y="54"/>
                </a:cxn>
                <a:cxn ang="0">
                  <a:pos x="42" y="69"/>
                </a:cxn>
                <a:cxn ang="0">
                  <a:pos x="42" y="84"/>
                </a:cxn>
                <a:cxn ang="0">
                  <a:pos x="39" y="95"/>
                </a:cxn>
                <a:cxn ang="0">
                  <a:pos x="37" y="108"/>
                </a:cxn>
                <a:cxn ang="0">
                  <a:pos x="26" y="121"/>
                </a:cxn>
                <a:cxn ang="0">
                  <a:pos x="16" y="129"/>
                </a:cxn>
                <a:cxn ang="0">
                  <a:pos x="11" y="132"/>
                </a:cxn>
                <a:cxn ang="0">
                  <a:pos x="8" y="134"/>
                </a:cxn>
                <a:cxn ang="0">
                  <a:pos x="8" y="134"/>
                </a:cxn>
              </a:cxnLst>
              <a:rect l="0" t="0" r="r" b="b"/>
              <a:pathLst>
                <a:path w="52" h="134">
                  <a:moveTo>
                    <a:pt x="8" y="134"/>
                  </a:moveTo>
                  <a:lnTo>
                    <a:pt x="13" y="134"/>
                  </a:lnTo>
                  <a:lnTo>
                    <a:pt x="29" y="129"/>
                  </a:lnTo>
                  <a:lnTo>
                    <a:pt x="37" y="121"/>
                  </a:lnTo>
                  <a:lnTo>
                    <a:pt x="45" y="108"/>
                  </a:lnTo>
                  <a:lnTo>
                    <a:pt x="47" y="99"/>
                  </a:lnTo>
                  <a:lnTo>
                    <a:pt x="50" y="91"/>
                  </a:lnTo>
                  <a:lnTo>
                    <a:pt x="50" y="78"/>
                  </a:lnTo>
                  <a:lnTo>
                    <a:pt x="52" y="67"/>
                  </a:lnTo>
                  <a:lnTo>
                    <a:pt x="50" y="52"/>
                  </a:lnTo>
                  <a:lnTo>
                    <a:pt x="47" y="41"/>
                  </a:lnTo>
                  <a:lnTo>
                    <a:pt x="45" y="28"/>
                  </a:lnTo>
                  <a:lnTo>
                    <a:pt x="42" y="22"/>
                  </a:lnTo>
                  <a:lnTo>
                    <a:pt x="34" y="9"/>
                  </a:lnTo>
                  <a:lnTo>
                    <a:pt x="26" y="5"/>
                  </a:lnTo>
                  <a:lnTo>
                    <a:pt x="8" y="0"/>
                  </a:lnTo>
                  <a:lnTo>
                    <a:pt x="3" y="3"/>
                  </a:lnTo>
                  <a:lnTo>
                    <a:pt x="0" y="13"/>
                  </a:lnTo>
                  <a:lnTo>
                    <a:pt x="6" y="11"/>
                  </a:lnTo>
                  <a:lnTo>
                    <a:pt x="19" y="13"/>
                  </a:lnTo>
                  <a:lnTo>
                    <a:pt x="24" y="15"/>
                  </a:lnTo>
                  <a:lnTo>
                    <a:pt x="32" y="24"/>
                  </a:lnTo>
                  <a:lnTo>
                    <a:pt x="37" y="35"/>
                  </a:lnTo>
                  <a:lnTo>
                    <a:pt x="42" y="54"/>
                  </a:lnTo>
                  <a:lnTo>
                    <a:pt x="42" y="69"/>
                  </a:lnTo>
                  <a:lnTo>
                    <a:pt x="42" y="84"/>
                  </a:lnTo>
                  <a:lnTo>
                    <a:pt x="39" y="95"/>
                  </a:lnTo>
                  <a:lnTo>
                    <a:pt x="37" y="108"/>
                  </a:lnTo>
                  <a:lnTo>
                    <a:pt x="26" y="121"/>
                  </a:lnTo>
                  <a:lnTo>
                    <a:pt x="16" y="129"/>
                  </a:lnTo>
                  <a:lnTo>
                    <a:pt x="11" y="132"/>
                  </a:lnTo>
                  <a:lnTo>
                    <a:pt x="8" y="134"/>
                  </a:lnTo>
                  <a:lnTo>
                    <a:pt x="8" y="13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17" name="Freeform 205"/>
            <p:cNvSpPr>
              <a:spLocks/>
            </p:cNvSpPr>
            <p:nvPr/>
          </p:nvSpPr>
          <p:spPr bwMode="auto">
            <a:xfrm>
              <a:off x="5190" y="3087"/>
              <a:ext cx="138" cy="39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33" y="0"/>
                </a:cxn>
                <a:cxn ang="0">
                  <a:pos x="138" y="9"/>
                </a:cxn>
                <a:cxn ang="0">
                  <a:pos x="18" y="39"/>
                </a:cxn>
                <a:cxn ang="0">
                  <a:pos x="0" y="32"/>
                </a:cxn>
                <a:cxn ang="0">
                  <a:pos x="0" y="32"/>
                </a:cxn>
              </a:cxnLst>
              <a:rect l="0" t="0" r="r" b="b"/>
              <a:pathLst>
                <a:path w="138" h="39">
                  <a:moveTo>
                    <a:pt x="0" y="32"/>
                  </a:moveTo>
                  <a:lnTo>
                    <a:pt x="133" y="0"/>
                  </a:lnTo>
                  <a:lnTo>
                    <a:pt x="138" y="9"/>
                  </a:lnTo>
                  <a:lnTo>
                    <a:pt x="18" y="39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18" name="Freeform 206"/>
            <p:cNvSpPr>
              <a:spLocks/>
            </p:cNvSpPr>
            <p:nvPr/>
          </p:nvSpPr>
          <p:spPr bwMode="auto">
            <a:xfrm>
              <a:off x="4785" y="3156"/>
              <a:ext cx="291" cy="174"/>
            </a:xfrm>
            <a:custGeom>
              <a:avLst/>
              <a:gdLst/>
              <a:ahLst/>
              <a:cxnLst>
                <a:cxn ang="0">
                  <a:pos x="10" y="174"/>
                </a:cxn>
                <a:cxn ang="0">
                  <a:pos x="0" y="170"/>
                </a:cxn>
                <a:cxn ang="0">
                  <a:pos x="5" y="168"/>
                </a:cxn>
                <a:cxn ang="0">
                  <a:pos x="7" y="166"/>
                </a:cxn>
                <a:cxn ang="0">
                  <a:pos x="18" y="163"/>
                </a:cxn>
                <a:cxn ang="0">
                  <a:pos x="31" y="161"/>
                </a:cxn>
                <a:cxn ang="0">
                  <a:pos x="46" y="159"/>
                </a:cxn>
                <a:cxn ang="0">
                  <a:pos x="62" y="151"/>
                </a:cxn>
                <a:cxn ang="0">
                  <a:pos x="78" y="142"/>
                </a:cxn>
                <a:cxn ang="0">
                  <a:pos x="96" y="129"/>
                </a:cxn>
                <a:cxn ang="0">
                  <a:pos x="111" y="112"/>
                </a:cxn>
                <a:cxn ang="0">
                  <a:pos x="122" y="90"/>
                </a:cxn>
                <a:cxn ang="0">
                  <a:pos x="137" y="71"/>
                </a:cxn>
                <a:cxn ang="0">
                  <a:pos x="150" y="52"/>
                </a:cxn>
                <a:cxn ang="0">
                  <a:pos x="174" y="37"/>
                </a:cxn>
                <a:cxn ang="0">
                  <a:pos x="192" y="21"/>
                </a:cxn>
                <a:cxn ang="0">
                  <a:pos x="218" y="11"/>
                </a:cxn>
                <a:cxn ang="0">
                  <a:pos x="231" y="6"/>
                </a:cxn>
                <a:cxn ang="0">
                  <a:pos x="247" y="4"/>
                </a:cxn>
                <a:cxn ang="0">
                  <a:pos x="262" y="0"/>
                </a:cxn>
                <a:cxn ang="0">
                  <a:pos x="283" y="0"/>
                </a:cxn>
                <a:cxn ang="0">
                  <a:pos x="286" y="0"/>
                </a:cxn>
                <a:cxn ang="0">
                  <a:pos x="291" y="0"/>
                </a:cxn>
                <a:cxn ang="0">
                  <a:pos x="291" y="2"/>
                </a:cxn>
                <a:cxn ang="0">
                  <a:pos x="283" y="6"/>
                </a:cxn>
                <a:cxn ang="0">
                  <a:pos x="273" y="6"/>
                </a:cxn>
                <a:cxn ang="0">
                  <a:pos x="260" y="9"/>
                </a:cxn>
                <a:cxn ang="0">
                  <a:pos x="247" y="9"/>
                </a:cxn>
                <a:cxn ang="0">
                  <a:pos x="228" y="15"/>
                </a:cxn>
                <a:cxn ang="0">
                  <a:pos x="210" y="19"/>
                </a:cxn>
                <a:cxn ang="0">
                  <a:pos x="189" y="30"/>
                </a:cxn>
                <a:cxn ang="0">
                  <a:pos x="174" y="43"/>
                </a:cxn>
                <a:cxn ang="0">
                  <a:pos x="153" y="62"/>
                </a:cxn>
                <a:cxn ang="0">
                  <a:pos x="150" y="67"/>
                </a:cxn>
                <a:cxn ang="0">
                  <a:pos x="137" y="82"/>
                </a:cxn>
                <a:cxn ang="0">
                  <a:pos x="124" y="97"/>
                </a:cxn>
                <a:cxn ang="0">
                  <a:pos x="122" y="114"/>
                </a:cxn>
                <a:cxn ang="0">
                  <a:pos x="111" y="129"/>
                </a:cxn>
                <a:cxn ang="0">
                  <a:pos x="91" y="151"/>
                </a:cxn>
                <a:cxn ang="0">
                  <a:pos x="72" y="157"/>
                </a:cxn>
                <a:cxn ang="0">
                  <a:pos x="57" y="166"/>
                </a:cxn>
                <a:cxn ang="0">
                  <a:pos x="33" y="170"/>
                </a:cxn>
                <a:cxn ang="0">
                  <a:pos x="10" y="174"/>
                </a:cxn>
                <a:cxn ang="0">
                  <a:pos x="10" y="174"/>
                </a:cxn>
              </a:cxnLst>
              <a:rect l="0" t="0" r="r" b="b"/>
              <a:pathLst>
                <a:path w="291" h="174">
                  <a:moveTo>
                    <a:pt x="10" y="174"/>
                  </a:moveTo>
                  <a:lnTo>
                    <a:pt x="0" y="170"/>
                  </a:lnTo>
                  <a:lnTo>
                    <a:pt x="5" y="168"/>
                  </a:lnTo>
                  <a:lnTo>
                    <a:pt x="7" y="166"/>
                  </a:lnTo>
                  <a:lnTo>
                    <a:pt x="18" y="163"/>
                  </a:lnTo>
                  <a:lnTo>
                    <a:pt x="31" y="161"/>
                  </a:lnTo>
                  <a:lnTo>
                    <a:pt x="46" y="159"/>
                  </a:lnTo>
                  <a:lnTo>
                    <a:pt x="62" y="151"/>
                  </a:lnTo>
                  <a:lnTo>
                    <a:pt x="78" y="142"/>
                  </a:lnTo>
                  <a:lnTo>
                    <a:pt x="96" y="129"/>
                  </a:lnTo>
                  <a:lnTo>
                    <a:pt x="111" y="112"/>
                  </a:lnTo>
                  <a:lnTo>
                    <a:pt x="122" y="90"/>
                  </a:lnTo>
                  <a:lnTo>
                    <a:pt x="137" y="71"/>
                  </a:lnTo>
                  <a:lnTo>
                    <a:pt x="150" y="52"/>
                  </a:lnTo>
                  <a:lnTo>
                    <a:pt x="174" y="37"/>
                  </a:lnTo>
                  <a:lnTo>
                    <a:pt x="192" y="21"/>
                  </a:lnTo>
                  <a:lnTo>
                    <a:pt x="218" y="11"/>
                  </a:lnTo>
                  <a:lnTo>
                    <a:pt x="231" y="6"/>
                  </a:lnTo>
                  <a:lnTo>
                    <a:pt x="247" y="4"/>
                  </a:lnTo>
                  <a:lnTo>
                    <a:pt x="262" y="0"/>
                  </a:lnTo>
                  <a:lnTo>
                    <a:pt x="283" y="0"/>
                  </a:lnTo>
                  <a:lnTo>
                    <a:pt x="286" y="0"/>
                  </a:lnTo>
                  <a:lnTo>
                    <a:pt x="291" y="0"/>
                  </a:lnTo>
                  <a:lnTo>
                    <a:pt x="291" y="2"/>
                  </a:lnTo>
                  <a:lnTo>
                    <a:pt x="283" y="6"/>
                  </a:lnTo>
                  <a:lnTo>
                    <a:pt x="273" y="6"/>
                  </a:lnTo>
                  <a:lnTo>
                    <a:pt x="260" y="9"/>
                  </a:lnTo>
                  <a:lnTo>
                    <a:pt x="247" y="9"/>
                  </a:lnTo>
                  <a:lnTo>
                    <a:pt x="228" y="15"/>
                  </a:lnTo>
                  <a:lnTo>
                    <a:pt x="210" y="19"/>
                  </a:lnTo>
                  <a:lnTo>
                    <a:pt x="189" y="30"/>
                  </a:lnTo>
                  <a:lnTo>
                    <a:pt x="174" y="43"/>
                  </a:lnTo>
                  <a:lnTo>
                    <a:pt x="153" y="62"/>
                  </a:lnTo>
                  <a:lnTo>
                    <a:pt x="150" y="67"/>
                  </a:lnTo>
                  <a:lnTo>
                    <a:pt x="137" y="82"/>
                  </a:lnTo>
                  <a:lnTo>
                    <a:pt x="124" y="97"/>
                  </a:lnTo>
                  <a:lnTo>
                    <a:pt x="122" y="114"/>
                  </a:lnTo>
                  <a:lnTo>
                    <a:pt x="111" y="129"/>
                  </a:lnTo>
                  <a:lnTo>
                    <a:pt x="91" y="151"/>
                  </a:lnTo>
                  <a:lnTo>
                    <a:pt x="72" y="157"/>
                  </a:lnTo>
                  <a:lnTo>
                    <a:pt x="57" y="166"/>
                  </a:lnTo>
                  <a:lnTo>
                    <a:pt x="33" y="170"/>
                  </a:lnTo>
                  <a:lnTo>
                    <a:pt x="10" y="174"/>
                  </a:lnTo>
                  <a:lnTo>
                    <a:pt x="10" y="17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19" name="Freeform 207"/>
            <p:cNvSpPr>
              <a:spLocks/>
            </p:cNvSpPr>
            <p:nvPr/>
          </p:nvSpPr>
          <p:spPr bwMode="auto">
            <a:xfrm>
              <a:off x="4795" y="3180"/>
              <a:ext cx="281" cy="187"/>
            </a:xfrm>
            <a:custGeom>
              <a:avLst/>
              <a:gdLst/>
              <a:ahLst/>
              <a:cxnLst>
                <a:cxn ang="0">
                  <a:pos x="10" y="180"/>
                </a:cxn>
                <a:cxn ang="0">
                  <a:pos x="10" y="178"/>
                </a:cxn>
                <a:cxn ang="0">
                  <a:pos x="21" y="178"/>
                </a:cxn>
                <a:cxn ang="0">
                  <a:pos x="31" y="174"/>
                </a:cxn>
                <a:cxn ang="0">
                  <a:pos x="49" y="172"/>
                </a:cxn>
                <a:cxn ang="0">
                  <a:pos x="65" y="163"/>
                </a:cxn>
                <a:cxn ang="0">
                  <a:pos x="81" y="157"/>
                </a:cxn>
                <a:cxn ang="0">
                  <a:pos x="99" y="148"/>
                </a:cxn>
                <a:cxn ang="0">
                  <a:pos x="114" y="137"/>
                </a:cxn>
                <a:cxn ang="0">
                  <a:pos x="127" y="122"/>
                </a:cxn>
                <a:cxn ang="0">
                  <a:pos x="138" y="109"/>
                </a:cxn>
                <a:cxn ang="0">
                  <a:pos x="143" y="94"/>
                </a:cxn>
                <a:cxn ang="0">
                  <a:pos x="153" y="81"/>
                </a:cxn>
                <a:cxn ang="0">
                  <a:pos x="164" y="66"/>
                </a:cxn>
                <a:cxn ang="0">
                  <a:pos x="174" y="53"/>
                </a:cxn>
                <a:cxn ang="0">
                  <a:pos x="182" y="41"/>
                </a:cxn>
                <a:cxn ang="0">
                  <a:pos x="200" y="32"/>
                </a:cxn>
                <a:cxn ang="0">
                  <a:pos x="213" y="19"/>
                </a:cxn>
                <a:cxn ang="0">
                  <a:pos x="226" y="13"/>
                </a:cxn>
                <a:cxn ang="0">
                  <a:pos x="239" y="6"/>
                </a:cxn>
                <a:cxn ang="0">
                  <a:pos x="252" y="4"/>
                </a:cxn>
                <a:cxn ang="0">
                  <a:pos x="270" y="0"/>
                </a:cxn>
                <a:cxn ang="0">
                  <a:pos x="278" y="0"/>
                </a:cxn>
                <a:cxn ang="0">
                  <a:pos x="281" y="0"/>
                </a:cxn>
                <a:cxn ang="0">
                  <a:pos x="278" y="6"/>
                </a:cxn>
                <a:cxn ang="0">
                  <a:pos x="270" y="6"/>
                </a:cxn>
                <a:cxn ang="0">
                  <a:pos x="260" y="8"/>
                </a:cxn>
                <a:cxn ang="0">
                  <a:pos x="244" y="13"/>
                </a:cxn>
                <a:cxn ang="0">
                  <a:pos x="231" y="19"/>
                </a:cxn>
                <a:cxn ang="0">
                  <a:pos x="216" y="23"/>
                </a:cxn>
                <a:cxn ang="0">
                  <a:pos x="200" y="32"/>
                </a:cxn>
                <a:cxn ang="0">
                  <a:pos x="187" y="45"/>
                </a:cxn>
                <a:cxn ang="0">
                  <a:pos x="179" y="60"/>
                </a:cxn>
                <a:cxn ang="0">
                  <a:pos x="169" y="75"/>
                </a:cxn>
                <a:cxn ang="0">
                  <a:pos x="161" y="92"/>
                </a:cxn>
                <a:cxn ang="0">
                  <a:pos x="151" y="111"/>
                </a:cxn>
                <a:cxn ang="0">
                  <a:pos x="138" y="133"/>
                </a:cxn>
                <a:cxn ang="0">
                  <a:pos x="114" y="148"/>
                </a:cxn>
                <a:cxn ang="0">
                  <a:pos x="91" y="165"/>
                </a:cxn>
                <a:cxn ang="0">
                  <a:pos x="78" y="170"/>
                </a:cxn>
                <a:cxn ang="0">
                  <a:pos x="62" y="176"/>
                </a:cxn>
                <a:cxn ang="0">
                  <a:pos x="42" y="180"/>
                </a:cxn>
                <a:cxn ang="0">
                  <a:pos x="23" y="187"/>
                </a:cxn>
                <a:cxn ang="0">
                  <a:pos x="16" y="187"/>
                </a:cxn>
                <a:cxn ang="0">
                  <a:pos x="5" y="187"/>
                </a:cxn>
                <a:cxn ang="0">
                  <a:pos x="0" y="185"/>
                </a:cxn>
                <a:cxn ang="0">
                  <a:pos x="10" y="180"/>
                </a:cxn>
                <a:cxn ang="0">
                  <a:pos x="10" y="180"/>
                </a:cxn>
              </a:cxnLst>
              <a:rect l="0" t="0" r="r" b="b"/>
              <a:pathLst>
                <a:path w="281" h="187">
                  <a:moveTo>
                    <a:pt x="10" y="180"/>
                  </a:moveTo>
                  <a:lnTo>
                    <a:pt x="10" y="178"/>
                  </a:lnTo>
                  <a:lnTo>
                    <a:pt x="21" y="178"/>
                  </a:lnTo>
                  <a:lnTo>
                    <a:pt x="31" y="174"/>
                  </a:lnTo>
                  <a:lnTo>
                    <a:pt x="49" y="172"/>
                  </a:lnTo>
                  <a:lnTo>
                    <a:pt x="65" y="163"/>
                  </a:lnTo>
                  <a:lnTo>
                    <a:pt x="81" y="157"/>
                  </a:lnTo>
                  <a:lnTo>
                    <a:pt x="99" y="148"/>
                  </a:lnTo>
                  <a:lnTo>
                    <a:pt x="114" y="137"/>
                  </a:lnTo>
                  <a:lnTo>
                    <a:pt x="127" y="122"/>
                  </a:lnTo>
                  <a:lnTo>
                    <a:pt x="138" y="109"/>
                  </a:lnTo>
                  <a:lnTo>
                    <a:pt x="143" y="94"/>
                  </a:lnTo>
                  <a:lnTo>
                    <a:pt x="153" y="81"/>
                  </a:lnTo>
                  <a:lnTo>
                    <a:pt x="164" y="66"/>
                  </a:lnTo>
                  <a:lnTo>
                    <a:pt x="174" y="53"/>
                  </a:lnTo>
                  <a:lnTo>
                    <a:pt x="182" y="41"/>
                  </a:lnTo>
                  <a:lnTo>
                    <a:pt x="200" y="32"/>
                  </a:lnTo>
                  <a:lnTo>
                    <a:pt x="213" y="19"/>
                  </a:lnTo>
                  <a:lnTo>
                    <a:pt x="226" y="13"/>
                  </a:lnTo>
                  <a:lnTo>
                    <a:pt x="239" y="6"/>
                  </a:lnTo>
                  <a:lnTo>
                    <a:pt x="252" y="4"/>
                  </a:lnTo>
                  <a:lnTo>
                    <a:pt x="270" y="0"/>
                  </a:lnTo>
                  <a:lnTo>
                    <a:pt x="278" y="0"/>
                  </a:lnTo>
                  <a:lnTo>
                    <a:pt x="281" y="0"/>
                  </a:lnTo>
                  <a:lnTo>
                    <a:pt x="278" y="6"/>
                  </a:lnTo>
                  <a:lnTo>
                    <a:pt x="270" y="6"/>
                  </a:lnTo>
                  <a:lnTo>
                    <a:pt x="260" y="8"/>
                  </a:lnTo>
                  <a:lnTo>
                    <a:pt x="244" y="13"/>
                  </a:lnTo>
                  <a:lnTo>
                    <a:pt x="231" y="19"/>
                  </a:lnTo>
                  <a:lnTo>
                    <a:pt x="216" y="23"/>
                  </a:lnTo>
                  <a:lnTo>
                    <a:pt x="200" y="32"/>
                  </a:lnTo>
                  <a:lnTo>
                    <a:pt x="187" y="45"/>
                  </a:lnTo>
                  <a:lnTo>
                    <a:pt x="179" y="60"/>
                  </a:lnTo>
                  <a:lnTo>
                    <a:pt x="169" y="75"/>
                  </a:lnTo>
                  <a:lnTo>
                    <a:pt x="161" y="92"/>
                  </a:lnTo>
                  <a:lnTo>
                    <a:pt x="151" y="111"/>
                  </a:lnTo>
                  <a:lnTo>
                    <a:pt x="138" y="133"/>
                  </a:lnTo>
                  <a:lnTo>
                    <a:pt x="114" y="148"/>
                  </a:lnTo>
                  <a:lnTo>
                    <a:pt x="91" y="165"/>
                  </a:lnTo>
                  <a:lnTo>
                    <a:pt x="78" y="170"/>
                  </a:lnTo>
                  <a:lnTo>
                    <a:pt x="62" y="176"/>
                  </a:lnTo>
                  <a:lnTo>
                    <a:pt x="42" y="180"/>
                  </a:lnTo>
                  <a:lnTo>
                    <a:pt x="23" y="187"/>
                  </a:lnTo>
                  <a:lnTo>
                    <a:pt x="16" y="187"/>
                  </a:lnTo>
                  <a:lnTo>
                    <a:pt x="5" y="187"/>
                  </a:lnTo>
                  <a:lnTo>
                    <a:pt x="0" y="185"/>
                  </a:lnTo>
                  <a:lnTo>
                    <a:pt x="10" y="180"/>
                  </a:lnTo>
                  <a:lnTo>
                    <a:pt x="10" y="1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20" name="Freeform 208"/>
            <p:cNvSpPr>
              <a:spLocks/>
            </p:cNvSpPr>
            <p:nvPr/>
          </p:nvSpPr>
          <p:spPr bwMode="auto">
            <a:xfrm>
              <a:off x="5078" y="3036"/>
              <a:ext cx="198" cy="55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190" y="0"/>
                </a:cxn>
                <a:cxn ang="0">
                  <a:pos x="198" y="8"/>
                </a:cxn>
                <a:cxn ang="0">
                  <a:pos x="11" y="55"/>
                </a:cxn>
                <a:cxn ang="0">
                  <a:pos x="0" y="47"/>
                </a:cxn>
                <a:cxn ang="0">
                  <a:pos x="0" y="47"/>
                </a:cxn>
              </a:cxnLst>
              <a:rect l="0" t="0" r="r" b="b"/>
              <a:pathLst>
                <a:path w="198" h="55">
                  <a:moveTo>
                    <a:pt x="0" y="47"/>
                  </a:moveTo>
                  <a:lnTo>
                    <a:pt x="190" y="0"/>
                  </a:lnTo>
                  <a:lnTo>
                    <a:pt x="198" y="8"/>
                  </a:lnTo>
                  <a:lnTo>
                    <a:pt x="11" y="55"/>
                  </a:lnTo>
                  <a:lnTo>
                    <a:pt x="0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21" name="Freeform 209"/>
            <p:cNvSpPr>
              <a:spLocks/>
            </p:cNvSpPr>
            <p:nvPr/>
          </p:nvSpPr>
          <p:spPr bwMode="auto">
            <a:xfrm>
              <a:off x="5008" y="3246"/>
              <a:ext cx="55" cy="73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0" y="58"/>
                </a:cxn>
                <a:cxn ang="0">
                  <a:pos x="8" y="39"/>
                </a:cxn>
                <a:cxn ang="0">
                  <a:pos x="18" y="20"/>
                </a:cxn>
                <a:cxn ang="0">
                  <a:pos x="37" y="7"/>
                </a:cxn>
                <a:cxn ang="0">
                  <a:pos x="47" y="0"/>
                </a:cxn>
                <a:cxn ang="0">
                  <a:pos x="55" y="2"/>
                </a:cxn>
                <a:cxn ang="0">
                  <a:pos x="50" y="7"/>
                </a:cxn>
                <a:cxn ang="0">
                  <a:pos x="42" y="13"/>
                </a:cxn>
                <a:cxn ang="0">
                  <a:pos x="26" y="22"/>
                </a:cxn>
                <a:cxn ang="0">
                  <a:pos x="18" y="37"/>
                </a:cxn>
                <a:cxn ang="0">
                  <a:pos x="13" y="50"/>
                </a:cxn>
                <a:cxn ang="0">
                  <a:pos x="13" y="63"/>
                </a:cxn>
                <a:cxn ang="0">
                  <a:pos x="3" y="73"/>
                </a:cxn>
                <a:cxn ang="0">
                  <a:pos x="0" y="67"/>
                </a:cxn>
                <a:cxn ang="0">
                  <a:pos x="0" y="67"/>
                </a:cxn>
              </a:cxnLst>
              <a:rect l="0" t="0" r="r" b="b"/>
              <a:pathLst>
                <a:path w="55" h="73">
                  <a:moveTo>
                    <a:pt x="0" y="67"/>
                  </a:moveTo>
                  <a:lnTo>
                    <a:pt x="0" y="58"/>
                  </a:lnTo>
                  <a:lnTo>
                    <a:pt x="8" y="39"/>
                  </a:lnTo>
                  <a:lnTo>
                    <a:pt x="18" y="20"/>
                  </a:lnTo>
                  <a:lnTo>
                    <a:pt x="37" y="7"/>
                  </a:lnTo>
                  <a:lnTo>
                    <a:pt x="47" y="0"/>
                  </a:lnTo>
                  <a:lnTo>
                    <a:pt x="55" y="2"/>
                  </a:lnTo>
                  <a:lnTo>
                    <a:pt x="50" y="7"/>
                  </a:lnTo>
                  <a:lnTo>
                    <a:pt x="42" y="13"/>
                  </a:lnTo>
                  <a:lnTo>
                    <a:pt x="26" y="22"/>
                  </a:lnTo>
                  <a:lnTo>
                    <a:pt x="18" y="37"/>
                  </a:lnTo>
                  <a:lnTo>
                    <a:pt x="13" y="50"/>
                  </a:lnTo>
                  <a:lnTo>
                    <a:pt x="13" y="63"/>
                  </a:lnTo>
                  <a:lnTo>
                    <a:pt x="3" y="73"/>
                  </a:lnTo>
                  <a:lnTo>
                    <a:pt x="0" y="67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22" name="Freeform 210"/>
            <p:cNvSpPr>
              <a:spLocks/>
            </p:cNvSpPr>
            <p:nvPr/>
          </p:nvSpPr>
          <p:spPr bwMode="auto">
            <a:xfrm>
              <a:off x="5120" y="3059"/>
              <a:ext cx="170" cy="54"/>
            </a:xfrm>
            <a:custGeom>
              <a:avLst/>
              <a:gdLst/>
              <a:ahLst/>
              <a:cxnLst>
                <a:cxn ang="0">
                  <a:pos x="10" y="39"/>
                </a:cxn>
                <a:cxn ang="0">
                  <a:pos x="15" y="35"/>
                </a:cxn>
                <a:cxn ang="0">
                  <a:pos x="31" y="30"/>
                </a:cxn>
                <a:cxn ang="0">
                  <a:pos x="52" y="24"/>
                </a:cxn>
                <a:cxn ang="0">
                  <a:pos x="80" y="17"/>
                </a:cxn>
                <a:cxn ang="0">
                  <a:pos x="106" y="9"/>
                </a:cxn>
                <a:cxn ang="0">
                  <a:pos x="132" y="4"/>
                </a:cxn>
                <a:cxn ang="0">
                  <a:pos x="153" y="0"/>
                </a:cxn>
                <a:cxn ang="0">
                  <a:pos x="169" y="4"/>
                </a:cxn>
                <a:cxn ang="0">
                  <a:pos x="166" y="7"/>
                </a:cxn>
                <a:cxn ang="0">
                  <a:pos x="153" y="15"/>
                </a:cxn>
                <a:cxn ang="0">
                  <a:pos x="140" y="17"/>
                </a:cxn>
                <a:cxn ang="0">
                  <a:pos x="127" y="22"/>
                </a:cxn>
                <a:cxn ang="0">
                  <a:pos x="114" y="26"/>
                </a:cxn>
                <a:cxn ang="0">
                  <a:pos x="101" y="32"/>
                </a:cxn>
                <a:cxn ang="0">
                  <a:pos x="86" y="35"/>
                </a:cxn>
                <a:cxn ang="0">
                  <a:pos x="70" y="39"/>
                </a:cxn>
                <a:cxn ang="0">
                  <a:pos x="54" y="41"/>
                </a:cxn>
                <a:cxn ang="0">
                  <a:pos x="44" y="45"/>
                </a:cxn>
                <a:cxn ang="0">
                  <a:pos x="26" y="50"/>
                </a:cxn>
                <a:cxn ang="0">
                  <a:pos x="21" y="54"/>
                </a:cxn>
                <a:cxn ang="0">
                  <a:pos x="13" y="50"/>
                </a:cxn>
                <a:cxn ang="0">
                  <a:pos x="5" y="48"/>
                </a:cxn>
                <a:cxn ang="0">
                  <a:pos x="0" y="41"/>
                </a:cxn>
                <a:cxn ang="0">
                  <a:pos x="10" y="39"/>
                </a:cxn>
                <a:cxn ang="0">
                  <a:pos x="10" y="39"/>
                </a:cxn>
              </a:cxnLst>
              <a:rect l="0" t="0" r="r" b="b"/>
              <a:pathLst>
                <a:path w="169" h="54">
                  <a:moveTo>
                    <a:pt x="10" y="39"/>
                  </a:moveTo>
                  <a:lnTo>
                    <a:pt x="15" y="35"/>
                  </a:lnTo>
                  <a:lnTo>
                    <a:pt x="31" y="30"/>
                  </a:lnTo>
                  <a:lnTo>
                    <a:pt x="52" y="24"/>
                  </a:lnTo>
                  <a:lnTo>
                    <a:pt x="80" y="17"/>
                  </a:lnTo>
                  <a:lnTo>
                    <a:pt x="106" y="9"/>
                  </a:lnTo>
                  <a:lnTo>
                    <a:pt x="132" y="4"/>
                  </a:lnTo>
                  <a:lnTo>
                    <a:pt x="153" y="0"/>
                  </a:lnTo>
                  <a:lnTo>
                    <a:pt x="169" y="4"/>
                  </a:lnTo>
                  <a:lnTo>
                    <a:pt x="166" y="7"/>
                  </a:lnTo>
                  <a:lnTo>
                    <a:pt x="153" y="15"/>
                  </a:lnTo>
                  <a:lnTo>
                    <a:pt x="140" y="17"/>
                  </a:lnTo>
                  <a:lnTo>
                    <a:pt x="127" y="22"/>
                  </a:lnTo>
                  <a:lnTo>
                    <a:pt x="114" y="26"/>
                  </a:lnTo>
                  <a:lnTo>
                    <a:pt x="101" y="32"/>
                  </a:lnTo>
                  <a:lnTo>
                    <a:pt x="86" y="35"/>
                  </a:lnTo>
                  <a:lnTo>
                    <a:pt x="70" y="39"/>
                  </a:lnTo>
                  <a:lnTo>
                    <a:pt x="54" y="41"/>
                  </a:lnTo>
                  <a:lnTo>
                    <a:pt x="44" y="45"/>
                  </a:lnTo>
                  <a:lnTo>
                    <a:pt x="26" y="50"/>
                  </a:lnTo>
                  <a:lnTo>
                    <a:pt x="21" y="54"/>
                  </a:lnTo>
                  <a:lnTo>
                    <a:pt x="13" y="50"/>
                  </a:lnTo>
                  <a:lnTo>
                    <a:pt x="5" y="48"/>
                  </a:lnTo>
                  <a:lnTo>
                    <a:pt x="0" y="41"/>
                  </a:lnTo>
                  <a:lnTo>
                    <a:pt x="10" y="39"/>
                  </a:lnTo>
                  <a:lnTo>
                    <a:pt x="10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23" name="Freeform 211"/>
            <p:cNvSpPr>
              <a:spLocks/>
            </p:cNvSpPr>
            <p:nvPr/>
          </p:nvSpPr>
          <p:spPr bwMode="auto">
            <a:xfrm>
              <a:off x="4811" y="3393"/>
              <a:ext cx="111" cy="34"/>
            </a:xfrm>
            <a:custGeom>
              <a:avLst/>
              <a:gdLst/>
              <a:ahLst/>
              <a:cxnLst>
                <a:cxn ang="0">
                  <a:pos x="10" y="23"/>
                </a:cxn>
                <a:cxn ang="0">
                  <a:pos x="15" y="23"/>
                </a:cxn>
                <a:cxn ang="0">
                  <a:pos x="36" y="25"/>
                </a:cxn>
                <a:cxn ang="0">
                  <a:pos x="46" y="23"/>
                </a:cxn>
                <a:cxn ang="0">
                  <a:pos x="62" y="21"/>
                </a:cxn>
                <a:cxn ang="0">
                  <a:pos x="75" y="17"/>
                </a:cxn>
                <a:cxn ang="0">
                  <a:pos x="93" y="10"/>
                </a:cxn>
                <a:cxn ang="0">
                  <a:pos x="109" y="0"/>
                </a:cxn>
                <a:cxn ang="0">
                  <a:pos x="111" y="2"/>
                </a:cxn>
                <a:cxn ang="0">
                  <a:pos x="106" y="10"/>
                </a:cxn>
                <a:cxn ang="0">
                  <a:pos x="98" y="19"/>
                </a:cxn>
                <a:cxn ang="0">
                  <a:pos x="88" y="23"/>
                </a:cxn>
                <a:cxn ang="0">
                  <a:pos x="70" y="30"/>
                </a:cxn>
                <a:cxn ang="0">
                  <a:pos x="57" y="32"/>
                </a:cxn>
                <a:cxn ang="0">
                  <a:pos x="44" y="34"/>
                </a:cxn>
                <a:cxn ang="0">
                  <a:pos x="26" y="32"/>
                </a:cxn>
                <a:cxn ang="0">
                  <a:pos x="10" y="32"/>
                </a:cxn>
                <a:cxn ang="0">
                  <a:pos x="0" y="25"/>
                </a:cxn>
                <a:cxn ang="0">
                  <a:pos x="2" y="23"/>
                </a:cxn>
                <a:cxn ang="0">
                  <a:pos x="5" y="23"/>
                </a:cxn>
                <a:cxn ang="0">
                  <a:pos x="10" y="23"/>
                </a:cxn>
                <a:cxn ang="0">
                  <a:pos x="10" y="23"/>
                </a:cxn>
              </a:cxnLst>
              <a:rect l="0" t="0" r="r" b="b"/>
              <a:pathLst>
                <a:path w="111" h="34">
                  <a:moveTo>
                    <a:pt x="10" y="23"/>
                  </a:moveTo>
                  <a:lnTo>
                    <a:pt x="15" y="23"/>
                  </a:lnTo>
                  <a:lnTo>
                    <a:pt x="36" y="25"/>
                  </a:lnTo>
                  <a:lnTo>
                    <a:pt x="46" y="23"/>
                  </a:lnTo>
                  <a:lnTo>
                    <a:pt x="62" y="21"/>
                  </a:lnTo>
                  <a:lnTo>
                    <a:pt x="75" y="17"/>
                  </a:lnTo>
                  <a:lnTo>
                    <a:pt x="93" y="10"/>
                  </a:lnTo>
                  <a:lnTo>
                    <a:pt x="109" y="0"/>
                  </a:lnTo>
                  <a:lnTo>
                    <a:pt x="111" y="2"/>
                  </a:lnTo>
                  <a:lnTo>
                    <a:pt x="106" y="10"/>
                  </a:lnTo>
                  <a:lnTo>
                    <a:pt x="98" y="19"/>
                  </a:lnTo>
                  <a:lnTo>
                    <a:pt x="88" y="23"/>
                  </a:lnTo>
                  <a:lnTo>
                    <a:pt x="70" y="30"/>
                  </a:lnTo>
                  <a:lnTo>
                    <a:pt x="57" y="32"/>
                  </a:lnTo>
                  <a:lnTo>
                    <a:pt x="44" y="34"/>
                  </a:lnTo>
                  <a:lnTo>
                    <a:pt x="26" y="32"/>
                  </a:lnTo>
                  <a:lnTo>
                    <a:pt x="10" y="32"/>
                  </a:lnTo>
                  <a:lnTo>
                    <a:pt x="0" y="25"/>
                  </a:lnTo>
                  <a:lnTo>
                    <a:pt x="2" y="23"/>
                  </a:lnTo>
                  <a:lnTo>
                    <a:pt x="5" y="23"/>
                  </a:lnTo>
                  <a:lnTo>
                    <a:pt x="10" y="23"/>
                  </a:lnTo>
                  <a:lnTo>
                    <a:pt x="10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24" name="Freeform 212"/>
            <p:cNvSpPr>
              <a:spLocks/>
            </p:cNvSpPr>
            <p:nvPr/>
          </p:nvSpPr>
          <p:spPr bwMode="auto">
            <a:xfrm>
              <a:off x="4831" y="3279"/>
              <a:ext cx="522" cy="290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471" y="4"/>
                </a:cxn>
                <a:cxn ang="0">
                  <a:pos x="432" y="19"/>
                </a:cxn>
                <a:cxn ang="0">
                  <a:pos x="401" y="34"/>
                </a:cxn>
                <a:cxn ang="0">
                  <a:pos x="375" y="58"/>
                </a:cxn>
                <a:cxn ang="0">
                  <a:pos x="354" y="90"/>
                </a:cxn>
                <a:cxn ang="0">
                  <a:pos x="333" y="126"/>
                </a:cxn>
                <a:cxn ang="0">
                  <a:pos x="310" y="161"/>
                </a:cxn>
                <a:cxn ang="0">
                  <a:pos x="284" y="195"/>
                </a:cxn>
                <a:cxn ang="0">
                  <a:pos x="247" y="223"/>
                </a:cxn>
                <a:cxn ang="0">
                  <a:pos x="206" y="247"/>
                </a:cxn>
                <a:cxn ang="0">
                  <a:pos x="154" y="264"/>
                </a:cxn>
                <a:cxn ang="0">
                  <a:pos x="115" y="275"/>
                </a:cxn>
                <a:cxn ang="0">
                  <a:pos x="81" y="277"/>
                </a:cxn>
                <a:cxn ang="0">
                  <a:pos x="50" y="279"/>
                </a:cxn>
                <a:cxn ang="0">
                  <a:pos x="16" y="279"/>
                </a:cxn>
                <a:cxn ang="0">
                  <a:pos x="6" y="290"/>
                </a:cxn>
                <a:cxn ang="0">
                  <a:pos x="29" y="290"/>
                </a:cxn>
                <a:cxn ang="0">
                  <a:pos x="55" y="288"/>
                </a:cxn>
                <a:cxn ang="0">
                  <a:pos x="91" y="288"/>
                </a:cxn>
                <a:cxn ang="0">
                  <a:pos x="130" y="281"/>
                </a:cxn>
                <a:cxn ang="0">
                  <a:pos x="172" y="273"/>
                </a:cxn>
                <a:cxn ang="0">
                  <a:pos x="208" y="258"/>
                </a:cxn>
                <a:cxn ang="0">
                  <a:pos x="247" y="238"/>
                </a:cxn>
                <a:cxn ang="0">
                  <a:pos x="273" y="212"/>
                </a:cxn>
                <a:cxn ang="0">
                  <a:pos x="297" y="189"/>
                </a:cxn>
                <a:cxn ang="0">
                  <a:pos x="330" y="152"/>
                </a:cxn>
                <a:cxn ang="0">
                  <a:pos x="346" y="126"/>
                </a:cxn>
                <a:cxn ang="0">
                  <a:pos x="351" y="118"/>
                </a:cxn>
                <a:cxn ang="0">
                  <a:pos x="359" y="101"/>
                </a:cxn>
                <a:cxn ang="0">
                  <a:pos x="388" y="64"/>
                </a:cxn>
                <a:cxn ang="0">
                  <a:pos x="408" y="43"/>
                </a:cxn>
                <a:cxn ang="0">
                  <a:pos x="440" y="25"/>
                </a:cxn>
                <a:cxn ang="0">
                  <a:pos x="476" y="12"/>
                </a:cxn>
                <a:cxn ang="0">
                  <a:pos x="523" y="6"/>
                </a:cxn>
                <a:cxn ang="0">
                  <a:pos x="518" y="0"/>
                </a:cxn>
              </a:cxnLst>
              <a:rect l="0" t="0" r="r" b="b"/>
              <a:pathLst>
                <a:path w="523" h="290">
                  <a:moveTo>
                    <a:pt x="518" y="0"/>
                  </a:moveTo>
                  <a:lnTo>
                    <a:pt x="510" y="0"/>
                  </a:lnTo>
                  <a:lnTo>
                    <a:pt x="494" y="0"/>
                  </a:lnTo>
                  <a:lnTo>
                    <a:pt x="471" y="4"/>
                  </a:lnTo>
                  <a:lnTo>
                    <a:pt x="447" y="15"/>
                  </a:lnTo>
                  <a:lnTo>
                    <a:pt x="432" y="19"/>
                  </a:lnTo>
                  <a:lnTo>
                    <a:pt x="416" y="28"/>
                  </a:lnTo>
                  <a:lnTo>
                    <a:pt x="401" y="34"/>
                  </a:lnTo>
                  <a:lnTo>
                    <a:pt x="388" y="47"/>
                  </a:lnTo>
                  <a:lnTo>
                    <a:pt x="375" y="58"/>
                  </a:lnTo>
                  <a:lnTo>
                    <a:pt x="364" y="73"/>
                  </a:lnTo>
                  <a:lnTo>
                    <a:pt x="354" y="90"/>
                  </a:lnTo>
                  <a:lnTo>
                    <a:pt x="346" y="109"/>
                  </a:lnTo>
                  <a:lnTo>
                    <a:pt x="333" y="126"/>
                  </a:lnTo>
                  <a:lnTo>
                    <a:pt x="323" y="144"/>
                  </a:lnTo>
                  <a:lnTo>
                    <a:pt x="310" y="161"/>
                  </a:lnTo>
                  <a:lnTo>
                    <a:pt x="299" y="180"/>
                  </a:lnTo>
                  <a:lnTo>
                    <a:pt x="284" y="195"/>
                  </a:lnTo>
                  <a:lnTo>
                    <a:pt x="268" y="210"/>
                  </a:lnTo>
                  <a:lnTo>
                    <a:pt x="247" y="223"/>
                  </a:lnTo>
                  <a:lnTo>
                    <a:pt x="229" y="238"/>
                  </a:lnTo>
                  <a:lnTo>
                    <a:pt x="206" y="247"/>
                  </a:lnTo>
                  <a:lnTo>
                    <a:pt x="182" y="258"/>
                  </a:lnTo>
                  <a:lnTo>
                    <a:pt x="154" y="264"/>
                  </a:lnTo>
                  <a:lnTo>
                    <a:pt x="128" y="273"/>
                  </a:lnTo>
                  <a:lnTo>
                    <a:pt x="115" y="275"/>
                  </a:lnTo>
                  <a:lnTo>
                    <a:pt x="99" y="277"/>
                  </a:lnTo>
                  <a:lnTo>
                    <a:pt x="81" y="277"/>
                  </a:lnTo>
                  <a:lnTo>
                    <a:pt x="68" y="279"/>
                  </a:lnTo>
                  <a:lnTo>
                    <a:pt x="50" y="279"/>
                  </a:lnTo>
                  <a:lnTo>
                    <a:pt x="32" y="279"/>
                  </a:lnTo>
                  <a:lnTo>
                    <a:pt x="16" y="279"/>
                  </a:lnTo>
                  <a:lnTo>
                    <a:pt x="0" y="279"/>
                  </a:lnTo>
                  <a:lnTo>
                    <a:pt x="6" y="290"/>
                  </a:lnTo>
                  <a:lnTo>
                    <a:pt x="11" y="290"/>
                  </a:lnTo>
                  <a:lnTo>
                    <a:pt x="29" y="290"/>
                  </a:lnTo>
                  <a:lnTo>
                    <a:pt x="42" y="288"/>
                  </a:lnTo>
                  <a:lnTo>
                    <a:pt x="55" y="288"/>
                  </a:lnTo>
                  <a:lnTo>
                    <a:pt x="73" y="288"/>
                  </a:lnTo>
                  <a:lnTo>
                    <a:pt x="91" y="288"/>
                  </a:lnTo>
                  <a:lnTo>
                    <a:pt x="112" y="283"/>
                  </a:lnTo>
                  <a:lnTo>
                    <a:pt x="130" y="281"/>
                  </a:lnTo>
                  <a:lnTo>
                    <a:pt x="151" y="277"/>
                  </a:lnTo>
                  <a:lnTo>
                    <a:pt x="172" y="273"/>
                  </a:lnTo>
                  <a:lnTo>
                    <a:pt x="190" y="264"/>
                  </a:lnTo>
                  <a:lnTo>
                    <a:pt x="208" y="258"/>
                  </a:lnTo>
                  <a:lnTo>
                    <a:pt x="227" y="247"/>
                  </a:lnTo>
                  <a:lnTo>
                    <a:pt x="247" y="238"/>
                  </a:lnTo>
                  <a:lnTo>
                    <a:pt x="260" y="225"/>
                  </a:lnTo>
                  <a:lnTo>
                    <a:pt x="273" y="212"/>
                  </a:lnTo>
                  <a:lnTo>
                    <a:pt x="284" y="200"/>
                  </a:lnTo>
                  <a:lnTo>
                    <a:pt x="297" y="189"/>
                  </a:lnTo>
                  <a:lnTo>
                    <a:pt x="315" y="169"/>
                  </a:lnTo>
                  <a:lnTo>
                    <a:pt x="330" y="152"/>
                  </a:lnTo>
                  <a:lnTo>
                    <a:pt x="338" y="137"/>
                  </a:lnTo>
                  <a:lnTo>
                    <a:pt x="346" y="126"/>
                  </a:lnTo>
                  <a:lnTo>
                    <a:pt x="349" y="118"/>
                  </a:lnTo>
                  <a:lnTo>
                    <a:pt x="351" y="118"/>
                  </a:lnTo>
                  <a:lnTo>
                    <a:pt x="351" y="111"/>
                  </a:lnTo>
                  <a:lnTo>
                    <a:pt x="359" y="101"/>
                  </a:lnTo>
                  <a:lnTo>
                    <a:pt x="369" y="81"/>
                  </a:lnTo>
                  <a:lnTo>
                    <a:pt x="388" y="64"/>
                  </a:lnTo>
                  <a:lnTo>
                    <a:pt x="395" y="53"/>
                  </a:lnTo>
                  <a:lnTo>
                    <a:pt x="408" y="43"/>
                  </a:lnTo>
                  <a:lnTo>
                    <a:pt x="424" y="32"/>
                  </a:lnTo>
                  <a:lnTo>
                    <a:pt x="440" y="25"/>
                  </a:lnTo>
                  <a:lnTo>
                    <a:pt x="455" y="17"/>
                  </a:lnTo>
                  <a:lnTo>
                    <a:pt x="476" y="12"/>
                  </a:lnTo>
                  <a:lnTo>
                    <a:pt x="497" y="6"/>
                  </a:lnTo>
                  <a:lnTo>
                    <a:pt x="523" y="6"/>
                  </a:lnTo>
                  <a:lnTo>
                    <a:pt x="518" y="0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rgbClr val="21D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25" name="Freeform 213"/>
            <p:cNvSpPr>
              <a:spLocks/>
            </p:cNvSpPr>
            <p:nvPr/>
          </p:nvSpPr>
          <p:spPr bwMode="auto">
            <a:xfrm>
              <a:off x="4829" y="3416"/>
              <a:ext cx="166" cy="58"/>
            </a:xfrm>
            <a:custGeom>
              <a:avLst/>
              <a:gdLst/>
              <a:ahLst/>
              <a:cxnLst>
                <a:cxn ang="0">
                  <a:pos x="161" y="2"/>
                </a:cxn>
                <a:cxn ang="0">
                  <a:pos x="156" y="2"/>
                </a:cxn>
                <a:cxn ang="0">
                  <a:pos x="148" y="9"/>
                </a:cxn>
                <a:cxn ang="0">
                  <a:pos x="132" y="15"/>
                </a:cxn>
                <a:cxn ang="0">
                  <a:pos x="117" y="26"/>
                </a:cxn>
                <a:cxn ang="0">
                  <a:pos x="91" y="35"/>
                </a:cxn>
                <a:cxn ang="0">
                  <a:pos x="67" y="43"/>
                </a:cxn>
                <a:cxn ang="0">
                  <a:pos x="52" y="45"/>
                </a:cxn>
                <a:cxn ang="0">
                  <a:pos x="39" y="48"/>
                </a:cxn>
                <a:cxn ang="0">
                  <a:pos x="21" y="48"/>
                </a:cxn>
                <a:cxn ang="0">
                  <a:pos x="10" y="50"/>
                </a:cxn>
                <a:cxn ang="0">
                  <a:pos x="5" y="50"/>
                </a:cxn>
                <a:cxn ang="0">
                  <a:pos x="0" y="50"/>
                </a:cxn>
                <a:cxn ang="0">
                  <a:pos x="0" y="52"/>
                </a:cxn>
                <a:cxn ang="0">
                  <a:pos x="15" y="58"/>
                </a:cxn>
                <a:cxn ang="0">
                  <a:pos x="26" y="56"/>
                </a:cxn>
                <a:cxn ang="0">
                  <a:pos x="44" y="56"/>
                </a:cxn>
                <a:cxn ang="0">
                  <a:pos x="62" y="52"/>
                </a:cxn>
                <a:cxn ang="0">
                  <a:pos x="83" y="48"/>
                </a:cxn>
                <a:cxn ang="0">
                  <a:pos x="104" y="39"/>
                </a:cxn>
                <a:cxn ang="0">
                  <a:pos x="122" y="32"/>
                </a:cxn>
                <a:cxn ang="0">
                  <a:pos x="140" y="24"/>
                </a:cxn>
                <a:cxn ang="0">
                  <a:pos x="153" y="17"/>
                </a:cxn>
                <a:cxn ang="0">
                  <a:pos x="166" y="5"/>
                </a:cxn>
                <a:cxn ang="0">
                  <a:pos x="166" y="0"/>
                </a:cxn>
                <a:cxn ang="0">
                  <a:pos x="161" y="0"/>
                </a:cxn>
                <a:cxn ang="0">
                  <a:pos x="161" y="2"/>
                </a:cxn>
                <a:cxn ang="0">
                  <a:pos x="161" y="2"/>
                </a:cxn>
              </a:cxnLst>
              <a:rect l="0" t="0" r="r" b="b"/>
              <a:pathLst>
                <a:path w="166" h="58">
                  <a:moveTo>
                    <a:pt x="161" y="2"/>
                  </a:moveTo>
                  <a:lnTo>
                    <a:pt x="156" y="2"/>
                  </a:lnTo>
                  <a:lnTo>
                    <a:pt x="148" y="9"/>
                  </a:lnTo>
                  <a:lnTo>
                    <a:pt x="132" y="15"/>
                  </a:lnTo>
                  <a:lnTo>
                    <a:pt x="117" y="26"/>
                  </a:lnTo>
                  <a:lnTo>
                    <a:pt x="91" y="35"/>
                  </a:lnTo>
                  <a:lnTo>
                    <a:pt x="67" y="43"/>
                  </a:lnTo>
                  <a:lnTo>
                    <a:pt x="52" y="45"/>
                  </a:lnTo>
                  <a:lnTo>
                    <a:pt x="39" y="48"/>
                  </a:lnTo>
                  <a:lnTo>
                    <a:pt x="21" y="48"/>
                  </a:lnTo>
                  <a:lnTo>
                    <a:pt x="10" y="50"/>
                  </a:lnTo>
                  <a:lnTo>
                    <a:pt x="5" y="50"/>
                  </a:lnTo>
                  <a:lnTo>
                    <a:pt x="0" y="50"/>
                  </a:lnTo>
                  <a:lnTo>
                    <a:pt x="0" y="52"/>
                  </a:lnTo>
                  <a:lnTo>
                    <a:pt x="15" y="58"/>
                  </a:lnTo>
                  <a:lnTo>
                    <a:pt x="26" y="56"/>
                  </a:lnTo>
                  <a:lnTo>
                    <a:pt x="44" y="56"/>
                  </a:lnTo>
                  <a:lnTo>
                    <a:pt x="62" y="52"/>
                  </a:lnTo>
                  <a:lnTo>
                    <a:pt x="83" y="48"/>
                  </a:lnTo>
                  <a:lnTo>
                    <a:pt x="104" y="39"/>
                  </a:lnTo>
                  <a:lnTo>
                    <a:pt x="122" y="32"/>
                  </a:lnTo>
                  <a:lnTo>
                    <a:pt x="140" y="24"/>
                  </a:lnTo>
                  <a:lnTo>
                    <a:pt x="153" y="17"/>
                  </a:lnTo>
                  <a:lnTo>
                    <a:pt x="166" y="5"/>
                  </a:lnTo>
                  <a:lnTo>
                    <a:pt x="166" y="0"/>
                  </a:lnTo>
                  <a:lnTo>
                    <a:pt x="161" y="0"/>
                  </a:lnTo>
                  <a:lnTo>
                    <a:pt x="161" y="2"/>
                  </a:lnTo>
                  <a:lnTo>
                    <a:pt x="161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26" name="Freeform 214"/>
            <p:cNvSpPr>
              <a:spLocks/>
            </p:cNvSpPr>
            <p:nvPr/>
          </p:nvSpPr>
          <p:spPr bwMode="auto">
            <a:xfrm>
              <a:off x="5078" y="3339"/>
              <a:ext cx="81" cy="127"/>
            </a:xfrm>
            <a:custGeom>
              <a:avLst/>
              <a:gdLst/>
              <a:ahLst/>
              <a:cxnLst>
                <a:cxn ang="0">
                  <a:pos x="81" y="8"/>
                </a:cxn>
                <a:cxn ang="0">
                  <a:pos x="78" y="13"/>
                </a:cxn>
                <a:cxn ang="0">
                  <a:pos x="78" y="28"/>
                </a:cxn>
                <a:cxn ang="0">
                  <a:pos x="73" y="47"/>
                </a:cxn>
                <a:cxn ang="0">
                  <a:pos x="65" y="71"/>
                </a:cxn>
                <a:cxn ang="0">
                  <a:pos x="44" y="90"/>
                </a:cxn>
                <a:cxn ang="0">
                  <a:pos x="26" y="107"/>
                </a:cxn>
                <a:cxn ang="0">
                  <a:pos x="11" y="120"/>
                </a:cxn>
                <a:cxn ang="0">
                  <a:pos x="6" y="127"/>
                </a:cxn>
                <a:cxn ang="0">
                  <a:pos x="0" y="127"/>
                </a:cxn>
                <a:cxn ang="0">
                  <a:pos x="0" y="122"/>
                </a:cxn>
                <a:cxn ang="0">
                  <a:pos x="11" y="109"/>
                </a:cxn>
                <a:cxn ang="0">
                  <a:pos x="31" y="92"/>
                </a:cxn>
                <a:cxn ang="0">
                  <a:pos x="50" y="71"/>
                </a:cxn>
                <a:cxn ang="0">
                  <a:pos x="65" y="51"/>
                </a:cxn>
                <a:cxn ang="0">
                  <a:pos x="65" y="32"/>
                </a:cxn>
                <a:cxn ang="0">
                  <a:pos x="68" y="19"/>
                </a:cxn>
                <a:cxn ang="0">
                  <a:pos x="68" y="11"/>
                </a:cxn>
                <a:cxn ang="0">
                  <a:pos x="70" y="11"/>
                </a:cxn>
                <a:cxn ang="0">
                  <a:pos x="70" y="6"/>
                </a:cxn>
                <a:cxn ang="0">
                  <a:pos x="73" y="2"/>
                </a:cxn>
                <a:cxn ang="0">
                  <a:pos x="76" y="0"/>
                </a:cxn>
                <a:cxn ang="0">
                  <a:pos x="81" y="8"/>
                </a:cxn>
                <a:cxn ang="0">
                  <a:pos x="81" y="8"/>
                </a:cxn>
              </a:cxnLst>
              <a:rect l="0" t="0" r="r" b="b"/>
              <a:pathLst>
                <a:path w="81" h="127">
                  <a:moveTo>
                    <a:pt x="81" y="8"/>
                  </a:moveTo>
                  <a:lnTo>
                    <a:pt x="78" y="13"/>
                  </a:lnTo>
                  <a:lnTo>
                    <a:pt x="78" y="28"/>
                  </a:lnTo>
                  <a:lnTo>
                    <a:pt x="73" y="47"/>
                  </a:lnTo>
                  <a:lnTo>
                    <a:pt x="65" y="71"/>
                  </a:lnTo>
                  <a:lnTo>
                    <a:pt x="44" y="90"/>
                  </a:lnTo>
                  <a:lnTo>
                    <a:pt x="26" y="107"/>
                  </a:lnTo>
                  <a:lnTo>
                    <a:pt x="11" y="120"/>
                  </a:lnTo>
                  <a:lnTo>
                    <a:pt x="6" y="127"/>
                  </a:lnTo>
                  <a:lnTo>
                    <a:pt x="0" y="127"/>
                  </a:lnTo>
                  <a:lnTo>
                    <a:pt x="0" y="122"/>
                  </a:lnTo>
                  <a:lnTo>
                    <a:pt x="11" y="109"/>
                  </a:lnTo>
                  <a:lnTo>
                    <a:pt x="31" y="92"/>
                  </a:lnTo>
                  <a:lnTo>
                    <a:pt x="50" y="71"/>
                  </a:lnTo>
                  <a:lnTo>
                    <a:pt x="65" y="51"/>
                  </a:lnTo>
                  <a:lnTo>
                    <a:pt x="65" y="32"/>
                  </a:lnTo>
                  <a:lnTo>
                    <a:pt x="68" y="19"/>
                  </a:lnTo>
                  <a:lnTo>
                    <a:pt x="68" y="11"/>
                  </a:lnTo>
                  <a:lnTo>
                    <a:pt x="70" y="11"/>
                  </a:lnTo>
                  <a:lnTo>
                    <a:pt x="70" y="6"/>
                  </a:lnTo>
                  <a:lnTo>
                    <a:pt x="73" y="2"/>
                  </a:lnTo>
                  <a:lnTo>
                    <a:pt x="76" y="0"/>
                  </a:lnTo>
                  <a:lnTo>
                    <a:pt x="81" y="8"/>
                  </a:lnTo>
                  <a:lnTo>
                    <a:pt x="81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27" name="Freeform 215"/>
            <p:cNvSpPr>
              <a:spLocks/>
            </p:cNvSpPr>
            <p:nvPr/>
          </p:nvSpPr>
          <p:spPr bwMode="auto">
            <a:xfrm>
              <a:off x="5315" y="3221"/>
              <a:ext cx="39" cy="13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6"/>
                </a:cxn>
                <a:cxn ang="0">
                  <a:pos x="8" y="0"/>
                </a:cxn>
                <a:cxn ang="0">
                  <a:pos x="18" y="0"/>
                </a:cxn>
                <a:cxn ang="0">
                  <a:pos x="34" y="12"/>
                </a:cxn>
                <a:cxn ang="0">
                  <a:pos x="36" y="23"/>
                </a:cxn>
                <a:cxn ang="0">
                  <a:pos x="39" y="43"/>
                </a:cxn>
                <a:cxn ang="0">
                  <a:pos x="36" y="62"/>
                </a:cxn>
                <a:cxn ang="0">
                  <a:pos x="36" y="83"/>
                </a:cxn>
                <a:cxn ang="0">
                  <a:pos x="28" y="101"/>
                </a:cxn>
                <a:cxn ang="0">
                  <a:pos x="23" y="118"/>
                </a:cxn>
                <a:cxn ang="0">
                  <a:pos x="13" y="129"/>
                </a:cxn>
                <a:cxn ang="0">
                  <a:pos x="2" y="135"/>
                </a:cxn>
                <a:cxn ang="0">
                  <a:pos x="8" y="126"/>
                </a:cxn>
                <a:cxn ang="0">
                  <a:pos x="10" y="122"/>
                </a:cxn>
                <a:cxn ang="0">
                  <a:pos x="18" y="113"/>
                </a:cxn>
                <a:cxn ang="0">
                  <a:pos x="21" y="105"/>
                </a:cxn>
                <a:cxn ang="0">
                  <a:pos x="26" y="94"/>
                </a:cxn>
                <a:cxn ang="0">
                  <a:pos x="28" y="81"/>
                </a:cxn>
                <a:cxn ang="0">
                  <a:pos x="34" y="68"/>
                </a:cxn>
                <a:cxn ang="0">
                  <a:pos x="31" y="49"/>
                </a:cxn>
                <a:cxn ang="0">
                  <a:pos x="31" y="36"/>
                </a:cxn>
                <a:cxn ang="0">
                  <a:pos x="28" y="23"/>
                </a:cxn>
                <a:cxn ang="0">
                  <a:pos x="26" y="17"/>
                </a:cxn>
                <a:cxn ang="0">
                  <a:pos x="15" y="8"/>
                </a:cxn>
                <a:cxn ang="0">
                  <a:pos x="5" y="15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39" h="135">
                  <a:moveTo>
                    <a:pt x="0" y="12"/>
                  </a:moveTo>
                  <a:lnTo>
                    <a:pt x="0" y="6"/>
                  </a:lnTo>
                  <a:lnTo>
                    <a:pt x="8" y="0"/>
                  </a:lnTo>
                  <a:lnTo>
                    <a:pt x="18" y="0"/>
                  </a:lnTo>
                  <a:lnTo>
                    <a:pt x="34" y="12"/>
                  </a:lnTo>
                  <a:lnTo>
                    <a:pt x="36" y="23"/>
                  </a:lnTo>
                  <a:lnTo>
                    <a:pt x="39" y="43"/>
                  </a:lnTo>
                  <a:lnTo>
                    <a:pt x="36" y="62"/>
                  </a:lnTo>
                  <a:lnTo>
                    <a:pt x="36" y="83"/>
                  </a:lnTo>
                  <a:lnTo>
                    <a:pt x="28" y="101"/>
                  </a:lnTo>
                  <a:lnTo>
                    <a:pt x="23" y="118"/>
                  </a:lnTo>
                  <a:lnTo>
                    <a:pt x="13" y="129"/>
                  </a:lnTo>
                  <a:lnTo>
                    <a:pt x="2" y="135"/>
                  </a:lnTo>
                  <a:lnTo>
                    <a:pt x="8" y="126"/>
                  </a:lnTo>
                  <a:lnTo>
                    <a:pt x="10" y="122"/>
                  </a:lnTo>
                  <a:lnTo>
                    <a:pt x="18" y="113"/>
                  </a:lnTo>
                  <a:lnTo>
                    <a:pt x="21" y="105"/>
                  </a:lnTo>
                  <a:lnTo>
                    <a:pt x="26" y="94"/>
                  </a:lnTo>
                  <a:lnTo>
                    <a:pt x="28" y="81"/>
                  </a:lnTo>
                  <a:lnTo>
                    <a:pt x="34" y="68"/>
                  </a:lnTo>
                  <a:lnTo>
                    <a:pt x="31" y="49"/>
                  </a:lnTo>
                  <a:lnTo>
                    <a:pt x="31" y="36"/>
                  </a:lnTo>
                  <a:lnTo>
                    <a:pt x="28" y="23"/>
                  </a:lnTo>
                  <a:lnTo>
                    <a:pt x="26" y="17"/>
                  </a:lnTo>
                  <a:lnTo>
                    <a:pt x="15" y="8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28" name="Freeform 216"/>
            <p:cNvSpPr>
              <a:spLocks/>
            </p:cNvSpPr>
            <p:nvPr/>
          </p:nvSpPr>
          <p:spPr bwMode="auto">
            <a:xfrm>
              <a:off x="5063" y="3350"/>
              <a:ext cx="39" cy="3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6" y="32"/>
                </a:cxn>
                <a:cxn ang="0">
                  <a:pos x="39" y="0"/>
                </a:cxn>
                <a:cxn ang="0">
                  <a:pos x="2" y="10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39" h="32">
                  <a:moveTo>
                    <a:pt x="0" y="19"/>
                  </a:moveTo>
                  <a:lnTo>
                    <a:pt x="26" y="32"/>
                  </a:lnTo>
                  <a:lnTo>
                    <a:pt x="39" y="0"/>
                  </a:lnTo>
                  <a:lnTo>
                    <a:pt x="2" y="10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ED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29" name="Freeform 217"/>
            <p:cNvSpPr>
              <a:spLocks/>
            </p:cNvSpPr>
            <p:nvPr/>
          </p:nvSpPr>
          <p:spPr bwMode="auto">
            <a:xfrm>
              <a:off x="5247" y="3117"/>
              <a:ext cx="89" cy="24"/>
            </a:xfrm>
            <a:custGeom>
              <a:avLst/>
              <a:gdLst/>
              <a:ahLst/>
              <a:cxnLst>
                <a:cxn ang="0">
                  <a:pos x="3" y="13"/>
                </a:cxn>
                <a:cxn ang="0">
                  <a:pos x="11" y="9"/>
                </a:cxn>
                <a:cxn ang="0">
                  <a:pos x="37" y="5"/>
                </a:cxn>
                <a:cxn ang="0">
                  <a:pos x="50" y="2"/>
                </a:cxn>
                <a:cxn ang="0">
                  <a:pos x="63" y="0"/>
                </a:cxn>
                <a:cxn ang="0">
                  <a:pos x="73" y="0"/>
                </a:cxn>
                <a:cxn ang="0">
                  <a:pos x="81" y="2"/>
                </a:cxn>
                <a:cxn ang="0">
                  <a:pos x="83" y="2"/>
                </a:cxn>
                <a:cxn ang="0">
                  <a:pos x="89" y="5"/>
                </a:cxn>
                <a:cxn ang="0">
                  <a:pos x="86" y="7"/>
                </a:cxn>
                <a:cxn ang="0">
                  <a:pos x="76" y="13"/>
                </a:cxn>
                <a:cxn ang="0">
                  <a:pos x="60" y="15"/>
                </a:cxn>
                <a:cxn ang="0">
                  <a:pos x="47" y="20"/>
                </a:cxn>
                <a:cxn ang="0">
                  <a:pos x="31" y="22"/>
                </a:cxn>
                <a:cxn ang="0">
                  <a:pos x="18" y="24"/>
                </a:cxn>
                <a:cxn ang="0">
                  <a:pos x="0" y="22"/>
                </a:cxn>
                <a:cxn ang="0">
                  <a:pos x="3" y="13"/>
                </a:cxn>
                <a:cxn ang="0">
                  <a:pos x="3" y="13"/>
                </a:cxn>
              </a:cxnLst>
              <a:rect l="0" t="0" r="r" b="b"/>
              <a:pathLst>
                <a:path w="89" h="24">
                  <a:moveTo>
                    <a:pt x="3" y="13"/>
                  </a:moveTo>
                  <a:lnTo>
                    <a:pt x="11" y="9"/>
                  </a:lnTo>
                  <a:lnTo>
                    <a:pt x="37" y="5"/>
                  </a:lnTo>
                  <a:lnTo>
                    <a:pt x="50" y="2"/>
                  </a:lnTo>
                  <a:lnTo>
                    <a:pt x="63" y="0"/>
                  </a:lnTo>
                  <a:lnTo>
                    <a:pt x="73" y="0"/>
                  </a:lnTo>
                  <a:lnTo>
                    <a:pt x="81" y="2"/>
                  </a:lnTo>
                  <a:lnTo>
                    <a:pt x="83" y="2"/>
                  </a:lnTo>
                  <a:lnTo>
                    <a:pt x="89" y="5"/>
                  </a:lnTo>
                  <a:lnTo>
                    <a:pt x="86" y="7"/>
                  </a:lnTo>
                  <a:lnTo>
                    <a:pt x="76" y="13"/>
                  </a:lnTo>
                  <a:lnTo>
                    <a:pt x="60" y="15"/>
                  </a:lnTo>
                  <a:lnTo>
                    <a:pt x="47" y="20"/>
                  </a:lnTo>
                  <a:lnTo>
                    <a:pt x="31" y="22"/>
                  </a:lnTo>
                  <a:lnTo>
                    <a:pt x="18" y="24"/>
                  </a:lnTo>
                  <a:lnTo>
                    <a:pt x="0" y="22"/>
                  </a:lnTo>
                  <a:lnTo>
                    <a:pt x="3" y="13"/>
                  </a:lnTo>
                  <a:lnTo>
                    <a:pt x="3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30" name="Freeform 218"/>
            <p:cNvSpPr>
              <a:spLocks/>
            </p:cNvSpPr>
            <p:nvPr/>
          </p:nvSpPr>
          <p:spPr bwMode="auto">
            <a:xfrm>
              <a:off x="4951" y="3074"/>
              <a:ext cx="44" cy="13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36" y="2"/>
                </a:cxn>
                <a:cxn ang="0">
                  <a:pos x="39" y="2"/>
                </a:cxn>
                <a:cxn ang="0">
                  <a:pos x="44" y="5"/>
                </a:cxn>
                <a:cxn ang="0">
                  <a:pos x="44" y="7"/>
                </a:cxn>
                <a:cxn ang="0">
                  <a:pos x="36" y="11"/>
                </a:cxn>
                <a:cxn ang="0">
                  <a:pos x="13" y="13"/>
                </a:cxn>
                <a:cxn ang="0">
                  <a:pos x="8" y="13"/>
                </a:cxn>
                <a:cxn ang="0">
                  <a:pos x="5" y="9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10" y="2"/>
                </a:cxn>
              </a:cxnLst>
              <a:rect l="0" t="0" r="r" b="b"/>
              <a:pathLst>
                <a:path w="44" h="13">
                  <a:moveTo>
                    <a:pt x="10" y="2"/>
                  </a:moveTo>
                  <a:lnTo>
                    <a:pt x="36" y="2"/>
                  </a:lnTo>
                  <a:lnTo>
                    <a:pt x="39" y="2"/>
                  </a:lnTo>
                  <a:lnTo>
                    <a:pt x="44" y="5"/>
                  </a:lnTo>
                  <a:lnTo>
                    <a:pt x="44" y="7"/>
                  </a:lnTo>
                  <a:lnTo>
                    <a:pt x="36" y="11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5" y="9"/>
                  </a:lnTo>
                  <a:lnTo>
                    <a:pt x="0" y="7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EB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31" name="Freeform 219"/>
            <p:cNvSpPr>
              <a:spLocks/>
            </p:cNvSpPr>
            <p:nvPr/>
          </p:nvSpPr>
          <p:spPr bwMode="auto">
            <a:xfrm>
              <a:off x="5034" y="3057"/>
              <a:ext cx="45" cy="11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37" y="0"/>
                </a:cxn>
                <a:cxn ang="0">
                  <a:pos x="39" y="0"/>
                </a:cxn>
                <a:cxn ang="0">
                  <a:pos x="44" y="2"/>
                </a:cxn>
                <a:cxn ang="0">
                  <a:pos x="44" y="4"/>
                </a:cxn>
                <a:cxn ang="0">
                  <a:pos x="39" y="9"/>
                </a:cxn>
                <a:cxn ang="0">
                  <a:pos x="13" y="11"/>
                </a:cxn>
                <a:cxn ang="0">
                  <a:pos x="5" y="11"/>
                </a:cxn>
                <a:cxn ang="0">
                  <a:pos x="3" y="6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44" h="11">
                  <a:moveTo>
                    <a:pt x="11" y="0"/>
                  </a:moveTo>
                  <a:lnTo>
                    <a:pt x="37" y="0"/>
                  </a:lnTo>
                  <a:lnTo>
                    <a:pt x="39" y="0"/>
                  </a:lnTo>
                  <a:lnTo>
                    <a:pt x="44" y="2"/>
                  </a:lnTo>
                  <a:lnTo>
                    <a:pt x="44" y="4"/>
                  </a:lnTo>
                  <a:lnTo>
                    <a:pt x="39" y="9"/>
                  </a:lnTo>
                  <a:lnTo>
                    <a:pt x="13" y="11"/>
                  </a:lnTo>
                  <a:lnTo>
                    <a:pt x="5" y="11"/>
                  </a:lnTo>
                  <a:lnTo>
                    <a:pt x="3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EB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32" name="Freeform 220"/>
            <p:cNvSpPr>
              <a:spLocks/>
            </p:cNvSpPr>
            <p:nvPr/>
          </p:nvSpPr>
          <p:spPr bwMode="auto">
            <a:xfrm>
              <a:off x="5112" y="3051"/>
              <a:ext cx="44" cy="12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36" y="2"/>
                </a:cxn>
                <a:cxn ang="0">
                  <a:pos x="39" y="2"/>
                </a:cxn>
                <a:cxn ang="0">
                  <a:pos x="44" y="4"/>
                </a:cxn>
                <a:cxn ang="0">
                  <a:pos x="44" y="6"/>
                </a:cxn>
                <a:cxn ang="0">
                  <a:pos x="39" y="10"/>
                </a:cxn>
                <a:cxn ang="0">
                  <a:pos x="13" y="12"/>
                </a:cxn>
                <a:cxn ang="0">
                  <a:pos x="5" y="12"/>
                </a:cxn>
                <a:cxn ang="0">
                  <a:pos x="3" y="8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10" y="2"/>
                </a:cxn>
              </a:cxnLst>
              <a:rect l="0" t="0" r="r" b="b"/>
              <a:pathLst>
                <a:path w="44" h="12">
                  <a:moveTo>
                    <a:pt x="10" y="2"/>
                  </a:moveTo>
                  <a:lnTo>
                    <a:pt x="36" y="2"/>
                  </a:lnTo>
                  <a:lnTo>
                    <a:pt x="39" y="2"/>
                  </a:lnTo>
                  <a:lnTo>
                    <a:pt x="44" y="4"/>
                  </a:lnTo>
                  <a:lnTo>
                    <a:pt x="44" y="6"/>
                  </a:lnTo>
                  <a:lnTo>
                    <a:pt x="39" y="10"/>
                  </a:lnTo>
                  <a:lnTo>
                    <a:pt x="13" y="12"/>
                  </a:lnTo>
                  <a:lnTo>
                    <a:pt x="5" y="12"/>
                  </a:lnTo>
                  <a:lnTo>
                    <a:pt x="3" y="8"/>
                  </a:lnTo>
                  <a:lnTo>
                    <a:pt x="0" y="6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EB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33" name="Freeform 221"/>
            <p:cNvSpPr>
              <a:spLocks/>
            </p:cNvSpPr>
            <p:nvPr/>
          </p:nvSpPr>
          <p:spPr bwMode="auto">
            <a:xfrm>
              <a:off x="4909" y="3061"/>
              <a:ext cx="42" cy="1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37" y="2"/>
                </a:cxn>
                <a:cxn ang="0">
                  <a:pos x="42" y="2"/>
                </a:cxn>
                <a:cxn ang="0">
                  <a:pos x="37" y="11"/>
                </a:cxn>
                <a:cxn ang="0">
                  <a:pos x="13" y="11"/>
                </a:cxn>
                <a:cxn ang="0">
                  <a:pos x="8" y="11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42" h="11">
                  <a:moveTo>
                    <a:pt x="13" y="0"/>
                  </a:moveTo>
                  <a:lnTo>
                    <a:pt x="37" y="2"/>
                  </a:lnTo>
                  <a:lnTo>
                    <a:pt x="42" y="2"/>
                  </a:lnTo>
                  <a:lnTo>
                    <a:pt x="37" y="11"/>
                  </a:lnTo>
                  <a:lnTo>
                    <a:pt x="13" y="11"/>
                  </a:lnTo>
                  <a:lnTo>
                    <a:pt x="8" y="11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EB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34" name="Freeform 222"/>
            <p:cNvSpPr>
              <a:spLocks/>
            </p:cNvSpPr>
            <p:nvPr/>
          </p:nvSpPr>
          <p:spPr bwMode="auto">
            <a:xfrm>
              <a:off x="5260" y="3384"/>
              <a:ext cx="57" cy="155"/>
            </a:xfrm>
            <a:custGeom>
              <a:avLst/>
              <a:gdLst/>
              <a:ahLst/>
              <a:cxnLst>
                <a:cxn ang="0">
                  <a:pos x="3" y="148"/>
                </a:cxn>
                <a:cxn ang="0">
                  <a:pos x="5" y="142"/>
                </a:cxn>
                <a:cxn ang="0">
                  <a:pos x="16" y="125"/>
                </a:cxn>
                <a:cxn ang="0">
                  <a:pos x="18" y="110"/>
                </a:cxn>
                <a:cxn ang="0">
                  <a:pos x="24" y="97"/>
                </a:cxn>
                <a:cxn ang="0">
                  <a:pos x="26" y="77"/>
                </a:cxn>
                <a:cxn ang="0">
                  <a:pos x="31" y="60"/>
                </a:cxn>
                <a:cxn ang="0">
                  <a:pos x="31" y="39"/>
                </a:cxn>
                <a:cxn ang="0">
                  <a:pos x="34" y="26"/>
                </a:cxn>
                <a:cxn ang="0">
                  <a:pos x="37" y="15"/>
                </a:cxn>
                <a:cxn ang="0">
                  <a:pos x="42" y="9"/>
                </a:cxn>
                <a:cxn ang="0">
                  <a:pos x="50" y="0"/>
                </a:cxn>
                <a:cxn ang="0">
                  <a:pos x="55" y="0"/>
                </a:cxn>
                <a:cxn ang="0">
                  <a:pos x="57" y="0"/>
                </a:cxn>
                <a:cxn ang="0">
                  <a:pos x="55" y="13"/>
                </a:cxn>
                <a:cxn ang="0">
                  <a:pos x="47" y="21"/>
                </a:cxn>
                <a:cxn ang="0">
                  <a:pos x="47" y="30"/>
                </a:cxn>
                <a:cxn ang="0">
                  <a:pos x="44" y="34"/>
                </a:cxn>
                <a:cxn ang="0">
                  <a:pos x="44" y="43"/>
                </a:cxn>
                <a:cxn ang="0">
                  <a:pos x="42" y="54"/>
                </a:cxn>
                <a:cxn ang="0">
                  <a:pos x="42" y="69"/>
                </a:cxn>
                <a:cxn ang="0">
                  <a:pos x="37" y="82"/>
                </a:cxn>
                <a:cxn ang="0">
                  <a:pos x="34" y="97"/>
                </a:cxn>
                <a:cxn ang="0">
                  <a:pos x="31" y="110"/>
                </a:cxn>
                <a:cxn ang="0">
                  <a:pos x="29" y="123"/>
                </a:cxn>
                <a:cxn ang="0">
                  <a:pos x="21" y="140"/>
                </a:cxn>
                <a:cxn ang="0">
                  <a:pos x="16" y="151"/>
                </a:cxn>
                <a:cxn ang="0">
                  <a:pos x="0" y="155"/>
                </a:cxn>
                <a:cxn ang="0">
                  <a:pos x="3" y="148"/>
                </a:cxn>
                <a:cxn ang="0">
                  <a:pos x="3" y="148"/>
                </a:cxn>
              </a:cxnLst>
              <a:rect l="0" t="0" r="r" b="b"/>
              <a:pathLst>
                <a:path w="57" h="155">
                  <a:moveTo>
                    <a:pt x="3" y="148"/>
                  </a:moveTo>
                  <a:lnTo>
                    <a:pt x="5" y="142"/>
                  </a:lnTo>
                  <a:lnTo>
                    <a:pt x="16" y="125"/>
                  </a:lnTo>
                  <a:lnTo>
                    <a:pt x="18" y="110"/>
                  </a:lnTo>
                  <a:lnTo>
                    <a:pt x="24" y="97"/>
                  </a:lnTo>
                  <a:lnTo>
                    <a:pt x="26" y="77"/>
                  </a:lnTo>
                  <a:lnTo>
                    <a:pt x="31" y="60"/>
                  </a:lnTo>
                  <a:lnTo>
                    <a:pt x="31" y="39"/>
                  </a:lnTo>
                  <a:lnTo>
                    <a:pt x="34" y="26"/>
                  </a:lnTo>
                  <a:lnTo>
                    <a:pt x="37" y="15"/>
                  </a:lnTo>
                  <a:lnTo>
                    <a:pt x="42" y="9"/>
                  </a:lnTo>
                  <a:lnTo>
                    <a:pt x="50" y="0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55" y="13"/>
                  </a:lnTo>
                  <a:lnTo>
                    <a:pt x="47" y="21"/>
                  </a:lnTo>
                  <a:lnTo>
                    <a:pt x="47" y="30"/>
                  </a:lnTo>
                  <a:lnTo>
                    <a:pt x="44" y="34"/>
                  </a:lnTo>
                  <a:lnTo>
                    <a:pt x="44" y="43"/>
                  </a:lnTo>
                  <a:lnTo>
                    <a:pt x="42" y="54"/>
                  </a:lnTo>
                  <a:lnTo>
                    <a:pt x="42" y="69"/>
                  </a:lnTo>
                  <a:lnTo>
                    <a:pt x="37" y="82"/>
                  </a:lnTo>
                  <a:lnTo>
                    <a:pt x="34" y="97"/>
                  </a:lnTo>
                  <a:lnTo>
                    <a:pt x="31" y="110"/>
                  </a:lnTo>
                  <a:lnTo>
                    <a:pt x="29" y="123"/>
                  </a:lnTo>
                  <a:lnTo>
                    <a:pt x="21" y="140"/>
                  </a:lnTo>
                  <a:lnTo>
                    <a:pt x="16" y="151"/>
                  </a:lnTo>
                  <a:lnTo>
                    <a:pt x="0" y="155"/>
                  </a:lnTo>
                  <a:lnTo>
                    <a:pt x="3" y="148"/>
                  </a:lnTo>
                  <a:lnTo>
                    <a:pt x="3" y="1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35" name="Freeform 223"/>
            <p:cNvSpPr>
              <a:spLocks/>
            </p:cNvSpPr>
            <p:nvPr/>
          </p:nvSpPr>
          <p:spPr bwMode="auto">
            <a:xfrm>
              <a:off x="4891" y="3560"/>
              <a:ext cx="146" cy="30"/>
            </a:xfrm>
            <a:custGeom>
              <a:avLst/>
              <a:gdLst/>
              <a:ahLst/>
              <a:cxnLst>
                <a:cxn ang="0">
                  <a:pos x="5" y="22"/>
                </a:cxn>
                <a:cxn ang="0">
                  <a:pos x="8" y="20"/>
                </a:cxn>
                <a:cxn ang="0">
                  <a:pos x="18" y="20"/>
                </a:cxn>
                <a:cxn ang="0">
                  <a:pos x="31" y="18"/>
                </a:cxn>
                <a:cxn ang="0">
                  <a:pos x="55" y="18"/>
                </a:cxn>
                <a:cxn ang="0">
                  <a:pos x="78" y="15"/>
                </a:cxn>
                <a:cxn ang="0">
                  <a:pos x="96" y="13"/>
                </a:cxn>
                <a:cxn ang="0">
                  <a:pos x="117" y="9"/>
                </a:cxn>
                <a:cxn ang="0">
                  <a:pos x="130" y="7"/>
                </a:cxn>
                <a:cxn ang="0">
                  <a:pos x="143" y="0"/>
                </a:cxn>
                <a:cxn ang="0">
                  <a:pos x="146" y="5"/>
                </a:cxn>
                <a:cxn ang="0">
                  <a:pos x="141" y="11"/>
                </a:cxn>
                <a:cxn ang="0">
                  <a:pos x="130" y="18"/>
                </a:cxn>
                <a:cxn ang="0">
                  <a:pos x="117" y="18"/>
                </a:cxn>
                <a:cxn ang="0">
                  <a:pos x="104" y="22"/>
                </a:cxn>
                <a:cxn ang="0">
                  <a:pos x="91" y="22"/>
                </a:cxn>
                <a:cxn ang="0">
                  <a:pos x="73" y="26"/>
                </a:cxn>
                <a:cxn ang="0">
                  <a:pos x="55" y="28"/>
                </a:cxn>
                <a:cxn ang="0">
                  <a:pos x="44" y="30"/>
                </a:cxn>
                <a:cxn ang="0">
                  <a:pos x="29" y="30"/>
                </a:cxn>
                <a:cxn ang="0">
                  <a:pos x="18" y="30"/>
                </a:cxn>
                <a:cxn ang="0">
                  <a:pos x="5" y="26"/>
                </a:cxn>
                <a:cxn ang="0">
                  <a:pos x="0" y="24"/>
                </a:cxn>
                <a:cxn ang="0">
                  <a:pos x="0" y="22"/>
                </a:cxn>
                <a:cxn ang="0">
                  <a:pos x="5" y="22"/>
                </a:cxn>
                <a:cxn ang="0">
                  <a:pos x="5" y="22"/>
                </a:cxn>
              </a:cxnLst>
              <a:rect l="0" t="0" r="r" b="b"/>
              <a:pathLst>
                <a:path w="146" h="30">
                  <a:moveTo>
                    <a:pt x="5" y="22"/>
                  </a:moveTo>
                  <a:lnTo>
                    <a:pt x="8" y="20"/>
                  </a:lnTo>
                  <a:lnTo>
                    <a:pt x="18" y="20"/>
                  </a:lnTo>
                  <a:lnTo>
                    <a:pt x="31" y="18"/>
                  </a:lnTo>
                  <a:lnTo>
                    <a:pt x="55" y="18"/>
                  </a:lnTo>
                  <a:lnTo>
                    <a:pt x="78" y="15"/>
                  </a:lnTo>
                  <a:lnTo>
                    <a:pt x="96" y="13"/>
                  </a:lnTo>
                  <a:lnTo>
                    <a:pt x="117" y="9"/>
                  </a:lnTo>
                  <a:lnTo>
                    <a:pt x="130" y="7"/>
                  </a:lnTo>
                  <a:lnTo>
                    <a:pt x="143" y="0"/>
                  </a:lnTo>
                  <a:lnTo>
                    <a:pt x="146" y="5"/>
                  </a:lnTo>
                  <a:lnTo>
                    <a:pt x="141" y="11"/>
                  </a:lnTo>
                  <a:lnTo>
                    <a:pt x="130" y="18"/>
                  </a:lnTo>
                  <a:lnTo>
                    <a:pt x="117" y="18"/>
                  </a:lnTo>
                  <a:lnTo>
                    <a:pt x="104" y="22"/>
                  </a:lnTo>
                  <a:lnTo>
                    <a:pt x="91" y="22"/>
                  </a:lnTo>
                  <a:lnTo>
                    <a:pt x="73" y="26"/>
                  </a:lnTo>
                  <a:lnTo>
                    <a:pt x="55" y="28"/>
                  </a:lnTo>
                  <a:lnTo>
                    <a:pt x="44" y="30"/>
                  </a:lnTo>
                  <a:lnTo>
                    <a:pt x="29" y="30"/>
                  </a:lnTo>
                  <a:lnTo>
                    <a:pt x="18" y="30"/>
                  </a:lnTo>
                  <a:lnTo>
                    <a:pt x="5" y="26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5" y="22"/>
                  </a:lnTo>
                  <a:lnTo>
                    <a:pt x="5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36" name="Freeform 224"/>
            <p:cNvSpPr>
              <a:spLocks/>
            </p:cNvSpPr>
            <p:nvPr/>
          </p:nvSpPr>
          <p:spPr bwMode="auto">
            <a:xfrm>
              <a:off x="5325" y="3386"/>
              <a:ext cx="24" cy="78"/>
            </a:xfrm>
            <a:custGeom>
              <a:avLst/>
              <a:gdLst/>
              <a:ahLst/>
              <a:cxnLst>
                <a:cxn ang="0">
                  <a:pos x="3" y="73"/>
                </a:cxn>
                <a:cxn ang="0">
                  <a:pos x="0" y="69"/>
                </a:cxn>
                <a:cxn ang="0">
                  <a:pos x="0" y="62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0" y="28"/>
                </a:cxn>
                <a:cxn ang="0">
                  <a:pos x="3" y="15"/>
                </a:cxn>
                <a:cxn ang="0">
                  <a:pos x="5" y="7"/>
                </a:cxn>
                <a:cxn ang="0">
                  <a:pos x="13" y="4"/>
                </a:cxn>
                <a:cxn ang="0">
                  <a:pos x="24" y="0"/>
                </a:cxn>
                <a:cxn ang="0">
                  <a:pos x="21" y="13"/>
                </a:cxn>
                <a:cxn ang="0">
                  <a:pos x="13" y="24"/>
                </a:cxn>
                <a:cxn ang="0">
                  <a:pos x="13" y="41"/>
                </a:cxn>
                <a:cxn ang="0">
                  <a:pos x="13" y="56"/>
                </a:cxn>
                <a:cxn ang="0">
                  <a:pos x="13" y="67"/>
                </a:cxn>
                <a:cxn ang="0">
                  <a:pos x="8" y="78"/>
                </a:cxn>
                <a:cxn ang="0">
                  <a:pos x="3" y="73"/>
                </a:cxn>
                <a:cxn ang="0">
                  <a:pos x="3" y="73"/>
                </a:cxn>
              </a:cxnLst>
              <a:rect l="0" t="0" r="r" b="b"/>
              <a:pathLst>
                <a:path w="24" h="78">
                  <a:moveTo>
                    <a:pt x="3" y="73"/>
                  </a:moveTo>
                  <a:lnTo>
                    <a:pt x="0" y="69"/>
                  </a:lnTo>
                  <a:lnTo>
                    <a:pt x="0" y="62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0" y="28"/>
                  </a:lnTo>
                  <a:lnTo>
                    <a:pt x="3" y="15"/>
                  </a:lnTo>
                  <a:lnTo>
                    <a:pt x="5" y="7"/>
                  </a:lnTo>
                  <a:lnTo>
                    <a:pt x="13" y="4"/>
                  </a:lnTo>
                  <a:lnTo>
                    <a:pt x="24" y="0"/>
                  </a:lnTo>
                  <a:lnTo>
                    <a:pt x="21" y="13"/>
                  </a:lnTo>
                  <a:lnTo>
                    <a:pt x="13" y="24"/>
                  </a:lnTo>
                  <a:lnTo>
                    <a:pt x="13" y="41"/>
                  </a:lnTo>
                  <a:lnTo>
                    <a:pt x="13" y="56"/>
                  </a:lnTo>
                  <a:lnTo>
                    <a:pt x="13" y="67"/>
                  </a:lnTo>
                  <a:lnTo>
                    <a:pt x="8" y="78"/>
                  </a:lnTo>
                  <a:lnTo>
                    <a:pt x="3" y="73"/>
                  </a:lnTo>
                  <a:lnTo>
                    <a:pt x="3" y="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37" name="Freeform 225"/>
            <p:cNvSpPr>
              <a:spLocks/>
            </p:cNvSpPr>
            <p:nvPr/>
          </p:nvSpPr>
          <p:spPr bwMode="auto">
            <a:xfrm>
              <a:off x="5032" y="3345"/>
              <a:ext cx="265" cy="267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2" y="260"/>
                </a:cxn>
                <a:cxn ang="0">
                  <a:pos x="13" y="258"/>
                </a:cxn>
                <a:cxn ang="0">
                  <a:pos x="26" y="254"/>
                </a:cxn>
                <a:cxn ang="0">
                  <a:pos x="49" y="250"/>
                </a:cxn>
                <a:cxn ang="0">
                  <a:pos x="70" y="239"/>
                </a:cxn>
                <a:cxn ang="0">
                  <a:pos x="96" y="228"/>
                </a:cxn>
                <a:cxn ang="0">
                  <a:pos x="106" y="217"/>
                </a:cxn>
                <a:cxn ang="0">
                  <a:pos x="119" y="209"/>
                </a:cxn>
                <a:cxn ang="0">
                  <a:pos x="129" y="198"/>
                </a:cxn>
                <a:cxn ang="0">
                  <a:pos x="142" y="187"/>
                </a:cxn>
                <a:cxn ang="0">
                  <a:pos x="150" y="172"/>
                </a:cxn>
                <a:cxn ang="0">
                  <a:pos x="158" y="157"/>
                </a:cxn>
                <a:cxn ang="0">
                  <a:pos x="166" y="144"/>
                </a:cxn>
                <a:cxn ang="0">
                  <a:pos x="176" y="131"/>
                </a:cxn>
                <a:cxn ang="0">
                  <a:pos x="181" y="119"/>
                </a:cxn>
                <a:cxn ang="0">
                  <a:pos x="189" y="106"/>
                </a:cxn>
                <a:cxn ang="0">
                  <a:pos x="197" y="93"/>
                </a:cxn>
                <a:cxn ang="0">
                  <a:pos x="205" y="82"/>
                </a:cxn>
                <a:cxn ang="0">
                  <a:pos x="213" y="60"/>
                </a:cxn>
                <a:cxn ang="0">
                  <a:pos x="220" y="43"/>
                </a:cxn>
                <a:cxn ang="0">
                  <a:pos x="226" y="33"/>
                </a:cxn>
                <a:cxn ang="0">
                  <a:pos x="228" y="30"/>
                </a:cxn>
                <a:cxn ang="0">
                  <a:pos x="228" y="26"/>
                </a:cxn>
                <a:cxn ang="0">
                  <a:pos x="236" y="15"/>
                </a:cxn>
                <a:cxn ang="0">
                  <a:pos x="246" y="5"/>
                </a:cxn>
                <a:cxn ang="0">
                  <a:pos x="262" y="0"/>
                </a:cxn>
                <a:cxn ang="0">
                  <a:pos x="265" y="0"/>
                </a:cxn>
                <a:cxn ang="0">
                  <a:pos x="257" y="9"/>
                </a:cxn>
                <a:cxn ang="0">
                  <a:pos x="244" y="20"/>
                </a:cxn>
                <a:cxn ang="0">
                  <a:pos x="236" y="33"/>
                </a:cxn>
                <a:cxn ang="0">
                  <a:pos x="231" y="39"/>
                </a:cxn>
                <a:cxn ang="0">
                  <a:pos x="226" y="56"/>
                </a:cxn>
                <a:cxn ang="0">
                  <a:pos x="220" y="67"/>
                </a:cxn>
                <a:cxn ang="0">
                  <a:pos x="215" y="80"/>
                </a:cxn>
                <a:cxn ang="0">
                  <a:pos x="210" y="93"/>
                </a:cxn>
                <a:cxn ang="0">
                  <a:pos x="205" y="108"/>
                </a:cxn>
                <a:cxn ang="0">
                  <a:pos x="194" y="121"/>
                </a:cxn>
                <a:cxn ang="0">
                  <a:pos x="187" y="138"/>
                </a:cxn>
                <a:cxn ang="0">
                  <a:pos x="174" y="151"/>
                </a:cxn>
                <a:cxn ang="0">
                  <a:pos x="163" y="168"/>
                </a:cxn>
                <a:cxn ang="0">
                  <a:pos x="148" y="183"/>
                </a:cxn>
                <a:cxn ang="0">
                  <a:pos x="135" y="198"/>
                </a:cxn>
                <a:cxn ang="0">
                  <a:pos x="119" y="213"/>
                </a:cxn>
                <a:cxn ang="0">
                  <a:pos x="103" y="230"/>
                </a:cxn>
                <a:cxn ang="0">
                  <a:pos x="75" y="245"/>
                </a:cxn>
                <a:cxn ang="0">
                  <a:pos x="52" y="256"/>
                </a:cxn>
                <a:cxn ang="0">
                  <a:pos x="31" y="263"/>
                </a:cxn>
                <a:cxn ang="0">
                  <a:pos x="18" y="267"/>
                </a:cxn>
                <a:cxn ang="0">
                  <a:pos x="0" y="265"/>
                </a:cxn>
                <a:cxn ang="0">
                  <a:pos x="0" y="263"/>
                </a:cxn>
                <a:cxn ang="0">
                  <a:pos x="0" y="263"/>
                </a:cxn>
              </a:cxnLst>
              <a:rect l="0" t="0" r="r" b="b"/>
              <a:pathLst>
                <a:path w="265" h="267">
                  <a:moveTo>
                    <a:pt x="0" y="263"/>
                  </a:moveTo>
                  <a:lnTo>
                    <a:pt x="2" y="260"/>
                  </a:lnTo>
                  <a:lnTo>
                    <a:pt x="13" y="258"/>
                  </a:lnTo>
                  <a:lnTo>
                    <a:pt x="26" y="254"/>
                  </a:lnTo>
                  <a:lnTo>
                    <a:pt x="49" y="250"/>
                  </a:lnTo>
                  <a:lnTo>
                    <a:pt x="70" y="239"/>
                  </a:lnTo>
                  <a:lnTo>
                    <a:pt x="96" y="228"/>
                  </a:lnTo>
                  <a:lnTo>
                    <a:pt x="106" y="217"/>
                  </a:lnTo>
                  <a:lnTo>
                    <a:pt x="119" y="209"/>
                  </a:lnTo>
                  <a:lnTo>
                    <a:pt x="129" y="198"/>
                  </a:lnTo>
                  <a:lnTo>
                    <a:pt x="142" y="187"/>
                  </a:lnTo>
                  <a:lnTo>
                    <a:pt x="150" y="172"/>
                  </a:lnTo>
                  <a:lnTo>
                    <a:pt x="158" y="157"/>
                  </a:lnTo>
                  <a:lnTo>
                    <a:pt x="166" y="144"/>
                  </a:lnTo>
                  <a:lnTo>
                    <a:pt x="176" y="131"/>
                  </a:lnTo>
                  <a:lnTo>
                    <a:pt x="181" y="119"/>
                  </a:lnTo>
                  <a:lnTo>
                    <a:pt x="189" y="106"/>
                  </a:lnTo>
                  <a:lnTo>
                    <a:pt x="197" y="93"/>
                  </a:lnTo>
                  <a:lnTo>
                    <a:pt x="205" y="82"/>
                  </a:lnTo>
                  <a:lnTo>
                    <a:pt x="213" y="60"/>
                  </a:lnTo>
                  <a:lnTo>
                    <a:pt x="220" y="43"/>
                  </a:lnTo>
                  <a:lnTo>
                    <a:pt x="226" y="33"/>
                  </a:lnTo>
                  <a:lnTo>
                    <a:pt x="228" y="30"/>
                  </a:lnTo>
                  <a:lnTo>
                    <a:pt x="228" y="26"/>
                  </a:lnTo>
                  <a:lnTo>
                    <a:pt x="236" y="15"/>
                  </a:lnTo>
                  <a:lnTo>
                    <a:pt x="246" y="5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57" y="9"/>
                  </a:lnTo>
                  <a:lnTo>
                    <a:pt x="244" y="20"/>
                  </a:lnTo>
                  <a:lnTo>
                    <a:pt x="236" y="33"/>
                  </a:lnTo>
                  <a:lnTo>
                    <a:pt x="231" y="39"/>
                  </a:lnTo>
                  <a:lnTo>
                    <a:pt x="226" y="56"/>
                  </a:lnTo>
                  <a:lnTo>
                    <a:pt x="220" y="67"/>
                  </a:lnTo>
                  <a:lnTo>
                    <a:pt x="215" y="80"/>
                  </a:lnTo>
                  <a:lnTo>
                    <a:pt x="210" y="93"/>
                  </a:lnTo>
                  <a:lnTo>
                    <a:pt x="205" y="108"/>
                  </a:lnTo>
                  <a:lnTo>
                    <a:pt x="194" y="121"/>
                  </a:lnTo>
                  <a:lnTo>
                    <a:pt x="187" y="138"/>
                  </a:lnTo>
                  <a:lnTo>
                    <a:pt x="174" y="151"/>
                  </a:lnTo>
                  <a:lnTo>
                    <a:pt x="163" y="168"/>
                  </a:lnTo>
                  <a:lnTo>
                    <a:pt x="148" y="183"/>
                  </a:lnTo>
                  <a:lnTo>
                    <a:pt x="135" y="198"/>
                  </a:lnTo>
                  <a:lnTo>
                    <a:pt x="119" y="213"/>
                  </a:lnTo>
                  <a:lnTo>
                    <a:pt x="103" y="230"/>
                  </a:lnTo>
                  <a:lnTo>
                    <a:pt x="75" y="245"/>
                  </a:lnTo>
                  <a:lnTo>
                    <a:pt x="52" y="256"/>
                  </a:lnTo>
                  <a:lnTo>
                    <a:pt x="31" y="263"/>
                  </a:lnTo>
                  <a:lnTo>
                    <a:pt x="18" y="267"/>
                  </a:lnTo>
                  <a:lnTo>
                    <a:pt x="0" y="265"/>
                  </a:lnTo>
                  <a:lnTo>
                    <a:pt x="0" y="263"/>
                  </a:lnTo>
                  <a:lnTo>
                    <a:pt x="0" y="2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38" name="Freeform 226"/>
            <p:cNvSpPr>
              <a:spLocks/>
            </p:cNvSpPr>
            <p:nvPr/>
          </p:nvSpPr>
          <p:spPr bwMode="auto">
            <a:xfrm>
              <a:off x="5097" y="3515"/>
              <a:ext cx="12" cy="13"/>
            </a:xfrm>
            <a:custGeom>
              <a:avLst/>
              <a:gdLst/>
              <a:ahLst/>
              <a:cxnLst>
                <a:cxn ang="0">
                  <a:pos x="12" y="2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0" y="9"/>
                </a:cxn>
                <a:cxn ang="0">
                  <a:pos x="5" y="13"/>
                </a:cxn>
                <a:cxn ang="0">
                  <a:pos x="12" y="9"/>
                </a:cxn>
                <a:cxn ang="0">
                  <a:pos x="12" y="2"/>
                </a:cxn>
                <a:cxn ang="0">
                  <a:pos x="12" y="2"/>
                </a:cxn>
              </a:cxnLst>
              <a:rect l="0" t="0" r="r" b="b"/>
              <a:pathLst>
                <a:path w="12" h="13">
                  <a:moveTo>
                    <a:pt x="12" y="2"/>
                  </a:moveTo>
                  <a:lnTo>
                    <a:pt x="7" y="0"/>
                  </a:lnTo>
                  <a:lnTo>
                    <a:pt x="2" y="2"/>
                  </a:lnTo>
                  <a:lnTo>
                    <a:pt x="0" y="9"/>
                  </a:lnTo>
                  <a:lnTo>
                    <a:pt x="5" y="13"/>
                  </a:lnTo>
                  <a:lnTo>
                    <a:pt x="12" y="9"/>
                  </a:lnTo>
                  <a:lnTo>
                    <a:pt x="12" y="2"/>
                  </a:lnTo>
                  <a:lnTo>
                    <a:pt x="12" y="2"/>
                  </a:lnTo>
                  <a:close/>
                </a:path>
              </a:pathLst>
            </a:custGeom>
            <a:solidFill>
              <a:srgbClr val="003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39" name="Freeform 227"/>
            <p:cNvSpPr>
              <a:spLocks/>
            </p:cNvSpPr>
            <p:nvPr/>
          </p:nvSpPr>
          <p:spPr bwMode="auto">
            <a:xfrm>
              <a:off x="4925" y="3337"/>
              <a:ext cx="18" cy="13"/>
            </a:xfrm>
            <a:custGeom>
              <a:avLst/>
              <a:gdLst/>
              <a:ahLst/>
              <a:cxnLst>
                <a:cxn ang="0">
                  <a:pos x="18" y="4"/>
                </a:cxn>
                <a:cxn ang="0">
                  <a:pos x="10" y="0"/>
                </a:cxn>
                <a:cxn ang="0">
                  <a:pos x="5" y="4"/>
                </a:cxn>
                <a:cxn ang="0">
                  <a:pos x="0" y="8"/>
                </a:cxn>
                <a:cxn ang="0">
                  <a:pos x="10" y="13"/>
                </a:cxn>
                <a:cxn ang="0">
                  <a:pos x="13" y="8"/>
                </a:cxn>
                <a:cxn ang="0">
                  <a:pos x="18" y="4"/>
                </a:cxn>
                <a:cxn ang="0">
                  <a:pos x="18" y="4"/>
                </a:cxn>
              </a:cxnLst>
              <a:rect l="0" t="0" r="r" b="b"/>
              <a:pathLst>
                <a:path w="18" h="13">
                  <a:moveTo>
                    <a:pt x="18" y="4"/>
                  </a:moveTo>
                  <a:lnTo>
                    <a:pt x="10" y="0"/>
                  </a:lnTo>
                  <a:lnTo>
                    <a:pt x="5" y="4"/>
                  </a:lnTo>
                  <a:lnTo>
                    <a:pt x="0" y="8"/>
                  </a:lnTo>
                  <a:lnTo>
                    <a:pt x="10" y="13"/>
                  </a:lnTo>
                  <a:lnTo>
                    <a:pt x="13" y="8"/>
                  </a:lnTo>
                  <a:lnTo>
                    <a:pt x="18" y="4"/>
                  </a:lnTo>
                  <a:lnTo>
                    <a:pt x="18" y="4"/>
                  </a:lnTo>
                  <a:close/>
                </a:path>
              </a:pathLst>
            </a:custGeom>
            <a:solidFill>
              <a:srgbClr val="003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40" name="Freeform 228"/>
            <p:cNvSpPr>
              <a:spLocks/>
            </p:cNvSpPr>
            <p:nvPr/>
          </p:nvSpPr>
          <p:spPr bwMode="auto">
            <a:xfrm>
              <a:off x="5169" y="3552"/>
              <a:ext cx="91" cy="88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29" y="34"/>
                </a:cxn>
                <a:cxn ang="0">
                  <a:pos x="83" y="0"/>
                </a:cxn>
                <a:cxn ang="0">
                  <a:pos x="91" y="41"/>
                </a:cxn>
                <a:cxn ang="0">
                  <a:pos x="63" y="88"/>
                </a:cxn>
                <a:cxn ang="0">
                  <a:pos x="47" y="86"/>
                </a:cxn>
                <a:cxn ang="0">
                  <a:pos x="31" y="86"/>
                </a:cxn>
                <a:cxn ang="0">
                  <a:pos x="16" y="86"/>
                </a:cxn>
                <a:cxn ang="0">
                  <a:pos x="0" y="86"/>
                </a:cxn>
                <a:cxn ang="0">
                  <a:pos x="0" y="86"/>
                </a:cxn>
              </a:cxnLst>
              <a:rect l="0" t="0" r="r" b="b"/>
              <a:pathLst>
                <a:path w="91" h="88">
                  <a:moveTo>
                    <a:pt x="0" y="86"/>
                  </a:moveTo>
                  <a:lnTo>
                    <a:pt x="29" y="34"/>
                  </a:lnTo>
                  <a:lnTo>
                    <a:pt x="83" y="0"/>
                  </a:lnTo>
                  <a:lnTo>
                    <a:pt x="91" y="41"/>
                  </a:lnTo>
                  <a:lnTo>
                    <a:pt x="63" y="88"/>
                  </a:lnTo>
                  <a:lnTo>
                    <a:pt x="47" y="86"/>
                  </a:lnTo>
                  <a:lnTo>
                    <a:pt x="31" y="86"/>
                  </a:lnTo>
                  <a:lnTo>
                    <a:pt x="16" y="86"/>
                  </a:lnTo>
                  <a:lnTo>
                    <a:pt x="0" y="86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FFDB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41" name="Freeform 229"/>
            <p:cNvSpPr>
              <a:spLocks/>
            </p:cNvSpPr>
            <p:nvPr/>
          </p:nvSpPr>
          <p:spPr bwMode="auto">
            <a:xfrm>
              <a:off x="5167" y="3550"/>
              <a:ext cx="93" cy="92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0" y="88"/>
                </a:cxn>
                <a:cxn ang="0">
                  <a:pos x="2" y="79"/>
                </a:cxn>
                <a:cxn ang="0">
                  <a:pos x="5" y="64"/>
                </a:cxn>
                <a:cxn ang="0">
                  <a:pos x="15" y="51"/>
                </a:cxn>
                <a:cxn ang="0">
                  <a:pos x="26" y="34"/>
                </a:cxn>
                <a:cxn ang="0">
                  <a:pos x="44" y="19"/>
                </a:cxn>
                <a:cxn ang="0">
                  <a:pos x="62" y="6"/>
                </a:cxn>
                <a:cxn ang="0">
                  <a:pos x="88" y="0"/>
                </a:cxn>
                <a:cxn ang="0">
                  <a:pos x="91" y="8"/>
                </a:cxn>
                <a:cxn ang="0">
                  <a:pos x="91" y="17"/>
                </a:cxn>
                <a:cxn ang="0">
                  <a:pos x="93" y="30"/>
                </a:cxn>
                <a:cxn ang="0">
                  <a:pos x="91" y="43"/>
                </a:cxn>
                <a:cxn ang="0">
                  <a:pos x="88" y="58"/>
                </a:cxn>
                <a:cxn ang="0">
                  <a:pos x="80" y="75"/>
                </a:cxn>
                <a:cxn ang="0">
                  <a:pos x="67" y="92"/>
                </a:cxn>
                <a:cxn ang="0">
                  <a:pos x="59" y="88"/>
                </a:cxn>
                <a:cxn ang="0">
                  <a:pos x="62" y="81"/>
                </a:cxn>
                <a:cxn ang="0">
                  <a:pos x="75" y="66"/>
                </a:cxn>
                <a:cxn ang="0">
                  <a:pos x="78" y="53"/>
                </a:cxn>
                <a:cxn ang="0">
                  <a:pos x="83" y="40"/>
                </a:cxn>
                <a:cxn ang="0">
                  <a:pos x="83" y="23"/>
                </a:cxn>
                <a:cxn ang="0">
                  <a:pos x="83" y="8"/>
                </a:cxn>
                <a:cxn ang="0">
                  <a:pos x="72" y="12"/>
                </a:cxn>
                <a:cxn ang="0">
                  <a:pos x="52" y="28"/>
                </a:cxn>
                <a:cxn ang="0">
                  <a:pos x="36" y="36"/>
                </a:cxn>
                <a:cxn ang="0">
                  <a:pos x="26" y="51"/>
                </a:cxn>
                <a:cxn ang="0">
                  <a:pos x="18" y="66"/>
                </a:cxn>
                <a:cxn ang="0">
                  <a:pos x="13" y="86"/>
                </a:cxn>
                <a:cxn ang="0">
                  <a:pos x="0" y="92"/>
                </a:cxn>
                <a:cxn ang="0">
                  <a:pos x="0" y="92"/>
                </a:cxn>
              </a:cxnLst>
              <a:rect l="0" t="0" r="r" b="b"/>
              <a:pathLst>
                <a:path w="93" h="92">
                  <a:moveTo>
                    <a:pt x="0" y="92"/>
                  </a:moveTo>
                  <a:lnTo>
                    <a:pt x="0" y="88"/>
                  </a:lnTo>
                  <a:lnTo>
                    <a:pt x="2" y="79"/>
                  </a:lnTo>
                  <a:lnTo>
                    <a:pt x="5" y="64"/>
                  </a:lnTo>
                  <a:lnTo>
                    <a:pt x="15" y="51"/>
                  </a:lnTo>
                  <a:lnTo>
                    <a:pt x="26" y="34"/>
                  </a:lnTo>
                  <a:lnTo>
                    <a:pt x="44" y="19"/>
                  </a:lnTo>
                  <a:lnTo>
                    <a:pt x="62" y="6"/>
                  </a:lnTo>
                  <a:lnTo>
                    <a:pt x="88" y="0"/>
                  </a:lnTo>
                  <a:lnTo>
                    <a:pt x="91" y="8"/>
                  </a:lnTo>
                  <a:lnTo>
                    <a:pt x="91" y="17"/>
                  </a:lnTo>
                  <a:lnTo>
                    <a:pt x="93" y="30"/>
                  </a:lnTo>
                  <a:lnTo>
                    <a:pt x="91" y="43"/>
                  </a:lnTo>
                  <a:lnTo>
                    <a:pt x="88" y="58"/>
                  </a:lnTo>
                  <a:lnTo>
                    <a:pt x="80" y="75"/>
                  </a:lnTo>
                  <a:lnTo>
                    <a:pt x="67" y="92"/>
                  </a:lnTo>
                  <a:lnTo>
                    <a:pt x="59" y="88"/>
                  </a:lnTo>
                  <a:lnTo>
                    <a:pt x="62" y="81"/>
                  </a:lnTo>
                  <a:lnTo>
                    <a:pt x="75" y="66"/>
                  </a:lnTo>
                  <a:lnTo>
                    <a:pt x="78" y="53"/>
                  </a:lnTo>
                  <a:lnTo>
                    <a:pt x="83" y="40"/>
                  </a:lnTo>
                  <a:lnTo>
                    <a:pt x="83" y="23"/>
                  </a:lnTo>
                  <a:lnTo>
                    <a:pt x="83" y="8"/>
                  </a:lnTo>
                  <a:lnTo>
                    <a:pt x="72" y="12"/>
                  </a:lnTo>
                  <a:lnTo>
                    <a:pt x="52" y="28"/>
                  </a:lnTo>
                  <a:lnTo>
                    <a:pt x="36" y="36"/>
                  </a:lnTo>
                  <a:lnTo>
                    <a:pt x="26" y="51"/>
                  </a:lnTo>
                  <a:lnTo>
                    <a:pt x="18" y="66"/>
                  </a:lnTo>
                  <a:lnTo>
                    <a:pt x="13" y="86"/>
                  </a:lnTo>
                  <a:lnTo>
                    <a:pt x="0" y="92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FFA8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42" name="Freeform 230"/>
            <p:cNvSpPr>
              <a:spLocks/>
            </p:cNvSpPr>
            <p:nvPr/>
          </p:nvSpPr>
          <p:spPr bwMode="auto">
            <a:xfrm>
              <a:off x="5224" y="3575"/>
              <a:ext cx="15" cy="13"/>
            </a:xfrm>
            <a:custGeom>
              <a:avLst/>
              <a:gdLst/>
              <a:ahLst/>
              <a:cxnLst>
                <a:cxn ang="0">
                  <a:pos x="15" y="5"/>
                </a:cxn>
                <a:cxn ang="0">
                  <a:pos x="10" y="0"/>
                </a:cxn>
                <a:cxn ang="0">
                  <a:pos x="2" y="5"/>
                </a:cxn>
                <a:cxn ang="0">
                  <a:pos x="0" y="9"/>
                </a:cxn>
                <a:cxn ang="0">
                  <a:pos x="8" y="13"/>
                </a:cxn>
                <a:cxn ang="0">
                  <a:pos x="15" y="9"/>
                </a:cxn>
                <a:cxn ang="0">
                  <a:pos x="15" y="5"/>
                </a:cxn>
                <a:cxn ang="0">
                  <a:pos x="15" y="5"/>
                </a:cxn>
              </a:cxnLst>
              <a:rect l="0" t="0" r="r" b="b"/>
              <a:pathLst>
                <a:path w="15" h="13">
                  <a:moveTo>
                    <a:pt x="15" y="5"/>
                  </a:moveTo>
                  <a:lnTo>
                    <a:pt x="10" y="0"/>
                  </a:lnTo>
                  <a:lnTo>
                    <a:pt x="2" y="5"/>
                  </a:lnTo>
                  <a:lnTo>
                    <a:pt x="0" y="9"/>
                  </a:lnTo>
                  <a:lnTo>
                    <a:pt x="8" y="13"/>
                  </a:lnTo>
                  <a:lnTo>
                    <a:pt x="15" y="9"/>
                  </a:lnTo>
                  <a:lnTo>
                    <a:pt x="15" y="5"/>
                  </a:lnTo>
                  <a:lnTo>
                    <a:pt x="15" y="5"/>
                  </a:lnTo>
                  <a:close/>
                </a:path>
              </a:pathLst>
            </a:custGeom>
            <a:solidFill>
              <a:srgbClr val="003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43" name="Freeform 231"/>
            <p:cNvSpPr>
              <a:spLocks/>
            </p:cNvSpPr>
            <p:nvPr/>
          </p:nvSpPr>
          <p:spPr bwMode="auto">
            <a:xfrm>
              <a:off x="4909" y="3661"/>
              <a:ext cx="388" cy="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15"/>
                </a:cxn>
                <a:cxn ang="0">
                  <a:pos x="29" y="33"/>
                </a:cxn>
                <a:cxn ang="0">
                  <a:pos x="73" y="24"/>
                </a:cxn>
                <a:cxn ang="0">
                  <a:pos x="86" y="63"/>
                </a:cxn>
                <a:cxn ang="0">
                  <a:pos x="136" y="39"/>
                </a:cxn>
                <a:cxn ang="0">
                  <a:pos x="164" y="76"/>
                </a:cxn>
                <a:cxn ang="0">
                  <a:pos x="208" y="41"/>
                </a:cxn>
                <a:cxn ang="0">
                  <a:pos x="255" y="80"/>
                </a:cxn>
                <a:cxn ang="0">
                  <a:pos x="278" y="31"/>
                </a:cxn>
                <a:cxn ang="0">
                  <a:pos x="367" y="46"/>
                </a:cxn>
                <a:cxn ang="0">
                  <a:pos x="351" y="24"/>
                </a:cxn>
                <a:cxn ang="0">
                  <a:pos x="388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88" h="80">
                  <a:moveTo>
                    <a:pt x="0" y="0"/>
                  </a:moveTo>
                  <a:lnTo>
                    <a:pt x="26" y="15"/>
                  </a:lnTo>
                  <a:lnTo>
                    <a:pt x="29" y="33"/>
                  </a:lnTo>
                  <a:lnTo>
                    <a:pt x="73" y="24"/>
                  </a:lnTo>
                  <a:lnTo>
                    <a:pt x="86" y="63"/>
                  </a:lnTo>
                  <a:lnTo>
                    <a:pt x="136" y="39"/>
                  </a:lnTo>
                  <a:lnTo>
                    <a:pt x="164" y="76"/>
                  </a:lnTo>
                  <a:lnTo>
                    <a:pt x="208" y="41"/>
                  </a:lnTo>
                  <a:lnTo>
                    <a:pt x="255" y="80"/>
                  </a:lnTo>
                  <a:lnTo>
                    <a:pt x="278" y="31"/>
                  </a:lnTo>
                  <a:lnTo>
                    <a:pt x="367" y="46"/>
                  </a:lnTo>
                  <a:lnTo>
                    <a:pt x="351" y="24"/>
                  </a:lnTo>
                  <a:lnTo>
                    <a:pt x="388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7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44" name="Freeform 232"/>
            <p:cNvSpPr>
              <a:spLocks/>
            </p:cNvSpPr>
            <p:nvPr/>
          </p:nvSpPr>
          <p:spPr bwMode="auto">
            <a:xfrm>
              <a:off x="4863" y="3631"/>
              <a:ext cx="465" cy="37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3"/>
                </a:cxn>
                <a:cxn ang="0">
                  <a:pos x="23" y="18"/>
                </a:cxn>
                <a:cxn ang="0">
                  <a:pos x="23" y="37"/>
                </a:cxn>
                <a:cxn ang="0">
                  <a:pos x="46" y="33"/>
                </a:cxn>
                <a:cxn ang="0">
                  <a:pos x="428" y="35"/>
                </a:cxn>
                <a:cxn ang="0">
                  <a:pos x="444" y="33"/>
                </a:cxn>
                <a:cxn ang="0">
                  <a:pos x="439" y="20"/>
                </a:cxn>
                <a:cxn ang="0">
                  <a:pos x="465" y="18"/>
                </a:cxn>
                <a:cxn ang="0">
                  <a:pos x="457" y="7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465" h="37">
                  <a:moveTo>
                    <a:pt x="10" y="0"/>
                  </a:moveTo>
                  <a:lnTo>
                    <a:pt x="0" y="13"/>
                  </a:lnTo>
                  <a:lnTo>
                    <a:pt x="23" y="18"/>
                  </a:lnTo>
                  <a:lnTo>
                    <a:pt x="23" y="37"/>
                  </a:lnTo>
                  <a:lnTo>
                    <a:pt x="46" y="33"/>
                  </a:lnTo>
                  <a:lnTo>
                    <a:pt x="428" y="35"/>
                  </a:lnTo>
                  <a:lnTo>
                    <a:pt x="444" y="33"/>
                  </a:lnTo>
                  <a:lnTo>
                    <a:pt x="439" y="20"/>
                  </a:lnTo>
                  <a:lnTo>
                    <a:pt x="465" y="18"/>
                  </a:lnTo>
                  <a:lnTo>
                    <a:pt x="457" y="7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4FA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499947" name="Line 235"/>
          <p:cNvSpPr>
            <a:spLocks noChangeShapeType="1"/>
          </p:cNvSpPr>
          <p:nvPr/>
        </p:nvSpPr>
        <p:spPr bwMode="auto">
          <a:xfrm>
            <a:off x="7848600" y="1524000"/>
            <a:ext cx="0" cy="457200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99950" name="Line 238"/>
          <p:cNvSpPr>
            <a:spLocks noChangeShapeType="1"/>
          </p:cNvSpPr>
          <p:nvPr/>
        </p:nvSpPr>
        <p:spPr bwMode="auto">
          <a:xfrm>
            <a:off x="2057400" y="838200"/>
            <a:ext cx="5181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99955" name="Line 243"/>
          <p:cNvSpPr>
            <a:spLocks noChangeShapeType="1"/>
          </p:cNvSpPr>
          <p:nvPr/>
        </p:nvSpPr>
        <p:spPr bwMode="auto">
          <a:xfrm flipH="1">
            <a:off x="1066800" y="2406650"/>
            <a:ext cx="3810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3364" name="Text Box 252"/>
          <p:cNvSpPr txBox="1">
            <a:spLocks noChangeArrowheads="1"/>
          </p:cNvSpPr>
          <p:nvPr/>
        </p:nvSpPr>
        <p:spPr bwMode="auto">
          <a:xfrm>
            <a:off x="914400" y="42446"/>
            <a:ext cx="2057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effectLst/>
                <a:latin typeface="Arial" charset="0"/>
              </a:rPr>
              <a:t>Households</a:t>
            </a:r>
          </a:p>
        </p:txBody>
      </p:sp>
      <p:sp>
        <p:nvSpPr>
          <p:cNvPr id="253" name="Ellipse 252"/>
          <p:cNvSpPr/>
          <p:nvPr/>
        </p:nvSpPr>
        <p:spPr bwMode="auto">
          <a:xfrm>
            <a:off x="1143000" y="5029200"/>
            <a:ext cx="19812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Groundwater</a:t>
            </a:r>
            <a:endParaRPr kumimoji="0" lang="de-DE" b="0" i="0" u="none" strike="noStrike" cap="none" normalizeH="0" baseline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4" name="Line 115"/>
          <p:cNvSpPr>
            <a:spLocks noChangeShapeType="1"/>
          </p:cNvSpPr>
          <p:nvPr/>
        </p:nvSpPr>
        <p:spPr bwMode="auto">
          <a:xfrm flipV="1">
            <a:off x="990600" y="4038600"/>
            <a:ext cx="0" cy="2057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13566" name="Picture 254" descr="http://t0.gstatic.com/images?q=tbn:ANd9GcSQzF0VNRfKD8cuA4mcnhLZ6Ijj2Q-r76N0Aad_2IlTa-h9Iqv0qaYwB_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1000"/>
            <a:ext cx="1190625" cy="832110"/>
          </a:xfrm>
          <a:prstGeom prst="rect">
            <a:avLst/>
          </a:prstGeom>
          <a:noFill/>
        </p:spPr>
      </p:pic>
      <p:pic>
        <p:nvPicPr>
          <p:cNvPr id="13570" name="Picture 258" descr="http://cls.cdn-hotels.com/hotels/4000000/3590000/3580400/3580325/3580325_7_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1600200"/>
            <a:ext cx="971550" cy="777240"/>
          </a:xfrm>
          <a:prstGeom prst="rect">
            <a:avLst/>
          </a:prstGeom>
          <a:noFill/>
        </p:spPr>
      </p:pic>
      <p:pic>
        <p:nvPicPr>
          <p:cNvPr id="13572" name="Picture 260" descr="http://cdn3.fotosearch.com/bthumb/CSP/CSP371/k371269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4038600"/>
            <a:ext cx="890588" cy="838201"/>
          </a:xfrm>
          <a:prstGeom prst="rect">
            <a:avLst/>
          </a:prstGeom>
          <a:noFill/>
        </p:spPr>
      </p:pic>
      <p:sp>
        <p:nvSpPr>
          <p:cNvPr id="260" name="Line 115"/>
          <p:cNvSpPr>
            <a:spLocks noChangeShapeType="1"/>
          </p:cNvSpPr>
          <p:nvPr/>
        </p:nvSpPr>
        <p:spPr bwMode="auto">
          <a:xfrm flipV="1">
            <a:off x="1447800" y="1905000"/>
            <a:ext cx="2590800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0" name="Text Box 252"/>
          <p:cNvSpPr txBox="1">
            <a:spLocks noChangeArrowheads="1"/>
          </p:cNvSpPr>
          <p:nvPr/>
        </p:nvSpPr>
        <p:spPr bwMode="auto">
          <a:xfrm>
            <a:off x="3581399" y="2607677"/>
            <a:ext cx="243840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</a:rPr>
              <a:t>Units in million cubic </a:t>
            </a:r>
            <a:r>
              <a:rPr lang="en-US" sz="1600" dirty="0" err="1">
                <a:solidFill>
                  <a:schemeClr val="tx1"/>
                </a:solidFill>
                <a:effectLst/>
                <a:latin typeface="Arial" charset="0"/>
              </a:rPr>
              <a:t>metres</a:t>
            </a:r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</a:rPr>
              <a:t> per year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429000" y="4244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/>
              <a:t>Year 2014</a:t>
            </a:r>
          </a:p>
        </p:txBody>
      </p:sp>
    </p:spTree>
    <p:extLst>
      <p:ext uri="{BB962C8B-B14F-4D97-AF65-F5344CB8AC3E}">
        <p14:creationId xmlns:p14="http://schemas.microsoft.com/office/powerpoint/2010/main" val="2277972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Freeform 2"/>
          <p:cNvSpPr>
            <a:spLocks/>
          </p:cNvSpPr>
          <p:nvPr/>
        </p:nvSpPr>
        <p:spPr bwMode="auto">
          <a:xfrm>
            <a:off x="-304800" y="5748338"/>
            <a:ext cx="9829800" cy="1566862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1160" y="254"/>
              </a:cxn>
              <a:cxn ang="0">
                <a:pos x="2112" y="138"/>
              </a:cxn>
              <a:cxn ang="0">
                <a:pos x="3103" y="108"/>
              </a:cxn>
              <a:cxn ang="0">
                <a:pos x="4470" y="77"/>
              </a:cxn>
              <a:cxn ang="0">
                <a:pos x="6192" y="571"/>
              </a:cxn>
              <a:cxn ang="0">
                <a:pos x="6026" y="987"/>
              </a:cxn>
              <a:cxn ang="0">
                <a:pos x="5031" y="641"/>
              </a:cxn>
              <a:cxn ang="0">
                <a:pos x="4070" y="561"/>
              </a:cxn>
              <a:cxn ang="0">
                <a:pos x="2158" y="622"/>
              </a:cxn>
              <a:cxn ang="0">
                <a:pos x="1144" y="737"/>
              </a:cxn>
              <a:cxn ang="0">
                <a:pos x="0" y="571"/>
              </a:cxn>
              <a:cxn ang="0">
                <a:pos x="0" y="156"/>
              </a:cxn>
            </a:cxnLst>
            <a:rect l="0" t="0" r="r" b="b"/>
            <a:pathLst>
              <a:path w="6192" h="987">
                <a:moveTo>
                  <a:pt x="0" y="87"/>
                </a:moveTo>
                <a:cubicBezTo>
                  <a:pt x="193" y="115"/>
                  <a:pt x="808" y="245"/>
                  <a:pt x="1160" y="254"/>
                </a:cubicBezTo>
                <a:cubicBezTo>
                  <a:pt x="1512" y="263"/>
                  <a:pt x="1788" y="162"/>
                  <a:pt x="2112" y="138"/>
                </a:cubicBezTo>
                <a:cubicBezTo>
                  <a:pt x="2436" y="114"/>
                  <a:pt x="2710" y="118"/>
                  <a:pt x="3103" y="108"/>
                </a:cubicBezTo>
                <a:cubicBezTo>
                  <a:pt x="3496" y="98"/>
                  <a:pt x="3955" y="0"/>
                  <a:pt x="4470" y="77"/>
                </a:cubicBezTo>
                <a:cubicBezTo>
                  <a:pt x="4985" y="154"/>
                  <a:pt x="5933" y="419"/>
                  <a:pt x="6192" y="571"/>
                </a:cubicBezTo>
                <a:lnTo>
                  <a:pt x="6026" y="987"/>
                </a:lnTo>
                <a:lnTo>
                  <a:pt x="5031" y="641"/>
                </a:lnTo>
                <a:cubicBezTo>
                  <a:pt x="4705" y="570"/>
                  <a:pt x="4549" y="564"/>
                  <a:pt x="4070" y="561"/>
                </a:cubicBezTo>
                <a:lnTo>
                  <a:pt x="2158" y="622"/>
                </a:lnTo>
                <a:cubicBezTo>
                  <a:pt x="1670" y="651"/>
                  <a:pt x="1504" y="745"/>
                  <a:pt x="1144" y="737"/>
                </a:cubicBezTo>
                <a:cubicBezTo>
                  <a:pt x="784" y="729"/>
                  <a:pt x="191" y="668"/>
                  <a:pt x="0" y="571"/>
                </a:cubicBezTo>
                <a:lnTo>
                  <a:pt x="0" y="156"/>
                </a:lnTo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0" y="61722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  <a:effectLst/>
                <a:latin typeface="Arial" charset="0"/>
              </a:rPr>
              <a:t>Surface water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81000" y="3124200"/>
            <a:ext cx="2362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effectLst/>
                <a:latin typeface="Arial" charset="0"/>
              </a:rPr>
              <a:t>Water Supply Industry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effectLst/>
                <a:latin typeface="Arial" charset="0"/>
              </a:rPr>
              <a:t>ISIC 36 (Water utilities)</a:t>
            </a:r>
          </a:p>
        </p:txBody>
      </p:sp>
      <p:sp>
        <p:nvSpPr>
          <p:cNvPr id="499718" name="Line 6"/>
          <p:cNvSpPr>
            <a:spLocks noChangeShapeType="1"/>
          </p:cNvSpPr>
          <p:nvPr/>
        </p:nvSpPr>
        <p:spPr bwMode="auto">
          <a:xfrm flipH="1" flipV="1">
            <a:off x="1981200" y="4038600"/>
            <a:ext cx="0" cy="990600"/>
          </a:xfrm>
          <a:prstGeom prst="line">
            <a:avLst/>
          </a:prstGeom>
          <a:noFill/>
          <a:ln w="92075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99827" name="Line 115"/>
          <p:cNvSpPr>
            <a:spLocks noChangeShapeType="1"/>
          </p:cNvSpPr>
          <p:nvPr/>
        </p:nvSpPr>
        <p:spPr bwMode="auto">
          <a:xfrm flipV="1">
            <a:off x="1447800" y="1143000"/>
            <a:ext cx="0" cy="1981200"/>
          </a:xfrm>
          <a:prstGeom prst="line">
            <a:avLst/>
          </a:prstGeom>
          <a:noFill/>
          <a:ln w="73025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3326" name="Text Box 120"/>
          <p:cNvSpPr txBox="1">
            <a:spLocks noChangeArrowheads="1"/>
          </p:cNvSpPr>
          <p:nvPr/>
        </p:nvSpPr>
        <p:spPr bwMode="auto">
          <a:xfrm>
            <a:off x="3200400" y="1167825"/>
            <a:ext cx="2438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  <a:effectLst/>
                <a:latin typeface="Arial" charset="0"/>
              </a:rPr>
              <a:t>Services (ISIC 45-96)</a:t>
            </a:r>
          </a:p>
          <a:p>
            <a:pPr algn="ctr"/>
            <a:endParaRPr lang="en-US" sz="1600" b="1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9835" name="Line 123"/>
          <p:cNvSpPr>
            <a:spLocks noChangeShapeType="1"/>
          </p:cNvSpPr>
          <p:nvPr/>
        </p:nvSpPr>
        <p:spPr bwMode="auto">
          <a:xfrm flipV="1">
            <a:off x="3886200" y="4724400"/>
            <a:ext cx="762000" cy="12954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99836" name="Line 124"/>
          <p:cNvSpPr>
            <a:spLocks noChangeShapeType="1"/>
          </p:cNvSpPr>
          <p:nvPr/>
        </p:nvSpPr>
        <p:spPr bwMode="auto">
          <a:xfrm>
            <a:off x="5562600" y="4800600"/>
            <a:ext cx="990600" cy="1052513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3331" name="Text Box 125"/>
          <p:cNvSpPr txBox="1">
            <a:spLocks noChangeArrowheads="1"/>
          </p:cNvSpPr>
          <p:nvPr/>
        </p:nvSpPr>
        <p:spPr bwMode="auto">
          <a:xfrm>
            <a:off x="3886200" y="3436203"/>
            <a:ext cx="2514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  <a:effectLst/>
                <a:latin typeface="Arial" charset="0"/>
              </a:rPr>
              <a:t>Manufacture of paper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effectLst/>
                <a:latin typeface="Arial" charset="0"/>
              </a:rPr>
              <a:t>ISIC 17 </a:t>
            </a:r>
          </a:p>
          <a:p>
            <a:pPr algn="ctr"/>
            <a:endParaRPr lang="en-US" sz="1600" b="1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36" name="Text Box 130"/>
          <p:cNvSpPr txBox="1">
            <a:spLocks noChangeArrowheads="1"/>
          </p:cNvSpPr>
          <p:nvPr/>
        </p:nvSpPr>
        <p:spPr bwMode="auto">
          <a:xfrm>
            <a:off x="5638800" y="121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effectLst/>
                <a:latin typeface="Arial" charset="0"/>
              </a:rPr>
              <a:t>95</a:t>
            </a:r>
          </a:p>
        </p:txBody>
      </p:sp>
      <p:sp>
        <p:nvSpPr>
          <p:cNvPr id="13338" name="Text Box 132"/>
          <p:cNvSpPr txBox="1">
            <a:spLocks noChangeArrowheads="1"/>
          </p:cNvSpPr>
          <p:nvPr/>
        </p:nvSpPr>
        <p:spPr bwMode="auto">
          <a:xfrm>
            <a:off x="3733800" y="5105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effectLst/>
                <a:latin typeface="Arial" charset="0"/>
              </a:rPr>
              <a:t>149</a:t>
            </a:r>
          </a:p>
        </p:txBody>
      </p:sp>
      <p:sp>
        <p:nvSpPr>
          <p:cNvPr id="13340" name="Text Box 134"/>
          <p:cNvSpPr txBox="1">
            <a:spLocks noChangeArrowheads="1"/>
          </p:cNvSpPr>
          <p:nvPr/>
        </p:nvSpPr>
        <p:spPr bwMode="auto">
          <a:xfrm>
            <a:off x="6172200" y="118646"/>
            <a:ext cx="31623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  <a:effectLst/>
                <a:latin typeface="Arial" charset="0"/>
              </a:rPr>
              <a:t>Sewerage Industry ISIC 37</a:t>
            </a:r>
          </a:p>
        </p:txBody>
      </p:sp>
      <p:sp>
        <p:nvSpPr>
          <p:cNvPr id="499849" name="Line 137"/>
          <p:cNvSpPr>
            <a:spLocks noChangeShapeType="1"/>
          </p:cNvSpPr>
          <p:nvPr/>
        </p:nvSpPr>
        <p:spPr bwMode="auto">
          <a:xfrm flipV="1">
            <a:off x="4495800" y="1143000"/>
            <a:ext cx="274320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grpSp>
        <p:nvGrpSpPr>
          <p:cNvPr id="13344" name="Group 138"/>
          <p:cNvGrpSpPr>
            <a:grpSpLocks noChangeAspect="1"/>
          </p:cNvGrpSpPr>
          <p:nvPr/>
        </p:nvGrpSpPr>
        <p:grpSpPr bwMode="auto">
          <a:xfrm>
            <a:off x="7162800" y="304800"/>
            <a:ext cx="1447800" cy="1358900"/>
            <a:chOff x="4704" y="2928"/>
            <a:chExt cx="785" cy="856"/>
          </a:xfrm>
        </p:grpSpPr>
        <p:sp>
          <p:nvSpPr>
            <p:cNvPr id="499851" name="AutoShape 139"/>
            <p:cNvSpPr>
              <a:spLocks noChangeAspect="1" noChangeArrowheads="1" noTextEdit="1"/>
            </p:cNvSpPr>
            <p:nvPr/>
          </p:nvSpPr>
          <p:spPr bwMode="auto">
            <a:xfrm>
              <a:off x="4704" y="2928"/>
              <a:ext cx="785" cy="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52" name="Freeform 140"/>
            <p:cNvSpPr>
              <a:spLocks/>
            </p:cNvSpPr>
            <p:nvPr/>
          </p:nvSpPr>
          <p:spPr bwMode="auto">
            <a:xfrm>
              <a:off x="4917" y="2971"/>
              <a:ext cx="329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42" y="52"/>
                </a:cxn>
                <a:cxn ang="0">
                  <a:pos x="42" y="30"/>
                </a:cxn>
                <a:cxn ang="0">
                  <a:pos x="78" y="41"/>
                </a:cxn>
                <a:cxn ang="0">
                  <a:pos x="96" y="11"/>
                </a:cxn>
                <a:cxn ang="0">
                  <a:pos x="130" y="26"/>
                </a:cxn>
                <a:cxn ang="0">
                  <a:pos x="177" y="0"/>
                </a:cxn>
                <a:cxn ang="0">
                  <a:pos x="200" y="28"/>
                </a:cxn>
                <a:cxn ang="0">
                  <a:pos x="226" y="9"/>
                </a:cxn>
                <a:cxn ang="0">
                  <a:pos x="252" y="32"/>
                </a:cxn>
                <a:cxn ang="0">
                  <a:pos x="278" y="22"/>
                </a:cxn>
                <a:cxn ang="0">
                  <a:pos x="294" y="43"/>
                </a:cxn>
                <a:cxn ang="0">
                  <a:pos x="322" y="43"/>
                </a:cxn>
                <a:cxn ang="0">
                  <a:pos x="328" y="56"/>
                </a:cxn>
                <a:cxn ang="0">
                  <a:pos x="0" y="60"/>
                </a:cxn>
                <a:cxn ang="0">
                  <a:pos x="0" y="60"/>
                </a:cxn>
              </a:cxnLst>
              <a:rect l="0" t="0" r="r" b="b"/>
              <a:pathLst>
                <a:path w="328" h="60">
                  <a:moveTo>
                    <a:pt x="0" y="60"/>
                  </a:moveTo>
                  <a:lnTo>
                    <a:pt x="42" y="52"/>
                  </a:lnTo>
                  <a:lnTo>
                    <a:pt x="42" y="30"/>
                  </a:lnTo>
                  <a:lnTo>
                    <a:pt x="78" y="41"/>
                  </a:lnTo>
                  <a:lnTo>
                    <a:pt x="96" y="11"/>
                  </a:lnTo>
                  <a:lnTo>
                    <a:pt x="130" y="26"/>
                  </a:lnTo>
                  <a:lnTo>
                    <a:pt x="177" y="0"/>
                  </a:lnTo>
                  <a:lnTo>
                    <a:pt x="200" y="28"/>
                  </a:lnTo>
                  <a:lnTo>
                    <a:pt x="226" y="9"/>
                  </a:lnTo>
                  <a:lnTo>
                    <a:pt x="252" y="32"/>
                  </a:lnTo>
                  <a:lnTo>
                    <a:pt x="278" y="22"/>
                  </a:lnTo>
                  <a:lnTo>
                    <a:pt x="294" y="43"/>
                  </a:lnTo>
                  <a:lnTo>
                    <a:pt x="322" y="43"/>
                  </a:lnTo>
                  <a:lnTo>
                    <a:pt x="328" y="56"/>
                  </a:lnTo>
                  <a:lnTo>
                    <a:pt x="0" y="6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57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53" name="Freeform 141"/>
            <p:cNvSpPr>
              <a:spLocks/>
            </p:cNvSpPr>
            <p:nvPr/>
          </p:nvSpPr>
          <p:spPr bwMode="auto">
            <a:xfrm>
              <a:off x="4886" y="3023"/>
              <a:ext cx="387" cy="3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19"/>
                </a:cxn>
                <a:cxn ang="0">
                  <a:pos x="18" y="19"/>
                </a:cxn>
                <a:cxn ang="0">
                  <a:pos x="13" y="6"/>
                </a:cxn>
                <a:cxn ang="0">
                  <a:pos x="26" y="8"/>
                </a:cxn>
                <a:cxn ang="0">
                  <a:pos x="359" y="4"/>
                </a:cxn>
                <a:cxn ang="0">
                  <a:pos x="385" y="0"/>
                </a:cxn>
                <a:cxn ang="0">
                  <a:pos x="387" y="19"/>
                </a:cxn>
                <a:cxn ang="0">
                  <a:pos x="387" y="30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387" h="34">
                  <a:moveTo>
                    <a:pt x="0" y="34"/>
                  </a:moveTo>
                  <a:lnTo>
                    <a:pt x="0" y="19"/>
                  </a:lnTo>
                  <a:lnTo>
                    <a:pt x="18" y="19"/>
                  </a:lnTo>
                  <a:lnTo>
                    <a:pt x="13" y="6"/>
                  </a:lnTo>
                  <a:lnTo>
                    <a:pt x="26" y="8"/>
                  </a:lnTo>
                  <a:lnTo>
                    <a:pt x="359" y="4"/>
                  </a:lnTo>
                  <a:lnTo>
                    <a:pt x="385" y="0"/>
                  </a:lnTo>
                  <a:lnTo>
                    <a:pt x="387" y="19"/>
                  </a:lnTo>
                  <a:lnTo>
                    <a:pt x="387" y="30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4FA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54" name="Freeform 142"/>
            <p:cNvSpPr>
              <a:spLocks/>
            </p:cNvSpPr>
            <p:nvPr/>
          </p:nvSpPr>
          <p:spPr bwMode="auto">
            <a:xfrm>
              <a:off x="4824" y="3283"/>
              <a:ext cx="525" cy="331"/>
            </a:xfrm>
            <a:custGeom>
              <a:avLst/>
              <a:gdLst/>
              <a:ahLst/>
              <a:cxnLst>
                <a:cxn ang="0">
                  <a:pos x="13" y="282"/>
                </a:cxn>
                <a:cxn ang="0">
                  <a:pos x="0" y="290"/>
                </a:cxn>
                <a:cxn ang="0">
                  <a:pos x="23" y="299"/>
                </a:cxn>
                <a:cxn ang="0">
                  <a:pos x="15" y="331"/>
                </a:cxn>
                <a:cxn ang="0">
                  <a:pos x="46" y="331"/>
                </a:cxn>
                <a:cxn ang="0">
                  <a:pos x="150" y="320"/>
                </a:cxn>
                <a:cxn ang="0">
                  <a:pos x="301" y="279"/>
                </a:cxn>
                <a:cxn ang="0">
                  <a:pos x="400" y="135"/>
                </a:cxn>
                <a:cxn ang="0">
                  <a:pos x="522" y="30"/>
                </a:cxn>
                <a:cxn ang="0">
                  <a:pos x="525" y="0"/>
                </a:cxn>
                <a:cxn ang="0">
                  <a:pos x="415" y="28"/>
                </a:cxn>
                <a:cxn ang="0">
                  <a:pos x="311" y="165"/>
                </a:cxn>
                <a:cxn ang="0">
                  <a:pos x="184" y="247"/>
                </a:cxn>
                <a:cxn ang="0">
                  <a:pos x="13" y="282"/>
                </a:cxn>
                <a:cxn ang="0">
                  <a:pos x="13" y="282"/>
                </a:cxn>
              </a:cxnLst>
              <a:rect l="0" t="0" r="r" b="b"/>
              <a:pathLst>
                <a:path w="525" h="331">
                  <a:moveTo>
                    <a:pt x="13" y="282"/>
                  </a:moveTo>
                  <a:lnTo>
                    <a:pt x="0" y="290"/>
                  </a:lnTo>
                  <a:lnTo>
                    <a:pt x="23" y="299"/>
                  </a:lnTo>
                  <a:lnTo>
                    <a:pt x="15" y="331"/>
                  </a:lnTo>
                  <a:lnTo>
                    <a:pt x="46" y="331"/>
                  </a:lnTo>
                  <a:lnTo>
                    <a:pt x="150" y="320"/>
                  </a:lnTo>
                  <a:lnTo>
                    <a:pt x="301" y="279"/>
                  </a:lnTo>
                  <a:lnTo>
                    <a:pt x="400" y="135"/>
                  </a:lnTo>
                  <a:lnTo>
                    <a:pt x="522" y="30"/>
                  </a:lnTo>
                  <a:lnTo>
                    <a:pt x="525" y="0"/>
                  </a:lnTo>
                  <a:lnTo>
                    <a:pt x="415" y="28"/>
                  </a:lnTo>
                  <a:lnTo>
                    <a:pt x="311" y="165"/>
                  </a:lnTo>
                  <a:lnTo>
                    <a:pt x="184" y="247"/>
                  </a:lnTo>
                  <a:lnTo>
                    <a:pt x="13" y="282"/>
                  </a:lnTo>
                  <a:lnTo>
                    <a:pt x="13" y="282"/>
                  </a:lnTo>
                  <a:close/>
                </a:path>
              </a:pathLst>
            </a:custGeom>
            <a:solidFill>
              <a:srgbClr val="59FF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55" name="Freeform 143"/>
            <p:cNvSpPr>
              <a:spLocks/>
            </p:cNvSpPr>
            <p:nvPr/>
          </p:nvSpPr>
          <p:spPr bwMode="auto">
            <a:xfrm>
              <a:off x="4808" y="3291"/>
              <a:ext cx="468" cy="274"/>
            </a:xfrm>
            <a:custGeom>
              <a:avLst/>
              <a:gdLst/>
              <a:ahLst/>
              <a:cxnLst>
                <a:cxn ang="0">
                  <a:pos x="10" y="235"/>
                </a:cxn>
                <a:cxn ang="0">
                  <a:pos x="0" y="263"/>
                </a:cxn>
                <a:cxn ang="0">
                  <a:pos x="29" y="274"/>
                </a:cxn>
                <a:cxn ang="0">
                  <a:pos x="138" y="269"/>
                </a:cxn>
                <a:cxn ang="0">
                  <a:pos x="224" y="248"/>
                </a:cxn>
                <a:cxn ang="0">
                  <a:pos x="309" y="190"/>
                </a:cxn>
                <a:cxn ang="0">
                  <a:pos x="361" y="125"/>
                </a:cxn>
                <a:cxn ang="0">
                  <a:pos x="411" y="41"/>
                </a:cxn>
                <a:cxn ang="0">
                  <a:pos x="468" y="11"/>
                </a:cxn>
                <a:cxn ang="0">
                  <a:pos x="411" y="20"/>
                </a:cxn>
                <a:cxn ang="0">
                  <a:pos x="385" y="16"/>
                </a:cxn>
                <a:cxn ang="0">
                  <a:pos x="353" y="0"/>
                </a:cxn>
                <a:cxn ang="0">
                  <a:pos x="10" y="235"/>
                </a:cxn>
                <a:cxn ang="0">
                  <a:pos x="10" y="235"/>
                </a:cxn>
              </a:cxnLst>
              <a:rect l="0" t="0" r="r" b="b"/>
              <a:pathLst>
                <a:path w="468" h="274">
                  <a:moveTo>
                    <a:pt x="10" y="235"/>
                  </a:moveTo>
                  <a:lnTo>
                    <a:pt x="0" y="263"/>
                  </a:lnTo>
                  <a:lnTo>
                    <a:pt x="29" y="274"/>
                  </a:lnTo>
                  <a:lnTo>
                    <a:pt x="138" y="269"/>
                  </a:lnTo>
                  <a:lnTo>
                    <a:pt x="224" y="248"/>
                  </a:lnTo>
                  <a:lnTo>
                    <a:pt x="309" y="190"/>
                  </a:lnTo>
                  <a:lnTo>
                    <a:pt x="361" y="125"/>
                  </a:lnTo>
                  <a:lnTo>
                    <a:pt x="411" y="41"/>
                  </a:lnTo>
                  <a:lnTo>
                    <a:pt x="468" y="11"/>
                  </a:lnTo>
                  <a:lnTo>
                    <a:pt x="411" y="20"/>
                  </a:lnTo>
                  <a:lnTo>
                    <a:pt x="385" y="16"/>
                  </a:lnTo>
                  <a:lnTo>
                    <a:pt x="353" y="0"/>
                  </a:lnTo>
                  <a:lnTo>
                    <a:pt x="10" y="235"/>
                  </a:lnTo>
                  <a:lnTo>
                    <a:pt x="10" y="235"/>
                  </a:lnTo>
                  <a:close/>
                </a:path>
              </a:pathLst>
            </a:custGeom>
            <a:solidFill>
              <a:srgbClr val="3D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56" name="Freeform 144"/>
            <p:cNvSpPr>
              <a:spLocks/>
            </p:cNvSpPr>
            <p:nvPr/>
          </p:nvSpPr>
          <p:spPr bwMode="auto">
            <a:xfrm>
              <a:off x="4792" y="3231"/>
              <a:ext cx="442" cy="295"/>
            </a:xfrm>
            <a:custGeom>
              <a:avLst/>
              <a:gdLst/>
              <a:ahLst/>
              <a:cxnLst>
                <a:cxn ang="0">
                  <a:pos x="6" y="265"/>
                </a:cxn>
                <a:cxn ang="0">
                  <a:pos x="0" y="286"/>
                </a:cxn>
                <a:cxn ang="0">
                  <a:pos x="26" y="295"/>
                </a:cxn>
                <a:cxn ang="0">
                  <a:pos x="141" y="278"/>
                </a:cxn>
                <a:cxn ang="0">
                  <a:pos x="260" y="224"/>
                </a:cxn>
                <a:cxn ang="0">
                  <a:pos x="315" y="159"/>
                </a:cxn>
                <a:cxn ang="0">
                  <a:pos x="343" y="86"/>
                </a:cxn>
                <a:cxn ang="0">
                  <a:pos x="403" y="39"/>
                </a:cxn>
                <a:cxn ang="0">
                  <a:pos x="437" y="33"/>
                </a:cxn>
                <a:cxn ang="0">
                  <a:pos x="442" y="0"/>
                </a:cxn>
                <a:cxn ang="0">
                  <a:pos x="325" y="43"/>
                </a:cxn>
                <a:cxn ang="0">
                  <a:pos x="216" y="181"/>
                </a:cxn>
                <a:cxn ang="0">
                  <a:pos x="6" y="265"/>
                </a:cxn>
                <a:cxn ang="0">
                  <a:pos x="6" y="265"/>
                </a:cxn>
              </a:cxnLst>
              <a:rect l="0" t="0" r="r" b="b"/>
              <a:pathLst>
                <a:path w="442" h="295">
                  <a:moveTo>
                    <a:pt x="6" y="265"/>
                  </a:moveTo>
                  <a:lnTo>
                    <a:pt x="0" y="286"/>
                  </a:lnTo>
                  <a:lnTo>
                    <a:pt x="26" y="295"/>
                  </a:lnTo>
                  <a:lnTo>
                    <a:pt x="141" y="278"/>
                  </a:lnTo>
                  <a:lnTo>
                    <a:pt x="260" y="224"/>
                  </a:lnTo>
                  <a:lnTo>
                    <a:pt x="315" y="159"/>
                  </a:lnTo>
                  <a:lnTo>
                    <a:pt x="343" y="86"/>
                  </a:lnTo>
                  <a:lnTo>
                    <a:pt x="403" y="39"/>
                  </a:lnTo>
                  <a:lnTo>
                    <a:pt x="437" y="33"/>
                  </a:lnTo>
                  <a:lnTo>
                    <a:pt x="442" y="0"/>
                  </a:lnTo>
                  <a:lnTo>
                    <a:pt x="325" y="43"/>
                  </a:lnTo>
                  <a:lnTo>
                    <a:pt x="216" y="181"/>
                  </a:lnTo>
                  <a:lnTo>
                    <a:pt x="6" y="265"/>
                  </a:lnTo>
                  <a:lnTo>
                    <a:pt x="6" y="265"/>
                  </a:lnTo>
                  <a:close/>
                </a:path>
              </a:pathLst>
            </a:custGeom>
            <a:solidFill>
              <a:srgbClr val="7D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57" name="Freeform 145"/>
            <p:cNvSpPr>
              <a:spLocks/>
            </p:cNvSpPr>
            <p:nvPr/>
          </p:nvSpPr>
          <p:spPr bwMode="auto">
            <a:xfrm>
              <a:off x="5203" y="3091"/>
              <a:ext cx="200" cy="218"/>
            </a:xfrm>
            <a:custGeom>
              <a:avLst/>
              <a:gdLst/>
              <a:ahLst/>
              <a:cxnLst>
                <a:cxn ang="0">
                  <a:pos x="18" y="218"/>
                </a:cxn>
                <a:cxn ang="0">
                  <a:pos x="78" y="207"/>
                </a:cxn>
                <a:cxn ang="0">
                  <a:pos x="94" y="130"/>
                </a:cxn>
                <a:cxn ang="0">
                  <a:pos x="122" y="106"/>
                </a:cxn>
                <a:cxn ang="0">
                  <a:pos x="200" y="93"/>
                </a:cxn>
                <a:cxn ang="0">
                  <a:pos x="177" y="82"/>
                </a:cxn>
                <a:cxn ang="0">
                  <a:pos x="185" y="65"/>
                </a:cxn>
                <a:cxn ang="0">
                  <a:pos x="161" y="59"/>
                </a:cxn>
                <a:cxn ang="0">
                  <a:pos x="172" y="35"/>
                </a:cxn>
                <a:cxn ang="0">
                  <a:pos x="143" y="31"/>
                </a:cxn>
                <a:cxn ang="0">
                  <a:pos x="151" y="9"/>
                </a:cxn>
                <a:cxn ang="0">
                  <a:pos x="127" y="0"/>
                </a:cxn>
                <a:cxn ang="0">
                  <a:pos x="0" y="31"/>
                </a:cxn>
                <a:cxn ang="0">
                  <a:pos x="18" y="218"/>
                </a:cxn>
                <a:cxn ang="0">
                  <a:pos x="18" y="218"/>
                </a:cxn>
              </a:cxnLst>
              <a:rect l="0" t="0" r="r" b="b"/>
              <a:pathLst>
                <a:path w="200" h="218">
                  <a:moveTo>
                    <a:pt x="18" y="218"/>
                  </a:moveTo>
                  <a:lnTo>
                    <a:pt x="78" y="207"/>
                  </a:lnTo>
                  <a:lnTo>
                    <a:pt x="94" y="130"/>
                  </a:lnTo>
                  <a:lnTo>
                    <a:pt x="122" y="106"/>
                  </a:lnTo>
                  <a:lnTo>
                    <a:pt x="200" y="93"/>
                  </a:lnTo>
                  <a:lnTo>
                    <a:pt x="177" y="82"/>
                  </a:lnTo>
                  <a:lnTo>
                    <a:pt x="185" y="65"/>
                  </a:lnTo>
                  <a:lnTo>
                    <a:pt x="161" y="59"/>
                  </a:lnTo>
                  <a:lnTo>
                    <a:pt x="172" y="35"/>
                  </a:lnTo>
                  <a:lnTo>
                    <a:pt x="143" y="31"/>
                  </a:lnTo>
                  <a:lnTo>
                    <a:pt x="151" y="9"/>
                  </a:lnTo>
                  <a:lnTo>
                    <a:pt x="127" y="0"/>
                  </a:lnTo>
                  <a:lnTo>
                    <a:pt x="0" y="31"/>
                  </a:lnTo>
                  <a:lnTo>
                    <a:pt x="18" y="218"/>
                  </a:lnTo>
                  <a:lnTo>
                    <a:pt x="18" y="218"/>
                  </a:lnTo>
                  <a:close/>
                </a:path>
              </a:pathLst>
            </a:custGeom>
            <a:solidFill>
              <a:srgbClr val="C9C9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58" name="Freeform 146"/>
            <p:cNvSpPr>
              <a:spLocks/>
            </p:cNvSpPr>
            <p:nvPr/>
          </p:nvSpPr>
          <p:spPr bwMode="auto">
            <a:xfrm>
              <a:off x="5141" y="3117"/>
              <a:ext cx="119" cy="192"/>
            </a:xfrm>
            <a:custGeom>
              <a:avLst/>
              <a:gdLst/>
              <a:ahLst/>
              <a:cxnLst>
                <a:cxn ang="0">
                  <a:pos x="26" y="172"/>
                </a:cxn>
                <a:cxn ang="0">
                  <a:pos x="54" y="192"/>
                </a:cxn>
                <a:cxn ang="0">
                  <a:pos x="80" y="190"/>
                </a:cxn>
                <a:cxn ang="0">
                  <a:pos x="109" y="159"/>
                </a:cxn>
                <a:cxn ang="0">
                  <a:pos x="119" y="91"/>
                </a:cxn>
                <a:cxn ang="0">
                  <a:pos x="104" y="37"/>
                </a:cxn>
                <a:cxn ang="0">
                  <a:pos x="67" y="0"/>
                </a:cxn>
                <a:cxn ang="0">
                  <a:pos x="10" y="11"/>
                </a:cxn>
                <a:cxn ang="0">
                  <a:pos x="0" y="123"/>
                </a:cxn>
                <a:cxn ang="0">
                  <a:pos x="26" y="172"/>
                </a:cxn>
                <a:cxn ang="0">
                  <a:pos x="26" y="172"/>
                </a:cxn>
              </a:cxnLst>
              <a:rect l="0" t="0" r="r" b="b"/>
              <a:pathLst>
                <a:path w="119" h="192">
                  <a:moveTo>
                    <a:pt x="26" y="172"/>
                  </a:moveTo>
                  <a:lnTo>
                    <a:pt x="54" y="192"/>
                  </a:lnTo>
                  <a:lnTo>
                    <a:pt x="80" y="190"/>
                  </a:lnTo>
                  <a:lnTo>
                    <a:pt x="109" y="159"/>
                  </a:lnTo>
                  <a:lnTo>
                    <a:pt x="119" y="91"/>
                  </a:lnTo>
                  <a:lnTo>
                    <a:pt x="104" y="37"/>
                  </a:lnTo>
                  <a:lnTo>
                    <a:pt x="67" y="0"/>
                  </a:lnTo>
                  <a:lnTo>
                    <a:pt x="10" y="11"/>
                  </a:lnTo>
                  <a:lnTo>
                    <a:pt x="0" y="123"/>
                  </a:lnTo>
                  <a:lnTo>
                    <a:pt x="26" y="172"/>
                  </a:lnTo>
                  <a:lnTo>
                    <a:pt x="26" y="172"/>
                  </a:lnTo>
                  <a:close/>
                </a:path>
              </a:pathLst>
            </a:custGeom>
            <a:solidFill>
              <a:srgbClr val="DBDB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59" name="Freeform 147"/>
            <p:cNvSpPr>
              <a:spLocks/>
            </p:cNvSpPr>
            <p:nvPr/>
          </p:nvSpPr>
          <p:spPr bwMode="auto">
            <a:xfrm>
              <a:off x="4868" y="3315"/>
              <a:ext cx="480" cy="321"/>
            </a:xfrm>
            <a:custGeom>
              <a:avLst/>
              <a:gdLst/>
              <a:ahLst/>
              <a:cxnLst>
                <a:cxn ang="0">
                  <a:pos x="208" y="321"/>
                </a:cxn>
                <a:cxn ang="0">
                  <a:pos x="5" y="316"/>
                </a:cxn>
                <a:cxn ang="0">
                  <a:pos x="0" y="299"/>
                </a:cxn>
                <a:cxn ang="0">
                  <a:pos x="145" y="278"/>
                </a:cxn>
                <a:cxn ang="0">
                  <a:pos x="244" y="243"/>
                </a:cxn>
                <a:cxn ang="0">
                  <a:pos x="306" y="181"/>
                </a:cxn>
                <a:cxn ang="0">
                  <a:pos x="392" y="37"/>
                </a:cxn>
                <a:cxn ang="0">
                  <a:pos x="434" y="11"/>
                </a:cxn>
                <a:cxn ang="0">
                  <a:pos x="481" y="0"/>
                </a:cxn>
                <a:cxn ang="0">
                  <a:pos x="416" y="86"/>
                </a:cxn>
                <a:cxn ang="0">
                  <a:pos x="353" y="247"/>
                </a:cxn>
                <a:cxn ang="0">
                  <a:pos x="208" y="321"/>
                </a:cxn>
                <a:cxn ang="0">
                  <a:pos x="208" y="321"/>
                </a:cxn>
              </a:cxnLst>
              <a:rect l="0" t="0" r="r" b="b"/>
              <a:pathLst>
                <a:path w="481" h="321">
                  <a:moveTo>
                    <a:pt x="208" y="321"/>
                  </a:moveTo>
                  <a:lnTo>
                    <a:pt x="5" y="316"/>
                  </a:lnTo>
                  <a:lnTo>
                    <a:pt x="0" y="299"/>
                  </a:lnTo>
                  <a:lnTo>
                    <a:pt x="145" y="278"/>
                  </a:lnTo>
                  <a:lnTo>
                    <a:pt x="244" y="243"/>
                  </a:lnTo>
                  <a:lnTo>
                    <a:pt x="306" y="181"/>
                  </a:lnTo>
                  <a:lnTo>
                    <a:pt x="392" y="37"/>
                  </a:lnTo>
                  <a:lnTo>
                    <a:pt x="434" y="11"/>
                  </a:lnTo>
                  <a:lnTo>
                    <a:pt x="481" y="0"/>
                  </a:lnTo>
                  <a:lnTo>
                    <a:pt x="416" y="86"/>
                  </a:lnTo>
                  <a:lnTo>
                    <a:pt x="353" y="247"/>
                  </a:lnTo>
                  <a:lnTo>
                    <a:pt x="208" y="321"/>
                  </a:lnTo>
                  <a:lnTo>
                    <a:pt x="208" y="321"/>
                  </a:lnTo>
                  <a:close/>
                </a:path>
              </a:pathLst>
            </a:custGeom>
            <a:solidFill>
              <a:srgbClr val="91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60" name="Freeform 148"/>
            <p:cNvSpPr>
              <a:spLocks/>
            </p:cNvSpPr>
            <p:nvPr/>
          </p:nvSpPr>
          <p:spPr bwMode="auto">
            <a:xfrm>
              <a:off x="5060" y="3343"/>
              <a:ext cx="363" cy="295"/>
            </a:xfrm>
            <a:custGeom>
              <a:avLst/>
              <a:gdLst/>
              <a:ahLst/>
              <a:cxnLst>
                <a:cxn ang="0">
                  <a:pos x="364" y="32"/>
                </a:cxn>
                <a:cxn ang="0">
                  <a:pos x="333" y="47"/>
                </a:cxn>
                <a:cxn ang="0">
                  <a:pos x="348" y="73"/>
                </a:cxn>
                <a:cxn ang="0">
                  <a:pos x="322" y="84"/>
                </a:cxn>
                <a:cxn ang="0">
                  <a:pos x="346" y="112"/>
                </a:cxn>
                <a:cxn ang="0">
                  <a:pos x="312" y="129"/>
                </a:cxn>
                <a:cxn ang="0">
                  <a:pos x="328" y="151"/>
                </a:cxn>
                <a:cxn ang="0">
                  <a:pos x="299" y="166"/>
                </a:cxn>
                <a:cxn ang="0">
                  <a:pos x="312" y="194"/>
                </a:cxn>
                <a:cxn ang="0">
                  <a:pos x="278" y="200"/>
                </a:cxn>
                <a:cxn ang="0">
                  <a:pos x="296" y="235"/>
                </a:cxn>
                <a:cxn ang="0">
                  <a:pos x="268" y="243"/>
                </a:cxn>
                <a:cxn ang="0">
                  <a:pos x="273" y="273"/>
                </a:cxn>
                <a:cxn ang="0">
                  <a:pos x="231" y="278"/>
                </a:cxn>
                <a:cxn ang="0">
                  <a:pos x="260" y="295"/>
                </a:cxn>
                <a:cxn ang="0">
                  <a:pos x="3" y="293"/>
                </a:cxn>
                <a:cxn ang="0">
                  <a:pos x="0" y="288"/>
                </a:cxn>
                <a:cxn ang="0">
                  <a:pos x="11" y="284"/>
                </a:cxn>
                <a:cxn ang="0">
                  <a:pos x="26" y="278"/>
                </a:cxn>
                <a:cxn ang="0">
                  <a:pos x="47" y="271"/>
                </a:cxn>
                <a:cxn ang="0">
                  <a:pos x="65" y="262"/>
                </a:cxn>
                <a:cxn ang="0">
                  <a:pos x="83" y="256"/>
                </a:cxn>
                <a:cxn ang="0">
                  <a:pos x="96" y="250"/>
                </a:cxn>
                <a:cxn ang="0">
                  <a:pos x="101" y="250"/>
                </a:cxn>
                <a:cxn ang="0">
                  <a:pos x="164" y="189"/>
                </a:cxn>
                <a:cxn ang="0">
                  <a:pos x="195" y="101"/>
                </a:cxn>
                <a:cxn ang="0">
                  <a:pos x="237" y="22"/>
                </a:cxn>
                <a:cxn ang="0">
                  <a:pos x="268" y="0"/>
                </a:cxn>
                <a:cxn ang="0">
                  <a:pos x="364" y="32"/>
                </a:cxn>
                <a:cxn ang="0">
                  <a:pos x="364" y="32"/>
                </a:cxn>
              </a:cxnLst>
              <a:rect l="0" t="0" r="r" b="b"/>
              <a:pathLst>
                <a:path w="364" h="295">
                  <a:moveTo>
                    <a:pt x="364" y="32"/>
                  </a:moveTo>
                  <a:lnTo>
                    <a:pt x="333" y="47"/>
                  </a:lnTo>
                  <a:lnTo>
                    <a:pt x="348" y="73"/>
                  </a:lnTo>
                  <a:lnTo>
                    <a:pt x="322" y="84"/>
                  </a:lnTo>
                  <a:lnTo>
                    <a:pt x="346" y="112"/>
                  </a:lnTo>
                  <a:lnTo>
                    <a:pt x="312" y="129"/>
                  </a:lnTo>
                  <a:lnTo>
                    <a:pt x="328" y="151"/>
                  </a:lnTo>
                  <a:lnTo>
                    <a:pt x="299" y="166"/>
                  </a:lnTo>
                  <a:lnTo>
                    <a:pt x="312" y="194"/>
                  </a:lnTo>
                  <a:lnTo>
                    <a:pt x="278" y="200"/>
                  </a:lnTo>
                  <a:lnTo>
                    <a:pt x="296" y="235"/>
                  </a:lnTo>
                  <a:lnTo>
                    <a:pt x="268" y="243"/>
                  </a:lnTo>
                  <a:lnTo>
                    <a:pt x="273" y="273"/>
                  </a:lnTo>
                  <a:lnTo>
                    <a:pt x="231" y="278"/>
                  </a:lnTo>
                  <a:lnTo>
                    <a:pt x="260" y="295"/>
                  </a:lnTo>
                  <a:lnTo>
                    <a:pt x="3" y="293"/>
                  </a:lnTo>
                  <a:lnTo>
                    <a:pt x="0" y="288"/>
                  </a:lnTo>
                  <a:lnTo>
                    <a:pt x="11" y="284"/>
                  </a:lnTo>
                  <a:lnTo>
                    <a:pt x="26" y="278"/>
                  </a:lnTo>
                  <a:lnTo>
                    <a:pt x="47" y="271"/>
                  </a:lnTo>
                  <a:lnTo>
                    <a:pt x="65" y="262"/>
                  </a:lnTo>
                  <a:lnTo>
                    <a:pt x="83" y="256"/>
                  </a:lnTo>
                  <a:lnTo>
                    <a:pt x="96" y="250"/>
                  </a:lnTo>
                  <a:lnTo>
                    <a:pt x="101" y="250"/>
                  </a:lnTo>
                  <a:lnTo>
                    <a:pt x="164" y="189"/>
                  </a:lnTo>
                  <a:lnTo>
                    <a:pt x="195" y="101"/>
                  </a:lnTo>
                  <a:lnTo>
                    <a:pt x="237" y="22"/>
                  </a:lnTo>
                  <a:lnTo>
                    <a:pt x="268" y="0"/>
                  </a:lnTo>
                  <a:lnTo>
                    <a:pt x="364" y="32"/>
                  </a:lnTo>
                  <a:lnTo>
                    <a:pt x="364" y="32"/>
                  </a:lnTo>
                  <a:close/>
                </a:path>
              </a:pathLst>
            </a:custGeom>
            <a:solidFill>
              <a:srgbClr val="00D9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61" name="Freeform 149"/>
            <p:cNvSpPr>
              <a:spLocks/>
            </p:cNvSpPr>
            <p:nvPr/>
          </p:nvSpPr>
          <p:spPr bwMode="auto">
            <a:xfrm>
              <a:off x="5281" y="3190"/>
              <a:ext cx="102" cy="185"/>
            </a:xfrm>
            <a:custGeom>
              <a:avLst/>
              <a:gdLst/>
              <a:ahLst/>
              <a:cxnLst>
                <a:cxn ang="0">
                  <a:pos x="18" y="179"/>
                </a:cxn>
                <a:cxn ang="0">
                  <a:pos x="42" y="162"/>
                </a:cxn>
                <a:cxn ang="0">
                  <a:pos x="65" y="138"/>
                </a:cxn>
                <a:cxn ang="0">
                  <a:pos x="70" y="84"/>
                </a:cxn>
                <a:cxn ang="0">
                  <a:pos x="52" y="33"/>
                </a:cxn>
                <a:cxn ang="0">
                  <a:pos x="26" y="101"/>
                </a:cxn>
                <a:cxn ang="0">
                  <a:pos x="0" y="110"/>
                </a:cxn>
                <a:cxn ang="0">
                  <a:pos x="10" y="39"/>
                </a:cxn>
                <a:cxn ang="0">
                  <a:pos x="49" y="0"/>
                </a:cxn>
                <a:cxn ang="0">
                  <a:pos x="101" y="43"/>
                </a:cxn>
                <a:cxn ang="0">
                  <a:pos x="81" y="162"/>
                </a:cxn>
                <a:cxn ang="0">
                  <a:pos x="49" y="185"/>
                </a:cxn>
                <a:cxn ang="0">
                  <a:pos x="18" y="179"/>
                </a:cxn>
                <a:cxn ang="0">
                  <a:pos x="18" y="179"/>
                </a:cxn>
              </a:cxnLst>
              <a:rect l="0" t="0" r="r" b="b"/>
              <a:pathLst>
                <a:path w="101" h="185">
                  <a:moveTo>
                    <a:pt x="18" y="179"/>
                  </a:moveTo>
                  <a:lnTo>
                    <a:pt x="42" y="162"/>
                  </a:lnTo>
                  <a:lnTo>
                    <a:pt x="65" y="138"/>
                  </a:lnTo>
                  <a:lnTo>
                    <a:pt x="70" y="84"/>
                  </a:lnTo>
                  <a:lnTo>
                    <a:pt x="52" y="33"/>
                  </a:lnTo>
                  <a:lnTo>
                    <a:pt x="26" y="101"/>
                  </a:lnTo>
                  <a:lnTo>
                    <a:pt x="0" y="110"/>
                  </a:lnTo>
                  <a:lnTo>
                    <a:pt x="10" y="39"/>
                  </a:lnTo>
                  <a:lnTo>
                    <a:pt x="49" y="0"/>
                  </a:lnTo>
                  <a:lnTo>
                    <a:pt x="101" y="43"/>
                  </a:lnTo>
                  <a:lnTo>
                    <a:pt x="81" y="162"/>
                  </a:lnTo>
                  <a:lnTo>
                    <a:pt x="49" y="185"/>
                  </a:lnTo>
                  <a:lnTo>
                    <a:pt x="18" y="179"/>
                  </a:lnTo>
                  <a:lnTo>
                    <a:pt x="18" y="179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62" name="Freeform 150"/>
            <p:cNvSpPr>
              <a:spLocks/>
            </p:cNvSpPr>
            <p:nvPr/>
          </p:nvSpPr>
          <p:spPr bwMode="auto">
            <a:xfrm>
              <a:off x="5304" y="3225"/>
              <a:ext cx="45" cy="64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11" y="21"/>
                </a:cxn>
                <a:cxn ang="0">
                  <a:pos x="24" y="0"/>
                </a:cxn>
                <a:cxn ang="0">
                  <a:pos x="42" y="13"/>
                </a:cxn>
                <a:cxn ang="0">
                  <a:pos x="45" y="58"/>
                </a:cxn>
                <a:cxn ang="0">
                  <a:pos x="0" y="64"/>
                </a:cxn>
                <a:cxn ang="0">
                  <a:pos x="0" y="64"/>
                </a:cxn>
              </a:cxnLst>
              <a:rect l="0" t="0" r="r" b="b"/>
              <a:pathLst>
                <a:path w="45" h="64">
                  <a:moveTo>
                    <a:pt x="0" y="64"/>
                  </a:moveTo>
                  <a:lnTo>
                    <a:pt x="11" y="21"/>
                  </a:lnTo>
                  <a:lnTo>
                    <a:pt x="24" y="0"/>
                  </a:lnTo>
                  <a:lnTo>
                    <a:pt x="42" y="13"/>
                  </a:lnTo>
                  <a:lnTo>
                    <a:pt x="45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707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63" name="Freeform 151"/>
            <p:cNvSpPr>
              <a:spLocks/>
            </p:cNvSpPr>
            <p:nvPr/>
          </p:nvSpPr>
          <p:spPr bwMode="auto">
            <a:xfrm>
              <a:off x="5024" y="3500"/>
              <a:ext cx="122" cy="5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34" y="50"/>
                </a:cxn>
                <a:cxn ang="0">
                  <a:pos x="111" y="37"/>
                </a:cxn>
                <a:cxn ang="0">
                  <a:pos x="122" y="24"/>
                </a:cxn>
                <a:cxn ang="0">
                  <a:pos x="70" y="0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2" h="50">
                  <a:moveTo>
                    <a:pt x="0" y="39"/>
                  </a:moveTo>
                  <a:lnTo>
                    <a:pt x="34" y="50"/>
                  </a:lnTo>
                  <a:lnTo>
                    <a:pt x="111" y="37"/>
                  </a:lnTo>
                  <a:lnTo>
                    <a:pt x="122" y="24"/>
                  </a:lnTo>
                  <a:lnTo>
                    <a:pt x="70" y="0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E8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64" name="Freeform 152"/>
            <p:cNvSpPr>
              <a:spLocks/>
            </p:cNvSpPr>
            <p:nvPr/>
          </p:nvSpPr>
          <p:spPr bwMode="auto">
            <a:xfrm>
              <a:off x="5024" y="3500"/>
              <a:ext cx="127" cy="5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8" y="47"/>
                </a:cxn>
                <a:cxn ang="0">
                  <a:pos x="21" y="47"/>
                </a:cxn>
                <a:cxn ang="0">
                  <a:pos x="34" y="52"/>
                </a:cxn>
                <a:cxn ang="0">
                  <a:pos x="49" y="50"/>
                </a:cxn>
                <a:cxn ang="0">
                  <a:pos x="70" y="50"/>
                </a:cxn>
                <a:cxn ang="0">
                  <a:pos x="91" y="43"/>
                </a:cxn>
                <a:cxn ang="0">
                  <a:pos x="117" y="37"/>
                </a:cxn>
                <a:cxn ang="0">
                  <a:pos x="124" y="28"/>
                </a:cxn>
                <a:cxn ang="0">
                  <a:pos x="127" y="24"/>
                </a:cxn>
                <a:cxn ang="0">
                  <a:pos x="119" y="19"/>
                </a:cxn>
                <a:cxn ang="0">
                  <a:pos x="104" y="11"/>
                </a:cxn>
                <a:cxn ang="0">
                  <a:pos x="83" y="2"/>
                </a:cxn>
                <a:cxn ang="0">
                  <a:pos x="67" y="0"/>
                </a:cxn>
                <a:cxn ang="0">
                  <a:pos x="60" y="4"/>
                </a:cxn>
                <a:cxn ang="0">
                  <a:pos x="65" y="4"/>
                </a:cxn>
                <a:cxn ang="0">
                  <a:pos x="83" y="9"/>
                </a:cxn>
                <a:cxn ang="0">
                  <a:pos x="101" y="15"/>
                </a:cxn>
                <a:cxn ang="0">
                  <a:pos x="119" y="28"/>
                </a:cxn>
                <a:cxn ang="0">
                  <a:pos x="114" y="28"/>
                </a:cxn>
                <a:cxn ang="0">
                  <a:pos x="106" y="30"/>
                </a:cxn>
                <a:cxn ang="0">
                  <a:pos x="93" y="35"/>
                </a:cxn>
                <a:cxn ang="0">
                  <a:pos x="80" y="39"/>
                </a:cxn>
                <a:cxn ang="0">
                  <a:pos x="62" y="41"/>
                </a:cxn>
                <a:cxn ang="0">
                  <a:pos x="44" y="43"/>
                </a:cxn>
                <a:cxn ang="0">
                  <a:pos x="23" y="41"/>
                </a:cxn>
                <a:cxn ang="0">
                  <a:pos x="8" y="41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127" h="52">
                  <a:moveTo>
                    <a:pt x="0" y="45"/>
                  </a:moveTo>
                  <a:lnTo>
                    <a:pt x="8" y="47"/>
                  </a:lnTo>
                  <a:lnTo>
                    <a:pt x="21" y="47"/>
                  </a:lnTo>
                  <a:lnTo>
                    <a:pt x="34" y="52"/>
                  </a:lnTo>
                  <a:lnTo>
                    <a:pt x="49" y="50"/>
                  </a:lnTo>
                  <a:lnTo>
                    <a:pt x="70" y="50"/>
                  </a:lnTo>
                  <a:lnTo>
                    <a:pt x="91" y="43"/>
                  </a:lnTo>
                  <a:lnTo>
                    <a:pt x="117" y="37"/>
                  </a:lnTo>
                  <a:lnTo>
                    <a:pt x="124" y="28"/>
                  </a:lnTo>
                  <a:lnTo>
                    <a:pt x="127" y="24"/>
                  </a:lnTo>
                  <a:lnTo>
                    <a:pt x="119" y="19"/>
                  </a:lnTo>
                  <a:lnTo>
                    <a:pt x="104" y="11"/>
                  </a:lnTo>
                  <a:lnTo>
                    <a:pt x="83" y="2"/>
                  </a:lnTo>
                  <a:lnTo>
                    <a:pt x="67" y="0"/>
                  </a:lnTo>
                  <a:lnTo>
                    <a:pt x="60" y="4"/>
                  </a:lnTo>
                  <a:lnTo>
                    <a:pt x="65" y="4"/>
                  </a:lnTo>
                  <a:lnTo>
                    <a:pt x="83" y="9"/>
                  </a:lnTo>
                  <a:lnTo>
                    <a:pt x="101" y="15"/>
                  </a:lnTo>
                  <a:lnTo>
                    <a:pt x="119" y="28"/>
                  </a:lnTo>
                  <a:lnTo>
                    <a:pt x="114" y="28"/>
                  </a:lnTo>
                  <a:lnTo>
                    <a:pt x="106" y="30"/>
                  </a:lnTo>
                  <a:lnTo>
                    <a:pt x="93" y="35"/>
                  </a:lnTo>
                  <a:lnTo>
                    <a:pt x="80" y="39"/>
                  </a:lnTo>
                  <a:lnTo>
                    <a:pt x="62" y="41"/>
                  </a:lnTo>
                  <a:lnTo>
                    <a:pt x="44" y="43"/>
                  </a:lnTo>
                  <a:lnTo>
                    <a:pt x="23" y="41"/>
                  </a:lnTo>
                  <a:lnTo>
                    <a:pt x="8" y="41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FBA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65" name="Freeform 153"/>
            <p:cNvSpPr>
              <a:spLocks/>
            </p:cNvSpPr>
            <p:nvPr/>
          </p:nvSpPr>
          <p:spPr bwMode="auto">
            <a:xfrm>
              <a:off x="5302" y="3229"/>
              <a:ext cx="21" cy="62"/>
            </a:xfrm>
            <a:custGeom>
              <a:avLst/>
              <a:gdLst/>
              <a:ahLst/>
              <a:cxnLst>
                <a:cxn ang="0">
                  <a:pos x="2" y="62"/>
                </a:cxn>
                <a:cxn ang="0">
                  <a:pos x="0" y="54"/>
                </a:cxn>
                <a:cxn ang="0">
                  <a:pos x="2" y="41"/>
                </a:cxn>
                <a:cxn ang="0">
                  <a:pos x="2" y="22"/>
                </a:cxn>
                <a:cxn ang="0">
                  <a:pos x="13" y="4"/>
                </a:cxn>
                <a:cxn ang="0">
                  <a:pos x="15" y="0"/>
                </a:cxn>
                <a:cxn ang="0">
                  <a:pos x="21" y="0"/>
                </a:cxn>
                <a:cxn ang="0">
                  <a:pos x="18" y="7"/>
                </a:cxn>
                <a:cxn ang="0">
                  <a:pos x="15" y="11"/>
                </a:cxn>
                <a:cxn ang="0">
                  <a:pos x="13" y="24"/>
                </a:cxn>
                <a:cxn ang="0">
                  <a:pos x="8" y="41"/>
                </a:cxn>
                <a:cxn ang="0">
                  <a:pos x="8" y="58"/>
                </a:cxn>
                <a:cxn ang="0">
                  <a:pos x="2" y="62"/>
                </a:cxn>
                <a:cxn ang="0">
                  <a:pos x="2" y="62"/>
                </a:cxn>
              </a:cxnLst>
              <a:rect l="0" t="0" r="r" b="b"/>
              <a:pathLst>
                <a:path w="21" h="62">
                  <a:moveTo>
                    <a:pt x="2" y="62"/>
                  </a:moveTo>
                  <a:lnTo>
                    <a:pt x="0" y="54"/>
                  </a:lnTo>
                  <a:lnTo>
                    <a:pt x="2" y="41"/>
                  </a:lnTo>
                  <a:lnTo>
                    <a:pt x="2" y="22"/>
                  </a:lnTo>
                  <a:lnTo>
                    <a:pt x="13" y="4"/>
                  </a:lnTo>
                  <a:lnTo>
                    <a:pt x="15" y="0"/>
                  </a:lnTo>
                  <a:lnTo>
                    <a:pt x="21" y="0"/>
                  </a:lnTo>
                  <a:lnTo>
                    <a:pt x="18" y="7"/>
                  </a:lnTo>
                  <a:lnTo>
                    <a:pt x="15" y="11"/>
                  </a:lnTo>
                  <a:lnTo>
                    <a:pt x="13" y="24"/>
                  </a:lnTo>
                  <a:lnTo>
                    <a:pt x="8" y="41"/>
                  </a:lnTo>
                  <a:lnTo>
                    <a:pt x="8" y="58"/>
                  </a:lnTo>
                  <a:lnTo>
                    <a:pt x="2" y="62"/>
                  </a:lnTo>
                  <a:lnTo>
                    <a:pt x="2" y="6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66" name="Freeform 154"/>
            <p:cNvSpPr>
              <a:spLocks/>
            </p:cNvSpPr>
            <p:nvPr/>
          </p:nvSpPr>
          <p:spPr bwMode="auto">
            <a:xfrm>
              <a:off x="4764" y="3053"/>
              <a:ext cx="516" cy="264"/>
            </a:xfrm>
            <a:custGeom>
              <a:avLst/>
              <a:gdLst/>
              <a:ahLst/>
              <a:cxnLst>
                <a:cxn ang="0">
                  <a:pos x="13" y="264"/>
                </a:cxn>
                <a:cxn ang="0">
                  <a:pos x="0" y="241"/>
                </a:cxn>
                <a:cxn ang="0">
                  <a:pos x="23" y="226"/>
                </a:cxn>
                <a:cxn ang="0">
                  <a:pos x="10" y="211"/>
                </a:cxn>
                <a:cxn ang="0">
                  <a:pos x="34" y="195"/>
                </a:cxn>
                <a:cxn ang="0">
                  <a:pos x="18" y="172"/>
                </a:cxn>
                <a:cxn ang="0">
                  <a:pos x="47" y="159"/>
                </a:cxn>
                <a:cxn ang="0">
                  <a:pos x="31" y="133"/>
                </a:cxn>
                <a:cxn ang="0">
                  <a:pos x="65" y="120"/>
                </a:cxn>
                <a:cxn ang="0">
                  <a:pos x="41" y="88"/>
                </a:cxn>
                <a:cxn ang="0">
                  <a:pos x="78" y="75"/>
                </a:cxn>
                <a:cxn ang="0">
                  <a:pos x="60" y="47"/>
                </a:cxn>
                <a:cxn ang="0">
                  <a:pos x="99" y="38"/>
                </a:cxn>
                <a:cxn ang="0">
                  <a:pos x="91" y="10"/>
                </a:cxn>
                <a:cxn ang="0">
                  <a:pos x="122" y="4"/>
                </a:cxn>
                <a:cxn ang="0">
                  <a:pos x="517" y="0"/>
                </a:cxn>
                <a:cxn ang="0">
                  <a:pos x="208" y="146"/>
                </a:cxn>
                <a:cxn ang="0">
                  <a:pos x="104" y="251"/>
                </a:cxn>
                <a:cxn ang="0">
                  <a:pos x="13" y="264"/>
                </a:cxn>
                <a:cxn ang="0">
                  <a:pos x="13" y="264"/>
                </a:cxn>
              </a:cxnLst>
              <a:rect l="0" t="0" r="r" b="b"/>
              <a:pathLst>
                <a:path w="517" h="264">
                  <a:moveTo>
                    <a:pt x="13" y="264"/>
                  </a:moveTo>
                  <a:lnTo>
                    <a:pt x="0" y="241"/>
                  </a:lnTo>
                  <a:lnTo>
                    <a:pt x="23" y="226"/>
                  </a:lnTo>
                  <a:lnTo>
                    <a:pt x="10" y="211"/>
                  </a:lnTo>
                  <a:lnTo>
                    <a:pt x="34" y="195"/>
                  </a:lnTo>
                  <a:lnTo>
                    <a:pt x="18" y="172"/>
                  </a:lnTo>
                  <a:lnTo>
                    <a:pt x="47" y="159"/>
                  </a:lnTo>
                  <a:lnTo>
                    <a:pt x="31" y="133"/>
                  </a:lnTo>
                  <a:lnTo>
                    <a:pt x="65" y="120"/>
                  </a:lnTo>
                  <a:lnTo>
                    <a:pt x="41" y="88"/>
                  </a:lnTo>
                  <a:lnTo>
                    <a:pt x="78" y="75"/>
                  </a:lnTo>
                  <a:lnTo>
                    <a:pt x="60" y="47"/>
                  </a:lnTo>
                  <a:lnTo>
                    <a:pt x="99" y="38"/>
                  </a:lnTo>
                  <a:lnTo>
                    <a:pt x="91" y="10"/>
                  </a:lnTo>
                  <a:lnTo>
                    <a:pt x="122" y="4"/>
                  </a:lnTo>
                  <a:lnTo>
                    <a:pt x="517" y="0"/>
                  </a:lnTo>
                  <a:lnTo>
                    <a:pt x="208" y="146"/>
                  </a:lnTo>
                  <a:lnTo>
                    <a:pt x="104" y="251"/>
                  </a:lnTo>
                  <a:lnTo>
                    <a:pt x="13" y="264"/>
                  </a:lnTo>
                  <a:lnTo>
                    <a:pt x="13" y="264"/>
                  </a:lnTo>
                  <a:close/>
                </a:path>
              </a:pathLst>
            </a:custGeom>
            <a:solidFill>
              <a:srgbClr val="BA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67" name="Freeform 155"/>
            <p:cNvSpPr>
              <a:spLocks/>
            </p:cNvSpPr>
            <p:nvPr/>
          </p:nvSpPr>
          <p:spPr bwMode="auto">
            <a:xfrm>
              <a:off x="5299" y="3362"/>
              <a:ext cx="13" cy="11"/>
            </a:xfrm>
            <a:custGeom>
              <a:avLst/>
              <a:gdLst/>
              <a:ahLst/>
              <a:cxnLst>
                <a:cxn ang="0">
                  <a:pos x="8" y="11"/>
                </a:cxn>
                <a:cxn ang="0">
                  <a:pos x="3" y="9"/>
                </a:cxn>
                <a:cxn ang="0">
                  <a:pos x="0" y="9"/>
                </a:cxn>
                <a:cxn ang="0">
                  <a:pos x="5" y="0"/>
                </a:cxn>
                <a:cxn ang="0">
                  <a:pos x="8" y="3"/>
                </a:cxn>
                <a:cxn ang="0">
                  <a:pos x="13" y="7"/>
                </a:cxn>
                <a:cxn ang="0">
                  <a:pos x="11" y="9"/>
                </a:cxn>
                <a:cxn ang="0">
                  <a:pos x="8" y="11"/>
                </a:cxn>
                <a:cxn ang="0">
                  <a:pos x="8" y="11"/>
                </a:cxn>
              </a:cxnLst>
              <a:rect l="0" t="0" r="r" b="b"/>
              <a:pathLst>
                <a:path w="13" h="11">
                  <a:moveTo>
                    <a:pt x="8" y="11"/>
                  </a:moveTo>
                  <a:lnTo>
                    <a:pt x="3" y="9"/>
                  </a:lnTo>
                  <a:lnTo>
                    <a:pt x="0" y="9"/>
                  </a:lnTo>
                  <a:lnTo>
                    <a:pt x="5" y="0"/>
                  </a:lnTo>
                  <a:lnTo>
                    <a:pt x="8" y="3"/>
                  </a:lnTo>
                  <a:lnTo>
                    <a:pt x="13" y="7"/>
                  </a:lnTo>
                  <a:lnTo>
                    <a:pt x="11" y="9"/>
                  </a:lnTo>
                  <a:lnTo>
                    <a:pt x="8" y="11"/>
                  </a:lnTo>
                  <a:lnTo>
                    <a:pt x="8" y="11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68" name="Freeform 156"/>
            <p:cNvSpPr>
              <a:spLocks/>
            </p:cNvSpPr>
            <p:nvPr/>
          </p:nvSpPr>
          <p:spPr bwMode="auto">
            <a:xfrm>
              <a:off x="5187" y="3274"/>
              <a:ext cx="16" cy="7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0" y="5"/>
                </a:cxn>
                <a:cxn ang="0">
                  <a:pos x="13" y="0"/>
                </a:cxn>
                <a:cxn ang="0">
                  <a:pos x="16" y="2"/>
                </a:cxn>
                <a:cxn ang="0">
                  <a:pos x="8" y="7"/>
                </a:cxn>
                <a:cxn ang="0">
                  <a:pos x="8" y="7"/>
                </a:cxn>
              </a:cxnLst>
              <a:rect l="0" t="0" r="r" b="b"/>
              <a:pathLst>
                <a:path w="16" h="7">
                  <a:moveTo>
                    <a:pt x="8" y="7"/>
                  </a:moveTo>
                  <a:lnTo>
                    <a:pt x="0" y="5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69" name="Freeform 157"/>
            <p:cNvSpPr>
              <a:spLocks/>
            </p:cNvSpPr>
            <p:nvPr/>
          </p:nvSpPr>
          <p:spPr bwMode="auto">
            <a:xfrm>
              <a:off x="4995" y="3500"/>
              <a:ext cx="96" cy="4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6" y="41"/>
                </a:cxn>
                <a:cxn ang="0">
                  <a:pos x="96" y="4"/>
                </a:cxn>
                <a:cxn ang="0">
                  <a:pos x="63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96" h="41">
                  <a:moveTo>
                    <a:pt x="0" y="17"/>
                  </a:moveTo>
                  <a:lnTo>
                    <a:pt x="26" y="41"/>
                  </a:lnTo>
                  <a:lnTo>
                    <a:pt x="96" y="4"/>
                  </a:lnTo>
                  <a:lnTo>
                    <a:pt x="63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B0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70" name="Freeform 158"/>
            <p:cNvSpPr>
              <a:spLocks/>
            </p:cNvSpPr>
            <p:nvPr/>
          </p:nvSpPr>
          <p:spPr bwMode="auto">
            <a:xfrm>
              <a:off x="4956" y="3483"/>
              <a:ext cx="39" cy="5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54"/>
                </a:cxn>
                <a:cxn ang="0">
                  <a:pos x="39" y="36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39" h="54">
                  <a:moveTo>
                    <a:pt x="8" y="0"/>
                  </a:moveTo>
                  <a:lnTo>
                    <a:pt x="0" y="54"/>
                  </a:lnTo>
                  <a:lnTo>
                    <a:pt x="39" y="36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71" name="Freeform 159"/>
            <p:cNvSpPr>
              <a:spLocks/>
            </p:cNvSpPr>
            <p:nvPr/>
          </p:nvSpPr>
          <p:spPr bwMode="auto">
            <a:xfrm>
              <a:off x="5047" y="3328"/>
              <a:ext cx="292" cy="310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286" y="0"/>
                </a:cxn>
                <a:cxn ang="0">
                  <a:pos x="281" y="4"/>
                </a:cxn>
                <a:cxn ang="0">
                  <a:pos x="268" y="11"/>
                </a:cxn>
                <a:cxn ang="0">
                  <a:pos x="257" y="24"/>
                </a:cxn>
                <a:cxn ang="0">
                  <a:pos x="250" y="30"/>
                </a:cxn>
                <a:cxn ang="0">
                  <a:pos x="242" y="39"/>
                </a:cxn>
                <a:cxn ang="0">
                  <a:pos x="234" y="50"/>
                </a:cxn>
                <a:cxn ang="0">
                  <a:pos x="226" y="65"/>
                </a:cxn>
                <a:cxn ang="0">
                  <a:pos x="218" y="77"/>
                </a:cxn>
                <a:cxn ang="0">
                  <a:pos x="211" y="95"/>
                </a:cxn>
                <a:cxn ang="0">
                  <a:pos x="205" y="112"/>
                </a:cxn>
                <a:cxn ang="0">
                  <a:pos x="200" y="133"/>
                </a:cxn>
                <a:cxn ang="0">
                  <a:pos x="192" y="148"/>
                </a:cxn>
                <a:cxn ang="0">
                  <a:pos x="185" y="163"/>
                </a:cxn>
                <a:cxn ang="0">
                  <a:pos x="177" y="176"/>
                </a:cxn>
                <a:cxn ang="0">
                  <a:pos x="172" y="191"/>
                </a:cxn>
                <a:cxn ang="0">
                  <a:pos x="161" y="204"/>
                </a:cxn>
                <a:cxn ang="0">
                  <a:pos x="153" y="217"/>
                </a:cxn>
                <a:cxn ang="0">
                  <a:pos x="143" y="228"/>
                </a:cxn>
                <a:cxn ang="0">
                  <a:pos x="135" y="239"/>
                </a:cxn>
                <a:cxn ang="0">
                  <a:pos x="120" y="247"/>
                </a:cxn>
                <a:cxn ang="0">
                  <a:pos x="107" y="256"/>
                </a:cxn>
                <a:cxn ang="0">
                  <a:pos x="91" y="265"/>
                </a:cxn>
                <a:cxn ang="0">
                  <a:pos x="78" y="275"/>
                </a:cxn>
                <a:cxn ang="0">
                  <a:pos x="57" y="282"/>
                </a:cxn>
                <a:cxn ang="0">
                  <a:pos x="39" y="290"/>
                </a:cxn>
                <a:cxn ang="0">
                  <a:pos x="18" y="299"/>
                </a:cxn>
                <a:cxn ang="0">
                  <a:pos x="0" y="308"/>
                </a:cxn>
                <a:cxn ang="0">
                  <a:pos x="34" y="310"/>
                </a:cxn>
                <a:cxn ang="0">
                  <a:pos x="39" y="305"/>
                </a:cxn>
                <a:cxn ang="0">
                  <a:pos x="52" y="301"/>
                </a:cxn>
                <a:cxn ang="0">
                  <a:pos x="73" y="290"/>
                </a:cxn>
                <a:cxn ang="0">
                  <a:pos x="99" y="277"/>
                </a:cxn>
                <a:cxn ang="0">
                  <a:pos x="125" y="258"/>
                </a:cxn>
                <a:cxn ang="0">
                  <a:pos x="151" y="239"/>
                </a:cxn>
                <a:cxn ang="0">
                  <a:pos x="161" y="226"/>
                </a:cxn>
                <a:cxn ang="0">
                  <a:pos x="172" y="213"/>
                </a:cxn>
                <a:cxn ang="0">
                  <a:pos x="179" y="200"/>
                </a:cxn>
                <a:cxn ang="0">
                  <a:pos x="190" y="187"/>
                </a:cxn>
                <a:cxn ang="0">
                  <a:pos x="192" y="170"/>
                </a:cxn>
                <a:cxn ang="0">
                  <a:pos x="198" y="155"/>
                </a:cxn>
                <a:cxn ang="0">
                  <a:pos x="203" y="140"/>
                </a:cxn>
                <a:cxn ang="0">
                  <a:pos x="208" y="127"/>
                </a:cxn>
                <a:cxn ang="0">
                  <a:pos x="213" y="114"/>
                </a:cxn>
                <a:cxn ang="0">
                  <a:pos x="218" y="101"/>
                </a:cxn>
                <a:cxn ang="0">
                  <a:pos x="224" y="88"/>
                </a:cxn>
                <a:cxn ang="0">
                  <a:pos x="231" y="77"/>
                </a:cxn>
                <a:cxn ang="0">
                  <a:pos x="242" y="54"/>
                </a:cxn>
                <a:cxn ang="0">
                  <a:pos x="257" y="37"/>
                </a:cxn>
                <a:cxn ang="0">
                  <a:pos x="273" y="22"/>
                </a:cxn>
                <a:cxn ang="0">
                  <a:pos x="291" y="13"/>
                </a:cxn>
                <a:cxn ang="0">
                  <a:pos x="291" y="4"/>
                </a:cxn>
                <a:cxn ang="0">
                  <a:pos x="291" y="0"/>
                </a:cxn>
                <a:cxn ang="0">
                  <a:pos x="291" y="0"/>
                </a:cxn>
              </a:cxnLst>
              <a:rect l="0" t="0" r="r" b="b"/>
              <a:pathLst>
                <a:path w="291" h="310">
                  <a:moveTo>
                    <a:pt x="291" y="0"/>
                  </a:moveTo>
                  <a:lnTo>
                    <a:pt x="286" y="0"/>
                  </a:lnTo>
                  <a:lnTo>
                    <a:pt x="281" y="4"/>
                  </a:lnTo>
                  <a:lnTo>
                    <a:pt x="268" y="11"/>
                  </a:lnTo>
                  <a:lnTo>
                    <a:pt x="257" y="24"/>
                  </a:lnTo>
                  <a:lnTo>
                    <a:pt x="250" y="30"/>
                  </a:lnTo>
                  <a:lnTo>
                    <a:pt x="242" y="39"/>
                  </a:lnTo>
                  <a:lnTo>
                    <a:pt x="234" y="50"/>
                  </a:lnTo>
                  <a:lnTo>
                    <a:pt x="226" y="65"/>
                  </a:lnTo>
                  <a:lnTo>
                    <a:pt x="218" y="77"/>
                  </a:lnTo>
                  <a:lnTo>
                    <a:pt x="211" y="95"/>
                  </a:lnTo>
                  <a:lnTo>
                    <a:pt x="205" y="112"/>
                  </a:lnTo>
                  <a:lnTo>
                    <a:pt x="200" y="133"/>
                  </a:lnTo>
                  <a:lnTo>
                    <a:pt x="192" y="148"/>
                  </a:lnTo>
                  <a:lnTo>
                    <a:pt x="185" y="163"/>
                  </a:lnTo>
                  <a:lnTo>
                    <a:pt x="177" y="176"/>
                  </a:lnTo>
                  <a:lnTo>
                    <a:pt x="172" y="191"/>
                  </a:lnTo>
                  <a:lnTo>
                    <a:pt x="161" y="204"/>
                  </a:lnTo>
                  <a:lnTo>
                    <a:pt x="153" y="217"/>
                  </a:lnTo>
                  <a:lnTo>
                    <a:pt x="143" y="228"/>
                  </a:lnTo>
                  <a:lnTo>
                    <a:pt x="135" y="239"/>
                  </a:lnTo>
                  <a:lnTo>
                    <a:pt x="120" y="247"/>
                  </a:lnTo>
                  <a:lnTo>
                    <a:pt x="107" y="256"/>
                  </a:lnTo>
                  <a:lnTo>
                    <a:pt x="91" y="265"/>
                  </a:lnTo>
                  <a:lnTo>
                    <a:pt x="78" y="275"/>
                  </a:lnTo>
                  <a:lnTo>
                    <a:pt x="57" y="282"/>
                  </a:lnTo>
                  <a:lnTo>
                    <a:pt x="39" y="290"/>
                  </a:lnTo>
                  <a:lnTo>
                    <a:pt x="18" y="299"/>
                  </a:lnTo>
                  <a:lnTo>
                    <a:pt x="0" y="308"/>
                  </a:lnTo>
                  <a:lnTo>
                    <a:pt x="34" y="310"/>
                  </a:lnTo>
                  <a:lnTo>
                    <a:pt x="39" y="305"/>
                  </a:lnTo>
                  <a:lnTo>
                    <a:pt x="52" y="301"/>
                  </a:lnTo>
                  <a:lnTo>
                    <a:pt x="73" y="290"/>
                  </a:lnTo>
                  <a:lnTo>
                    <a:pt x="99" y="277"/>
                  </a:lnTo>
                  <a:lnTo>
                    <a:pt x="125" y="258"/>
                  </a:lnTo>
                  <a:lnTo>
                    <a:pt x="151" y="239"/>
                  </a:lnTo>
                  <a:lnTo>
                    <a:pt x="161" y="226"/>
                  </a:lnTo>
                  <a:lnTo>
                    <a:pt x="172" y="213"/>
                  </a:lnTo>
                  <a:lnTo>
                    <a:pt x="179" y="200"/>
                  </a:lnTo>
                  <a:lnTo>
                    <a:pt x="190" y="187"/>
                  </a:lnTo>
                  <a:lnTo>
                    <a:pt x="192" y="170"/>
                  </a:lnTo>
                  <a:lnTo>
                    <a:pt x="198" y="155"/>
                  </a:lnTo>
                  <a:lnTo>
                    <a:pt x="203" y="140"/>
                  </a:lnTo>
                  <a:lnTo>
                    <a:pt x="208" y="127"/>
                  </a:lnTo>
                  <a:lnTo>
                    <a:pt x="213" y="114"/>
                  </a:lnTo>
                  <a:lnTo>
                    <a:pt x="218" y="101"/>
                  </a:lnTo>
                  <a:lnTo>
                    <a:pt x="224" y="88"/>
                  </a:lnTo>
                  <a:lnTo>
                    <a:pt x="231" y="77"/>
                  </a:lnTo>
                  <a:lnTo>
                    <a:pt x="242" y="54"/>
                  </a:lnTo>
                  <a:lnTo>
                    <a:pt x="257" y="37"/>
                  </a:lnTo>
                  <a:lnTo>
                    <a:pt x="273" y="22"/>
                  </a:lnTo>
                  <a:lnTo>
                    <a:pt x="291" y="13"/>
                  </a:lnTo>
                  <a:lnTo>
                    <a:pt x="291" y="4"/>
                  </a:lnTo>
                  <a:lnTo>
                    <a:pt x="291" y="0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21D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72" name="Freeform 160"/>
            <p:cNvSpPr>
              <a:spLocks/>
            </p:cNvSpPr>
            <p:nvPr/>
          </p:nvSpPr>
          <p:spPr bwMode="auto">
            <a:xfrm>
              <a:off x="5333" y="3184"/>
              <a:ext cx="104" cy="191"/>
            </a:xfrm>
            <a:custGeom>
              <a:avLst/>
              <a:gdLst/>
              <a:ahLst/>
              <a:cxnLst>
                <a:cxn ang="0">
                  <a:pos x="0" y="189"/>
                </a:cxn>
                <a:cxn ang="0">
                  <a:pos x="91" y="191"/>
                </a:cxn>
                <a:cxn ang="0">
                  <a:pos x="75" y="170"/>
                </a:cxn>
                <a:cxn ang="0">
                  <a:pos x="104" y="155"/>
                </a:cxn>
                <a:cxn ang="0">
                  <a:pos x="86" y="133"/>
                </a:cxn>
                <a:cxn ang="0">
                  <a:pos x="96" y="112"/>
                </a:cxn>
                <a:cxn ang="0">
                  <a:pos x="75" y="88"/>
                </a:cxn>
                <a:cxn ang="0">
                  <a:pos x="88" y="71"/>
                </a:cxn>
                <a:cxn ang="0">
                  <a:pos x="62" y="56"/>
                </a:cxn>
                <a:cxn ang="0">
                  <a:pos x="81" y="34"/>
                </a:cxn>
                <a:cxn ang="0">
                  <a:pos x="49" y="24"/>
                </a:cxn>
                <a:cxn ang="0">
                  <a:pos x="70" y="0"/>
                </a:cxn>
                <a:cxn ang="0">
                  <a:pos x="8" y="9"/>
                </a:cxn>
                <a:cxn ang="0">
                  <a:pos x="31" y="39"/>
                </a:cxn>
                <a:cxn ang="0">
                  <a:pos x="42" y="95"/>
                </a:cxn>
                <a:cxn ang="0">
                  <a:pos x="29" y="159"/>
                </a:cxn>
                <a:cxn ang="0">
                  <a:pos x="0" y="189"/>
                </a:cxn>
                <a:cxn ang="0">
                  <a:pos x="0" y="189"/>
                </a:cxn>
              </a:cxnLst>
              <a:rect l="0" t="0" r="r" b="b"/>
              <a:pathLst>
                <a:path w="104" h="191">
                  <a:moveTo>
                    <a:pt x="0" y="189"/>
                  </a:moveTo>
                  <a:lnTo>
                    <a:pt x="91" y="191"/>
                  </a:lnTo>
                  <a:lnTo>
                    <a:pt x="75" y="170"/>
                  </a:lnTo>
                  <a:lnTo>
                    <a:pt x="104" y="155"/>
                  </a:lnTo>
                  <a:lnTo>
                    <a:pt x="86" y="133"/>
                  </a:lnTo>
                  <a:lnTo>
                    <a:pt x="96" y="112"/>
                  </a:lnTo>
                  <a:lnTo>
                    <a:pt x="75" y="88"/>
                  </a:lnTo>
                  <a:lnTo>
                    <a:pt x="88" y="71"/>
                  </a:lnTo>
                  <a:lnTo>
                    <a:pt x="62" y="56"/>
                  </a:lnTo>
                  <a:lnTo>
                    <a:pt x="81" y="34"/>
                  </a:lnTo>
                  <a:lnTo>
                    <a:pt x="49" y="24"/>
                  </a:lnTo>
                  <a:lnTo>
                    <a:pt x="70" y="0"/>
                  </a:lnTo>
                  <a:lnTo>
                    <a:pt x="8" y="9"/>
                  </a:lnTo>
                  <a:lnTo>
                    <a:pt x="31" y="39"/>
                  </a:lnTo>
                  <a:lnTo>
                    <a:pt x="42" y="95"/>
                  </a:lnTo>
                  <a:lnTo>
                    <a:pt x="29" y="159"/>
                  </a:lnTo>
                  <a:lnTo>
                    <a:pt x="0" y="189"/>
                  </a:lnTo>
                  <a:lnTo>
                    <a:pt x="0" y="189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73" name="Freeform 161"/>
            <p:cNvSpPr>
              <a:spLocks/>
            </p:cNvSpPr>
            <p:nvPr/>
          </p:nvSpPr>
          <p:spPr bwMode="auto">
            <a:xfrm>
              <a:off x="5325" y="3367"/>
              <a:ext cx="90" cy="11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86" y="11"/>
                </a:cxn>
                <a:cxn ang="0">
                  <a:pos x="89" y="2"/>
                </a:cxn>
                <a:cxn ang="0">
                  <a:pos x="16" y="0"/>
                </a:cxn>
                <a:cxn ang="0">
                  <a:pos x="0" y="11"/>
                </a:cxn>
                <a:cxn ang="0">
                  <a:pos x="0" y="11"/>
                </a:cxn>
              </a:cxnLst>
              <a:rect l="0" t="0" r="r" b="b"/>
              <a:pathLst>
                <a:path w="89" h="11">
                  <a:moveTo>
                    <a:pt x="0" y="11"/>
                  </a:moveTo>
                  <a:lnTo>
                    <a:pt x="86" y="11"/>
                  </a:lnTo>
                  <a:lnTo>
                    <a:pt x="89" y="2"/>
                  </a:lnTo>
                  <a:lnTo>
                    <a:pt x="16" y="0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74" name="Freeform 162"/>
            <p:cNvSpPr>
              <a:spLocks/>
            </p:cNvSpPr>
            <p:nvPr/>
          </p:nvSpPr>
          <p:spPr bwMode="auto">
            <a:xfrm>
              <a:off x="5328" y="3182"/>
              <a:ext cx="67" cy="17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5" y="0"/>
                </a:cxn>
                <a:cxn ang="0">
                  <a:pos x="67" y="8"/>
                </a:cxn>
                <a:cxn ang="0">
                  <a:pos x="18" y="17"/>
                </a:cxn>
                <a:cxn ang="0">
                  <a:pos x="0" y="11"/>
                </a:cxn>
                <a:cxn ang="0">
                  <a:pos x="0" y="11"/>
                </a:cxn>
              </a:cxnLst>
              <a:rect l="0" t="0" r="r" b="b"/>
              <a:pathLst>
                <a:path w="67" h="17">
                  <a:moveTo>
                    <a:pt x="0" y="11"/>
                  </a:moveTo>
                  <a:lnTo>
                    <a:pt x="65" y="0"/>
                  </a:lnTo>
                  <a:lnTo>
                    <a:pt x="67" y="8"/>
                  </a:lnTo>
                  <a:lnTo>
                    <a:pt x="18" y="17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75" name="Freeform 163"/>
            <p:cNvSpPr>
              <a:spLocks/>
            </p:cNvSpPr>
            <p:nvPr/>
          </p:nvSpPr>
          <p:spPr bwMode="auto">
            <a:xfrm>
              <a:off x="5278" y="3193"/>
              <a:ext cx="102" cy="182"/>
            </a:xfrm>
            <a:custGeom>
              <a:avLst/>
              <a:gdLst/>
              <a:ahLst/>
              <a:cxnLst>
                <a:cxn ang="0">
                  <a:pos x="0" y="105"/>
                </a:cxn>
                <a:cxn ang="0">
                  <a:pos x="0" y="98"/>
                </a:cxn>
                <a:cxn ang="0">
                  <a:pos x="0" y="88"/>
                </a:cxn>
                <a:cxn ang="0">
                  <a:pos x="0" y="68"/>
                </a:cxn>
                <a:cxn ang="0">
                  <a:pos x="8" y="51"/>
                </a:cxn>
                <a:cxn ang="0">
                  <a:pos x="13" y="30"/>
                </a:cxn>
                <a:cxn ang="0">
                  <a:pos x="24" y="12"/>
                </a:cxn>
                <a:cxn ang="0">
                  <a:pos x="37" y="2"/>
                </a:cxn>
                <a:cxn ang="0">
                  <a:pos x="58" y="0"/>
                </a:cxn>
                <a:cxn ang="0">
                  <a:pos x="73" y="6"/>
                </a:cxn>
                <a:cxn ang="0">
                  <a:pos x="89" y="23"/>
                </a:cxn>
                <a:cxn ang="0">
                  <a:pos x="91" y="34"/>
                </a:cxn>
                <a:cxn ang="0">
                  <a:pos x="97" y="47"/>
                </a:cxn>
                <a:cxn ang="0">
                  <a:pos x="99" y="62"/>
                </a:cxn>
                <a:cxn ang="0">
                  <a:pos x="102" y="79"/>
                </a:cxn>
                <a:cxn ang="0">
                  <a:pos x="99" y="92"/>
                </a:cxn>
                <a:cxn ang="0">
                  <a:pos x="97" y="107"/>
                </a:cxn>
                <a:cxn ang="0">
                  <a:pos x="94" y="122"/>
                </a:cxn>
                <a:cxn ang="0">
                  <a:pos x="91" y="137"/>
                </a:cxn>
                <a:cxn ang="0">
                  <a:pos x="84" y="148"/>
                </a:cxn>
                <a:cxn ang="0">
                  <a:pos x="76" y="161"/>
                </a:cxn>
                <a:cxn ang="0">
                  <a:pos x="68" y="172"/>
                </a:cxn>
                <a:cxn ang="0">
                  <a:pos x="60" y="180"/>
                </a:cxn>
                <a:cxn ang="0">
                  <a:pos x="55" y="180"/>
                </a:cxn>
                <a:cxn ang="0">
                  <a:pos x="50" y="182"/>
                </a:cxn>
                <a:cxn ang="0">
                  <a:pos x="39" y="180"/>
                </a:cxn>
                <a:cxn ang="0">
                  <a:pos x="29" y="180"/>
                </a:cxn>
                <a:cxn ang="0">
                  <a:pos x="34" y="176"/>
                </a:cxn>
                <a:cxn ang="0">
                  <a:pos x="42" y="178"/>
                </a:cxn>
                <a:cxn ang="0">
                  <a:pos x="50" y="176"/>
                </a:cxn>
                <a:cxn ang="0">
                  <a:pos x="63" y="167"/>
                </a:cxn>
                <a:cxn ang="0">
                  <a:pos x="71" y="152"/>
                </a:cxn>
                <a:cxn ang="0">
                  <a:pos x="81" y="135"/>
                </a:cxn>
                <a:cxn ang="0">
                  <a:pos x="84" y="122"/>
                </a:cxn>
                <a:cxn ang="0">
                  <a:pos x="86" y="111"/>
                </a:cxn>
                <a:cxn ang="0">
                  <a:pos x="89" y="101"/>
                </a:cxn>
                <a:cxn ang="0">
                  <a:pos x="91" y="90"/>
                </a:cxn>
                <a:cxn ang="0">
                  <a:pos x="89" y="77"/>
                </a:cxn>
                <a:cxn ang="0">
                  <a:pos x="89" y="64"/>
                </a:cxn>
                <a:cxn ang="0">
                  <a:pos x="86" y="51"/>
                </a:cxn>
                <a:cxn ang="0">
                  <a:pos x="86" y="43"/>
                </a:cxn>
                <a:cxn ang="0">
                  <a:pos x="76" y="21"/>
                </a:cxn>
                <a:cxn ang="0">
                  <a:pos x="63" y="8"/>
                </a:cxn>
                <a:cxn ang="0">
                  <a:pos x="55" y="6"/>
                </a:cxn>
                <a:cxn ang="0">
                  <a:pos x="45" y="8"/>
                </a:cxn>
                <a:cxn ang="0">
                  <a:pos x="37" y="10"/>
                </a:cxn>
                <a:cxn ang="0">
                  <a:pos x="29" y="19"/>
                </a:cxn>
                <a:cxn ang="0">
                  <a:pos x="21" y="28"/>
                </a:cxn>
                <a:cxn ang="0">
                  <a:pos x="19" y="43"/>
                </a:cxn>
                <a:cxn ang="0">
                  <a:pos x="13" y="53"/>
                </a:cxn>
                <a:cxn ang="0">
                  <a:pos x="11" y="66"/>
                </a:cxn>
                <a:cxn ang="0">
                  <a:pos x="11" y="77"/>
                </a:cxn>
                <a:cxn ang="0">
                  <a:pos x="11" y="86"/>
                </a:cxn>
                <a:cxn ang="0">
                  <a:pos x="8" y="94"/>
                </a:cxn>
                <a:cxn ang="0">
                  <a:pos x="11" y="98"/>
                </a:cxn>
                <a:cxn ang="0">
                  <a:pos x="0" y="105"/>
                </a:cxn>
                <a:cxn ang="0">
                  <a:pos x="0" y="105"/>
                </a:cxn>
              </a:cxnLst>
              <a:rect l="0" t="0" r="r" b="b"/>
              <a:pathLst>
                <a:path w="102" h="182">
                  <a:moveTo>
                    <a:pt x="0" y="105"/>
                  </a:moveTo>
                  <a:lnTo>
                    <a:pt x="0" y="98"/>
                  </a:lnTo>
                  <a:lnTo>
                    <a:pt x="0" y="88"/>
                  </a:lnTo>
                  <a:lnTo>
                    <a:pt x="0" y="68"/>
                  </a:lnTo>
                  <a:lnTo>
                    <a:pt x="8" y="51"/>
                  </a:lnTo>
                  <a:lnTo>
                    <a:pt x="13" y="30"/>
                  </a:lnTo>
                  <a:lnTo>
                    <a:pt x="24" y="12"/>
                  </a:lnTo>
                  <a:lnTo>
                    <a:pt x="37" y="2"/>
                  </a:lnTo>
                  <a:lnTo>
                    <a:pt x="58" y="0"/>
                  </a:lnTo>
                  <a:lnTo>
                    <a:pt x="73" y="6"/>
                  </a:lnTo>
                  <a:lnTo>
                    <a:pt x="89" y="23"/>
                  </a:lnTo>
                  <a:lnTo>
                    <a:pt x="91" y="34"/>
                  </a:lnTo>
                  <a:lnTo>
                    <a:pt x="97" y="47"/>
                  </a:lnTo>
                  <a:lnTo>
                    <a:pt x="99" y="62"/>
                  </a:lnTo>
                  <a:lnTo>
                    <a:pt x="102" y="79"/>
                  </a:lnTo>
                  <a:lnTo>
                    <a:pt x="99" y="92"/>
                  </a:lnTo>
                  <a:lnTo>
                    <a:pt x="97" y="107"/>
                  </a:lnTo>
                  <a:lnTo>
                    <a:pt x="94" y="122"/>
                  </a:lnTo>
                  <a:lnTo>
                    <a:pt x="91" y="137"/>
                  </a:lnTo>
                  <a:lnTo>
                    <a:pt x="84" y="148"/>
                  </a:lnTo>
                  <a:lnTo>
                    <a:pt x="76" y="161"/>
                  </a:lnTo>
                  <a:lnTo>
                    <a:pt x="68" y="172"/>
                  </a:lnTo>
                  <a:lnTo>
                    <a:pt x="60" y="180"/>
                  </a:lnTo>
                  <a:lnTo>
                    <a:pt x="55" y="180"/>
                  </a:lnTo>
                  <a:lnTo>
                    <a:pt x="50" y="182"/>
                  </a:lnTo>
                  <a:lnTo>
                    <a:pt x="39" y="180"/>
                  </a:lnTo>
                  <a:lnTo>
                    <a:pt x="29" y="180"/>
                  </a:lnTo>
                  <a:lnTo>
                    <a:pt x="34" y="176"/>
                  </a:lnTo>
                  <a:lnTo>
                    <a:pt x="42" y="178"/>
                  </a:lnTo>
                  <a:lnTo>
                    <a:pt x="50" y="176"/>
                  </a:lnTo>
                  <a:lnTo>
                    <a:pt x="63" y="167"/>
                  </a:lnTo>
                  <a:lnTo>
                    <a:pt x="71" y="152"/>
                  </a:lnTo>
                  <a:lnTo>
                    <a:pt x="81" y="135"/>
                  </a:lnTo>
                  <a:lnTo>
                    <a:pt x="84" y="122"/>
                  </a:lnTo>
                  <a:lnTo>
                    <a:pt x="86" y="111"/>
                  </a:lnTo>
                  <a:lnTo>
                    <a:pt x="89" y="101"/>
                  </a:lnTo>
                  <a:lnTo>
                    <a:pt x="91" y="90"/>
                  </a:lnTo>
                  <a:lnTo>
                    <a:pt x="89" y="77"/>
                  </a:lnTo>
                  <a:lnTo>
                    <a:pt x="89" y="64"/>
                  </a:lnTo>
                  <a:lnTo>
                    <a:pt x="86" y="51"/>
                  </a:lnTo>
                  <a:lnTo>
                    <a:pt x="86" y="43"/>
                  </a:lnTo>
                  <a:lnTo>
                    <a:pt x="76" y="21"/>
                  </a:lnTo>
                  <a:lnTo>
                    <a:pt x="63" y="8"/>
                  </a:lnTo>
                  <a:lnTo>
                    <a:pt x="55" y="6"/>
                  </a:lnTo>
                  <a:lnTo>
                    <a:pt x="45" y="8"/>
                  </a:lnTo>
                  <a:lnTo>
                    <a:pt x="37" y="10"/>
                  </a:lnTo>
                  <a:lnTo>
                    <a:pt x="29" y="19"/>
                  </a:lnTo>
                  <a:lnTo>
                    <a:pt x="21" y="28"/>
                  </a:lnTo>
                  <a:lnTo>
                    <a:pt x="19" y="43"/>
                  </a:lnTo>
                  <a:lnTo>
                    <a:pt x="13" y="53"/>
                  </a:lnTo>
                  <a:lnTo>
                    <a:pt x="11" y="66"/>
                  </a:lnTo>
                  <a:lnTo>
                    <a:pt x="11" y="77"/>
                  </a:lnTo>
                  <a:lnTo>
                    <a:pt x="11" y="86"/>
                  </a:lnTo>
                  <a:lnTo>
                    <a:pt x="8" y="94"/>
                  </a:lnTo>
                  <a:lnTo>
                    <a:pt x="11" y="98"/>
                  </a:lnTo>
                  <a:lnTo>
                    <a:pt x="0" y="105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76" name="Freeform 164"/>
            <p:cNvSpPr>
              <a:spLocks/>
            </p:cNvSpPr>
            <p:nvPr/>
          </p:nvSpPr>
          <p:spPr bwMode="auto">
            <a:xfrm>
              <a:off x="4959" y="3479"/>
              <a:ext cx="13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" y="0"/>
                </a:cxn>
                <a:cxn ang="0">
                  <a:pos x="13" y="10"/>
                </a:cxn>
                <a:cxn ang="0">
                  <a:pos x="13" y="12"/>
                </a:cxn>
                <a:cxn ang="0">
                  <a:pos x="5" y="8"/>
                </a:cxn>
                <a:cxn ang="0">
                  <a:pos x="5" y="15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13" h="15">
                  <a:moveTo>
                    <a:pt x="0" y="15"/>
                  </a:moveTo>
                  <a:lnTo>
                    <a:pt x="2" y="0"/>
                  </a:lnTo>
                  <a:lnTo>
                    <a:pt x="13" y="10"/>
                  </a:lnTo>
                  <a:lnTo>
                    <a:pt x="13" y="12"/>
                  </a:lnTo>
                  <a:lnTo>
                    <a:pt x="5" y="8"/>
                  </a:lnTo>
                  <a:lnTo>
                    <a:pt x="5" y="15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F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77" name="Freeform 165"/>
            <p:cNvSpPr>
              <a:spLocks/>
            </p:cNvSpPr>
            <p:nvPr/>
          </p:nvSpPr>
          <p:spPr bwMode="auto">
            <a:xfrm>
              <a:off x="4779" y="3208"/>
              <a:ext cx="458" cy="288"/>
            </a:xfrm>
            <a:custGeom>
              <a:avLst/>
              <a:gdLst/>
              <a:ahLst/>
              <a:cxnLst>
                <a:cxn ang="0">
                  <a:pos x="8" y="243"/>
                </a:cxn>
                <a:cxn ang="0">
                  <a:pos x="0" y="264"/>
                </a:cxn>
                <a:cxn ang="0">
                  <a:pos x="21" y="288"/>
                </a:cxn>
                <a:cxn ang="0">
                  <a:pos x="120" y="275"/>
                </a:cxn>
                <a:cxn ang="0">
                  <a:pos x="193" y="253"/>
                </a:cxn>
                <a:cxn ang="0">
                  <a:pos x="247" y="210"/>
                </a:cxn>
                <a:cxn ang="0">
                  <a:pos x="305" y="107"/>
                </a:cxn>
                <a:cxn ang="0">
                  <a:pos x="354" y="66"/>
                </a:cxn>
                <a:cxn ang="0">
                  <a:pos x="458" y="25"/>
                </a:cxn>
                <a:cxn ang="0">
                  <a:pos x="455" y="0"/>
                </a:cxn>
                <a:cxn ang="0">
                  <a:pos x="338" y="28"/>
                </a:cxn>
                <a:cxn ang="0">
                  <a:pos x="245" y="111"/>
                </a:cxn>
                <a:cxn ang="0">
                  <a:pos x="143" y="225"/>
                </a:cxn>
                <a:cxn ang="0">
                  <a:pos x="8" y="243"/>
                </a:cxn>
                <a:cxn ang="0">
                  <a:pos x="8" y="243"/>
                </a:cxn>
              </a:cxnLst>
              <a:rect l="0" t="0" r="r" b="b"/>
              <a:pathLst>
                <a:path w="458" h="288">
                  <a:moveTo>
                    <a:pt x="8" y="243"/>
                  </a:moveTo>
                  <a:lnTo>
                    <a:pt x="0" y="264"/>
                  </a:lnTo>
                  <a:lnTo>
                    <a:pt x="21" y="288"/>
                  </a:lnTo>
                  <a:lnTo>
                    <a:pt x="120" y="275"/>
                  </a:lnTo>
                  <a:lnTo>
                    <a:pt x="193" y="253"/>
                  </a:lnTo>
                  <a:lnTo>
                    <a:pt x="247" y="210"/>
                  </a:lnTo>
                  <a:lnTo>
                    <a:pt x="305" y="107"/>
                  </a:lnTo>
                  <a:lnTo>
                    <a:pt x="354" y="66"/>
                  </a:lnTo>
                  <a:lnTo>
                    <a:pt x="458" y="25"/>
                  </a:lnTo>
                  <a:lnTo>
                    <a:pt x="455" y="0"/>
                  </a:lnTo>
                  <a:lnTo>
                    <a:pt x="338" y="28"/>
                  </a:lnTo>
                  <a:lnTo>
                    <a:pt x="245" y="111"/>
                  </a:lnTo>
                  <a:lnTo>
                    <a:pt x="143" y="225"/>
                  </a:lnTo>
                  <a:lnTo>
                    <a:pt x="8" y="243"/>
                  </a:lnTo>
                  <a:lnTo>
                    <a:pt x="8" y="243"/>
                  </a:lnTo>
                  <a:close/>
                </a:path>
              </a:pathLst>
            </a:custGeom>
            <a:solidFill>
              <a:srgbClr val="B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78" name="Freeform 166"/>
            <p:cNvSpPr>
              <a:spLocks/>
            </p:cNvSpPr>
            <p:nvPr/>
          </p:nvSpPr>
          <p:spPr bwMode="auto">
            <a:xfrm>
              <a:off x="5211" y="3296"/>
              <a:ext cx="67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54" y="8"/>
                </a:cxn>
                <a:cxn ang="0">
                  <a:pos x="67" y="0"/>
                </a:cxn>
                <a:cxn ang="0">
                  <a:pos x="18" y="6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67" h="17">
                  <a:moveTo>
                    <a:pt x="0" y="17"/>
                  </a:moveTo>
                  <a:lnTo>
                    <a:pt x="54" y="8"/>
                  </a:lnTo>
                  <a:lnTo>
                    <a:pt x="67" y="0"/>
                  </a:lnTo>
                  <a:lnTo>
                    <a:pt x="18" y="6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79" name="Freeform 167"/>
            <p:cNvSpPr>
              <a:spLocks/>
            </p:cNvSpPr>
            <p:nvPr/>
          </p:nvSpPr>
          <p:spPr bwMode="auto">
            <a:xfrm>
              <a:off x="4863" y="3313"/>
              <a:ext cx="483" cy="303"/>
            </a:xfrm>
            <a:custGeom>
              <a:avLst/>
              <a:gdLst/>
              <a:ahLst/>
              <a:cxnLst>
                <a:cxn ang="0">
                  <a:pos x="478" y="0"/>
                </a:cxn>
                <a:cxn ang="0">
                  <a:pos x="452" y="2"/>
                </a:cxn>
                <a:cxn ang="0">
                  <a:pos x="415" y="17"/>
                </a:cxn>
                <a:cxn ang="0">
                  <a:pos x="389" y="37"/>
                </a:cxn>
                <a:cxn ang="0">
                  <a:pos x="374" y="56"/>
                </a:cxn>
                <a:cxn ang="0">
                  <a:pos x="361" y="80"/>
                </a:cxn>
                <a:cxn ang="0">
                  <a:pos x="345" y="105"/>
                </a:cxn>
                <a:cxn ang="0">
                  <a:pos x="330" y="133"/>
                </a:cxn>
                <a:cxn ang="0">
                  <a:pos x="314" y="161"/>
                </a:cxn>
                <a:cxn ang="0">
                  <a:pos x="293" y="187"/>
                </a:cxn>
                <a:cxn ang="0">
                  <a:pos x="270" y="211"/>
                </a:cxn>
                <a:cxn ang="0">
                  <a:pos x="244" y="232"/>
                </a:cxn>
                <a:cxn ang="0">
                  <a:pos x="213" y="252"/>
                </a:cxn>
                <a:cxn ang="0">
                  <a:pos x="176" y="265"/>
                </a:cxn>
                <a:cxn ang="0">
                  <a:pos x="137" y="275"/>
                </a:cxn>
                <a:cxn ang="0">
                  <a:pos x="101" y="282"/>
                </a:cxn>
                <a:cxn ang="0">
                  <a:pos x="72" y="286"/>
                </a:cxn>
                <a:cxn ang="0">
                  <a:pos x="33" y="290"/>
                </a:cxn>
                <a:cxn ang="0">
                  <a:pos x="0" y="292"/>
                </a:cxn>
                <a:cxn ang="0">
                  <a:pos x="7" y="303"/>
                </a:cxn>
                <a:cxn ang="0">
                  <a:pos x="36" y="299"/>
                </a:cxn>
                <a:cxn ang="0">
                  <a:pos x="67" y="295"/>
                </a:cxn>
                <a:cxn ang="0">
                  <a:pos x="109" y="290"/>
                </a:cxn>
                <a:cxn ang="0">
                  <a:pos x="148" y="282"/>
                </a:cxn>
                <a:cxn ang="0">
                  <a:pos x="189" y="269"/>
                </a:cxn>
                <a:cxn ang="0">
                  <a:pos x="228" y="254"/>
                </a:cxn>
                <a:cxn ang="0">
                  <a:pos x="262" y="237"/>
                </a:cxn>
                <a:cxn ang="0">
                  <a:pos x="283" y="213"/>
                </a:cxn>
                <a:cxn ang="0">
                  <a:pos x="306" y="189"/>
                </a:cxn>
                <a:cxn ang="0">
                  <a:pos x="324" y="163"/>
                </a:cxn>
                <a:cxn ang="0">
                  <a:pos x="343" y="142"/>
                </a:cxn>
                <a:cxn ang="0">
                  <a:pos x="363" y="103"/>
                </a:cxn>
                <a:cxn ang="0">
                  <a:pos x="371" y="90"/>
                </a:cxn>
                <a:cxn ang="0">
                  <a:pos x="374" y="77"/>
                </a:cxn>
                <a:cxn ang="0">
                  <a:pos x="395" y="52"/>
                </a:cxn>
                <a:cxn ang="0">
                  <a:pos x="428" y="21"/>
                </a:cxn>
                <a:cxn ang="0">
                  <a:pos x="449" y="11"/>
                </a:cxn>
                <a:cxn ang="0">
                  <a:pos x="480" y="6"/>
                </a:cxn>
                <a:cxn ang="0">
                  <a:pos x="483" y="0"/>
                </a:cxn>
              </a:cxnLst>
              <a:rect l="0" t="0" r="r" b="b"/>
              <a:pathLst>
                <a:path w="483" h="303">
                  <a:moveTo>
                    <a:pt x="483" y="0"/>
                  </a:moveTo>
                  <a:lnTo>
                    <a:pt x="478" y="0"/>
                  </a:lnTo>
                  <a:lnTo>
                    <a:pt x="467" y="0"/>
                  </a:lnTo>
                  <a:lnTo>
                    <a:pt x="452" y="2"/>
                  </a:lnTo>
                  <a:lnTo>
                    <a:pt x="436" y="11"/>
                  </a:lnTo>
                  <a:lnTo>
                    <a:pt x="415" y="17"/>
                  </a:lnTo>
                  <a:lnTo>
                    <a:pt x="397" y="30"/>
                  </a:lnTo>
                  <a:lnTo>
                    <a:pt x="389" y="37"/>
                  </a:lnTo>
                  <a:lnTo>
                    <a:pt x="382" y="45"/>
                  </a:lnTo>
                  <a:lnTo>
                    <a:pt x="374" y="56"/>
                  </a:lnTo>
                  <a:lnTo>
                    <a:pt x="369" y="69"/>
                  </a:lnTo>
                  <a:lnTo>
                    <a:pt x="361" y="80"/>
                  </a:lnTo>
                  <a:lnTo>
                    <a:pt x="353" y="92"/>
                  </a:lnTo>
                  <a:lnTo>
                    <a:pt x="345" y="105"/>
                  </a:lnTo>
                  <a:lnTo>
                    <a:pt x="340" y="120"/>
                  </a:lnTo>
                  <a:lnTo>
                    <a:pt x="330" y="133"/>
                  </a:lnTo>
                  <a:lnTo>
                    <a:pt x="322" y="146"/>
                  </a:lnTo>
                  <a:lnTo>
                    <a:pt x="314" y="161"/>
                  </a:lnTo>
                  <a:lnTo>
                    <a:pt x="306" y="176"/>
                  </a:lnTo>
                  <a:lnTo>
                    <a:pt x="293" y="187"/>
                  </a:lnTo>
                  <a:lnTo>
                    <a:pt x="283" y="200"/>
                  </a:lnTo>
                  <a:lnTo>
                    <a:pt x="270" y="211"/>
                  </a:lnTo>
                  <a:lnTo>
                    <a:pt x="259" y="224"/>
                  </a:lnTo>
                  <a:lnTo>
                    <a:pt x="244" y="232"/>
                  </a:lnTo>
                  <a:lnTo>
                    <a:pt x="228" y="243"/>
                  </a:lnTo>
                  <a:lnTo>
                    <a:pt x="213" y="252"/>
                  </a:lnTo>
                  <a:lnTo>
                    <a:pt x="197" y="260"/>
                  </a:lnTo>
                  <a:lnTo>
                    <a:pt x="176" y="265"/>
                  </a:lnTo>
                  <a:lnTo>
                    <a:pt x="158" y="271"/>
                  </a:lnTo>
                  <a:lnTo>
                    <a:pt x="137" y="275"/>
                  </a:lnTo>
                  <a:lnTo>
                    <a:pt x="119" y="280"/>
                  </a:lnTo>
                  <a:lnTo>
                    <a:pt x="101" y="282"/>
                  </a:lnTo>
                  <a:lnTo>
                    <a:pt x="85" y="284"/>
                  </a:lnTo>
                  <a:lnTo>
                    <a:pt x="72" y="286"/>
                  </a:lnTo>
                  <a:lnTo>
                    <a:pt x="59" y="290"/>
                  </a:lnTo>
                  <a:lnTo>
                    <a:pt x="33" y="290"/>
                  </a:lnTo>
                  <a:lnTo>
                    <a:pt x="13" y="292"/>
                  </a:lnTo>
                  <a:lnTo>
                    <a:pt x="0" y="292"/>
                  </a:lnTo>
                  <a:lnTo>
                    <a:pt x="0" y="295"/>
                  </a:lnTo>
                  <a:lnTo>
                    <a:pt x="7" y="303"/>
                  </a:lnTo>
                  <a:lnTo>
                    <a:pt x="13" y="301"/>
                  </a:lnTo>
                  <a:lnTo>
                    <a:pt x="36" y="299"/>
                  </a:lnTo>
                  <a:lnTo>
                    <a:pt x="46" y="297"/>
                  </a:lnTo>
                  <a:lnTo>
                    <a:pt x="67" y="295"/>
                  </a:lnTo>
                  <a:lnTo>
                    <a:pt x="83" y="292"/>
                  </a:lnTo>
                  <a:lnTo>
                    <a:pt x="109" y="290"/>
                  </a:lnTo>
                  <a:lnTo>
                    <a:pt x="124" y="286"/>
                  </a:lnTo>
                  <a:lnTo>
                    <a:pt x="148" y="282"/>
                  </a:lnTo>
                  <a:lnTo>
                    <a:pt x="169" y="275"/>
                  </a:lnTo>
                  <a:lnTo>
                    <a:pt x="189" y="269"/>
                  </a:lnTo>
                  <a:lnTo>
                    <a:pt x="208" y="260"/>
                  </a:lnTo>
                  <a:lnTo>
                    <a:pt x="228" y="254"/>
                  </a:lnTo>
                  <a:lnTo>
                    <a:pt x="244" y="245"/>
                  </a:lnTo>
                  <a:lnTo>
                    <a:pt x="262" y="237"/>
                  </a:lnTo>
                  <a:lnTo>
                    <a:pt x="272" y="224"/>
                  </a:lnTo>
                  <a:lnTo>
                    <a:pt x="283" y="213"/>
                  </a:lnTo>
                  <a:lnTo>
                    <a:pt x="293" y="200"/>
                  </a:lnTo>
                  <a:lnTo>
                    <a:pt x="306" y="189"/>
                  </a:lnTo>
                  <a:lnTo>
                    <a:pt x="314" y="176"/>
                  </a:lnTo>
                  <a:lnTo>
                    <a:pt x="324" y="163"/>
                  </a:lnTo>
                  <a:lnTo>
                    <a:pt x="332" y="153"/>
                  </a:lnTo>
                  <a:lnTo>
                    <a:pt x="343" y="142"/>
                  </a:lnTo>
                  <a:lnTo>
                    <a:pt x="353" y="120"/>
                  </a:lnTo>
                  <a:lnTo>
                    <a:pt x="363" y="103"/>
                  </a:lnTo>
                  <a:lnTo>
                    <a:pt x="369" y="92"/>
                  </a:lnTo>
                  <a:lnTo>
                    <a:pt x="371" y="90"/>
                  </a:lnTo>
                  <a:lnTo>
                    <a:pt x="371" y="86"/>
                  </a:lnTo>
                  <a:lnTo>
                    <a:pt x="374" y="77"/>
                  </a:lnTo>
                  <a:lnTo>
                    <a:pt x="382" y="65"/>
                  </a:lnTo>
                  <a:lnTo>
                    <a:pt x="395" y="52"/>
                  </a:lnTo>
                  <a:lnTo>
                    <a:pt x="408" y="34"/>
                  </a:lnTo>
                  <a:lnTo>
                    <a:pt x="428" y="21"/>
                  </a:lnTo>
                  <a:lnTo>
                    <a:pt x="436" y="15"/>
                  </a:lnTo>
                  <a:lnTo>
                    <a:pt x="449" y="11"/>
                  </a:lnTo>
                  <a:lnTo>
                    <a:pt x="465" y="6"/>
                  </a:lnTo>
                  <a:lnTo>
                    <a:pt x="480" y="6"/>
                  </a:lnTo>
                  <a:lnTo>
                    <a:pt x="483" y="0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21D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80" name="Freeform 168"/>
            <p:cNvSpPr>
              <a:spLocks/>
            </p:cNvSpPr>
            <p:nvPr/>
          </p:nvSpPr>
          <p:spPr bwMode="auto">
            <a:xfrm>
              <a:off x="4769" y="3190"/>
              <a:ext cx="350" cy="261"/>
            </a:xfrm>
            <a:custGeom>
              <a:avLst/>
              <a:gdLst/>
              <a:ahLst/>
              <a:cxnLst>
                <a:cxn ang="0">
                  <a:pos x="351" y="50"/>
                </a:cxn>
                <a:cxn ang="0">
                  <a:pos x="312" y="39"/>
                </a:cxn>
                <a:cxn ang="0">
                  <a:pos x="283" y="0"/>
                </a:cxn>
                <a:cxn ang="0">
                  <a:pos x="140" y="181"/>
                </a:cxn>
                <a:cxn ang="0">
                  <a:pos x="0" y="209"/>
                </a:cxn>
                <a:cxn ang="0">
                  <a:pos x="10" y="231"/>
                </a:cxn>
                <a:cxn ang="0">
                  <a:pos x="3" y="248"/>
                </a:cxn>
                <a:cxn ang="0">
                  <a:pos x="18" y="261"/>
                </a:cxn>
                <a:cxn ang="0">
                  <a:pos x="104" y="261"/>
                </a:cxn>
                <a:cxn ang="0">
                  <a:pos x="190" y="228"/>
                </a:cxn>
                <a:cxn ang="0">
                  <a:pos x="250" y="155"/>
                </a:cxn>
                <a:cxn ang="0">
                  <a:pos x="286" y="106"/>
                </a:cxn>
                <a:cxn ang="0">
                  <a:pos x="351" y="50"/>
                </a:cxn>
                <a:cxn ang="0">
                  <a:pos x="351" y="50"/>
                </a:cxn>
              </a:cxnLst>
              <a:rect l="0" t="0" r="r" b="b"/>
              <a:pathLst>
                <a:path w="351" h="261">
                  <a:moveTo>
                    <a:pt x="351" y="50"/>
                  </a:moveTo>
                  <a:lnTo>
                    <a:pt x="312" y="39"/>
                  </a:lnTo>
                  <a:lnTo>
                    <a:pt x="283" y="0"/>
                  </a:lnTo>
                  <a:lnTo>
                    <a:pt x="140" y="181"/>
                  </a:lnTo>
                  <a:lnTo>
                    <a:pt x="0" y="209"/>
                  </a:lnTo>
                  <a:lnTo>
                    <a:pt x="10" y="231"/>
                  </a:lnTo>
                  <a:lnTo>
                    <a:pt x="3" y="248"/>
                  </a:lnTo>
                  <a:lnTo>
                    <a:pt x="18" y="261"/>
                  </a:lnTo>
                  <a:lnTo>
                    <a:pt x="104" y="261"/>
                  </a:lnTo>
                  <a:lnTo>
                    <a:pt x="190" y="228"/>
                  </a:lnTo>
                  <a:lnTo>
                    <a:pt x="250" y="155"/>
                  </a:lnTo>
                  <a:lnTo>
                    <a:pt x="286" y="106"/>
                  </a:lnTo>
                  <a:lnTo>
                    <a:pt x="351" y="50"/>
                  </a:lnTo>
                  <a:lnTo>
                    <a:pt x="351" y="50"/>
                  </a:lnTo>
                  <a:close/>
                </a:path>
              </a:pathLst>
            </a:custGeom>
            <a:solidFill>
              <a:srgbClr val="42BD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81" name="Freeform 169"/>
            <p:cNvSpPr>
              <a:spLocks/>
            </p:cNvSpPr>
            <p:nvPr/>
          </p:nvSpPr>
          <p:spPr bwMode="auto">
            <a:xfrm>
              <a:off x="5039" y="3085"/>
              <a:ext cx="78" cy="155"/>
            </a:xfrm>
            <a:custGeom>
              <a:avLst/>
              <a:gdLst/>
              <a:ahLst/>
              <a:cxnLst>
                <a:cxn ang="0">
                  <a:pos x="11" y="114"/>
                </a:cxn>
                <a:cxn ang="0">
                  <a:pos x="16" y="142"/>
                </a:cxn>
                <a:cxn ang="0">
                  <a:pos x="37" y="155"/>
                </a:cxn>
                <a:cxn ang="0">
                  <a:pos x="60" y="144"/>
                </a:cxn>
                <a:cxn ang="0">
                  <a:pos x="78" y="108"/>
                </a:cxn>
                <a:cxn ang="0">
                  <a:pos x="78" y="49"/>
                </a:cxn>
                <a:cxn ang="0">
                  <a:pos x="58" y="9"/>
                </a:cxn>
                <a:cxn ang="0">
                  <a:pos x="29" y="0"/>
                </a:cxn>
                <a:cxn ang="0">
                  <a:pos x="11" y="17"/>
                </a:cxn>
                <a:cxn ang="0">
                  <a:pos x="0" y="56"/>
                </a:cxn>
                <a:cxn ang="0">
                  <a:pos x="11" y="114"/>
                </a:cxn>
                <a:cxn ang="0">
                  <a:pos x="11" y="114"/>
                </a:cxn>
              </a:cxnLst>
              <a:rect l="0" t="0" r="r" b="b"/>
              <a:pathLst>
                <a:path w="78" h="155">
                  <a:moveTo>
                    <a:pt x="11" y="114"/>
                  </a:moveTo>
                  <a:lnTo>
                    <a:pt x="16" y="142"/>
                  </a:lnTo>
                  <a:lnTo>
                    <a:pt x="37" y="155"/>
                  </a:lnTo>
                  <a:lnTo>
                    <a:pt x="60" y="144"/>
                  </a:lnTo>
                  <a:lnTo>
                    <a:pt x="78" y="108"/>
                  </a:lnTo>
                  <a:lnTo>
                    <a:pt x="78" y="49"/>
                  </a:lnTo>
                  <a:lnTo>
                    <a:pt x="58" y="9"/>
                  </a:lnTo>
                  <a:lnTo>
                    <a:pt x="29" y="0"/>
                  </a:lnTo>
                  <a:lnTo>
                    <a:pt x="11" y="17"/>
                  </a:lnTo>
                  <a:lnTo>
                    <a:pt x="0" y="56"/>
                  </a:lnTo>
                  <a:lnTo>
                    <a:pt x="11" y="114"/>
                  </a:lnTo>
                  <a:lnTo>
                    <a:pt x="11" y="114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82" name="Freeform 170"/>
            <p:cNvSpPr>
              <a:spLocks/>
            </p:cNvSpPr>
            <p:nvPr/>
          </p:nvSpPr>
          <p:spPr bwMode="auto">
            <a:xfrm>
              <a:off x="5052" y="3115"/>
              <a:ext cx="42" cy="26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8" y="0"/>
                </a:cxn>
                <a:cxn ang="0">
                  <a:pos x="29" y="0"/>
                </a:cxn>
                <a:cxn ang="0">
                  <a:pos x="42" y="24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42" h="26">
                  <a:moveTo>
                    <a:pt x="0" y="26"/>
                  </a:moveTo>
                  <a:lnTo>
                    <a:pt x="8" y="0"/>
                  </a:lnTo>
                  <a:lnTo>
                    <a:pt x="29" y="0"/>
                  </a:lnTo>
                  <a:lnTo>
                    <a:pt x="42" y="24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707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83" name="Freeform 171"/>
            <p:cNvSpPr>
              <a:spLocks/>
            </p:cNvSpPr>
            <p:nvPr/>
          </p:nvSpPr>
          <p:spPr bwMode="auto">
            <a:xfrm>
              <a:off x="5050" y="3111"/>
              <a:ext cx="23" cy="97"/>
            </a:xfrm>
            <a:custGeom>
              <a:avLst/>
              <a:gdLst/>
              <a:ahLst/>
              <a:cxnLst>
                <a:cxn ang="0">
                  <a:pos x="18" y="97"/>
                </a:cxn>
                <a:cxn ang="0">
                  <a:pos x="15" y="92"/>
                </a:cxn>
                <a:cxn ang="0">
                  <a:pos x="13" y="86"/>
                </a:cxn>
                <a:cxn ang="0">
                  <a:pos x="8" y="73"/>
                </a:cxn>
                <a:cxn ang="0">
                  <a:pos x="5" y="60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0" y="13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3" y="6"/>
                </a:cxn>
                <a:cxn ang="0">
                  <a:pos x="8" y="13"/>
                </a:cxn>
                <a:cxn ang="0">
                  <a:pos x="5" y="32"/>
                </a:cxn>
                <a:cxn ang="0">
                  <a:pos x="5" y="45"/>
                </a:cxn>
                <a:cxn ang="0">
                  <a:pos x="8" y="60"/>
                </a:cxn>
                <a:cxn ang="0">
                  <a:pos x="13" y="73"/>
                </a:cxn>
                <a:cxn ang="0">
                  <a:pos x="23" y="90"/>
                </a:cxn>
                <a:cxn ang="0">
                  <a:pos x="18" y="97"/>
                </a:cxn>
                <a:cxn ang="0">
                  <a:pos x="18" y="97"/>
                </a:cxn>
              </a:cxnLst>
              <a:rect l="0" t="0" r="r" b="b"/>
              <a:pathLst>
                <a:path w="23" h="97">
                  <a:moveTo>
                    <a:pt x="18" y="97"/>
                  </a:moveTo>
                  <a:lnTo>
                    <a:pt x="15" y="92"/>
                  </a:lnTo>
                  <a:lnTo>
                    <a:pt x="13" y="86"/>
                  </a:lnTo>
                  <a:lnTo>
                    <a:pt x="8" y="73"/>
                  </a:lnTo>
                  <a:lnTo>
                    <a:pt x="5" y="60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0" y="13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3" y="6"/>
                  </a:lnTo>
                  <a:lnTo>
                    <a:pt x="8" y="13"/>
                  </a:lnTo>
                  <a:lnTo>
                    <a:pt x="5" y="32"/>
                  </a:lnTo>
                  <a:lnTo>
                    <a:pt x="5" y="45"/>
                  </a:lnTo>
                  <a:lnTo>
                    <a:pt x="8" y="60"/>
                  </a:lnTo>
                  <a:lnTo>
                    <a:pt x="13" y="73"/>
                  </a:lnTo>
                  <a:lnTo>
                    <a:pt x="23" y="90"/>
                  </a:lnTo>
                  <a:lnTo>
                    <a:pt x="18" y="97"/>
                  </a:lnTo>
                  <a:lnTo>
                    <a:pt x="18" y="97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84" name="Freeform 172"/>
            <p:cNvSpPr>
              <a:spLocks/>
            </p:cNvSpPr>
            <p:nvPr/>
          </p:nvSpPr>
          <p:spPr bwMode="auto">
            <a:xfrm>
              <a:off x="5037" y="3107"/>
              <a:ext cx="21" cy="120"/>
            </a:xfrm>
            <a:custGeom>
              <a:avLst/>
              <a:gdLst/>
              <a:ahLst/>
              <a:cxnLst>
                <a:cxn ang="0">
                  <a:pos x="18" y="118"/>
                </a:cxn>
                <a:cxn ang="0">
                  <a:pos x="15" y="114"/>
                </a:cxn>
                <a:cxn ang="0">
                  <a:pos x="13" y="105"/>
                </a:cxn>
                <a:cxn ang="0">
                  <a:pos x="8" y="92"/>
                </a:cxn>
                <a:cxn ang="0">
                  <a:pos x="8" y="77"/>
                </a:cxn>
                <a:cxn ang="0">
                  <a:pos x="0" y="58"/>
                </a:cxn>
                <a:cxn ang="0">
                  <a:pos x="0" y="40"/>
                </a:cxn>
                <a:cxn ang="0">
                  <a:pos x="0" y="21"/>
                </a:cxn>
                <a:cxn ang="0">
                  <a:pos x="8" y="4"/>
                </a:cxn>
                <a:cxn ang="0">
                  <a:pos x="13" y="0"/>
                </a:cxn>
                <a:cxn ang="0">
                  <a:pos x="13" y="6"/>
                </a:cxn>
                <a:cxn ang="0">
                  <a:pos x="10" y="6"/>
                </a:cxn>
                <a:cxn ang="0">
                  <a:pos x="10" y="10"/>
                </a:cxn>
                <a:cxn ang="0">
                  <a:pos x="8" y="17"/>
                </a:cxn>
                <a:cxn ang="0">
                  <a:pos x="8" y="30"/>
                </a:cxn>
                <a:cxn ang="0">
                  <a:pos x="8" y="43"/>
                </a:cxn>
                <a:cxn ang="0">
                  <a:pos x="8" y="64"/>
                </a:cxn>
                <a:cxn ang="0">
                  <a:pos x="8" y="73"/>
                </a:cxn>
                <a:cxn ang="0">
                  <a:pos x="10" y="86"/>
                </a:cxn>
                <a:cxn ang="0">
                  <a:pos x="13" y="98"/>
                </a:cxn>
                <a:cxn ang="0">
                  <a:pos x="21" y="114"/>
                </a:cxn>
                <a:cxn ang="0">
                  <a:pos x="21" y="120"/>
                </a:cxn>
                <a:cxn ang="0">
                  <a:pos x="18" y="118"/>
                </a:cxn>
                <a:cxn ang="0">
                  <a:pos x="18" y="118"/>
                </a:cxn>
              </a:cxnLst>
              <a:rect l="0" t="0" r="r" b="b"/>
              <a:pathLst>
                <a:path w="21" h="120">
                  <a:moveTo>
                    <a:pt x="18" y="118"/>
                  </a:moveTo>
                  <a:lnTo>
                    <a:pt x="15" y="114"/>
                  </a:lnTo>
                  <a:lnTo>
                    <a:pt x="13" y="105"/>
                  </a:lnTo>
                  <a:lnTo>
                    <a:pt x="8" y="92"/>
                  </a:lnTo>
                  <a:lnTo>
                    <a:pt x="8" y="77"/>
                  </a:lnTo>
                  <a:lnTo>
                    <a:pt x="0" y="58"/>
                  </a:lnTo>
                  <a:lnTo>
                    <a:pt x="0" y="40"/>
                  </a:lnTo>
                  <a:lnTo>
                    <a:pt x="0" y="21"/>
                  </a:lnTo>
                  <a:lnTo>
                    <a:pt x="8" y="4"/>
                  </a:lnTo>
                  <a:lnTo>
                    <a:pt x="13" y="0"/>
                  </a:lnTo>
                  <a:lnTo>
                    <a:pt x="13" y="6"/>
                  </a:lnTo>
                  <a:lnTo>
                    <a:pt x="10" y="6"/>
                  </a:lnTo>
                  <a:lnTo>
                    <a:pt x="10" y="10"/>
                  </a:lnTo>
                  <a:lnTo>
                    <a:pt x="8" y="17"/>
                  </a:lnTo>
                  <a:lnTo>
                    <a:pt x="8" y="30"/>
                  </a:lnTo>
                  <a:lnTo>
                    <a:pt x="8" y="43"/>
                  </a:lnTo>
                  <a:lnTo>
                    <a:pt x="8" y="64"/>
                  </a:lnTo>
                  <a:lnTo>
                    <a:pt x="8" y="73"/>
                  </a:lnTo>
                  <a:lnTo>
                    <a:pt x="10" y="86"/>
                  </a:lnTo>
                  <a:lnTo>
                    <a:pt x="13" y="98"/>
                  </a:lnTo>
                  <a:lnTo>
                    <a:pt x="21" y="114"/>
                  </a:lnTo>
                  <a:lnTo>
                    <a:pt x="21" y="120"/>
                  </a:lnTo>
                  <a:lnTo>
                    <a:pt x="18" y="118"/>
                  </a:lnTo>
                  <a:lnTo>
                    <a:pt x="18" y="118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85" name="Freeform 173"/>
            <p:cNvSpPr>
              <a:spLocks/>
            </p:cNvSpPr>
            <p:nvPr/>
          </p:nvSpPr>
          <p:spPr bwMode="auto">
            <a:xfrm>
              <a:off x="4761" y="3165"/>
              <a:ext cx="338" cy="234"/>
            </a:xfrm>
            <a:custGeom>
              <a:avLst/>
              <a:gdLst/>
              <a:ahLst/>
              <a:cxnLst>
                <a:cxn ang="0">
                  <a:pos x="8" y="234"/>
                </a:cxn>
                <a:cxn ang="0">
                  <a:pos x="125" y="219"/>
                </a:cxn>
                <a:cxn ang="0">
                  <a:pos x="195" y="185"/>
                </a:cxn>
                <a:cxn ang="0">
                  <a:pos x="234" y="124"/>
                </a:cxn>
                <a:cxn ang="0">
                  <a:pos x="265" y="56"/>
                </a:cxn>
                <a:cxn ang="0">
                  <a:pos x="328" y="28"/>
                </a:cxn>
                <a:cxn ang="0">
                  <a:pos x="338" y="0"/>
                </a:cxn>
                <a:cxn ang="0">
                  <a:pos x="226" y="15"/>
                </a:cxn>
                <a:cxn ang="0">
                  <a:pos x="83" y="165"/>
                </a:cxn>
                <a:cxn ang="0">
                  <a:pos x="16" y="178"/>
                </a:cxn>
                <a:cxn ang="0">
                  <a:pos x="0" y="193"/>
                </a:cxn>
                <a:cxn ang="0">
                  <a:pos x="18" y="215"/>
                </a:cxn>
                <a:cxn ang="0">
                  <a:pos x="8" y="234"/>
                </a:cxn>
                <a:cxn ang="0">
                  <a:pos x="8" y="234"/>
                </a:cxn>
              </a:cxnLst>
              <a:rect l="0" t="0" r="r" b="b"/>
              <a:pathLst>
                <a:path w="338" h="234">
                  <a:moveTo>
                    <a:pt x="8" y="234"/>
                  </a:moveTo>
                  <a:lnTo>
                    <a:pt x="125" y="219"/>
                  </a:lnTo>
                  <a:lnTo>
                    <a:pt x="195" y="185"/>
                  </a:lnTo>
                  <a:lnTo>
                    <a:pt x="234" y="124"/>
                  </a:lnTo>
                  <a:lnTo>
                    <a:pt x="265" y="56"/>
                  </a:lnTo>
                  <a:lnTo>
                    <a:pt x="328" y="28"/>
                  </a:lnTo>
                  <a:lnTo>
                    <a:pt x="338" y="0"/>
                  </a:lnTo>
                  <a:lnTo>
                    <a:pt x="226" y="15"/>
                  </a:lnTo>
                  <a:lnTo>
                    <a:pt x="83" y="165"/>
                  </a:lnTo>
                  <a:lnTo>
                    <a:pt x="16" y="178"/>
                  </a:lnTo>
                  <a:lnTo>
                    <a:pt x="0" y="193"/>
                  </a:lnTo>
                  <a:lnTo>
                    <a:pt x="18" y="215"/>
                  </a:lnTo>
                  <a:lnTo>
                    <a:pt x="8" y="234"/>
                  </a:lnTo>
                  <a:lnTo>
                    <a:pt x="8" y="234"/>
                  </a:lnTo>
                  <a:close/>
                </a:path>
              </a:pathLst>
            </a:custGeom>
            <a:solidFill>
              <a:srgbClr val="78D1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86" name="Freeform 174"/>
            <p:cNvSpPr>
              <a:spLocks/>
            </p:cNvSpPr>
            <p:nvPr/>
          </p:nvSpPr>
          <p:spPr bwMode="auto">
            <a:xfrm>
              <a:off x="5167" y="3152"/>
              <a:ext cx="67" cy="69"/>
            </a:xfrm>
            <a:custGeom>
              <a:avLst/>
              <a:gdLst/>
              <a:ahLst/>
              <a:cxnLst>
                <a:cxn ang="0">
                  <a:pos x="5" y="69"/>
                </a:cxn>
                <a:cxn ang="0">
                  <a:pos x="67" y="56"/>
                </a:cxn>
                <a:cxn ang="0">
                  <a:pos x="59" y="21"/>
                </a:cxn>
                <a:cxn ang="0">
                  <a:pos x="31" y="0"/>
                </a:cxn>
                <a:cxn ang="0">
                  <a:pos x="10" y="10"/>
                </a:cxn>
                <a:cxn ang="0">
                  <a:pos x="0" y="49"/>
                </a:cxn>
                <a:cxn ang="0">
                  <a:pos x="5" y="69"/>
                </a:cxn>
                <a:cxn ang="0">
                  <a:pos x="5" y="69"/>
                </a:cxn>
              </a:cxnLst>
              <a:rect l="0" t="0" r="r" b="b"/>
              <a:pathLst>
                <a:path w="67" h="69">
                  <a:moveTo>
                    <a:pt x="5" y="69"/>
                  </a:moveTo>
                  <a:lnTo>
                    <a:pt x="67" y="56"/>
                  </a:lnTo>
                  <a:lnTo>
                    <a:pt x="59" y="21"/>
                  </a:lnTo>
                  <a:lnTo>
                    <a:pt x="31" y="0"/>
                  </a:lnTo>
                  <a:lnTo>
                    <a:pt x="10" y="10"/>
                  </a:lnTo>
                  <a:lnTo>
                    <a:pt x="0" y="49"/>
                  </a:lnTo>
                  <a:lnTo>
                    <a:pt x="5" y="69"/>
                  </a:lnTo>
                  <a:lnTo>
                    <a:pt x="5" y="69"/>
                  </a:lnTo>
                  <a:close/>
                </a:path>
              </a:pathLst>
            </a:custGeom>
            <a:solidFill>
              <a:srgbClr val="707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87" name="Freeform 175"/>
            <p:cNvSpPr>
              <a:spLocks/>
            </p:cNvSpPr>
            <p:nvPr/>
          </p:nvSpPr>
          <p:spPr bwMode="auto">
            <a:xfrm>
              <a:off x="5084" y="3040"/>
              <a:ext cx="252" cy="200"/>
            </a:xfrm>
            <a:custGeom>
              <a:avLst/>
              <a:gdLst/>
              <a:ahLst/>
              <a:cxnLst>
                <a:cxn ang="0">
                  <a:pos x="5" y="45"/>
                </a:cxn>
                <a:cxn ang="0">
                  <a:pos x="25" y="79"/>
                </a:cxn>
                <a:cxn ang="0">
                  <a:pos x="38" y="112"/>
                </a:cxn>
                <a:cxn ang="0">
                  <a:pos x="25" y="172"/>
                </a:cxn>
                <a:cxn ang="0">
                  <a:pos x="0" y="200"/>
                </a:cxn>
                <a:cxn ang="0">
                  <a:pos x="59" y="193"/>
                </a:cxn>
                <a:cxn ang="0">
                  <a:pos x="62" y="181"/>
                </a:cxn>
                <a:cxn ang="0">
                  <a:pos x="64" y="120"/>
                </a:cxn>
                <a:cxn ang="0">
                  <a:pos x="85" y="90"/>
                </a:cxn>
                <a:cxn ang="0">
                  <a:pos x="119" y="82"/>
                </a:cxn>
                <a:cxn ang="0">
                  <a:pos x="246" y="51"/>
                </a:cxn>
                <a:cxn ang="0">
                  <a:pos x="252" y="30"/>
                </a:cxn>
                <a:cxn ang="0">
                  <a:pos x="228" y="19"/>
                </a:cxn>
                <a:cxn ang="0">
                  <a:pos x="228" y="0"/>
                </a:cxn>
                <a:cxn ang="0">
                  <a:pos x="187" y="2"/>
                </a:cxn>
                <a:cxn ang="0">
                  <a:pos x="5" y="45"/>
                </a:cxn>
                <a:cxn ang="0">
                  <a:pos x="5" y="45"/>
                </a:cxn>
              </a:cxnLst>
              <a:rect l="0" t="0" r="r" b="b"/>
              <a:pathLst>
                <a:path w="252" h="200">
                  <a:moveTo>
                    <a:pt x="5" y="45"/>
                  </a:moveTo>
                  <a:lnTo>
                    <a:pt x="25" y="79"/>
                  </a:lnTo>
                  <a:lnTo>
                    <a:pt x="38" y="112"/>
                  </a:lnTo>
                  <a:lnTo>
                    <a:pt x="25" y="172"/>
                  </a:lnTo>
                  <a:lnTo>
                    <a:pt x="0" y="200"/>
                  </a:lnTo>
                  <a:lnTo>
                    <a:pt x="59" y="193"/>
                  </a:lnTo>
                  <a:lnTo>
                    <a:pt x="62" y="181"/>
                  </a:lnTo>
                  <a:lnTo>
                    <a:pt x="64" y="120"/>
                  </a:lnTo>
                  <a:lnTo>
                    <a:pt x="85" y="90"/>
                  </a:lnTo>
                  <a:lnTo>
                    <a:pt x="119" y="82"/>
                  </a:lnTo>
                  <a:lnTo>
                    <a:pt x="246" y="51"/>
                  </a:lnTo>
                  <a:lnTo>
                    <a:pt x="252" y="30"/>
                  </a:lnTo>
                  <a:lnTo>
                    <a:pt x="228" y="19"/>
                  </a:lnTo>
                  <a:lnTo>
                    <a:pt x="228" y="0"/>
                  </a:lnTo>
                  <a:lnTo>
                    <a:pt x="187" y="2"/>
                  </a:lnTo>
                  <a:lnTo>
                    <a:pt x="5" y="45"/>
                  </a:lnTo>
                  <a:lnTo>
                    <a:pt x="5" y="45"/>
                  </a:lnTo>
                  <a:close/>
                </a:path>
              </a:pathLst>
            </a:custGeom>
            <a:solidFill>
              <a:srgbClr val="B3B3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88" name="Freeform 176"/>
            <p:cNvSpPr>
              <a:spLocks/>
            </p:cNvSpPr>
            <p:nvPr/>
          </p:nvSpPr>
          <p:spPr bwMode="auto">
            <a:xfrm>
              <a:off x="4896" y="3317"/>
              <a:ext cx="169" cy="80"/>
            </a:xfrm>
            <a:custGeom>
              <a:avLst/>
              <a:gdLst/>
              <a:ahLst/>
              <a:cxnLst>
                <a:cxn ang="0">
                  <a:pos x="86" y="2"/>
                </a:cxn>
                <a:cxn ang="0">
                  <a:pos x="76" y="0"/>
                </a:cxn>
                <a:cxn ang="0">
                  <a:pos x="52" y="5"/>
                </a:cxn>
                <a:cxn ang="0">
                  <a:pos x="39" y="5"/>
                </a:cxn>
                <a:cxn ang="0">
                  <a:pos x="24" y="11"/>
                </a:cxn>
                <a:cxn ang="0">
                  <a:pos x="11" y="17"/>
                </a:cxn>
                <a:cxn ang="0">
                  <a:pos x="0" y="30"/>
                </a:cxn>
                <a:cxn ang="0">
                  <a:pos x="0" y="33"/>
                </a:cxn>
                <a:cxn ang="0">
                  <a:pos x="8" y="43"/>
                </a:cxn>
                <a:cxn ang="0">
                  <a:pos x="13" y="52"/>
                </a:cxn>
                <a:cxn ang="0">
                  <a:pos x="26" y="63"/>
                </a:cxn>
                <a:cxn ang="0">
                  <a:pos x="39" y="67"/>
                </a:cxn>
                <a:cxn ang="0">
                  <a:pos x="55" y="73"/>
                </a:cxn>
                <a:cxn ang="0">
                  <a:pos x="68" y="76"/>
                </a:cxn>
                <a:cxn ang="0">
                  <a:pos x="86" y="80"/>
                </a:cxn>
                <a:cxn ang="0">
                  <a:pos x="107" y="78"/>
                </a:cxn>
                <a:cxn ang="0">
                  <a:pos x="130" y="73"/>
                </a:cxn>
                <a:cxn ang="0">
                  <a:pos x="143" y="65"/>
                </a:cxn>
                <a:cxn ang="0">
                  <a:pos x="156" y="58"/>
                </a:cxn>
                <a:cxn ang="0">
                  <a:pos x="164" y="52"/>
                </a:cxn>
                <a:cxn ang="0">
                  <a:pos x="169" y="52"/>
                </a:cxn>
                <a:cxn ang="0">
                  <a:pos x="159" y="30"/>
                </a:cxn>
                <a:cxn ang="0">
                  <a:pos x="143" y="17"/>
                </a:cxn>
                <a:cxn ang="0">
                  <a:pos x="130" y="11"/>
                </a:cxn>
                <a:cxn ang="0">
                  <a:pos x="117" y="7"/>
                </a:cxn>
                <a:cxn ang="0">
                  <a:pos x="102" y="2"/>
                </a:cxn>
                <a:cxn ang="0">
                  <a:pos x="86" y="2"/>
                </a:cxn>
                <a:cxn ang="0">
                  <a:pos x="86" y="2"/>
                </a:cxn>
              </a:cxnLst>
              <a:rect l="0" t="0" r="r" b="b"/>
              <a:pathLst>
                <a:path w="169" h="80">
                  <a:moveTo>
                    <a:pt x="86" y="2"/>
                  </a:moveTo>
                  <a:lnTo>
                    <a:pt x="76" y="0"/>
                  </a:lnTo>
                  <a:lnTo>
                    <a:pt x="52" y="5"/>
                  </a:lnTo>
                  <a:lnTo>
                    <a:pt x="39" y="5"/>
                  </a:lnTo>
                  <a:lnTo>
                    <a:pt x="24" y="11"/>
                  </a:lnTo>
                  <a:lnTo>
                    <a:pt x="11" y="17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8" y="43"/>
                  </a:lnTo>
                  <a:lnTo>
                    <a:pt x="13" y="52"/>
                  </a:lnTo>
                  <a:lnTo>
                    <a:pt x="26" y="63"/>
                  </a:lnTo>
                  <a:lnTo>
                    <a:pt x="39" y="67"/>
                  </a:lnTo>
                  <a:lnTo>
                    <a:pt x="55" y="73"/>
                  </a:lnTo>
                  <a:lnTo>
                    <a:pt x="68" y="76"/>
                  </a:lnTo>
                  <a:lnTo>
                    <a:pt x="86" y="80"/>
                  </a:lnTo>
                  <a:lnTo>
                    <a:pt x="107" y="78"/>
                  </a:lnTo>
                  <a:lnTo>
                    <a:pt x="130" y="73"/>
                  </a:lnTo>
                  <a:lnTo>
                    <a:pt x="143" y="65"/>
                  </a:lnTo>
                  <a:lnTo>
                    <a:pt x="156" y="58"/>
                  </a:lnTo>
                  <a:lnTo>
                    <a:pt x="164" y="52"/>
                  </a:lnTo>
                  <a:lnTo>
                    <a:pt x="169" y="52"/>
                  </a:lnTo>
                  <a:lnTo>
                    <a:pt x="159" y="30"/>
                  </a:lnTo>
                  <a:lnTo>
                    <a:pt x="143" y="17"/>
                  </a:lnTo>
                  <a:lnTo>
                    <a:pt x="130" y="11"/>
                  </a:lnTo>
                  <a:lnTo>
                    <a:pt x="117" y="7"/>
                  </a:lnTo>
                  <a:lnTo>
                    <a:pt x="102" y="2"/>
                  </a:lnTo>
                  <a:lnTo>
                    <a:pt x="86" y="2"/>
                  </a:lnTo>
                  <a:lnTo>
                    <a:pt x="86" y="2"/>
                  </a:lnTo>
                  <a:close/>
                </a:path>
              </a:pathLst>
            </a:custGeom>
            <a:solidFill>
              <a:srgbClr val="FF87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89" name="Freeform 177"/>
            <p:cNvSpPr>
              <a:spLocks/>
            </p:cNvSpPr>
            <p:nvPr/>
          </p:nvSpPr>
          <p:spPr bwMode="auto">
            <a:xfrm>
              <a:off x="4943" y="3109"/>
              <a:ext cx="41" cy="13"/>
            </a:xfrm>
            <a:custGeom>
              <a:avLst/>
              <a:gdLst/>
              <a:ahLst/>
              <a:cxnLst>
                <a:cxn ang="0">
                  <a:pos x="13" y="2"/>
                </a:cxn>
                <a:cxn ang="0">
                  <a:pos x="34" y="2"/>
                </a:cxn>
                <a:cxn ang="0">
                  <a:pos x="39" y="2"/>
                </a:cxn>
                <a:cxn ang="0">
                  <a:pos x="42" y="4"/>
                </a:cxn>
                <a:cxn ang="0">
                  <a:pos x="42" y="6"/>
                </a:cxn>
                <a:cxn ang="0">
                  <a:pos x="39" y="10"/>
                </a:cxn>
                <a:cxn ang="0">
                  <a:pos x="13" y="13"/>
                </a:cxn>
                <a:cxn ang="0">
                  <a:pos x="3" y="13"/>
                </a:cxn>
                <a:cxn ang="0">
                  <a:pos x="3" y="8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13" y="2"/>
                </a:cxn>
                <a:cxn ang="0">
                  <a:pos x="13" y="2"/>
                </a:cxn>
              </a:cxnLst>
              <a:rect l="0" t="0" r="r" b="b"/>
              <a:pathLst>
                <a:path w="42" h="13">
                  <a:moveTo>
                    <a:pt x="13" y="2"/>
                  </a:moveTo>
                  <a:lnTo>
                    <a:pt x="34" y="2"/>
                  </a:lnTo>
                  <a:lnTo>
                    <a:pt x="39" y="2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39" y="10"/>
                  </a:lnTo>
                  <a:lnTo>
                    <a:pt x="13" y="13"/>
                  </a:lnTo>
                  <a:lnTo>
                    <a:pt x="3" y="13"/>
                  </a:lnTo>
                  <a:lnTo>
                    <a:pt x="3" y="8"/>
                  </a:lnTo>
                  <a:lnTo>
                    <a:pt x="0" y="6"/>
                  </a:lnTo>
                  <a:lnTo>
                    <a:pt x="0" y="0"/>
                  </a:lnTo>
                  <a:lnTo>
                    <a:pt x="13" y="2"/>
                  </a:lnTo>
                  <a:lnTo>
                    <a:pt x="13" y="2"/>
                  </a:lnTo>
                  <a:close/>
                </a:path>
              </a:pathLst>
            </a:custGeom>
            <a:solidFill>
              <a:srgbClr val="EB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90" name="Freeform 178"/>
            <p:cNvSpPr>
              <a:spLocks/>
            </p:cNvSpPr>
            <p:nvPr/>
          </p:nvSpPr>
          <p:spPr bwMode="auto">
            <a:xfrm>
              <a:off x="4863" y="3096"/>
              <a:ext cx="44" cy="11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44" y="2"/>
                </a:cxn>
                <a:cxn ang="0">
                  <a:pos x="44" y="4"/>
                </a:cxn>
                <a:cxn ang="0">
                  <a:pos x="36" y="11"/>
                </a:cxn>
                <a:cxn ang="0">
                  <a:pos x="23" y="11"/>
                </a:cxn>
                <a:cxn ang="0">
                  <a:pos x="13" y="11"/>
                </a:cxn>
                <a:cxn ang="0">
                  <a:pos x="5" y="11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44" h="11">
                  <a:moveTo>
                    <a:pt x="10" y="0"/>
                  </a:moveTo>
                  <a:lnTo>
                    <a:pt x="36" y="2"/>
                  </a:lnTo>
                  <a:lnTo>
                    <a:pt x="36" y="2"/>
                  </a:lnTo>
                  <a:lnTo>
                    <a:pt x="44" y="2"/>
                  </a:lnTo>
                  <a:lnTo>
                    <a:pt x="44" y="4"/>
                  </a:lnTo>
                  <a:lnTo>
                    <a:pt x="36" y="11"/>
                  </a:lnTo>
                  <a:lnTo>
                    <a:pt x="23" y="11"/>
                  </a:lnTo>
                  <a:lnTo>
                    <a:pt x="13" y="11"/>
                  </a:lnTo>
                  <a:lnTo>
                    <a:pt x="5" y="11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EB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91" name="Freeform 179"/>
            <p:cNvSpPr>
              <a:spLocks/>
            </p:cNvSpPr>
            <p:nvPr/>
          </p:nvSpPr>
          <p:spPr bwMode="auto">
            <a:xfrm>
              <a:off x="4829" y="3180"/>
              <a:ext cx="44" cy="1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4" y="0"/>
                </a:cxn>
                <a:cxn ang="0">
                  <a:pos x="39" y="0"/>
                </a:cxn>
                <a:cxn ang="0">
                  <a:pos x="44" y="2"/>
                </a:cxn>
                <a:cxn ang="0">
                  <a:pos x="44" y="4"/>
                </a:cxn>
                <a:cxn ang="0">
                  <a:pos x="39" y="10"/>
                </a:cxn>
                <a:cxn ang="0">
                  <a:pos x="15" y="10"/>
                </a:cxn>
                <a:cxn ang="0">
                  <a:pos x="8" y="10"/>
                </a:cxn>
                <a:cxn ang="0">
                  <a:pos x="2" y="6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44" h="10">
                  <a:moveTo>
                    <a:pt x="10" y="0"/>
                  </a:moveTo>
                  <a:lnTo>
                    <a:pt x="34" y="0"/>
                  </a:lnTo>
                  <a:lnTo>
                    <a:pt x="39" y="0"/>
                  </a:lnTo>
                  <a:lnTo>
                    <a:pt x="44" y="2"/>
                  </a:lnTo>
                  <a:lnTo>
                    <a:pt x="44" y="4"/>
                  </a:lnTo>
                  <a:lnTo>
                    <a:pt x="39" y="10"/>
                  </a:lnTo>
                  <a:lnTo>
                    <a:pt x="15" y="10"/>
                  </a:lnTo>
                  <a:lnTo>
                    <a:pt x="8" y="10"/>
                  </a:lnTo>
                  <a:lnTo>
                    <a:pt x="2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EB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92" name="Freeform 180"/>
            <p:cNvSpPr>
              <a:spLocks/>
            </p:cNvSpPr>
            <p:nvPr/>
          </p:nvSpPr>
          <p:spPr bwMode="auto">
            <a:xfrm>
              <a:off x="5055" y="3332"/>
              <a:ext cx="59" cy="61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36" y="61"/>
                </a:cxn>
                <a:cxn ang="0">
                  <a:pos x="60" y="0"/>
                </a:cxn>
                <a:cxn ang="0">
                  <a:pos x="5" y="24"/>
                </a:cxn>
                <a:cxn ang="0">
                  <a:pos x="0" y="41"/>
                </a:cxn>
                <a:cxn ang="0">
                  <a:pos x="0" y="41"/>
                </a:cxn>
              </a:cxnLst>
              <a:rect l="0" t="0" r="r" b="b"/>
              <a:pathLst>
                <a:path w="60" h="61">
                  <a:moveTo>
                    <a:pt x="0" y="41"/>
                  </a:moveTo>
                  <a:lnTo>
                    <a:pt x="36" y="61"/>
                  </a:lnTo>
                  <a:lnTo>
                    <a:pt x="60" y="0"/>
                  </a:lnTo>
                  <a:lnTo>
                    <a:pt x="5" y="24"/>
                  </a:lnTo>
                  <a:lnTo>
                    <a:pt x="0" y="4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87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93" name="Freeform 181"/>
            <p:cNvSpPr>
              <a:spLocks/>
            </p:cNvSpPr>
            <p:nvPr/>
          </p:nvSpPr>
          <p:spPr bwMode="auto">
            <a:xfrm>
              <a:off x="4899" y="3165"/>
              <a:ext cx="44" cy="1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44" y="2"/>
                </a:cxn>
                <a:cxn ang="0">
                  <a:pos x="44" y="4"/>
                </a:cxn>
                <a:cxn ang="0">
                  <a:pos x="36" y="10"/>
                </a:cxn>
                <a:cxn ang="0">
                  <a:pos x="23" y="10"/>
                </a:cxn>
                <a:cxn ang="0">
                  <a:pos x="10" y="10"/>
                </a:cxn>
                <a:cxn ang="0">
                  <a:pos x="5" y="10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44" h="10">
                  <a:moveTo>
                    <a:pt x="10" y="0"/>
                  </a:moveTo>
                  <a:lnTo>
                    <a:pt x="36" y="0"/>
                  </a:lnTo>
                  <a:lnTo>
                    <a:pt x="36" y="0"/>
                  </a:lnTo>
                  <a:lnTo>
                    <a:pt x="44" y="2"/>
                  </a:lnTo>
                  <a:lnTo>
                    <a:pt x="44" y="4"/>
                  </a:lnTo>
                  <a:lnTo>
                    <a:pt x="36" y="10"/>
                  </a:lnTo>
                  <a:lnTo>
                    <a:pt x="23" y="10"/>
                  </a:lnTo>
                  <a:lnTo>
                    <a:pt x="10" y="10"/>
                  </a:lnTo>
                  <a:lnTo>
                    <a:pt x="5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EB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94" name="Freeform 182"/>
            <p:cNvSpPr>
              <a:spLocks/>
            </p:cNvSpPr>
            <p:nvPr/>
          </p:nvSpPr>
          <p:spPr bwMode="auto">
            <a:xfrm>
              <a:off x="4982" y="3128"/>
              <a:ext cx="44" cy="1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39" y="2"/>
                </a:cxn>
                <a:cxn ang="0">
                  <a:pos x="44" y="4"/>
                </a:cxn>
                <a:cxn ang="0">
                  <a:pos x="39" y="11"/>
                </a:cxn>
                <a:cxn ang="0">
                  <a:pos x="13" y="13"/>
                </a:cxn>
                <a:cxn ang="0">
                  <a:pos x="5" y="13"/>
                </a:cxn>
                <a:cxn ang="0">
                  <a:pos x="3" y="9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44" h="13">
                  <a:moveTo>
                    <a:pt x="13" y="0"/>
                  </a:moveTo>
                  <a:lnTo>
                    <a:pt x="39" y="2"/>
                  </a:lnTo>
                  <a:lnTo>
                    <a:pt x="44" y="4"/>
                  </a:lnTo>
                  <a:lnTo>
                    <a:pt x="39" y="11"/>
                  </a:lnTo>
                  <a:lnTo>
                    <a:pt x="13" y="13"/>
                  </a:lnTo>
                  <a:lnTo>
                    <a:pt x="5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EB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95" name="Freeform 183"/>
            <p:cNvSpPr>
              <a:spLocks/>
            </p:cNvSpPr>
            <p:nvPr/>
          </p:nvSpPr>
          <p:spPr bwMode="auto">
            <a:xfrm>
              <a:off x="4863" y="3137"/>
              <a:ext cx="44" cy="13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44" y="4"/>
                </a:cxn>
                <a:cxn ang="0">
                  <a:pos x="44" y="6"/>
                </a:cxn>
                <a:cxn ang="0">
                  <a:pos x="36" y="10"/>
                </a:cxn>
                <a:cxn ang="0">
                  <a:pos x="13" y="13"/>
                </a:cxn>
                <a:cxn ang="0">
                  <a:pos x="5" y="13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10" y="2"/>
                </a:cxn>
              </a:cxnLst>
              <a:rect l="0" t="0" r="r" b="b"/>
              <a:pathLst>
                <a:path w="44" h="13">
                  <a:moveTo>
                    <a:pt x="10" y="2"/>
                  </a:moveTo>
                  <a:lnTo>
                    <a:pt x="36" y="2"/>
                  </a:lnTo>
                  <a:lnTo>
                    <a:pt x="36" y="2"/>
                  </a:lnTo>
                  <a:lnTo>
                    <a:pt x="44" y="4"/>
                  </a:lnTo>
                  <a:lnTo>
                    <a:pt x="44" y="6"/>
                  </a:lnTo>
                  <a:lnTo>
                    <a:pt x="36" y="10"/>
                  </a:lnTo>
                  <a:lnTo>
                    <a:pt x="13" y="13"/>
                  </a:lnTo>
                  <a:lnTo>
                    <a:pt x="5" y="13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EB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96" name="Freeform 184"/>
            <p:cNvSpPr>
              <a:spLocks/>
            </p:cNvSpPr>
            <p:nvPr/>
          </p:nvSpPr>
          <p:spPr bwMode="auto">
            <a:xfrm>
              <a:off x="4808" y="3221"/>
              <a:ext cx="46" cy="1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39" y="2"/>
                </a:cxn>
                <a:cxn ang="0">
                  <a:pos x="42" y="2"/>
                </a:cxn>
                <a:cxn ang="0">
                  <a:pos x="47" y="4"/>
                </a:cxn>
                <a:cxn ang="0">
                  <a:pos x="47" y="6"/>
                </a:cxn>
                <a:cxn ang="0">
                  <a:pos x="39" y="10"/>
                </a:cxn>
                <a:cxn ang="0">
                  <a:pos x="16" y="12"/>
                </a:cxn>
                <a:cxn ang="0">
                  <a:pos x="8" y="12"/>
                </a:cxn>
                <a:cxn ang="0">
                  <a:pos x="3" y="8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47" h="12">
                  <a:moveTo>
                    <a:pt x="13" y="0"/>
                  </a:moveTo>
                  <a:lnTo>
                    <a:pt x="39" y="2"/>
                  </a:lnTo>
                  <a:lnTo>
                    <a:pt x="42" y="2"/>
                  </a:lnTo>
                  <a:lnTo>
                    <a:pt x="47" y="4"/>
                  </a:lnTo>
                  <a:lnTo>
                    <a:pt x="47" y="6"/>
                  </a:lnTo>
                  <a:lnTo>
                    <a:pt x="39" y="10"/>
                  </a:lnTo>
                  <a:lnTo>
                    <a:pt x="16" y="12"/>
                  </a:lnTo>
                  <a:lnTo>
                    <a:pt x="8" y="12"/>
                  </a:lnTo>
                  <a:lnTo>
                    <a:pt x="3" y="8"/>
                  </a:lnTo>
                  <a:lnTo>
                    <a:pt x="0" y="6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EB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97" name="Freeform 185"/>
            <p:cNvSpPr>
              <a:spLocks/>
            </p:cNvSpPr>
            <p:nvPr/>
          </p:nvSpPr>
          <p:spPr bwMode="auto">
            <a:xfrm>
              <a:off x="4808" y="3268"/>
              <a:ext cx="42" cy="11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36" y="2"/>
                </a:cxn>
                <a:cxn ang="0">
                  <a:pos x="39" y="2"/>
                </a:cxn>
                <a:cxn ang="0">
                  <a:pos x="42" y="4"/>
                </a:cxn>
                <a:cxn ang="0">
                  <a:pos x="42" y="6"/>
                </a:cxn>
                <a:cxn ang="0">
                  <a:pos x="39" y="11"/>
                </a:cxn>
                <a:cxn ang="0">
                  <a:pos x="23" y="11"/>
                </a:cxn>
                <a:cxn ang="0">
                  <a:pos x="13" y="11"/>
                </a:cxn>
                <a:cxn ang="0">
                  <a:pos x="5" y="11"/>
                </a:cxn>
                <a:cxn ang="0">
                  <a:pos x="3" y="6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10" y="2"/>
                </a:cxn>
              </a:cxnLst>
              <a:rect l="0" t="0" r="r" b="b"/>
              <a:pathLst>
                <a:path w="42" h="11">
                  <a:moveTo>
                    <a:pt x="10" y="2"/>
                  </a:moveTo>
                  <a:lnTo>
                    <a:pt x="36" y="2"/>
                  </a:lnTo>
                  <a:lnTo>
                    <a:pt x="39" y="2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39" y="11"/>
                  </a:lnTo>
                  <a:lnTo>
                    <a:pt x="23" y="11"/>
                  </a:lnTo>
                  <a:lnTo>
                    <a:pt x="13" y="11"/>
                  </a:lnTo>
                  <a:lnTo>
                    <a:pt x="5" y="11"/>
                  </a:lnTo>
                  <a:lnTo>
                    <a:pt x="3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EB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98" name="Freeform 186"/>
            <p:cNvSpPr>
              <a:spLocks/>
            </p:cNvSpPr>
            <p:nvPr/>
          </p:nvSpPr>
          <p:spPr bwMode="auto">
            <a:xfrm>
              <a:off x="5161" y="3150"/>
              <a:ext cx="32" cy="71"/>
            </a:xfrm>
            <a:custGeom>
              <a:avLst/>
              <a:gdLst/>
              <a:ahLst/>
              <a:cxnLst>
                <a:cxn ang="0">
                  <a:pos x="6" y="71"/>
                </a:cxn>
                <a:cxn ang="0">
                  <a:pos x="3" y="60"/>
                </a:cxn>
                <a:cxn ang="0">
                  <a:pos x="0" y="40"/>
                </a:cxn>
                <a:cxn ang="0">
                  <a:pos x="0" y="27"/>
                </a:cxn>
                <a:cxn ang="0">
                  <a:pos x="6" y="15"/>
                </a:cxn>
                <a:cxn ang="0">
                  <a:pos x="13" y="4"/>
                </a:cxn>
                <a:cxn ang="0">
                  <a:pos x="29" y="0"/>
                </a:cxn>
                <a:cxn ang="0">
                  <a:pos x="32" y="8"/>
                </a:cxn>
                <a:cxn ang="0">
                  <a:pos x="26" y="8"/>
                </a:cxn>
                <a:cxn ang="0">
                  <a:pos x="19" y="15"/>
                </a:cxn>
                <a:cxn ang="0">
                  <a:pos x="13" y="21"/>
                </a:cxn>
                <a:cxn ang="0">
                  <a:pos x="11" y="32"/>
                </a:cxn>
                <a:cxn ang="0">
                  <a:pos x="11" y="45"/>
                </a:cxn>
                <a:cxn ang="0">
                  <a:pos x="13" y="66"/>
                </a:cxn>
                <a:cxn ang="0">
                  <a:pos x="6" y="71"/>
                </a:cxn>
                <a:cxn ang="0">
                  <a:pos x="6" y="71"/>
                </a:cxn>
              </a:cxnLst>
              <a:rect l="0" t="0" r="r" b="b"/>
              <a:pathLst>
                <a:path w="32" h="71">
                  <a:moveTo>
                    <a:pt x="6" y="71"/>
                  </a:moveTo>
                  <a:lnTo>
                    <a:pt x="3" y="60"/>
                  </a:lnTo>
                  <a:lnTo>
                    <a:pt x="0" y="40"/>
                  </a:lnTo>
                  <a:lnTo>
                    <a:pt x="0" y="27"/>
                  </a:lnTo>
                  <a:lnTo>
                    <a:pt x="6" y="15"/>
                  </a:lnTo>
                  <a:lnTo>
                    <a:pt x="13" y="4"/>
                  </a:lnTo>
                  <a:lnTo>
                    <a:pt x="29" y="0"/>
                  </a:lnTo>
                  <a:lnTo>
                    <a:pt x="32" y="8"/>
                  </a:lnTo>
                  <a:lnTo>
                    <a:pt x="26" y="8"/>
                  </a:lnTo>
                  <a:lnTo>
                    <a:pt x="19" y="15"/>
                  </a:lnTo>
                  <a:lnTo>
                    <a:pt x="13" y="21"/>
                  </a:lnTo>
                  <a:lnTo>
                    <a:pt x="11" y="32"/>
                  </a:lnTo>
                  <a:lnTo>
                    <a:pt x="11" y="45"/>
                  </a:lnTo>
                  <a:lnTo>
                    <a:pt x="13" y="66"/>
                  </a:lnTo>
                  <a:lnTo>
                    <a:pt x="6" y="71"/>
                  </a:lnTo>
                  <a:lnTo>
                    <a:pt x="6" y="71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899" name="Freeform 187"/>
            <p:cNvSpPr>
              <a:spLocks/>
            </p:cNvSpPr>
            <p:nvPr/>
          </p:nvSpPr>
          <p:spPr bwMode="auto">
            <a:xfrm>
              <a:off x="5138" y="3119"/>
              <a:ext cx="125" cy="192"/>
            </a:xfrm>
            <a:custGeom>
              <a:avLst/>
              <a:gdLst/>
              <a:ahLst/>
              <a:cxnLst>
                <a:cxn ang="0">
                  <a:pos x="34" y="170"/>
                </a:cxn>
                <a:cxn ang="0">
                  <a:pos x="36" y="175"/>
                </a:cxn>
                <a:cxn ang="0">
                  <a:pos x="49" y="183"/>
                </a:cxn>
                <a:cxn ang="0">
                  <a:pos x="68" y="185"/>
                </a:cxn>
                <a:cxn ang="0">
                  <a:pos x="91" y="177"/>
                </a:cxn>
                <a:cxn ang="0">
                  <a:pos x="99" y="162"/>
                </a:cxn>
                <a:cxn ang="0">
                  <a:pos x="107" y="142"/>
                </a:cxn>
                <a:cxn ang="0">
                  <a:pos x="109" y="129"/>
                </a:cxn>
                <a:cxn ang="0">
                  <a:pos x="112" y="117"/>
                </a:cxn>
                <a:cxn ang="0">
                  <a:pos x="112" y="104"/>
                </a:cxn>
                <a:cxn ang="0">
                  <a:pos x="114" y="91"/>
                </a:cxn>
                <a:cxn ang="0">
                  <a:pos x="112" y="76"/>
                </a:cxn>
                <a:cxn ang="0">
                  <a:pos x="109" y="63"/>
                </a:cxn>
                <a:cxn ang="0">
                  <a:pos x="104" y="50"/>
                </a:cxn>
                <a:cxn ang="0">
                  <a:pos x="101" y="39"/>
                </a:cxn>
                <a:cxn ang="0">
                  <a:pos x="88" y="20"/>
                </a:cxn>
                <a:cxn ang="0">
                  <a:pos x="70" y="7"/>
                </a:cxn>
                <a:cxn ang="0">
                  <a:pos x="57" y="5"/>
                </a:cxn>
                <a:cxn ang="0">
                  <a:pos x="36" y="13"/>
                </a:cxn>
                <a:cxn ang="0">
                  <a:pos x="23" y="22"/>
                </a:cxn>
                <a:cxn ang="0">
                  <a:pos x="16" y="41"/>
                </a:cxn>
                <a:cxn ang="0">
                  <a:pos x="10" y="52"/>
                </a:cxn>
                <a:cxn ang="0">
                  <a:pos x="10" y="67"/>
                </a:cxn>
                <a:cxn ang="0">
                  <a:pos x="10" y="84"/>
                </a:cxn>
                <a:cxn ang="0">
                  <a:pos x="13" y="106"/>
                </a:cxn>
                <a:cxn ang="0">
                  <a:pos x="3" y="110"/>
                </a:cxn>
                <a:cxn ang="0">
                  <a:pos x="0" y="104"/>
                </a:cxn>
                <a:cxn ang="0">
                  <a:pos x="0" y="93"/>
                </a:cxn>
                <a:cxn ang="0">
                  <a:pos x="0" y="76"/>
                </a:cxn>
                <a:cxn ang="0">
                  <a:pos x="3" y="58"/>
                </a:cxn>
                <a:cxn ang="0">
                  <a:pos x="5" y="37"/>
                </a:cxn>
                <a:cxn ang="0">
                  <a:pos x="16" y="20"/>
                </a:cxn>
                <a:cxn ang="0">
                  <a:pos x="29" y="7"/>
                </a:cxn>
                <a:cxn ang="0">
                  <a:pos x="52" y="0"/>
                </a:cxn>
                <a:cxn ang="0">
                  <a:pos x="70" y="0"/>
                </a:cxn>
                <a:cxn ang="0">
                  <a:pos x="88" y="9"/>
                </a:cxn>
                <a:cxn ang="0">
                  <a:pos x="101" y="22"/>
                </a:cxn>
                <a:cxn ang="0">
                  <a:pos x="112" y="39"/>
                </a:cxn>
                <a:cxn ang="0">
                  <a:pos x="117" y="54"/>
                </a:cxn>
                <a:cxn ang="0">
                  <a:pos x="122" y="71"/>
                </a:cxn>
                <a:cxn ang="0">
                  <a:pos x="122" y="82"/>
                </a:cxn>
                <a:cxn ang="0">
                  <a:pos x="125" y="86"/>
                </a:cxn>
                <a:cxn ang="0">
                  <a:pos x="122" y="91"/>
                </a:cxn>
                <a:cxn ang="0">
                  <a:pos x="122" y="108"/>
                </a:cxn>
                <a:cxn ang="0">
                  <a:pos x="120" y="119"/>
                </a:cxn>
                <a:cxn ang="0">
                  <a:pos x="117" y="132"/>
                </a:cxn>
                <a:cxn ang="0">
                  <a:pos x="114" y="145"/>
                </a:cxn>
                <a:cxn ang="0">
                  <a:pos x="112" y="157"/>
                </a:cxn>
                <a:cxn ang="0">
                  <a:pos x="96" y="177"/>
                </a:cxn>
                <a:cxn ang="0">
                  <a:pos x="81" y="192"/>
                </a:cxn>
                <a:cxn ang="0">
                  <a:pos x="68" y="192"/>
                </a:cxn>
                <a:cxn ang="0">
                  <a:pos x="55" y="192"/>
                </a:cxn>
                <a:cxn ang="0">
                  <a:pos x="39" y="185"/>
                </a:cxn>
                <a:cxn ang="0">
                  <a:pos x="23" y="177"/>
                </a:cxn>
                <a:cxn ang="0">
                  <a:pos x="26" y="170"/>
                </a:cxn>
                <a:cxn ang="0">
                  <a:pos x="34" y="170"/>
                </a:cxn>
                <a:cxn ang="0">
                  <a:pos x="34" y="170"/>
                </a:cxn>
              </a:cxnLst>
              <a:rect l="0" t="0" r="r" b="b"/>
              <a:pathLst>
                <a:path w="125" h="192">
                  <a:moveTo>
                    <a:pt x="34" y="170"/>
                  </a:moveTo>
                  <a:lnTo>
                    <a:pt x="36" y="175"/>
                  </a:lnTo>
                  <a:lnTo>
                    <a:pt x="49" y="183"/>
                  </a:lnTo>
                  <a:lnTo>
                    <a:pt x="68" y="185"/>
                  </a:lnTo>
                  <a:lnTo>
                    <a:pt x="91" y="177"/>
                  </a:lnTo>
                  <a:lnTo>
                    <a:pt x="99" y="162"/>
                  </a:lnTo>
                  <a:lnTo>
                    <a:pt x="107" y="142"/>
                  </a:lnTo>
                  <a:lnTo>
                    <a:pt x="109" y="129"/>
                  </a:lnTo>
                  <a:lnTo>
                    <a:pt x="112" y="117"/>
                  </a:lnTo>
                  <a:lnTo>
                    <a:pt x="112" y="104"/>
                  </a:lnTo>
                  <a:lnTo>
                    <a:pt x="114" y="91"/>
                  </a:lnTo>
                  <a:lnTo>
                    <a:pt x="112" y="76"/>
                  </a:lnTo>
                  <a:lnTo>
                    <a:pt x="109" y="63"/>
                  </a:lnTo>
                  <a:lnTo>
                    <a:pt x="104" y="50"/>
                  </a:lnTo>
                  <a:lnTo>
                    <a:pt x="101" y="39"/>
                  </a:lnTo>
                  <a:lnTo>
                    <a:pt x="88" y="20"/>
                  </a:lnTo>
                  <a:lnTo>
                    <a:pt x="70" y="7"/>
                  </a:lnTo>
                  <a:lnTo>
                    <a:pt x="57" y="5"/>
                  </a:lnTo>
                  <a:lnTo>
                    <a:pt x="36" y="13"/>
                  </a:lnTo>
                  <a:lnTo>
                    <a:pt x="23" y="22"/>
                  </a:lnTo>
                  <a:lnTo>
                    <a:pt x="16" y="41"/>
                  </a:lnTo>
                  <a:lnTo>
                    <a:pt x="10" y="52"/>
                  </a:lnTo>
                  <a:lnTo>
                    <a:pt x="10" y="67"/>
                  </a:lnTo>
                  <a:lnTo>
                    <a:pt x="10" y="84"/>
                  </a:lnTo>
                  <a:lnTo>
                    <a:pt x="13" y="106"/>
                  </a:lnTo>
                  <a:lnTo>
                    <a:pt x="3" y="110"/>
                  </a:lnTo>
                  <a:lnTo>
                    <a:pt x="0" y="104"/>
                  </a:lnTo>
                  <a:lnTo>
                    <a:pt x="0" y="93"/>
                  </a:lnTo>
                  <a:lnTo>
                    <a:pt x="0" y="76"/>
                  </a:lnTo>
                  <a:lnTo>
                    <a:pt x="3" y="58"/>
                  </a:lnTo>
                  <a:lnTo>
                    <a:pt x="5" y="37"/>
                  </a:lnTo>
                  <a:lnTo>
                    <a:pt x="16" y="20"/>
                  </a:lnTo>
                  <a:lnTo>
                    <a:pt x="29" y="7"/>
                  </a:lnTo>
                  <a:lnTo>
                    <a:pt x="52" y="0"/>
                  </a:lnTo>
                  <a:lnTo>
                    <a:pt x="70" y="0"/>
                  </a:lnTo>
                  <a:lnTo>
                    <a:pt x="88" y="9"/>
                  </a:lnTo>
                  <a:lnTo>
                    <a:pt x="101" y="22"/>
                  </a:lnTo>
                  <a:lnTo>
                    <a:pt x="112" y="39"/>
                  </a:lnTo>
                  <a:lnTo>
                    <a:pt x="117" y="54"/>
                  </a:lnTo>
                  <a:lnTo>
                    <a:pt x="122" y="71"/>
                  </a:lnTo>
                  <a:lnTo>
                    <a:pt x="122" y="82"/>
                  </a:lnTo>
                  <a:lnTo>
                    <a:pt x="125" y="86"/>
                  </a:lnTo>
                  <a:lnTo>
                    <a:pt x="122" y="91"/>
                  </a:lnTo>
                  <a:lnTo>
                    <a:pt x="122" y="108"/>
                  </a:lnTo>
                  <a:lnTo>
                    <a:pt x="120" y="119"/>
                  </a:lnTo>
                  <a:lnTo>
                    <a:pt x="117" y="132"/>
                  </a:lnTo>
                  <a:lnTo>
                    <a:pt x="114" y="145"/>
                  </a:lnTo>
                  <a:lnTo>
                    <a:pt x="112" y="157"/>
                  </a:lnTo>
                  <a:lnTo>
                    <a:pt x="96" y="177"/>
                  </a:lnTo>
                  <a:lnTo>
                    <a:pt x="81" y="192"/>
                  </a:lnTo>
                  <a:lnTo>
                    <a:pt x="68" y="192"/>
                  </a:lnTo>
                  <a:lnTo>
                    <a:pt x="55" y="192"/>
                  </a:lnTo>
                  <a:lnTo>
                    <a:pt x="39" y="185"/>
                  </a:lnTo>
                  <a:lnTo>
                    <a:pt x="23" y="177"/>
                  </a:lnTo>
                  <a:lnTo>
                    <a:pt x="26" y="170"/>
                  </a:lnTo>
                  <a:lnTo>
                    <a:pt x="34" y="170"/>
                  </a:lnTo>
                  <a:lnTo>
                    <a:pt x="34" y="17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00" name="Freeform 188"/>
            <p:cNvSpPr>
              <a:spLocks/>
            </p:cNvSpPr>
            <p:nvPr/>
          </p:nvSpPr>
          <p:spPr bwMode="auto">
            <a:xfrm>
              <a:off x="4990" y="3339"/>
              <a:ext cx="65" cy="51"/>
            </a:xfrm>
            <a:custGeom>
              <a:avLst/>
              <a:gdLst/>
              <a:ahLst/>
              <a:cxnLst>
                <a:cxn ang="0">
                  <a:pos x="36" y="2"/>
                </a:cxn>
                <a:cxn ang="0">
                  <a:pos x="42" y="0"/>
                </a:cxn>
                <a:cxn ang="0">
                  <a:pos x="47" y="4"/>
                </a:cxn>
                <a:cxn ang="0">
                  <a:pos x="57" y="11"/>
                </a:cxn>
                <a:cxn ang="0">
                  <a:pos x="65" y="19"/>
                </a:cxn>
                <a:cxn ang="0">
                  <a:pos x="60" y="30"/>
                </a:cxn>
                <a:cxn ang="0">
                  <a:pos x="55" y="32"/>
                </a:cxn>
                <a:cxn ang="0">
                  <a:pos x="42" y="41"/>
                </a:cxn>
                <a:cxn ang="0">
                  <a:pos x="21" y="47"/>
                </a:cxn>
                <a:cxn ang="0">
                  <a:pos x="0" y="51"/>
                </a:cxn>
                <a:cxn ang="0">
                  <a:pos x="36" y="2"/>
                </a:cxn>
                <a:cxn ang="0">
                  <a:pos x="36" y="2"/>
                </a:cxn>
              </a:cxnLst>
              <a:rect l="0" t="0" r="r" b="b"/>
              <a:pathLst>
                <a:path w="65" h="51">
                  <a:moveTo>
                    <a:pt x="36" y="2"/>
                  </a:moveTo>
                  <a:lnTo>
                    <a:pt x="42" y="0"/>
                  </a:lnTo>
                  <a:lnTo>
                    <a:pt x="47" y="4"/>
                  </a:lnTo>
                  <a:lnTo>
                    <a:pt x="57" y="11"/>
                  </a:lnTo>
                  <a:lnTo>
                    <a:pt x="65" y="19"/>
                  </a:lnTo>
                  <a:lnTo>
                    <a:pt x="60" y="30"/>
                  </a:lnTo>
                  <a:lnTo>
                    <a:pt x="55" y="32"/>
                  </a:lnTo>
                  <a:lnTo>
                    <a:pt x="42" y="41"/>
                  </a:lnTo>
                  <a:lnTo>
                    <a:pt x="21" y="47"/>
                  </a:lnTo>
                  <a:lnTo>
                    <a:pt x="0" y="51"/>
                  </a:lnTo>
                  <a:lnTo>
                    <a:pt x="36" y="2"/>
                  </a:lnTo>
                  <a:lnTo>
                    <a:pt x="36" y="2"/>
                  </a:lnTo>
                  <a:close/>
                </a:path>
              </a:pathLst>
            </a:custGeom>
            <a:solidFill>
              <a:srgbClr val="FFE3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01" name="Freeform 189"/>
            <p:cNvSpPr>
              <a:spLocks/>
            </p:cNvSpPr>
            <p:nvPr/>
          </p:nvSpPr>
          <p:spPr bwMode="auto">
            <a:xfrm>
              <a:off x="4795" y="3231"/>
              <a:ext cx="439" cy="265"/>
            </a:xfrm>
            <a:custGeom>
              <a:avLst/>
              <a:gdLst/>
              <a:ahLst/>
              <a:cxnLst>
                <a:cxn ang="0">
                  <a:pos x="431" y="0"/>
                </a:cxn>
                <a:cxn ang="0">
                  <a:pos x="398" y="7"/>
                </a:cxn>
                <a:cxn ang="0">
                  <a:pos x="369" y="20"/>
                </a:cxn>
                <a:cxn ang="0">
                  <a:pos x="338" y="35"/>
                </a:cxn>
                <a:cxn ang="0">
                  <a:pos x="307" y="58"/>
                </a:cxn>
                <a:cxn ang="0">
                  <a:pos x="278" y="86"/>
                </a:cxn>
                <a:cxn ang="0">
                  <a:pos x="257" y="123"/>
                </a:cxn>
                <a:cxn ang="0">
                  <a:pos x="242" y="164"/>
                </a:cxn>
                <a:cxn ang="0">
                  <a:pos x="213" y="196"/>
                </a:cxn>
                <a:cxn ang="0">
                  <a:pos x="174" y="222"/>
                </a:cxn>
                <a:cxn ang="0">
                  <a:pos x="130" y="237"/>
                </a:cxn>
                <a:cxn ang="0">
                  <a:pos x="88" y="248"/>
                </a:cxn>
                <a:cxn ang="0">
                  <a:pos x="49" y="254"/>
                </a:cxn>
                <a:cxn ang="0">
                  <a:pos x="18" y="256"/>
                </a:cxn>
                <a:cxn ang="0">
                  <a:pos x="0" y="256"/>
                </a:cxn>
                <a:cxn ang="0">
                  <a:pos x="3" y="265"/>
                </a:cxn>
                <a:cxn ang="0">
                  <a:pos x="31" y="263"/>
                </a:cxn>
                <a:cxn ang="0">
                  <a:pos x="62" y="258"/>
                </a:cxn>
                <a:cxn ang="0">
                  <a:pos x="104" y="254"/>
                </a:cxn>
                <a:cxn ang="0">
                  <a:pos x="140" y="241"/>
                </a:cxn>
                <a:cxn ang="0">
                  <a:pos x="182" y="226"/>
                </a:cxn>
                <a:cxn ang="0">
                  <a:pos x="216" y="205"/>
                </a:cxn>
                <a:cxn ang="0">
                  <a:pos x="244" y="174"/>
                </a:cxn>
                <a:cxn ang="0">
                  <a:pos x="260" y="142"/>
                </a:cxn>
                <a:cxn ang="0">
                  <a:pos x="273" y="116"/>
                </a:cxn>
                <a:cxn ang="0">
                  <a:pos x="283" y="93"/>
                </a:cxn>
                <a:cxn ang="0">
                  <a:pos x="302" y="78"/>
                </a:cxn>
                <a:cxn ang="0">
                  <a:pos x="320" y="58"/>
                </a:cxn>
                <a:cxn ang="0">
                  <a:pos x="346" y="43"/>
                </a:cxn>
                <a:cxn ang="0">
                  <a:pos x="385" y="24"/>
                </a:cxn>
                <a:cxn ang="0">
                  <a:pos x="408" y="15"/>
                </a:cxn>
                <a:cxn ang="0">
                  <a:pos x="439" y="7"/>
                </a:cxn>
                <a:cxn ang="0">
                  <a:pos x="439" y="0"/>
                </a:cxn>
              </a:cxnLst>
              <a:rect l="0" t="0" r="r" b="b"/>
              <a:pathLst>
                <a:path w="439" h="265">
                  <a:moveTo>
                    <a:pt x="439" y="0"/>
                  </a:moveTo>
                  <a:lnTo>
                    <a:pt x="431" y="0"/>
                  </a:lnTo>
                  <a:lnTo>
                    <a:pt x="413" y="5"/>
                  </a:lnTo>
                  <a:lnTo>
                    <a:pt x="398" y="7"/>
                  </a:lnTo>
                  <a:lnTo>
                    <a:pt x="385" y="13"/>
                  </a:lnTo>
                  <a:lnTo>
                    <a:pt x="369" y="20"/>
                  </a:lnTo>
                  <a:lnTo>
                    <a:pt x="356" y="28"/>
                  </a:lnTo>
                  <a:lnTo>
                    <a:pt x="338" y="35"/>
                  </a:lnTo>
                  <a:lnTo>
                    <a:pt x="322" y="48"/>
                  </a:lnTo>
                  <a:lnTo>
                    <a:pt x="307" y="58"/>
                  </a:lnTo>
                  <a:lnTo>
                    <a:pt x="294" y="73"/>
                  </a:lnTo>
                  <a:lnTo>
                    <a:pt x="278" y="86"/>
                  </a:lnTo>
                  <a:lnTo>
                    <a:pt x="268" y="106"/>
                  </a:lnTo>
                  <a:lnTo>
                    <a:pt x="257" y="123"/>
                  </a:lnTo>
                  <a:lnTo>
                    <a:pt x="252" y="147"/>
                  </a:lnTo>
                  <a:lnTo>
                    <a:pt x="242" y="164"/>
                  </a:lnTo>
                  <a:lnTo>
                    <a:pt x="229" y="183"/>
                  </a:lnTo>
                  <a:lnTo>
                    <a:pt x="213" y="196"/>
                  </a:lnTo>
                  <a:lnTo>
                    <a:pt x="195" y="211"/>
                  </a:lnTo>
                  <a:lnTo>
                    <a:pt x="174" y="222"/>
                  </a:lnTo>
                  <a:lnTo>
                    <a:pt x="151" y="230"/>
                  </a:lnTo>
                  <a:lnTo>
                    <a:pt x="130" y="237"/>
                  </a:lnTo>
                  <a:lnTo>
                    <a:pt x="112" y="245"/>
                  </a:lnTo>
                  <a:lnTo>
                    <a:pt x="88" y="248"/>
                  </a:lnTo>
                  <a:lnTo>
                    <a:pt x="68" y="252"/>
                  </a:lnTo>
                  <a:lnTo>
                    <a:pt x="49" y="254"/>
                  </a:lnTo>
                  <a:lnTo>
                    <a:pt x="34" y="256"/>
                  </a:lnTo>
                  <a:lnTo>
                    <a:pt x="18" y="256"/>
                  </a:lnTo>
                  <a:lnTo>
                    <a:pt x="8" y="256"/>
                  </a:lnTo>
                  <a:lnTo>
                    <a:pt x="0" y="256"/>
                  </a:lnTo>
                  <a:lnTo>
                    <a:pt x="0" y="258"/>
                  </a:lnTo>
                  <a:lnTo>
                    <a:pt x="3" y="265"/>
                  </a:lnTo>
                  <a:lnTo>
                    <a:pt x="8" y="263"/>
                  </a:lnTo>
                  <a:lnTo>
                    <a:pt x="31" y="263"/>
                  </a:lnTo>
                  <a:lnTo>
                    <a:pt x="44" y="260"/>
                  </a:lnTo>
                  <a:lnTo>
                    <a:pt x="62" y="258"/>
                  </a:lnTo>
                  <a:lnTo>
                    <a:pt x="81" y="256"/>
                  </a:lnTo>
                  <a:lnTo>
                    <a:pt x="104" y="254"/>
                  </a:lnTo>
                  <a:lnTo>
                    <a:pt x="122" y="248"/>
                  </a:lnTo>
                  <a:lnTo>
                    <a:pt x="140" y="241"/>
                  </a:lnTo>
                  <a:lnTo>
                    <a:pt x="164" y="233"/>
                  </a:lnTo>
                  <a:lnTo>
                    <a:pt x="182" y="226"/>
                  </a:lnTo>
                  <a:lnTo>
                    <a:pt x="200" y="215"/>
                  </a:lnTo>
                  <a:lnTo>
                    <a:pt x="216" y="205"/>
                  </a:lnTo>
                  <a:lnTo>
                    <a:pt x="231" y="190"/>
                  </a:lnTo>
                  <a:lnTo>
                    <a:pt x="244" y="174"/>
                  </a:lnTo>
                  <a:lnTo>
                    <a:pt x="252" y="155"/>
                  </a:lnTo>
                  <a:lnTo>
                    <a:pt x="260" y="142"/>
                  </a:lnTo>
                  <a:lnTo>
                    <a:pt x="265" y="127"/>
                  </a:lnTo>
                  <a:lnTo>
                    <a:pt x="273" y="116"/>
                  </a:lnTo>
                  <a:lnTo>
                    <a:pt x="278" y="103"/>
                  </a:lnTo>
                  <a:lnTo>
                    <a:pt x="283" y="93"/>
                  </a:lnTo>
                  <a:lnTo>
                    <a:pt x="291" y="84"/>
                  </a:lnTo>
                  <a:lnTo>
                    <a:pt x="302" y="78"/>
                  </a:lnTo>
                  <a:lnTo>
                    <a:pt x="309" y="67"/>
                  </a:lnTo>
                  <a:lnTo>
                    <a:pt x="320" y="58"/>
                  </a:lnTo>
                  <a:lnTo>
                    <a:pt x="330" y="50"/>
                  </a:lnTo>
                  <a:lnTo>
                    <a:pt x="346" y="43"/>
                  </a:lnTo>
                  <a:lnTo>
                    <a:pt x="361" y="33"/>
                  </a:lnTo>
                  <a:lnTo>
                    <a:pt x="385" y="24"/>
                  </a:lnTo>
                  <a:lnTo>
                    <a:pt x="395" y="20"/>
                  </a:lnTo>
                  <a:lnTo>
                    <a:pt x="408" y="15"/>
                  </a:lnTo>
                  <a:lnTo>
                    <a:pt x="424" y="11"/>
                  </a:lnTo>
                  <a:lnTo>
                    <a:pt x="439" y="7"/>
                  </a:lnTo>
                  <a:lnTo>
                    <a:pt x="439" y="0"/>
                  </a:lnTo>
                  <a:lnTo>
                    <a:pt x="439" y="0"/>
                  </a:lnTo>
                  <a:close/>
                </a:path>
              </a:pathLst>
            </a:custGeom>
            <a:solidFill>
              <a:srgbClr val="21D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02" name="Freeform 190"/>
            <p:cNvSpPr>
              <a:spLocks/>
            </p:cNvSpPr>
            <p:nvPr/>
          </p:nvSpPr>
          <p:spPr bwMode="auto">
            <a:xfrm>
              <a:off x="5081" y="3231"/>
              <a:ext cx="52" cy="11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9" y="9"/>
                </a:cxn>
                <a:cxn ang="0">
                  <a:pos x="52" y="0"/>
                </a:cxn>
                <a:cxn ang="0">
                  <a:pos x="8" y="5"/>
                </a:cxn>
                <a:cxn ang="0">
                  <a:pos x="0" y="11"/>
                </a:cxn>
                <a:cxn ang="0">
                  <a:pos x="0" y="11"/>
                </a:cxn>
              </a:cxnLst>
              <a:rect l="0" t="0" r="r" b="b"/>
              <a:pathLst>
                <a:path w="52" h="11">
                  <a:moveTo>
                    <a:pt x="0" y="11"/>
                  </a:moveTo>
                  <a:lnTo>
                    <a:pt x="39" y="9"/>
                  </a:lnTo>
                  <a:lnTo>
                    <a:pt x="52" y="0"/>
                  </a:lnTo>
                  <a:lnTo>
                    <a:pt x="8" y="5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03" name="Freeform 191"/>
            <p:cNvSpPr>
              <a:spLocks/>
            </p:cNvSpPr>
            <p:nvPr/>
          </p:nvSpPr>
          <p:spPr bwMode="auto">
            <a:xfrm>
              <a:off x="4756" y="3137"/>
              <a:ext cx="342" cy="208"/>
            </a:xfrm>
            <a:custGeom>
              <a:avLst/>
              <a:gdLst/>
              <a:ahLst/>
              <a:cxnLst>
                <a:cxn ang="0">
                  <a:pos x="21" y="174"/>
                </a:cxn>
                <a:cxn ang="0">
                  <a:pos x="0" y="191"/>
                </a:cxn>
                <a:cxn ang="0">
                  <a:pos x="21" y="208"/>
                </a:cxn>
                <a:cxn ang="0">
                  <a:pos x="86" y="197"/>
                </a:cxn>
                <a:cxn ang="0">
                  <a:pos x="153" y="167"/>
                </a:cxn>
                <a:cxn ang="0">
                  <a:pos x="200" y="96"/>
                </a:cxn>
                <a:cxn ang="0">
                  <a:pos x="242" y="49"/>
                </a:cxn>
                <a:cxn ang="0">
                  <a:pos x="338" y="28"/>
                </a:cxn>
                <a:cxn ang="0">
                  <a:pos x="341" y="0"/>
                </a:cxn>
                <a:cxn ang="0">
                  <a:pos x="247" y="17"/>
                </a:cxn>
                <a:cxn ang="0">
                  <a:pos x="174" y="64"/>
                </a:cxn>
                <a:cxn ang="0">
                  <a:pos x="114" y="142"/>
                </a:cxn>
                <a:cxn ang="0">
                  <a:pos x="65" y="170"/>
                </a:cxn>
                <a:cxn ang="0">
                  <a:pos x="21" y="174"/>
                </a:cxn>
                <a:cxn ang="0">
                  <a:pos x="21" y="174"/>
                </a:cxn>
              </a:cxnLst>
              <a:rect l="0" t="0" r="r" b="b"/>
              <a:pathLst>
                <a:path w="341" h="208">
                  <a:moveTo>
                    <a:pt x="21" y="174"/>
                  </a:moveTo>
                  <a:lnTo>
                    <a:pt x="0" y="191"/>
                  </a:lnTo>
                  <a:lnTo>
                    <a:pt x="21" y="208"/>
                  </a:lnTo>
                  <a:lnTo>
                    <a:pt x="86" y="197"/>
                  </a:lnTo>
                  <a:lnTo>
                    <a:pt x="153" y="167"/>
                  </a:lnTo>
                  <a:lnTo>
                    <a:pt x="200" y="96"/>
                  </a:lnTo>
                  <a:lnTo>
                    <a:pt x="242" y="49"/>
                  </a:lnTo>
                  <a:lnTo>
                    <a:pt x="338" y="28"/>
                  </a:lnTo>
                  <a:lnTo>
                    <a:pt x="341" y="0"/>
                  </a:lnTo>
                  <a:lnTo>
                    <a:pt x="247" y="17"/>
                  </a:lnTo>
                  <a:lnTo>
                    <a:pt x="174" y="64"/>
                  </a:lnTo>
                  <a:lnTo>
                    <a:pt x="114" y="142"/>
                  </a:lnTo>
                  <a:lnTo>
                    <a:pt x="65" y="170"/>
                  </a:lnTo>
                  <a:lnTo>
                    <a:pt x="21" y="174"/>
                  </a:lnTo>
                  <a:lnTo>
                    <a:pt x="21" y="174"/>
                  </a:lnTo>
                  <a:close/>
                </a:path>
              </a:pathLst>
            </a:custGeom>
            <a:solidFill>
              <a:srgbClr val="ADE3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04" name="Freeform 192"/>
            <p:cNvSpPr>
              <a:spLocks/>
            </p:cNvSpPr>
            <p:nvPr/>
          </p:nvSpPr>
          <p:spPr bwMode="auto">
            <a:xfrm>
              <a:off x="4907" y="3328"/>
              <a:ext cx="67" cy="45"/>
            </a:xfrm>
            <a:custGeom>
              <a:avLst/>
              <a:gdLst/>
              <a:ahLst/>
              <a:cxnLst>
                <a:cxn ang="0">
                  <a:pos x="23" y="45"/>
                </a:cxn>
                <a:cxn ang="0">
                  <a:pos x="0" y="19"/>
                </a:cxn>
                <a:cxn ang="0">
                  <a:pos x="2" y="15"/>
                </a:cxn>
                <a:cxn ang="0">
                  <a:pos x="15" y="6"/>
                </a:cxn>
                <a:cxn ang="0">
                  <a:pos x="39" y="0"/>
                </a:cxn>
                <a:cxn ang="0">
                  <a:pos x="65" y="0"/>
                </a:cxn>
                <a:cxn ang="0">
                  <a:pos x="67" y="2"/>
                </a:cxn>
                <a:cxn ang="0">
                  <a:pos x="65" y="9"/>
                </a:cxn>
                <a:cxn ang="0">
                  <a:pos x="57" y="15"/>
                </a:cxn>
                <a:cxn ang="0">
                  <a:pos x="54" y="19"/>
                </a:cxn>
                <a:cxn ang="0">
                  <a:pos x="23" y="45"/>
                </a:cxn>
                <a:cxn ang="0">
                  <a:pos x="23" y="45"/>
                </a:cxn>
              </a:cxnLst>
              <a:rect l="0" t="0" r="r" b="b"/>
              <a:pathLst>
                <a:path w="67" h="45">
                  <a:moveTo>
                    <a:pt x="23" y="45"/>
                  </a:moveTo>
                  <a:lnTo>
                    <a:pt x="0" y="19"/>
                  </a:lnTo>
                  <a:lnTo>
                    <a:pt x="2" y="15"/>
                  </a:lnTo>
                  <a:lnTo>
                    <a:pt x="15" y="6"/>
                  </a:lnTo>
                  <a:lnTo>
                    <a:pt x="39" y="0"/>
                  </a:lnTo>
                  <a:lnTo>
                    <a:pt x="65" y="0"/>
                  </a:lnTo>
                  <a:lnTo>
                    <a:pt x="67" y="2"/>
                  </a:lnTo>
                  <a:lnTo>
                    <a:pt x="65" y="9"/>
                  </a:lnTo>
                  <a:lnTo>
                    <a:pt x="57" y="15"/>
                  </a:lnTo>
                  <a:lnTo>
                    <a:pt x="54" y="19"/>
                  </a:lnTo>
                  <a:lnTo>
                    <a:pt x="23" y="45"/>
                  </a:lnTo>
                  <a:lnTo>
                    <a:pt x="23" y="45"/>
                  </a:lnTo>
                  <a:close/>
                </a:path>
              </a:pathLst>
            </a:custGeom>
            <a:solidFill>
              <a:srgbClr val="FFF0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05" name="Freeform 193"/>
            <p:cNvSpPr>
              <a:spLocks/>
            </p:cNvSpPr>
            <p:nvPr/>
          </p:nvSpPr>
          <p:spPr bwMode="auto">
            <a:xfrm>
              <a:off x="4925" y="3328"/>
              <a:ext cx="99" cy="62"/>
            </a:xfrm>
            <a:custGeom>
              <a:avLst/>
              <a:gdLst/>
              <a:ahLst/>
              <a:cxnLst>
                <a:cxn ang="0">
                  <a:pos x="57" y="62"/>
                </a:cxn>
                <a:cxn ang="0">
                  <a:pos x="47" y="60"/>
                </a:cxn>
                <a:cxn ang="0">
                  <a:pos x="34" y="56"/>
                </a:cxn>
                <a:cxn ang="0">
                  <a:pos x="10" y="50"/>
                </a:cxn>
                <a:cxn ang="0">
                  <a:pos x="0" y="41"/>
                </a:cxn>
                <a:cxn ang="0">
                  <a:pos x="8" y="32"/>
                </a:cxn>
                <a:cxn ang="0">
                  <a:pos x="23" y="19"/>
                </a:cxn>
                <a:cxn ang="0">
                  <a:pos x="44" y="4"/>
                </a:cxn>
                <a:cxn ang="0">
                  <a:pos x="52" y="0"/>
                </a:cxn>
                <a:cxn ang="0">
                  <a:pos x="57" y="0"/>
                </a:cxn>
                <a:cxn ang="0">
                  <a:pos x="70" y="2"/>
                </a:cxn>
                <a:cxn ang="0">
                  <a:pos x="83" y="4"/>
                </a:cxn>
                <a:cxn ang="0">
                  <a:pos x="99" y="11"/>
                </a:cxn>
                <a:cxn ang="0">
                  <a:pos x="99" y="17"/>
                </a:cxn>
                <a:cxn ang="0">
                  <a:pos x="94" y="28"/>
                </a:cxn>
                <a:cxn ang="0">
                  <a:pos x="86" y="39"/>
                </a:cxn>
                <a:cxn ang="0">
                  <a:pos x="83" y="45"/>
                </a:cxn>
                <a:cxn ang="0">
                  <a:pos x="57" y="62"/>
                </a:cxn>
                <a:cxn ang="0">
                  <a:pos x="57" y="62"/>
                </a:cxn>
              </a:cxnLst>
              <a:rect l="0" t="0" r="r" b="b"/>
              <a:pathLst>
                <a:path w="99" h="62">
                  <a:moveTo>
                    <a:pt x="57" y="62"/>
                  </a:moveTo>
                  <a:lnTo>
                    <a:pt x="47" y="60"/>
                  </a:lnTo>
                  <a:lnTo>
                    <a:pt x="34" y="56"/>
                  </a:lnTo>
                  <a:lnTo>
                    <a:pt x="10" y="50"/>
                  </a:lnTo>
                  <a:lnTo>
                    <a:pt x="0" y="41"/>
                  </a:lnTo>
                  <a:lnTo>
                    <a:pt x="8" y="32"/>
                  </a:lnTo>
                  <a:lnTo>
                    <a:pt x="23" y="19"/>
                  </a:lnTo>
                  <a:lnTo>
                    <a:pt x="44" y="4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70" y="2"/>
                  </a:lnTo>
                  <a:lnTo>
                    <a:pt x="83" y="4"/>
                  </a:lnTo>
                  <a:lnTo>
                    <a:pt x="99" y="11"/>
                  </a:lnTo>
                  <a:lnTo>
                    <a:pt x="99" y="17"/>
                  </a:lnTo>
                  <a:lnTo>
                    <a:pt x="94" y="28"/>
                  </a:lnTo>
                  <a:lnTo>
                    <a:pt x="86" y="39"/>
                  </a:lnTo>
                  <a:lnTo>
                    <a:pt x="83" y="45"/>
                  </a:lnTo>
                  <a:lnTo>
                    <a:pt x="57" y="62"/>
                  </a:lnTo>
                  <a:lnTo>
                    <a:pt x="57" y="62"/>
                  </a:lnTo>
                  <a:close/>
                </a:path>
              </a:pathLst>
            </a:custGeom>
            <a:solidFill>
              <a:srgbClr val="FFFF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06" name="Freeform 194"/>
            <p:cNvSpPr>
              <a:spLocks/>
            </p:cNvSpPr>
            <p:nvPr/>
          </p:nvSpPr>
          <p:spPr bwMode="auto">
            <a:xfrm>
              <a:off x="4779" y="3162"/>
              <a:ext cx="312" cy="190"/>
            </a:xfrm>
            <a:custGeom>
              <a:avLst/>
              <a:gdLst/>
              <a:ahLst/>
              <a:cxnLst>
                <a:cxn ang="0">
                  <a:pos x="310" y="3"/>
                </a:cxn>
                <a:cxn ang="0">
                  <a:pos x="305" y="0"/>
                </a:cxn>
                <a:cxn ang="0">
                  <a:pos x="294" y="0"/>
                </a:cxn>
                <a:cxn ang="0">
                  <a:pos x="276" y="0"/>
                </a:cxn>
                <a:cxn ang="0">
                  <a:pos x="260" y="5"/>
                </a:cxn>
                <a:cxn ang="0">
                  <a:pos x="237" y="9"/>
                </a:cxn>
                <a:cxn ang="0">
                  <a:pos x="216" y="20"/>
                </a:cxn>
                <a:cxn ang="0">
                  <a:pos x="195" y="33"/>
                </a:cxn>
                <a:cxn ang="0">
                  <a:pos x="180" y="54"/>
                </a:cxn>
                <a:cxn ang="0">
                  <a:pos x="164" y="74"/>
                </a:cxn>
                <a:cxn ang="0">
                  <a:pos x="151" y="95"/>
                </a:cxn>
                <a:cxn ang="0">
                  <a:pos x="133" y="112"/>
                </a:cxn>
                <a:cxn ang="0">
                  <a:pos x="120" y="132"/>
                </a:cxn>
                <a:cxn ang="0">
                  <a:pos x="102" y="147"/>
                </a:cxn>
                <a:cxn ang="0">
                  <a:pos x="78" y="160"/>
                </a:cxn>
                <a:cxn ang="0">
                  <a:pos x="60" y="164"/>
                </a:cxn>
                <a:cxn ang="0">
                  <a:pos x="42" y="168"/>
                </a:cxn>
                <a:cxn ang="0">
                  <a:pos x="21" y="172"/>
                </a:cxn>
                <a:cxn ang="0">
                  <a:pos x="0" y="177"/>
                </a:cxn>
                <a:cxn ang="0">
                  <a:pos x="0" y="190"/>
                </a:cxn>
                <a:cxn ang="0">
                  <a:pos x="3" y="188"/>
                </a:cxn>
                <a:cxn ang="0">
                  <a:pos x="19" y="188"/>
                </a:cxn>
                <a:cxn ang="0">
                  <a:pos x="37" y="183"/>
                </a:cxn>
                <a:cxn ang="0">
                  <a:pos x="63" y="179"/>
                </a:cxn>
                <a:cxn ang="0">
                  <a:pos x="84" y="168"/>
                </a:cxn>
                <a:cxn ang="0">
                  <a:pos x="112" y="155"/>
                </a:cxn>
                <a:cxn ang="0">
                  <a:pos x="120" y="145"/>
                </a:cxn>
                <a:cxn ang="0">
                  <a:pos x="133" y="136"/>
                </a:cxn>
                <a:cxn ang="0">
                  <a:pos x="143" y="125"/>
                </a:cxn>
                <a:cxn ang="0">
                  <a:pos x="154" y="114"/>
                </a:cxn>
                <a:cxn ang="0">
                  <a:pos x="156" y="99"/>
                </a:cxn>
                <a:cxn ang="0">
                  <a:pos x="164" y="86"/>
                </a:cxn>
                <a:cxn ang="0">
                  <a:pos x="169" y="76"/>
                </a:cxn>
                <a:cxn ang="0">
                  <a:pos x="180" y="67"/>
                </a:cxn>
                <a:cxn ang="0">
                  <a:pos x="193" y="48"/>
                </a:cxn>
                <a:cxn ang="0">
                  <a:pos x="211" y="37"/>
                </a:cxn>
                <a:cxn ang="0">
                  <a:pos x="229" y="24"/>
                </a:cxn>
                <a:cxn ang="0">
                  <a:pos x="253" y="18"/>
                </a:cxn>
                <a:cxn ang="0">
                  <a:pos x="266" y="13"/>
                </a:cxn>
                <a:cxn ang="0">
                  <a:pos x="279" y="11"/>
                </a:cxn>
                <a:cxn ang="0">
                  <a:pos x="294" y="9"/>
                </a:cxn>
                <a:cxn ang="0">
                  <a:pos x="312" y="9"/>
                </a:cxn>
                <a:cxn ang="0">
                  <a:pos x="310" y="3"/>
                </a:cxn>
                <a:cxn ang="0">
                  <a:pos x="310" y="3"/>
                </a:cxn>
              </a:cxnLst>
              <a:rect l="0" t="0" r="r" b="b"/>
              <a:pathLst>
                <a:path w="312" h="190">
                  <a:moveTo>
                    <a:pt x="310" y="3"/>
                  </a:moveTo>
                  <a:lnTo>
                    <a:pt x="305" y="0"/>
                  </a:lnTo>
                  <a:lnTo>
                    <a:pt x="294" y="0"/>
                  </a:lnTo>
                  <a:lnTo>
                    <a:pt x="276" y="0"/>
                  </a:lnTo>
                  <a:lnTo>
                    <a:pt x="260" y="5"/>
                  </a:lnTo>
                  <a:lnTo>
                    <a:pt x="237" y="9"/>
                  </a:lnTo>
                  <a:lnTo>
                    <a:pt x="216" y="20"/>
                  </a:lnTo>
                  <a:lnTo>
                    <a:pt x="195" y="33"/>
                  </a:lnTo>
                  <a:lnTo>
                    <a:pt x="180" y="54"/>
                  </a:lnTo>
                  <a:lnTo>
                    <a:pt x="164" y="74"/>
                  </a:lnTo>
                  <a:lnTo>
                    <a:pt x="151" y="95"/>
                  </a:lnTo>
                  <a:lnTo>
                    <a:pt x="133" y="112"/>
                  </a:lnTo>
                  <a:lnTo>
                    <a:pt x="120" y="132"/>
                  </a:lnTo>
                  <a:lnTo>
                    <a:pt x="102" y="147"/>
                  </a:lnTo>
                  <a:lnTo>
                    <a:pt x="78" y="160"/>
                  </a:lnTo>
                  <a:lnTo>
                    <a:pt x="60" y="164"/>
                  </a:lnTo>
                  <a:lnTo>
                    <a:pt x="42" y="168"/>
                  </a:lnTo>
                  <a:lnTo>
                    <a:pt x="21" y="172"/>
                  </a:lnTo>
                  <a:lnTo>
                    <a:pt x="0" y="177"/>
                  </a:lnTo>
                  <a:lnTo>
                    <a:pt x="0" y="190"/>
                  </a:lnTo>
                  <a:lnTo>
                    <a:pt x="3" y="188"/>
                  </a:lnTo>
                  <a:lnTo>
                    <a:pt x="19" y="188"/>
                  </a:lnTo>
                  <a:lnTo>
                    <a:pt x="37" y="183"/>
                  </a:lnTo>
                  <a:lnTo>
                    <a:pt x="63" y="179"/>
                  </a:lnTo>
                  <a:lnTo>
                    <a:pt x="84" y="168"/>
                  </a:lnTo>
                  <a:lnTo>
                    <a:pt x="112" y="155"/>
                  </a:lnTo>
                  <a:lnTo>
                    <a:pt x="120" y="145"/>
                  </a:lnTo>
                  <a:lnTo>
                    <a:pt x="133" y="136"/>
                  </a:lnTo>
                  <a:lnTo>
                    <a:pt x="143" y="125"/>
                  </a:lnTo>
                  <a:lnTo>
                    <a:pt x="154" y="114"/>
                  </a:lnTo>
                  <a:lnTo>
                    <a:pt x="156" y="99"/>
                  </a:lnTo>
                  <a:lnTo>
                    <a:pt x="164" y="86"/>
                  </a:lnTo>
                  <a:lnTo>
                    <a:pt x="169" y="76"/>
                  </a:lnTo>
                  <a:lnTo>
                    <a:pt x="180" y="67"/>
                  </a:lnTo>
                  <a:lnTo>
                    <a:pt x="193" y="48"/>
                  </a:lnTo>
                  <a:lnTo>
                    <a:pt x="211" y="37"/>
                  </a:lnTo>
                  <a:lnTo>
                    <a:pt x="229" y="24"/>
                  </a:lnTo>
                  <a:lnTo>
                    <a:pt x="253" y="18"/>
                  </a:lnTo>
                  <a:lnTo>
                    <a:pt x="266" y="13"/>
                  </a:lnTo>
                  <a:lnTo>
                    <a:pt x="279" y="11"/>
                  </a:lnTo>
                  <a:lnTo>
                    <a:pt x="294" y="9"/>
                  </a:lnTo>
                  <a:lnTo>
                    <a:pt x="312" y="9"/>
                  </a:lnTo>
                  <a:lnTo>
                    <a:pt x="310" y="3"/>
                  </a:lnTo>
                  <a:lnTo>
                    <a:pt x="310" y="3"/>
                  </a:lnTo>
                  <a:close/>
                </a:path>
              </a:pathLst>
            </a:custGeom>
            <a:solidFill>
              <a:srgbClr val="47BA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07" name="Freeform 195"/>
            <p:cNvSpPr>
              <a:spLocks/>
            </p:cNvSpPr>
            <p:nvPr/>
          </p:nvSpPr>
          <p:spPr bwMode="auto">
            <a:xfrm>
              <a:off x="4777" y="3188"/>
              <a:ext cx="309" cy="215"/>
            </a:xfrm>
            <a:custGeom>
              <a:avLst/>
              <a:gdLst/>
              <a:ahLst/>
              <a:cxnLst>
                <a:cxn ang="0">
                  <a:pos x="309" y="0"/>
                </a:cxn>
                <a:cxn ang="0">
                  <a:pos x="296" y="2"/>
                </a:cxn>
                <a:cxn ang="0">
                  <a:pos x="273" y="11"/>
                </a:cxn>
                <a:cxn ang="0">
                  <a:pos x="257" y="17"/>
                </a:cxn>
                <a:cxn ang="0">
                  <a:pos x="244" y="33"/>
                </a:cxn>
                <a:cxn ang="0">
                  <a:pos x="231" y="48"/>
                </a:cxn>
                <a:cxn ang="0">
                  <a:pos x="226" y="69"/>
                </a:cxn>
                <a:cxn ang="0">
                  <a:pos x="218" y="91"/>
                </a:cxn>
                <a:cxn ang="0">
                  <a:pos x="200" y="114"/>
                </a:cxn>
                <a:cxn ang="0">
                  <a:pos x="192" y="125"/>
                </a:cxn>
                <a:cxn ang="0">
                  <a:pos x="182" y="138"/>
                </a:cxn>
                <a:cxn ang="0">
                  <a:pos x="169" y="149"/>
                </a:cxn>
                <a:cxn ang="0">
                  <a:pos x="158" y="159"/>
                </a:cxn>
                <a:cxn ang="0">
                  <a:pos x="145" y="168"/>
                </a:cxn>
                <a:cxn ang="0">
                  <a:pos x="130" y="177"/>
                </a:cxn>
                <a:cxn ang="0">
                  <a:pos x="109" y="183"/>
                </a:cxn>
                <a:cxn ang="0">
                  <a:pos x="96" y="192"/>
                </a:cxn>
                <a:cxn ang="0">
                  <a:pos x="73" y="196"/>
                </a:cxn>
                <a:cxn ang="0">
                  <a:pos x="52" y="200"/>
                </a:cxn>
                <a:cxn ang="0">
                  <a:pos x="26" y="202"/>
                </a:cxn>
                <a:cxn ang="0">
                  <a:pos x="2" y="205"/>
                </a:cxn>
                <a:cxn ang="0">
                  <a:pos x="0" y="215"/>
                </a:cxn>
                <a:cxn ang="0">
                  <a:pos x="5" y="213"/>
                </a:cxn>
                <a:cxn ang="0">
                  <a:pos x="26" y="213"/>
                </a:cxn>
                <a:cxn ang="0">
                  <a:pos x="39" y="211"/>
                </a:cxn>
                <a:cxn ang="0">
                  <a:pos x="54" y="211"/>
                </a:cxn>
                <a:cxn ang="0">
                  <a:pos x="73" y="207"/>
                </a:cxn>
                <a:cxn ang="0">
                  <a:pos x="93" y="205"/>
                </a:cxn>
                <a:cxn ang="0">
                  <a:pos x="109" y="196"/>
                </a:cxn>
                <a:cxn ang="0">
                  <a:pos x="130" y="190"/>
                </a:cxn>
                <a:cxn ang="0">
                  <a:pos x="145" y="181"/>
                </a:cxn>
                <a:cxn ang="0">
                  <a:pos x="169" y="170"/>
                </a:cxn>
                <a:cxn ang="0">
                  <a:pos x="182" y="155"/>
                </a:cxn>
                <a:cxn ang="0">
                  <a:pos x="200" y="140"/>
                </a:cxn>
                <a:cxn ang="0">
                  <a:pos x="213" y="121"/>
                </a:cxn>
                <a:cxn ang="0">
                  <a:pos x="226" y="101"/>
                </a:cxn>
                <a:cxn ang="0">
                  <a:pos x="226" y="97"/>
                </a:cxn>
                <a:cxn ang="0">
                  <a:pos x="231" y="86"/>
                </a:cxn>
                <a:cxn ang="0">
                  <a:pos x="231" y="73"/>
                </a:cxn>
                <a:cxn ang="0">
                  <a:pos x="242" y="58"/>
                </a:cxn>
                <a:cxn ang="0">
                  <a:pos x="249" y="41"/>
                </a:cxn>
                <a:cxn ang="0">
                  <a:pos x="268" y="26"/>
                </a:cxn>
                <a:cxn ang="0">
                  <a:pos x="281" y="15"/>
                </a:cxn>
                <a:cxn ang="0">
                  <a:pos x="304" y="11"/>
                </a:cxn>
                <a:cxn ang="0">
                  <a:pos x="309" y="5"/>
                </a:cxn>
                <a:cxn ang="0">
                  <a:pos x="309" y="0"/>
                </a:cxn>
                <a:cxn ang="0">
                  <a:pos x="309" y="0"/>
                </a:cxn>
              </a:cxnLst>
              <a:rect l="0" t="0" r="r" b="b"/>
              <a:pathLst>
                <a:path w="309" h="215">
                  <a:moveTo>
                    <a:pt x="309" y="0"/>
                  </a:moveTo>
                  <a:lnTo>
                    <a:pt x="296" y="2"/>
                  </a:lnTo>
                  <a:lnTo>
                    <a:pt x="273" y="11"/>
                  </a:lnTo>
                  <a:lnTo>
                    <a:pt x="257" y="17"/>
                  </a:lnTo>
                  <a:lnTo>
                    <a:pt x="244" y="33"/>
                  </a:lnTo>
                  <a:lnTo>
                    <a:pt x="231" y="48"/>
                  </a:lnTo>
                  <a:lnTo>
                    <a:pt x="226" y="69"/>
                  </a:lnTo>
                  <a:lnTo>
                    <a:pt x="218" y="91"/>
                  </a:lnTo>
                  <a:lnTo>
                    <a:pt x="200" y="114"/>
                  </a:lnTo>
                  <a:lnTo>
                    <a:pt x="192" y="125"/>
                  </a:lnTo>
                  <a:lnTo>
                    <a:pt x="182" y="138"/>
                  </a:lnTo>
                  <a:lnTo>
                    <a:pt x="169" y="149"/>
                  </a:lnTo>
                  <a:lnTo>
                    <a:pt x="158" y="159"/>
                  </a:lnTo>
                  <a:lnTo>
                    <a:pt x="145" y="168"/>
                  </a:lnTo>
                  <a:lnTo>
                    <a:pt x="130" y="177"/>
                  </a:lnTo>
                  <a:lnTo>
                    <a:pt x="109" y="183"/>
                  </a:lnTo>
                  <a:lnTo>
                    <a:pt x="96" y="192"/>
                  </a:lnTo>
                  <a:lnTo>
                    <a:pt x="73" y="196"/>
                  </a:lnTo>
                  <a:lnTo>
                    <a:pt x="52" y="200"/>
                  </a:lnTo>
                  <a:lnTo>
                    <a:pt x="26" y="202"/>
                  </a:lnTo>
                  <a:lnTo>
                    <a:pt x="2" y="205"/>
                  </a:lnTo>
                  <a:lnTo>
                    <a:pt x="0" y="215"/>
                  </a:lnTo>
                  <a:lnTo>
                    <a:pt x="5" y="213"/>
                  </a:lnTo>
                  <a:lnTo>
                    <a:pt x="26" y="213"/>
                  </a:lnTo>
                  <a:lnTo>
                    <a:pt x="39" y="211"/>
                  </a:lnTo>
                  <a:lnTo>
                    <a:pt x="54" y="211"/>
                  </a:lnTo>
                  <a:lnTo>
                    <a:pt x="73" y="207"/>
                  </a:lnTo>
                  <a:lnTo>
                    <a:pt x="93" y="205"/>
                  </a:lnTo>
                  <a:lnTo>
                    <a:pt x="109" y="196"/>
                  </a:lnTo>
                  <a:lnTo>
                    <a:pt x="130" y="190"/>
                  </a:lnTo>
                  <a:lnTo>
                    <a:pt x="145" y="181"/>
                  </a:lnTo>
                  <a:lnTo>
                    <a:pt x="169" y="170"/>
                  </a:lnTo>
                  <a:lnTo>
                    <a:pt x="182" y="155"/>
                  </a:lnTo>
                  <a:lnTo>
                    <a:pt x="200" y="140"/>
                  </a:lnTo>
                  <a:lnTo>
                    <a:pt x="213" y="121"/>
                  </a:lnTo>
                  <a:lnTo>
                    <a:pt x="226" y="101"/>
                  </a:lnTo>
                  <a:lnTo>
                    <a:pt x="226" y="97"/>
                  </a:lnTo>
                  <a:lnTo>
                    <a:pt x="231" y="86"/>
                  </a:lnTo>
                  <a:lnTo>
                    <a:pt x="231" y="73"/>
                  </a:lnTo>
                  <a:lnTo>
                    <a:pt x="242" y="58"/>
                  </a:lnTo>
                  <a:lnTo>
                    <a:pt x="249" y="41"/>
                  </a:lnTo>
                  <a:lnTo>
                    <a:pt x="268" y="26"/>
                  </a:lnTo>
                  <a:lnTo>
                    <a:pt x="281" y="15"/>
                  </a:lnTo>
                  <a:lnTo>
                    <a:pt x="304" y="11"/>
                  </a:lnTo>
                  <a:lnTo>
                    <a:pt x="309" y="5"/>
                  </a:lnTo>
                  <a:lnTo>
                    <a:pt x="309" y="0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179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08" name="Freeform 196"/>
            <p:cNvSpPr>
              <a:spLocks/>
            </p:cNvSpPr>
            <p:nvPr/>
          </p:nvSpPr>
          <p:spPr bwMode="auto">
            <a:xfrm>
              <a:off x="4779" y="3132"/>
              <a:ext cx="312" cy="185"/>
            </a:xfrm>
            <a:custGeom>
              <a:avLst/>
              <a:gdLst/>
              <a:ahLst/>
              <a:cxnLst>
                <a:cxn ang="0">
                  <a:pos x="0" y="177"/>
                </a:cxn>
                <a:cxn ang="0">
                  <a:pos x="8" y="175"/>
                </a:cxn>
                <a:cxn ang="0">
                  <a:pos x="34" y="172"/>
                </a:cxn>
                <a:cxn ang="0">
                  <a:pos x="50" y="164"/>
                </a:cxn>
                <a:cxn ang="0">
                  <a:pos x="65" y="157"/>
                </a:cxn>
                <a:cxn ang="0">
                  <a:pos x="78" y="144"/>
                </a:cxn>
                <a:cxn ang="0">
                  <a:pos x="94" y="129"/>
                </a:cxn>
                <a:cxn ang="0">
                  <a:pos x="107" y="106"/>
                </a:cxn>
                <a:cxn ang="0">
                  <a:pos x="128" y="84"/>
                </a:cxn>
                <a:cxn ang="0">
                  <a:pos x="133" y="71"/>
                </a:cxn>
                <a:cxn ang="0">
                  <a:pos x="146" y="61"/>
                </a:cxn>
                <a:cxn ang="0">
                  <a:pos x="164" y="50"/>
                </a:cxn>
                <a:cxn ang="0">
                  <a:pos x="180" y="41"/>
                </a:cxn>
                <a:cxn ang="0">
                  <a:pos x="193" y="30"/>
                </a:cxn>
                <a:cxn ang="0">
                  <a:pos x="206" y="22"/>
                </a:cxn>
                <a:cxn ang="0">
                  <a:pos x="221" y="15"/>
                </a:cxn>
                <a:cxn ang="0">
                  <a:pos x="240" y="9"/>
                </a:cxn>
                <a:cxn ang="0">
                  <a:pos x="255" y="2"/>
                </a:cxn>
                <a:cxn ang="0">
                  <a:pos x="276" y="2"/>
                </a:cxn>
                <a:cxn ang="0">
                  <a:pos x="292" y="0"/>
                </a:cxn>
                <a:cxn ang="0">
                  <a:pos x="312" y="5"/>
                </a:cxn>
                <a:cxn ang="0">
                  <a:pos x="312" y="13"/>
                </a:cxn>
                <a:cxn ang="0">
                  <a:pos x="305" y="11"/>
                </a:cxn>
                <a:cxn ang="0">
                  <a:pos x="292" y="13"/>
                </a:cxn>
                <a:cxn ang="0">
                  <a:pos x="268" y="13"/>
                </a:cxn>
                <a:cxn ang="0">
                  <a:pos x="242" y="22"/>
                </a:cxn>
                <a:cxn ang="0">
                  <a:pos x="229" y="26"/>
                </a:cxn>
                <a:cxn ang="0">
                  <a:pos x="211" y="33"/>
                </a:cxn>
                <a:cxn ang="0">
                  <a:pos x="195" y="39"/>
                </a:cxn>
                <a:cxn ang="0">
                  <a:pos x="180" y="50"/>
                </a:cxn>
                <a:cxn ang="0">
                  <a:pos x="167" y="61"/>
                </a:cxn>
                <a:cxn ang="0">
                  <a:pos x="151" y="73"/>
                </a:cxn>
                <a:cxn ang="0">
                  <a:pos x="133" y="89"/>
                </a:cxn>
                <a:cxn ang="0">
                  <a:pos x="120" y="108"/>
                </a:cxn>
                <a:cxn ang="0">
                  <a:pos x="120" y="110"/>
                </a:cxn>
                <a:cxn ang="0">
                  <a:pos x="115" y="119"/>
                </a:cxn>
                <a:cxn ang="0">
                  <a:pos x="107" y="132"/>
                </a:cxn>
                <a:cxn ang="0">
                  <a:pos x="97" y="147"/>
                </a:cxn>
                <a:cxn ang="0">
                  <a:pos x="78" y="159"/>
                </a:cxn>
                <a:cxn ang="0">
                  <a:pos x="58" y="175"/>
                </a:cxn>
                <a:cxn ang="0">
                  <a:pos x="45" y="177"/>
                </a:cxn>
                <a:cxn ang="0">
                  <a:pos x="32" y="181"/>
                </a:cxn>
                <a:cxn ang="0">
                  <a:pos x="16" y="183"/>
                </a:cxn>
                <a:cxn ang="0">
                  <a:pos x="0" y="185"/>
                </a:cxn>
                <a:cxn ang="0">
                  <a:pos x="0" y="177"/>
                </a:cxn>
                <a:cxn ang="0">
                  <a:pos x="0" y="177"/>
                </a:cxn>
              </a:cxnLst>
              <a:rect l="0" t="0" r="r" b="b"/>
              <a:pathLst>
                <a:path w="312" h="185">
                  <a:moveTo>
                    <a:pt x="0" y="177"/>
                  </a:moveTo>
                  <a:lnTo>
                    <a:pt x="8" y="175"/>
                  </a:lnTo>
                  <a:lnTo>
                    <a:pt x="34" y="172"/>
                  </a:lnTo>
                  <a:lnTo>
                    <a:pt x="50" y="164"/>
                  </a:lnTo>
                  <a:lnTo>
                    <a:pt x="65" y="157"/>
                  </a:lnTo>
                  <a:lnTo>
                    <a:pt x="78" y="144"/>
                  </a:lnTo>
                  <a:lnTo>
                    <a:pt x="94" y="129"/>
                  </a:lnTo>
                  <a:lnTo>
                    <a:pt x="107" y="106"/>
                  </a:lnTo>
                  <a:lnTo>
                    <a:pt x="128" y="84"/>
                  </a:lnTo>
                  <a:lnTo>
                    <a:pt x="133" y="71"/>
                  </a:lnTo>
                  <a:lnTo>
                    <a:pt x="146" y="61"/>
                  </a:lnTo>
                  <a:lnTo>
                    <a:pt x="164" y="50"/>
                  </a:lnTo>
                  <a:lnTo>
                    <a:pt x="180" y="41"/>
                  </a:lnTo>
                  <a:lnTo>
                    <a:pt x="193" y="30"/>
                  </a:lnTo>
                  <a:lnTo>
                    <a:pt x="206" y="22"/>
                  </a:lnTo>
                  <a:lnTo>
                    <a:pt x="221" y="15"/>
                  </a:lnTo>
                  <a:lnTo>
                    <a:pt x="240" y="9"/>
                  </a:lnTo>
                  <a:lnTo>
                    <a:pt x="255" y="2"/>
                  </a:lnTo>
                  <a:lnTo>
                    <a:pt x="276" y="2"/>
                  </a:lnTo>
                  <a:lnTo>
                    <a:pt x="292" y="0"/>
                  </a:lnTo>
                  <a:lnTo>
                    <a:pt x="312" y="5"/>
                  </a:lnTo>
                  <a:lnTo>
                    <a:pt x="312" y="13"/>
                  </a:lnTo>
                  <a:lnTo>
                    <a:pt x="305" y="11"/>
                  </a:lnTo>
                  <a:lnTo>
                    <a:pt x="292" y="13"/>
                  </a:lnTo>
                  <a:lnTo>
                    <a:pt x="268" y="13"/>
                  </a:lnTo>
                  <a:lnTo>
                    <a:pt x="242" y="22"/>
                  </a:lnTo>
                  <a:lnTo>
                    <a:pt x="229" y="26"/>
                  </a:lnTo>
                  <a:lnTo>
                    <a:pt x="211" y="33"/>
                  </a:lnTo>
                  <a:lnTo>
                    <a:pt x="195" y="39"/>
                  </a:lnTo>
                  <a:lnTo>
                    <a:pt x="180" y="50"/>
                  </a:lnTo>
                  <a:lnTo>
                    <a:pt x="167" y="61"/>
                  </a:lnTo>
                  <a:lnTo>
                    <a:pt x="151" y="73"/>
                  </a:lnTo>
                  <a:lnTo>
                    <a:pt x="133" y="89"/>
                  </a:lnTo>
                  <a:lnTo>
                    <a:pt x="120" y="108"/>
                  </a:lnTo>
                  <a:lnTo>
                    <a:pt x="120" y="110"/>
                  </a:lnTo>
                  <a:lnTo>
                    <a:pt x="115" y="119"/>
                  </a:lnTo>
                  <a:lnTo>
                    <a:pt x="107" y="132"/>
                  </a:lnTo>
                  <a:lnTo>
                    <a:pt x="97" y="147"/>
                  </a:lnTo>
                  <a:lnTo>
                    <a:pt x="78" y="159"/>
                  </a:lnTo>
                  <a:lnTo>
                    <a:pt x="58" y="175"/>
                  </a:lnTo>
                  <a:lnTo>
                    <a:pt x="45" y="177"/>
                  </a:lnTo>
                  <a:lnTo>
                    <a:pt x="32" y="181"/>
                  </a:lnTo>
                  <a:lnTo>
                    <a:pt x="16" y="183"/>
                  </a:lnTo>
                  <a:lnTo>
                    <a:pt x="0" y="185"/>
                  </a:lnTo>
                  <a:lnTo>
                    <a:pt x="0" y="177"/>
                  </a:lnTo>
                  <a:lnTo>
                    <a:pt x="0" y="177"/>
                  </a:lnTo>
                  <a:close/>
                </a:path>
              </a:pathLst>
            </a:custGeom>
            <a:solidFill>
              <a:srgbClr val="47BA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09" name="Freeform 197"/>
            <p:cNvSpPr>
              <a:spLocks/>
            </p:cNvSpPr>
            <p:nvPr/>
          </p:nvSpPr>
          <p:spPr bwMode="auto">
            <a:xfrm>
              <a:off x="4956" y="3496"/>
              <a:ext cx="135" cy="47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0" y="43"/>
                </a:cxn>
                <a:cxn ang="0">
                  <a:pos x="8" y="39"/>
                </a:cxn>
                <a:cxn ang="0">
                  <a:pos x="21" y="30"/>
                </a:cxn>
                <a:cxn ang="0">
                  <a:pos x="39" y="23"/>
                </a:cxn>
                <a:cxn ang="0">
                  <a:pos x="57" y="15"/>
                </a:cxn>
                <a:cxn ang="0">
                  <a:pos x="81" y="8"/>
                </a:cxn>
                <a:cxn ang="0">
                  <a:pos x="107" y="4"/>
                </a:cxn>
                <a:cxn ang="0">
                  <a:pos x="133" y="8"/>
                </a:cxn>
                <a:cxn ang="0">
                  <a:pos x="133" y="6"/>
                </a:cxn>
                <a:cxn ang="0">
                  <a:pos x="135" y="4"/>
                </a:cxn>
                <a:cxn ang="0">
                  <a:pos x="130" y="2"/>
                </a:cxn>
                <a:cxn ang="0">
                  <a:pos x="122" y="2"/>
                </a:cxn>
                <a:cxn ang="0">
                  <a:pos x="109" y="0"/>
                </a:cxn>
                <a:cxn ang="0">
                  <a:pos x="94" y="2"/>
                </a:cxn>
                <a:cxn ang="0">
                  <a:pos x="76" y="2"/>
                </a:cxn>
                <a:cxn ang="0">
                  <a:pos x="52" y="11"/>
                </a:cxn>
                <a:cxn ang="0">
                  <a:pos x="26" y="19"/>
                </a:cxn>
                <a:cxn ang="0">
                  <a:pos x="3" y="36"/>
                </a:cxn>
                <a:cxn ang="0">
                  <a:pos x="0" y="47"/>
                </a:cxn>
                <a:cxn ang="0">
                  <a:pos x="0" y="47"/>
                </a:cxn>
              </a:cxnLst>
              <a:rect l="0" t="0" r="r" b="b"/>
              <a:pathLst>
                <a:path w="135" h="47">
                  <a:moveTo>
                    <a:pt x="0" y="47"/>
                  </a:moveTo>
                  <a:lnTo>
                    <a:pt x="0" y="43"/>
                  </a:lnTo>
                  <a:lnTo>
                    <a:pt x="8" y="39"/>
                  </a:lnTo>
                  <a:lnTo>
                    <a:pt x="21" y="30"/>
                  </a:lnTo>
                  <a:lnTo>
                    <a:pt x="39" y="23"/>
                  </a:lnTo>
                  <a:lnTo>
                    <a:pt x="57" y="15"/>
                  </a:lnTo>
                  <a:lnTo>
                    <a:pt x="81" y="8"/>
                  </a:lnTo>
                  <a:lnTo>
                    <a:pt x="107" y="4"/>
                  </a:lnTo>
                  <a:lnTo>
                    <a:pt x="133" y="8"/>
                  </a:lnTo>
                  <a:lnTo>
                    <a:pt x="133" y="6"/>
                  </a:lnTo>
                  <a:lnTo>
                    <a:pt x="135" y="4"/>
                  </a:lnTo>
                  <a:lnTo>
                    <a:pt x="130" y="2"/>
                  </a:lnTo>
                  <a:lnTo>
                    <a:pt x="122" y="2"/>
                  </a:lnTo>
                  <a:lnTo>
                    <a:pt x="109" y="0"/>
                  </a:lnTo>
                  <a:lnTo>
                    <a:pt x="94" y="2"/>
                  </a:lnTo>
                  <a:lnTo>
                    <a:pt x="76" y="2"/>
                  </a:lnTo>
                  <a:lnTo>
                    <a:pt x="52" y="11"/>
                  </a:lnTo>
                  <a:lnTo>
                    <a:pt x="26" y="19"/>
                  </a:lnTo>
                  <a:lnTo>
                    <a:pt x="3" y="36"/>
                  </a:lnTo>
                  <a:lnTo>
                    <a:pt x="0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FF0F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10" name="Freeform 198"/>
            <p:cNvSpPr>
              <a:spLocks/>
            </p:cNvSpPr>
            <p:nvPr/>
          </p:nvSpPr>
          <p:spPr bwMode="auto">
            <a:xfrm>
              <a:off x="4951" y="3494"/>
              <a:ext cx="13" cy="49"/>
            </a:xfrm>
            <a:custGeom>
              <a:avLst/>
              <a:gdLst/>
              <a:ahLst/>
              <a:cxnLst>
                <a:cxn ang="0">
                  <a:pos x="5" y="49"/>
                </a:cxn>
                <a:cxn ang="0">
                  <a:pos x="0" y="49"/>
                </a:cxn>
                <a:cxn ang="0">
                  <a:pos x="8" y="2"/>
                </a:cxn>
                <a:cxn ang="0">
                  <a:pos x="13" y="0"/>
                </a:cxn>
                <a:cxn ang="0">
                  <a:pos x="8" y="43"/>
                </a:cxn>
                <a:cxn ang="0">
                  <a:pos x="5" y="49"/>
                </a:cxn>
                <a:cxn ang="0">
                  <a:pos x="5" y="49"/>
                </a:cxn>
              </a:cxnLst>
              <a:rect l="0" t="0" r="r" b="b"/>
              <a:pathLst>
                <a:path w="13" h="49">
                  <a:moveTo>
                    <a:pt x="5" y="49"/>
                  </a:moveTo>
                  <a:lnTo>
                    <a:pt x="0" y="49"/>
                  </a:lnTo>
                  <a:lnTo>
                    <a:pt x="8" y="2"/>
                  </a:lnTo>
                  <a:lnTo>
                    <a:pt x="13" y="0"/>
                  </a:lnTo>
                  <a:lnTo>
                    <a:pt x="8" y="43"/>
                  </a:lnTo>
                  <a:lnTo>
                    <a:pt x="5" y="49"/>
                  </a:lnTo>
                  <a:lnTo>
                    <a:pt x="5" y="49"/>
                  </a:lnTo>
                  <a:close/>
                </a:path>
              </a:pathLst>
            </a:custGeom>
            <a:solidFill>
              <a:srgbClr val="FF0F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11" name="Freeform 199"/>
            <p:cNvSpPr>
              <a:spLocks/>
            </p:cNvSpPr>
            <p:nvPr/>
          </p:nvSpPr>
          <p:spPr bwMode="auto">
            <a:xfrm>
              <a:off x="4972" y="3489"/>
              <a:ext cx="54" cy="5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9"/>
                </a:cxn>
                <a:cxn ang="0">
                  <a:pos x="10" y="22"/>
                </a:cxn>
                <a:cxn ang="0">
                  <a:pos x="23" y="37"/>
                </a:cxn>
                <a:cxn ang="0">
                  <a:pos x="47" y="52"/>
                </a:cxn>
                <a:cxn ang="0">
                  <a:pos x="54" y="50"/>
                </a:cxn>
                <a:cxn ang="0">
                  <a:pos x="47" y="46"/>
                </a:cxn>
                <a:cxn ang="0">
                  <a:pos x="36" y="37"/>
                </a:cxn>
                <a:cxn ang="0">
                  <a:pos x="15" y="2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54" h="52">
                  <a:moveTo>
                    <a:pt x="0" y="5"/>
                  </a:moveTo>
                  <a:lnTo>
                    <a:pt x="0" y="9"/>
                  </a:lnTo>
                  <a:lnTo>
                    <a:pt x="10" y="22"/>
                  </a:lnTo>
                  <a:lnTo>
                    <a:pt x="23" y="37"/>
                  </a:lnTo>
                  <a:lnTo>
                    <a:pt x="47" y="52"/>
                  </a:lnTo>
                  <a:lnTo>
                    <a:pt x="54" y="50"/>
                  </a:lnTo>
                  <a:lnTo>
                    <a:pt x="47" y="46"/>
                  </a:lnTo>
                  <a:lnTo>
                    <a:pt x="36" y="37"/>
                  </a:lnTo>
                  <a:lnTo>
                    <a:pt x="15" y="2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0F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12" name="Freeform 200"/>
            <p:cNvSpPr>
              <a:spLocks/>
            </p:cNvSpPr>
            <p:nvPr/>
          </p:nvSpPr>
          <p:spPr bwMode="auto">
            <a:xfrm>
              <a:off x="5058" y="3107"/>
              <a:ext cx="44" cy="101"/>
            </a:xfrm>
            <a:custGeom>
              <a:avLst/>
              <a:gdLst/>
              <a:ahLst/>
              <a:cxnLst>
                <a:cxn ang="0">
                  <a:pos x="10" y="101"/>
                </a:cxn>
                <a:cxn ang="0">
                  <a:pos x="13" y="101"/>
                </a:cxn>
                <a:cxn ang="0">
                  <a:pos x="26" y="96"/>
                </a:cxn>
                <a:cxn ang="0">
                  <a:pos x="31" y="90"/>
                </a:cxn>
                <a:cxn ang="0">
                  <a:pos x="39" y="81"/>
                </a:cxn>
                <a:cxn ang="0">
                  <a:pos x="41" y="68"/>
                </a:cxn>
                <a:cxn ang="0">
                  <a:pos x="44" y="49"/>
                </a:cxn>
                <a:cxn ang="0">
                  <a:pos x="41" y="36"/>
                </a:cxn>
                <a:cxn ang="0">
                  <a:pos x="39" y="27"/>
                </a:cxn>
                <a:cxn ang="0">
                  <a:pos x="36" y="19"/>
                </a:cxn>
                <a:cxn ang="0">
                  <a:pos x="33" y="12"/>
                </a:cxn>
                <a:cxn ang="0">
                  <a:pos x="26" y="4"/>
                </a:cxn>
                <a:cxn ang="0">
                  <a:pos x="20" y="2"/>
                </a:cxn>
                <a:cxn ang="0">
                  <a:pos x="5" y="0"/>
                </a:cxn>
                <a:cxn ang="0">
                  <a:pos x="0" y="4"/>
                </a:cxn>
                <a:cxn ang="0">
                  <a:pos x="5" y="10"/>
                </a:cxn>
                <a:cxn ang="0">
                  <a:pos x="7" y="8"/>
                </a:cxn>
                <a:cxn ang="0">
                  <a:pos x="15" y="8"/>
                </a:cxn>
                <a:cxn ang="0">
                  <a:pos x="18" y="8"/>
                </a:cxn>
                <a:cxn ang="0">
                  <a:pos x="23" y="15"/>
                </a:cxn>
                <a:cxn ang="0">
                  <a:pos x="26" y="21"/>
                </a:cxn>
                <a:cxn ang="0">
                  <a:pos x="31" y="36"/>
                </a:cxn>
                <a:cxn ang="0">
                  <a:pos x="31" y="47"/>
                </a:cxn>
                <a:cxn ang="0">
                  <a:pos x="31" y="58"/>
                </a:cxn>
                <a:cxn ang="0">
                  <a:pos x="31" y="66"/>
                </a:cxn>
                <a:cxn ang="0">
                  <a:pos x="31" y="77"/>
                </a:cxn>
                <a:cxn ang="0">
                  <a:pos x="23" y="88"/>
                </a:cxn>
                <a:cxn ang="0">
                  <a:pos x="15" y="92"/>
                </a:cxn>
                <a:cxn ang="0">
                  <a:pos x="10" y="101"/>
                </a:cxn>
                <a:cxn ang="0">
                  <a:pos x="10" y="101"/>
                </a:cxn>
              </a:cxnLst>
              <a:rect l="0" t="0" r="r" b="b"/>
              <a:pathLst>
                <a:path w="44" h="101">
                  <a:moveTo>
                    <a:pt x="10" y="101"/>
                  </a:moveTo>
                  <a:lnTo>
                    <a:pt x="13" y="101"/>
                  </a:lnTo>
                  <a:lnTo>
                    <a:pt x="26" y="96"/>
                  </a:lnTo>
                  <a:lnTo>
                    <a:pt x="31" y="90"/>
                  </a:lnTo>
                  <a:lnTo>
                    <a:pt x="39" y="81"/>
                  </a:lnTo>
                  <a:lnTo>
                    <a:pt x="41" y="68"/>
                  </a:lnTo>
                  <a:lnTo>
                    <a:pt x="44" y="49"/>
                  </a:lnTo>
                  <a:lnTo>
                    <a:pt x="41" y="36"/>
                  </a:lnTo>
                  <a:lnTo>
                    <a:pt x="39" y="27"/>
                  </a:lnTo>
                  <a:lnTo>
                    <a:pt x="36" y="19"/>
                  </a:lnTo>
                  <a:lnTo>
                    <a:pt x="33" y="12"/>
                  </a:lnTo>
                  <a:lnTo>
                    <a:pt x="26" y="4"/>
                  </a:lnTo>
                  <a:lnTo>
                    <a:pt x="20" y="2"/>
                  </a:lnTo>
                  <a:lnTo>
                    <a:pt x="5" y="0"/>
                  </a:lnTo>
                  <a:lnTo>
                    <a:pt x="0" y="4"/>
                  </a:lnTo>
                  <a:lnTo>
                    <a:pt x="5" y="10"/>
                  </a:lnTo>
                  <a:lnTo>
                    <a:pt x="7" y="8"/>
                  </a:lnTo>
                  <a:lnTo>
                    <a:pt x="15" y="8"/>
                  </a:lnTo>
                  <a:lnTo>
                    <a:pt x="18" y="8"/>
                  </a:lnTo>
                  <a:lnTo>
                    <a:pt x="23" y="15"/>
                  </a:lnTo>
                  <a:lnTo>
                    <a:pt x="26" y="21"/>
                  </a:lnTo>
                  <a:lnTo>
                    <a:pt x="31" y="36"/>
                  </a:lnTo>
                  <a:lnTo>
                    <a:pt x="31" y="47"/>
                  </a:lnTo>
                  <a:lnTo>
                    <a:pt x="31" y="58"/>
                  </a:lnTo>
                  <a:lnTo>
                    <a:pt x="31" y="66"/>
                  </a:lnTo>
                  <a:lnTo>
                    <a:pt x="31" y="77"/>
                  </a:lnTo>
                  <a:lnTo>
                    <a:pt x="23" y="88"/>
                  </a:lnTo>
                  <a:lnTo>
                    <a:pt x="15" y="92"/>
                  </a:lnTo>
                  <a:lnTo>
                    <a:pt x="10" y="101"/>
                  </a:lnTo>
                  <a:lnTo>
                    <a:pt x="10" y="101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13" name="Freeform 201"/>
            <p:cNvSpPr>
              <a:spLocks/>
            </p:cNvSpPr>
            <p:nvPr/>
          </p:nvSpPr>
          <p:spPr bwMode="auto">
            <a:xfrm>
              <a:off x="5045" y="3081"/>
              <a:ext cx="75" cy="159"/>
            </a:xfrm>
            <a:custGeom>
              <a:avLst/>
              <a:gdLst/>
              <a:ahLst/>
              <a:cxnLst>
                <a:cxn ang="0">
                  <a:pos x="10" y="144"/>
                </a:cxn>
                <a:cxn ang="0">
                  <a:pos x="13" y="148"/>
                </a:cxn>
                <a:cxn ang="0">
                  <a:pos x="26" y="159"/>
                </a:cxn>
                <a:cxn ang="0">
                  <a:pos x="33" y="159"/>
                </a:cxn>
                <a:cxn ang="0">
                  <a:pos x="44" y="157"/>
                </a:cxn>
                <a:cxn ang="0">
                  <a:pos x="52" y="148"/>
                </a:cxn>
                <a:cxn ang="0">
                  <a:pos x="64" y="135"/>
                </a:cxn>
                <a:cxn ang="0">
                  <a:pos x="70" y="114"/>
                </a:cxn>
                <a:cxn ang="0">
                  <a:pos x="75" y="92"/>
                </a:cxn>
                <a:cxn ang="0">
                  <a:pos x="75" y="69"/>
                </a:cxn>
                <a:cxn ang="0">
                  <a:pos x="72" y="49"/>
                </a:cxn>
                <a:cxn ang="0">
                  <a:pos x="64" y="30"/>
                </a:cxn>
                <a:cxn ang="0">
                  <a:pos x="57" y="15"/>
                </a:cxn>
                <a:cxn ang="0">
                  <a:pos x="44" y="4"/>
                </a:cxn>
                <a:cxn ang="0">
                  <a:pos x="33" y="2"/>
                </a:cxn>
                <a:cxn ang="0">
                  <a:pos x="28" y="0"/>
                </a:cxn>
                <a:cxn ang="0">
                  <a:pos x="18" y="4"/>
                </a:cxn>
                <a:cxn ang="0">
                  <a:pos x="7" y="10"/>
                </a:cxn>
                <a:cxn ang="0">
                  <a:pos x="0" y="30"/>
                </a:cxn>
                <a:cxn ang="0">
                  <a:pos x="5" y="32"/>
                </a:cxn>
                <a:cxn ang="0">
                  <a:pos x="5" y="28"/>
                </a:cxn>
                <a:cxn ang="0">
                  <a:pos x="10" y="19"/>
                </a:cxn>
                <a:cxn ang="0">
                  <a:pos x="18" y="10"/>
                </a:cxn>
                <a:cxn ang="0">
                  <a:pos x="31" y="10"/>
                </a:cxn>
                <a:cxn ang="0">
                  <a:pos x="44" y="15"/>
                </a:cxn>
                <a:cxn ang="0">
                  <a:pos x="57" y="30"/>
                </a:cxn>
                <a:cxn ang="0">
                  <a:pos x="59" y="38"/>
                </a:cxn>
                <a:cxn ang="0">
                  <a:pos x="64" y="53"/>
                </a:cxn>
                <a:cxn ang="0">
                  <a:pos x="67" y="69"/>
                </a:cxn>
                <a:cxn ang="0">
                  <a:pos x="70" y="88"/>
                </a:cxn>
                <a:cxn ang="0">
                  <a:pos x="67" y="103"/>
                </a:cxn>
                <a:cxn ang="0">
                  <a:pos x="62" y="120"/>
                </a:cxn>
                <a:cxn ang="0">
                  <a:pos x="54" y="131"/>
                </a:cxn>
                <a:cxn ang="0">
                  <a:pos x="46" y="144"/>
                </a:cxn>
                <a:cxn ang="0">
                  <a:pos x="36" y="148"/>
                </a:cxn>
                <a:cxn ang="0">
                  <a:pos x="26" y="150"/>
                </a:cxn>
                <a:cxn ang="0">
                  <a:pos x="18" y="148"/>
                </a:cxn>
                <a:cxn ang="0">
                  <a:pos x="13" y="140"/>
                </a:cxn>
                <a:cxn ang="0">
                  <a:pos x="10" y="144"/>
                </a:cxn>
                <a:cxn ang="0">
                  <a:pos x="10" y="144"/>
                </a:cxn>
              </a:cxnLst>
              <a:rect l="0" t="0" r="r" b="b"/>
              <a:pathLst>
                <a:path w="75" h="159">
                  <a:moveTo>
                    <a:pt x="10" y="144"/>
                  </a:moveTo>
                  <a:lnTo>
                    <a:pt x="13" y="148"/>
                  </a:lnTo>
                  <a:lnTo>
                    <a:pt x="26" y="159"/>
                  </a:lnTo>
                  <a:lnTo>
                    <a:pt x="33" y="159"/>
                  </a:lnTo>
                  <a:lnTo>
                    <a:pt x="44" y="157"/>
                  </a:lnTo>
                  <a:lnTo>
                    <a:pt x="52" y="148"/>
                  </a:lnTo>
                  <a:lnTo>
                    <a:pt x="64" y="135"/>
                  </a:lnTo>
                  <a:lnTo>
                    <a:pt x="70" y="114"/>
                  </a:lnTo>
                  <a:lnTo>
                    <a:pt x="75" y="92"/>
                  </a:lnTo>
                  <a:lnTo>
                    <a:pt x="75" y="69"/>
                  </a:lnTo>
                  <a:lnTo>
                    <a:pt x="72" y="49"/>
                  </a:lnTo>
                  <a:lnTo>
                    <a:pt x="64" y="30"/>
                  </a:lnTo>
                  <a:lnTo>
                    <a:pt x="57" y="15"/>
                  </a:lnTo>
                  <a:lnTo>
                    <a:pt x="44" y="4"/>
                  </a:lnTo>
                  <a:lnTo>
                    <a:pt x="33" y="2"/>
                  </a:lnTo>
                  <a:lnTo>
                    <a:pt x="28" y="0"/>
                  </a:lnTo>
                  <a:lnTo>
                    <a:pt x="18" y="4"/>
                  </a:lnTo>
                  <a:lnTo>
                    <a:pt x="7" y="10"/>
                  </a:lnTo>
                  <a:lnTo>
                    <a:pt x="0" y="30"/>
                  </a:lnTo>
                  <a:lnTo>
                    <a:pt x="5" y="32"/>
                  </a:lnTo>
                  <a:lnTo>
                    <a:pt x="5" y="28"/>
                  </a:lnTo>
                  <a:lnTo>
                    <a:pt x="10" y="19"/>
                  </a:lnTo>
                  <a:lnTo>
                    <a:pt x="18" y="10"/>
                  </a:lnTo>
                  <a:lnTo>
                    <a:pt x="31" y="10"/>
                  </a:lnTo>
                  <a:lnTo>
                    <a:pt x="44" y="15"/>
                  </a:lnTo>
                  <a:lnTo>
                    <a:pt x="57" y="30"/>
                  </a:lnTo>
                  <a:lnTo>
                    <a:pt x="59" y="38"/>
                  </a:lnTo>
                  <a:lnTo>
                    <a:pt x="64" y="53"/>
                  </a:lnTo>
                  <a:lnTo>
                    <a:pt x="67" y="69"/>
                  </a:lnTo>
                  <a:lnTo>
                    <a:pt x="70" y="88"/>
                  </a:lnTo>
                  <a:lnTo>
                    <a:pt x="67" y="103"/>
                  </a:lnTo>
                  <a:lnTo>
                    <a:pt x="62" y="120"/>
                  </a:lnTo>
                  <a:lnTo>
                    <a:pt x="54" y="131"/>
                  </a:lnTo>
                  <a:lnTo>
                    <a:pt x="46" y="144"/>
                  </a:lnTo>
                  <a:lnTo>
                    <a:pt x="36" y="148"/>
                  </a:lnTo>
                  <a:lnTo>
                    <a:pt x="26" y="150"/>
                  </a:lnTo>
                  <a:lnTo>
                    <a:pt x="18" y="148"/>
                  </a:lnTo>
                  <a:lnTo>
                    <a:pt x="13" y="140"/>
                  </a:lnTo>
                  <a:lnTo>
                    <a:pt x="10" y="144"/>
                  </a:lnTo>
                  <a:lnTo>
                    <a:pt x="10" y="14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14" name="Freeform 202"/>
            <p:cNvSpPr>
              <a:spLocks/>
            </p:cNvSpPr>
            <p:nvPr/>
          </p:nvSpPr>
          <p:spPr bwMode="auto">
            <a:xfrm>
              <a:off x="4792" y="3205"/>
              <a:ext cx="442" cy="252"/>
            </a:xfrm>
            <a:custGeom>
              <a:avLst/>
              <a:gdLst/>
              <a:ahLst/>
              <a:cxnLst>
                <a:cxn ang="0">
                  <a:pos x="432" y="0"/>
                </a:cxn>
                <a:cxn ang="0">
                  <a:pos x="393" y="7"/>
                </a:cxn>
                <a:cxn ang="0">
                  <a:pos x="349" y="20"/>
                </a:cxn>
                <a:cxn ang="0">
                  <a:pos x="317" y="33"/>
                </a:cxn>
                <a:cxn ang="0">
                  <a:pos x="286" y="52"/>
                </a:cxn>
                <a:cxn ang="0">
                  <a:pos x="258" y="76"/>
                </a:cxn>
                <a:cxn ang="0">
                  <a:pos x="245" y="97"/>
                </a:cxn>
                <a:cxn ang="0">
                  <a:pos x="227" y="127"/>
                </a:cxn>
                <a:cxn ang="0">
                  <a:pos x="206" y="155"/>
                </a:cxn>
                <a:cxn ang="0">
                  <a:pos x="180" y="185"/>
                </a:cxn>
                <a:cxn ang="0">
                  <a:pos x="141" y="211"/>
                </a:cxn>
                <a:cxn ang="0">
                  <a:pos x="104" y="226"/>
                </a:cxn>
                <a:cxn ang="0">
                  <a:pos x="76" y="235"/>
                </a:cxn>
                <a:cxn ang="0">
                  <a:pos x="47" y="239"/>
                </a:cxn>
                <a:cxn ang="0">
                  <a:pos x="16" y="241"/>
                </a:cxn>
                <a:cxn ang="0">
                  <a:pos x="0" y="252"/>
                </a:cxn>
                <a:cxn ang="0">
                  <a:pos x="19" y="252"/>
                </a:cxn>
                <a:cxn ang="0">
                  <a:pos x="39" y="250"/>
                </a:cxn>
                <a:cxn ang="0">
                  <a:pos x="68" y="250"/>
                </a:cxn>
                <a:cxn ang="0">
                  <a:pos x="94" y="243"/>
                </a:cxn>
                <a:cxn ang="0">
                  <a:pos x="128" y="235"/>
                </a:cxn>
                <a:cxn ang="0">
                  <a:pos x="156" y="218"/>
                </a:cxn>
                <a:cxn ang="0">
                  <a:pos x="190" y="196"/>
                </a:cxn>
                <a:cxn ang="0">
                  <a:pos x="211" y="177"/>
                </a:cxn>
                <a:cxn ang="0">
                  <a:pos x="229" y="151"/>
                </a:cxn>
                <a:cxn ang="0">
                  <a:pos x="253" y="114"/>
                </a:cxn>
                <a:cxn ang="0">
                  <a:pos x="279" y="71"/>
                </a:cxn>
                <a:cxn ang="0">
                  <a:pos x="330" y="41"/>
                </a:cxn>
                <a:cxn ang="0">
                  <a:pos x="359" y="26"/>
                </a:cxn>
                <a:cxn ang="0">
                  <a:pos x="388" y="18"/>
                </a:cxn>
                <a:cxn ang="0">
                  <a:pos x="416" y="9"/>
                </a:cxn>
                <a:cxn ang="0">
                  <a:pos x="442" y="7"/>
                </a:cxn>
                <a:cxn ang="0">
                  <a:pos x="440" y="0"/>
                </a:cxn>
              </a:cxnLst>
              <a:rect l="0" t="0" r="r" b="b"/>
              <a:pathLst>
                <a:path w="442" h="252">
                  <a:moveTo>
                    <a:pt x="440" y="0"/>
                  </a:moveTo>
                  <a:lnTo>
                    <a:pt x="432" y="0"/>
                  </a:lnTo>
                  <a:lnTo>
                    <a:pt x="416" y="3"/>
                  </a:lnTo>
                  <a:lnTo>
                    <a:pt x="393" y="7"/>
                  </a:lnTo>
                  <a:lnTo>
                    <a:pt x="367" y="16"/>
                  </a:lnTo>
                  <a:lnTo>
                    <a:pt x="349" y="20"/>
                  </a:lnTo>
                  <a:lnTo>
                    <a:pt x="333" y="26"/>
                  </a:lnTo>
                  <a:lnTo>
                    <a:pt x="317" y="33"/>
                  </a:lnTo>
                  <a:lnTo>
                    <a:pt x="302" y="43"/>
                  </a:lnTo>
                  <a:lnTo>
                    <a:pt x="286" y="52"/>
                  </a:lnTo>
                  <a:lnTo>
                    <a:pt x="271" y="65"/>
                  </a:lnTo>
                  <a:lnTo>
                    <a:pt x="258" y="76"/>
                  </a:lnTo>
                  <a:lnTo>
                    <a:pt x="253" y="93"/>
                  </a:lnTo>
                  <a:lnTo>
                    <a:pt x="245" y="97"/>
                  </a:lnTo>
                  <a:lnTo>
                    <a:pt x="240" y="117"/>
                  </a:lnTo>
                  <a:lnTo>
                    <a:pt x="227" y="127"/>
                  </a:lnTo>
                  <a:lnTo>
                    <a:pt x="219" y="142"/>
                  </a:lnTo>
                  <a:lnTo>
                    <a:pt x="206" y="155"/>
                  </a:lnTo>
                  <a:lnTo>
                    <a:pt x="195" y="173"/>
                  </a:lnTo>
                  <a:lnTo>
                    <a:pt x="180" y="185"/>
                  </a:lnTo>
                  <a:lnTo>
                    <a:pt x="159" y="200"/>
                  </a:lnTo>
                  <a:lnTo>
                    <a:pt x="141" y="211"/>
                  </a:lnTo>
                  <a:lnTo>
                    <a:pt x="117" y="224"/>
                  </a:lnTo>
                  <a:lnTo>
                    <a:pt x="104" y="226"/>
                  </a:lnTo>
                  <a:lnTo>
                    <a:pt x="91" y="231"/>
                  </a:lnTo>
                  <a:lnTo>
                    <a:pt x="76" y="235"/>
                  </a:lnTo>
                  <a:lnTo>
                    <a:pt x="63" y="239"/>
                  </a:lnTo>
                  <a:lnTo>
                    <a:pt x="47" y="239"/>
                  </a:lnTo>
                  <a:lnTo>
                    <a:pt x="32" y="241"/>
                  </a:lnTo>
                  <a:lnTo>
                    <a:pt x="16" y="241"/>
                  </a:lnTo>
                  <a:lnTo>
                    <a:pt x="0" y="241"/>
                  </a:lnTo>
                  <a:lnTo>
                    <a:pt x="0" y="252"/>
                  </a:lnTo>
                  <a:lnTo>
                    <a:pt x="3" y="252"/>
                  </a:lnTo>
                  <a:lnTo>
                    <a:pt x="19" y="252"/>
                  </a:lnTo>
                  <a:lnTo>
                    <a:pt x="26" y="250"/>
                  </a:lnTo>
                  <a:lnTo>
                    <a:pt x="39" y="250"/>
                  </a:lnTo>
                  <a:lnTo>
                    <a:pt x="52" y="250"/>
                  </a:lnTo>
                  <a:lnTo>
                    <a:pt x="68" y="250"/>
                  </a:lnTo>
                  <a:lnTo>
                    <a:pt x="81" y="246"/>
                  </a:lnTo>
                  <a:lnTo>
                    <a:pt x="94" y="243"/>
                  </a:lnTo>
                  <a:lnTo>
                    <a:pt x="112" y="239"/>
                  </a:lnTo>
                  <a:lnTo>
                    <a:pt x="128" y="235"/>
                  </a:lnTo>
                  <a:lnTo>
                    <a:pt x="143" y="226"/>
                  </a:lnTo>
                  <a:lnTo>
                    <a:pt x="156" y="218"/>
                  </a:lnTo>
                  <a:lnTo>
                    <a:pt x="172" y="207"/>
                  </a:lnTo>
                  <a:lnTo>
                    <a:pt x="190" y="196"/>
                  </a:lnTo>
                  <a:lnTo>
                    <a:pt x="193" y="190"/>
                  </a:lnTo>
                  <a:lnTo>
                    <a:pt x="211" y="177"/>
                  </a:lnTo>
                  <a:lnTo>
                    <a:pt x="219" y="164"/>
                  </a:lnTo>
                  <a:lnTo>
                    <a:pt x="229" y="151"/>
                  </a:lnTo>
                  <a:lnTo>
                    <a:pt x="240" y="134"/>
                  </a:lnTo>
                  <a:lnTo>
                    <a:pt x="253" y="114"/>
                  </a:lnTo>
                  <a:lnTo>
                    <a:pt x="260" y="91"/>
                  </a:lnTo>
                  <a:lnTo>
                    <a:pt x="279" y="71"/>
                  </a:lnTo>
                  <a:lnTo>
                    <a:pt x="302" y="54"/>
                  </a:lnTo>
                  <a:lnTo>
                    <a:pt x="330" y="41"/>
                  </a:lnTo>
                  <a:lnTo>
                    <a:pt x="343" y="33"/>
                  </a:lnTo>
                  <a:lnTo>
                    <a:pt x="359" y="26"/>
                  </a:lnTo>
                  <a:lnTo>
                    <a:pt x="372" y="20"/>
                  </a:lnTo>
                  <a:lnTo>
                    <a:pt x="388" y="18"/>
                  </a:lnTo>
                  <a:lnTo>
                    <a:pt x="401" y="11"/>
                  </a:lnTo>
                  <a:lnTo>
                    <a:pt x="416" y="9"/>
                  </a:lnTo>
                  <a:lnTo>
                    <a:pt x="429" y="7"/>
                  </a:lnTo>
                  <a:lnTo>
                    <a:pt x="442" y="7"/>
                  </a:lnTo>
                  <a:lnTo>
                    <a:pt x="440" y="0"/>
                  </a:lnTo>
                  <a:lnTo>
                    <a:pt x="440" y="0"/>
                  </a:lnTo>
                  <a:close/>
                </a:path>
              </a:pathLst>
            </a:custGeom>
            <a:solidFill>
              <a:srgbClr val="179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15" name="Freeform 203"/>
            <p:cNvSpPr>
              <a:spLocks/>
            </p:cNvSpPr>
            <p:nvPr/>
          </p:nvSpPr>
          <p:spPr bwMode="auto">
            <a:xfrm>
              <a:off x="4818" y="3257"/>
              <a:ext cx="406" cy="273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401" y="0"/>
                </a:cxn>
                <a:cxn ang="0">
                  <a:pos x="390" y="4"/>
                </a:cxn>
                <a:cxn ang="0">
                  <a:pos x="375" y="9"/>
                </a:cxn>
                <a:cxn ang="0">
                  <a:pos x="362" y="19"/>
                </a:cxn>
                <a:cxn ang="0">
                  <a:pos x="341" y="30"/>
                </a:cxn>
                <a:cxn ang="0">
                  <a:pos x="325" y="45"/>
                </a:cxn>
                <a:cxn ang="0">
                  <a:pos x="310" y="62"/>
                </a:cxn>
                <a:cxn ang="0">
                  <a:pos x="299" y="84"/>
                </a:cxn>
                <a:cxn ang="0">
                  <a:pos x="291" y="93"/>
                </a:cxn>
                <a:cxn ang="0">
                  <a:pos x="289" y="105"/>
                </a:cxn>
                <a:cxn ang="0">
                  <a:pos x="281" y="116"/>
                </a:cxn>
                <a:cxn ang="0">
                  <a:pos x="279" y="129"/>
                </a:cxn>
                <a:cxn ang="0">
                  <a:pos x="271" y="142"/>
                </a:cxn>
                <a:cxn ang="0">
                  <a:pos x="263" y="155"/>
                </a:cxn>
                <a:cxn ang="0">
                  <a:pos x="250" y="168"/>
                </a:cxn>
                <a:cxn ang="0">
                  <a:pos x="240" y="181"/>
                </a:cxn>
                <a:cxn ang="0">
                  <a:pos x="221" y="191"/>
                </a:cxn>
                <a:cxn ang="0">
                  <a:pos x="206" y="204"/>
                </a:cxn>
                <a:cxn ang="0">
                  <a:pos x="180" y="215"/>
                </a:cxn>
                <a:cxn ang="0">
                  <a:pos x="156" y="228"/>
                </a:cxn>
                <a:cxn ang="0">
                  <a:pos x="141" y="232"/>
                </a:cxn>
                <a:cxn ang="0">
                  <a:pos x="125" y="237"/>
                </a:cxn>
                <a:cxn ang="0">
                  <a:pos x="104" y="241"/>
                </a:cxn>
                <a:cxn ang="0">
                  <a:pos x="91" y="245"/>
                </a:cxn>
                <a:cxn ang="0">
                  <a:pos x="68" y="250"/>
                </a:cxn>
                <a:cxn ang="0">
                  <a:pos x="50" y="254"/>
                </a:cxn>
                <a:cxn ang="0">
                  <a:pos x="26" y="258"/>
                </a:cxn>
                <a:cxn ang="0">
                  <a:pos x="3" y="265"/>
                </a:cxn>
                <a:cxn ang="0">
                  <a:pos x="0" y="273"/>
                </a:cxn>
                <a:cxn ang="0">
                  <a:pos x="0" y="271"/>
                </a:cxn>
                <a:cxn ang="0">
                  <a:pos x="11" y="271"/>
                </a:cxn>
                <a:cxn ang="0">
                  <a:pos x="21" y="267"/>
                </a:cxn>
                <a:cxn ang="0">
                  <a:pos x="39" y="265"/>
                </a:cxn>
                <a:cxn ang="0">
                  <a:pos x="58" y="260"/>
                </a:cxn>
                <a:cxn ang="0">
                  <a:pos x="81" y="256"/>
                </a:cxn>
                <a:cxn ang="0">
                  <a:pos x="104" y="250"/>
                </a:cxn>
                <a:cxn ang="0">
                  <a:pos x="130" y="243"/>
                </a:cxn>
                <a:cxn ang="0">
                  <a:pos x="154" y="232"/>
                </a:cxn>
                <a:cxn ang="0">
                  <a:pos x="180" y="224"/>
                </a:cxn>
                <a:cxn ang="0">
                  <a:pos x="203" y="211"/>
                </a:cxn>
                <a:cxn ang="0">
                  <a:pos x="229" y="200"/>
                </a:cxn>
                <a:cxn ang="0">
                  <a:pos x="247" y="183"/>
                </a:cxn>
                <a:cxn ang="0">
                  <a:pos x="266" y="168"/>
                </a:cxn>
                <a:cxn ang="0">
                  <a:pos x="279" y="151"/>
                </a:cxn>
                <a:cxn ang="0">
                  <a:pos x="289" y="133"/>
                </a:cxn>
                <a:cxn ang="0">
                  <a:pos x="294" y="112"/>
                </a:cxn>
                <a:cxn ang="0">
                  <a:pos x="302" y="95"/>
                </a:cxn>
                <a:cxn ang="0">
                  <a:pos x="310" y="80"/>
                </a:cxn>
                <a:cxn ang="0">
                  <a:pos x="317" y="69"/>
                </a:cxn>
                <a:cxn ang="0">
                  <a:pos x="325" y="56"/>
                </a:cxn>
                <a:cxn ang="0">
                  <a:pos x="333" y="47"/>
                </a:cxn>
                <a:cxn ang="0">
                  <a:pos x="343" y="39"/>
                </a:cxn>
                <a:cxn ang="0">
                  <a:pos x="354" y="34"/>
                </a:cxn>
                <a:cxn ang="0">
                  <a:pos x="367" y="24"/>
                </a:cxn>
                <a:cxn ang="0">
                  <a:pos x="382" y="19"/>
                </a:cxn>
                <a:cxn ang="0">
                  <a:pos x="390" y="17"/>
                </a:cxn>
                <a:cxn ang="0">
                  <a:pos x="395" y="17"/>
                </a:cxn>
                <a:cxn ang="0">
                  <a:pos x="406" y="0"/>
                </a:cxn>
                <a:cxn ang="0">
                  <a:pos x="406" y="0"/>
                </a:cxn>
              </a:cxnLst>
              <a:rect l="0" t="0" r="r" b="b"/>
              <a:pathLst>
                <a:path w="406" h="273">
                  <a:moveTo>
                    <a:pt x="406" y="0"/>
                  </a:moveTo>
                  <a:lnTo>
                    <a:pt x="401" y="0"/>
                  </a:lnTo>
                  <a:lnTo>
                    <a:pt x="390" y="4"/>
                  </a:lnTo>
                  <a:lnTo>
                    <a:pt x="375" y="9"/>
                  </a:lnTo>
                  <a:lnTo>
                    <a:pt x="362" y="19"/>
                  </a:lnTo>
                  <a:lnTo>
                    <a:pt x="341" y="30"/>
                  </a:lnTo>
                  <a:lnTo>
                    <a:pt x="325" y="45"/>
                  </a:lnTo>
                  <a:lnTo>
                    <a:pt x="310" y="62"/>
                  </a:lnTo>
                  <a:lnTo>
                    <a:pt x="299" y="84"/>
                  </a:lnTo>
                  <a:lnTo>
                    <a:pt x="291" y="93"/>
                  </a:lnTo>
                  <a:lnTo>
                    <a:pt x="289" y="105"/>
                  </a:lnTo>
                  <a:lnTo>
                    <a:pt x="281" y="116"/>
                  </a:lnTo>
                  <a:lnTo>
                    <a:pt x="279" y="129"/>
                  </a:lnTo>
                  <a:lnTo>
                    <a:pt x="271" y="142"/>
                  </a:lnTo>
                  <a:lnTo>
                    <a:pt x="263" y="155"/>
                  </a:lnTo>
                  <a:lnTo>
                    <a:pt x="250" y="168"/>
                  </a:lnTo>
                  <a:lnTo>
                    <a:pt x="240" y="181"/>
                  </a:lnTo>
                  <a:lnTo>
                    <a:pt x="221" y="191"/>
                  </a:lnTo>
                  <a:lnTo>
                    <a:pt x="206" y="204"/>
                  </a:lnTo>
                  <a:lnTo>
                    <a:pt x="180" y="215"/>
                  </a:lnTo>
                  <a:lnTo>
                    <a:pt x="156" y="228"/>
                  </a:lnTo>
                  <a:lnTo>
                    <a:pt x="141" y="232"/>
                  </a:lnTo>
                  <a:lnTo>
                    <a:pt x="125" y="237"/>
                  </a:lnTo>
                  <a:lnTo>
                    <a:pt x="104" y="241"/>
                  </a:lnTo>
                  <a:lnTo>
                    <a:pt x="91" y="245"/>
                  </a:lnTo>
                  <a:lnTo>
                    <a:pt x="68" y="250"/>
                  </a:lnTo>
                  <a:lnTo>
                    <a:pt x="50" y="254"/>
                  </a:lnTo>
                  <a:lnTo>
                    <a:pt x="26" y="258"/>
                  </a:lnTo>
                  <a:lnTo>
                    <a:pt x="3" y="265"/>
                  </a:lnTo>
                  <a:lnTo>
                    <a:pt x="0" y="273"/>
                  </a:lnTo>
                  <a:lnTo>
                    <a:pt x="0" y="271"/>
                  </a:lnTo>
                  <a:lnTo>
                    <a:pt x="11" y="271"/>
                  </a:lnTo>
                  <a:lnTo>
                    <a:pt x="21" y="267"/>
                  </a:lnTo>
                  <a:lnTo>
                    <a:pt x="39" y="265"/>
                  </a:lnTo>
                  <a:lnTo>
                    <a:pt x="58" y="260"/>
                  </a:lnTo>
                  <a:lnTo>
                    <a:pt x="81" y="256"/>
                  </a:lnTo>
                  <a:lnTo>
                    <a:pt x="104" y="250"/>
                  </a:lnTo>
                  <a:lnTo>
                    <a:pt x="130" y="243"/>
                  </a:lnTo>
                  <a:lnTo>
                    <a:pt x="154" y="232"/>
                  </a:lnTo>
                  <a:lnTo>
                    <a:pt x="180" y="224"/>
                  </a:lnTo>
                  <a:lnTo>
                    <a:pt x="203" y="211"/>
                  </a:lnTo>
                  <a:lnTo>
                    <a:pt x="229" y="200"/>
                  </a:lnTo>
                  <a:lnTo>
                    <a:pt x="247" y="183"/>
                  </a:lnTo>
                  <a:lnTo>
                    <a:pt x="266" y="168"/>
                  </a:lnTo>
                  <a:lnTo>
                    <a:pt x="279" y="151"/>
                  </a:lnTo>
                  <a:lnTo>
                    <a:pt x="289" y="133"/>
                  </a:lnTo>
                  <a:lnTo>
                    <a:pt x="294" y="112"/>
                  </a:lnTo>
                  <a:lnTo>
                    <a:pt x="302" y="95"/>
                  </a:lnTo>
                  <a:lnTo>
                    <a:pt x="310" y="80"/>
                  </a:lnTo>
                  <a:lnTo>
                    <a:pt x="317" y="69"/>
                  </a:lnTo>
                  <a:lnTo>
                    <a:pt x="325" y="56"/>
                  </a:lnTo>
                  <a:lnTo>
                    <a:pt x="333" y="47"/>
                  </a:lnTo>
                  <a:lnTo>
                    <a:pt x="343" y="39"/>
                  </a:lnTo>
                  <a:lnTo>
                    <a:pt x="354" y="34"/>
                  </a:lnTo>
                  <a:lnTo>
                    <a:pt x="367" y="24"/>
                  </a:lnTo>
                  <a:lnTo>
                    <a:pt x="382" y="19"/>
                  </a:lnTo>
                  <a:lnTo>
                    <a:pt x="390" y="17"/>
                  </a:lnTo>
                  <a:lnTo>
                    <a:pt x="395" y="17"/>
                  </a:lnTo>
                  <a:lnTo>
                    <a:pt x="406" y="0"/>
                  </a:lnTo>
                  <a:lnTo>
                    <a:pt x="406" y="0"/>
                  </a:lnTo>
                  <a:close/>
                </a:path>
              </a:pathLst>
            </a:custGeom>
            <a:solidFill>
              <a:srgbClr val="21D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16" name="Freeform 204"/>
            <p:cNvSpPr>
              <a:spLocks/>
            </p:cNvSpPr>
            <p:nvPr/>
          </p:nvSpPr>
          <p:spPr bwMode="auto">
            <a:xfrm>
              <a:off x="5187" y="3147"/>
              <a:ext cx="53" cy="134"/>
            </a:xfrm>
            <a:custGeom>
              <a:avLst/>
              <a:gdLst/>
              <a:ahLst/>
              <a:cxnLst>
                <a:cxn ang="0">
                  <a:pos x="8" y="134"/>
                </a:cxn>
                <a:cxn ang="0">
                  <a:pos x="13" y="134"/>
                </a:cxn>
                <a:cxn ang="0">
                  <a:pos x="29" y="129"/>
                </a:cxn>
                <a:cxn ang="0">
                  <a:pos x="37" y="121"/>
                </a:cxn>
                <a:cxn ang="0">
                  <a:pos x="45" y="108"/>
                </a:cxn>
                <a:cxn ang="0">
                  <a:pos x="47" y="99"/>
                </a:cxn>
                <a:cxn ang="0">
                  <a:pos x="50" y="91"/>
                </a:cxn>
                <a:cxn ang="0">
                  <a:pos x="50" y="78"/>
                </a:cxn>
                <a:cxn ang="0">
                  <a:pos x="52" y="67"/>
                </a:cxn>
                <a:cxn ang="0">
                  <a:pos x="50" y="52"/>
                </a:cxn>
                <a:cxn ang="0">
                  <a:pos x="47" y="41"/>
                </a:cxn>
                <a:cxn ang="0">
                  <a:pos x="45" y="28"/>
                </a:cxn>
                <a:cxn ang="0">
                  <a:pos x="42" y="22"/>
                </a:cxn>
                <a:cxn ang="0">
                  <a:pos x="34" y="9"/>
                </a:cxn>
                <a:cxn ang="0">
                  <a:pos x="26" y="5"/>
                </a:cxn>
                <a:cxn ang="0">
                  <a:pos x="8" y="0"/>
                </a:cxn>
                <a:cxn ang="0">
                  <a:pos x="3" y="3"/>
                </a:cxn>
                <a:cxn ang="0">
                  <a:pos x="0" y="13"/>
                </a:cxn>
                <a:cxn ang="0">
                  <a:pos x="6" y="11"/>
                </a:cxn>
                <a:cxn ang="0">
                  <a:pos x="19" y="13"/>
                </a:cxn>
                <a:cxn ang="0">
                  <a:pos x="24" y="15"/>
                </a:cxn>
                <a:cxn ang="0">
                  <a:pos x="32" y="24"/>
                </a:cxn>
                <a:cxn ang="0">
                  <a:pos x="37" y="35"/>
                </a:cxn>
                <a:cxn ang="0">
                  <a:pos x="42" y="54"/>
                </a:cxn>
                <a:cxn ang="0">
                  <a:pos x="42" y="69"/>
                </a:cxn>
                <a:cxn ang="0">
                  <a:pos x="42" y="84"/>
                </a:cxn>
                <a:cxn ang="0">
                  <a:pos x="39" y="95"/>
                </a:cxn>
                <a:cxn ang="0">
                  <a:pos x="37" y="108"/>
                </a:cxn>
                <a:cxn ang="0">
                  <a:pos x="26" y="121"/>
                </a:cxn>
                <a:cxn ang="0">
                  <a:pos x="16" y="129"/>
                </a:cxn>
                <a:cxn ang="0">
                  <a:pos x="11" y="132"/>
                </a:cxn>
                <a:cxn ang="0">
                  <a:pos x="8" y="134"/>
                </a:cxn>
                <a:cxn ang="0">
                  <a:pos x="8" y="134"/>
                </a:cxn>
              </a:cxnLst>
              <a:rect l="0" t="0" r="r" b="b"/>
              <a:pathLst>
                <a:path w="52" h="134">
                  <a:moveTo>
                    <a:pt x="8" y="134"/>
                  </a:moveTo>
                  <a:lnTo>
                    <a:pt x="13" y="134"/>
                  </a:lnTo>
                  <a:lnTo>
                    <a:pt x="29" y="129"/>
                  </a:lnTo>
                  <a:lnTo>
                    <a:pt x="37" y="121"/>
                  </a:lnTo>
                  <a:lnTo>
                    <a:pt x="45" y="108"/>
                  </a:lnTo>
                  <a:lnTo>
                    <a:pt x="47" y="99"/>
                  </a:lnTo>
                  <a:lnTo>
                    <a:pt x="50" y="91"/>
                  </a:lnTo>
                  <a:lnTo>
                    <a:pt x="50" y="78"/>
                  </a:lnTo>
                  <a:lnTo>
                    <a:pt x="52" y="67"/>
                  </a:lnTo>
                  <a:lnTo>
                    <a:pt x="50" y="52"/>
                  </a:lnTo>
                  <a:lnTo>
                    <a:pt x="47" y="41"/>
                  </a:lnTo>
                  <a:lnTo>
                    <a:pt x="45" y="28"/>
                  </a:lnTo>
                  <a:lnTo>
                    <a:pt x="42" y="22"/>
                  </a:lnTo>
                  <a:lnTo>
                    <a:pt x="34" y="9"/>
                  </a:lnTo>
                  <a:lnTo>
                    <a:pt x="26" y="5"/>
                  </a:lnTo>
                  <a:lnTo>
                    <a:pt x="8" y="0"/>
                  </a:lnTo>
                  <a:lnTo>
                    <a:pt x="3" y="3"/>
                  </a:lnTo>
                  <a:lnTo>
                    <a:pt x="0" y="13"/>
                  </a:lnTo>
                  <a:lnTo>
                    <a:pt x="6" y="11"/>
                  </a:lnTo>
                  <a:lnTo>
                    <a:pt x="19" y="13"/>
                  </a:lnTo>
                  <a:lnTo>
                    <a:pt x="24" y="15"/>
                  </a:lnTo>
                  <a:lnTo>
                    <a:pt x="32" y="24"/>
                  </a:lnTo>
                  <a:lnTo>
                    <a:pt x="37" y="35"/>
                  </a:lnTo>
                  <a:lnTo>
                    <a:pt x="42" y="54"/>
                  </a:lnTo>
                  <a:lnTo>
                    <a:pt x="42" y="69"/>
                  </a:lnTo>
                  <a:lnTo>
                    <a:pt x="42" y="84"/>
                  </a:lnTo>
                  <a:lnTo>
                    <a:pt x="39" y="95"/>
                  </a:lnTo>
                  <a:lnTo>
                    <a:pt x="37" y="108"/>
                  </a:lnTo>
                  <a:lnTo>
                    <a:pt x="26" y="121"/>
                  </a:lnTo>
                  <a:lnTo>
                    <a:pt x="16" y="129"/>
                  </a:lnTo>
                  <a:lnTo>
                    <a:pt x="11" y="132"/>
                  </a:lnTo>
                  <a:lnTo>
                    <a:pt x="8" y="134"/>
                  </a:lnTo>
                  <a:lnTo>
                    <a:pt x="8" y="13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17" name="Freeform 205"/>
            <p:cNvSpPr>
              <a:spLocks/>
            </p:cNvSpPr>
            <p:nvPr/>
          </p:nvSpPr>
          <p:spPr bwMode="auto">
            <a:xfrm>
              <a:off x="5190" y="3087"/>
              <a:ext cx="138" cy="39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33" y="0"/>
                </a:cxn>
                <a:cxn ang="0">
                  <a:pos x="138" y="9"/>
                </a:cxn>
                <a:cxn ang="0">
                  <a:pos x="18" y="39"/>
                </a:cxn>
                <a:cxn ang="0">
                  <a:pos x="0" y="32"/>
                </a:cxn>
                <a:cxn ang="0">
                  <a:pos x="0" y="32"/>
                </a:cxn>
              </a:cxnLst>
              <a:rect l="0" t="0" r="r" b="b"/>
              <a:pathLst>
                <a:path w="138" h="39">
                  <a:moveTo>
                    <a:pt x="0" y="32"/>
                  </a:moveTo>
                  <a:lnTo>
                    <a:pt x="133" y="0"/>
                  </a:lnTo>
                  <a:lnTo>
                    <a:pt x="138" y="9"/>
                  </a:lnTo>
                  <a:lnTo>
                    <a:pt x="18" y="39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18" name="Freeform 206"/>
            <p:cNvSpPr>
              <a:spLocks/>
            </p:cNvSpPr>
            <p:nvPr/>
          </p:nvSpPr>
          <p:spPr bwMode="auto">
            <a:xfrm>
              <a:off x="4785" y="3156"/>
              <a:ext cx="291" cy="174"/>
            </a:xfrm>
            <a:custGeom>
              <a:avLst/>
              <a:gdLst/>
              <a:ahLst/>
              <a:cxnLst>
                <a:cxn ang="0">
                  <a:pos x="10" y="174"/>
                </a:cxn>
                <a:cxn ang="0">
                  <a:pos x="0" y="170"/>
                </a:cxn>
                <a:cxn ang="0">
                  <a:pos x="5" y="168"/>
                </a:cxn>
                <a:cxn ang="0">
                  <a:pos x="7" y="166"/>
                </a:cxn>
                <a:cxn ang="0">
                  <a:pos x="18" y="163"/>
                </a:cxn>
                <a:cxn ang="0">
                  <a:pos x="31" y="161"/>
                </a:cxn>
                <a:cxn ang="0">
                  <a:pos x="46" y="159"/>
                </a:cxn>
                <a:cxn ang="0">
                  <a:pos x="62" y="151"/>
                </a:cxn>
                <a:cxn ang="0">
                  <a:pos x="78" y="142"/>
                </a:cxn>
                <a:cxn ang="0">
                  <a:pos x="96" y="129"/>
                </a:cxn>
                <a:cxn ang="0">
                  <a:pos x="111" y="112"/>
                </a:cxn>
                <a:cxn ang="0">
                  <a:pos x="122" y="90"/>
                </a:cxn>
                <a:cxn ang="0">
                  <a:pos x="137" y="71"/>
                </a:cxn>
                <a:cxn ang="0">
                  <a:pos x="150" y="52"/>
                </a:cxn>
                <a:cxn ang="0">
                  <a:pos x="174" y="37"/>
                </a:cxn>
                <a:cxn ang="0">
                  <a:pos x="192" y="21"/>
                </a:cxn>
                <a:cxn ang="0">
                  <a:pos x="218" y="11"/>
                </a:cxn>
                <a:cxn ang="0">
                  <a:pos x="231" y="6"/>
                </a:cxn>
                <a:cxn ang="0">
                  <a:pos x="247" y="4"/>
                </a:cxn>
                <a:cxn ang="0">
                  <a:pos x="262" y="0"/>
                </a:cxn>
                <a:cxn ang="0">
                  <a:pos x="283" y="0"/>
                </a:cxn>
                <a:cxn ang="0">
                  <a:pos x="286" y="0"/>
                </a:cxn>
                <a:cxn ang="0">
                  <a:pos x="291" y="0"/>
                </a:cxn>
                <a:cxn ang="0">
                  <a:pos x="291" y="2"/>
                </a:cxn>
                <a:cxn ang="0">
                  <a:pos x="283" y="6"/>
                </a:cxn>
                <a:cxn ang="0">
                  <a:pos x="273" y="6"/>
                </a:cxn>
                <a:cxn ang="0">
                  <a:pos x="260" y="9"/>
                </a:cxn>
                <a:cxn ang="0">
                  <a:pos x="247" y="9"/>
                </a:cxn>
                <a:cxn ang="0">
                  <a:pos x="228" y="15"/>
                </a:cxn>
                <a:cxn ang="0">
                  <a:pos x="210" y="19"/>
                </a:cxn>
                <a:cxn ang="0">
                  <a:pos x="189" y="30"/>
                </a:cxn>
                <a:cxn ang="0">
                  <a:pos x="174" y="43"/>
                </a:cxn>
                <a:cxn ang="0">
                  <a:pos x="153" y="62"/>
                </a:cxn>
                <a:cxn ang="0">
                  <a:pos x="150" y="67"/>
                </a:cxn>
                <a:cxn ang="0">
                  <a:pos x="137" y="82"/>
                </a:cxn>
                <a:cxn ang="0">
                  <a:pos x="124" y="97"/>
                </a:cxn>
                <a:cxn ang="0">
                  <a:pos x="122" y="114"/>
                </a:cxn>
                <a:cxn ang="0">
                  <a:pos x="111" y="129"/>
                </a:cxn>
                <a:cxn ang="0">
                  <a:pos x="91" y="151"/>
                </a:cxn>
                <a:cxn ang="0">
                  <a:pos x="72" y="157"/>
                </a:cxn>
                <a:cxn ang="0">
                  <a:pos x="57" y="166"/>
                </a:cxn>
                <a:cxn ang="0">
                  <a:pos x="33" y="170"/>
                </a:cxn>
                <a:cxn ang="0">
                  <a:pos x="10" y="174"/>
                </a:cxn>
                <a:cxn ang="0">
                  <a:pos x="10" y="174"/>
                </a:cxn>
              </a:cxnLst>
              <a:rect l="0" t="0" r="r" b="b"/>
              <a:pathLst>
                <a:path w="291" h="174">
                  <a:moveTo>
                    <a:pt x="10" y="174"/>
                  </a:moveTo>
                  <a:lnTo>
                    <a:pt x="0" y="170"/>
                  </a:lnTo>
                  <a:lnTo>
                    <a:pt x="5" y="168"/>
                  </a:lnTo>
                  <a:lnTo>
                    <a:pt x="7" y="166"/>
                  </a:lnTo>
                  <a:lnTo>
                    <a:pt x="18" y="163"/>
                  </a:lnTo>
                  <a:lnTo>
                    <a:pt x="31" y="161"/>
                  </a:lnTo>
                  <a:lnTo>
                    <a:pt x="46" y="159"/>
                  </a:lnTo>
                  <a:lnTo>
                    <a:pt x="62" y="151"/>
                  </a:lnTo>
                  <a:lnTo>
                    <a:pt x="78" y="142"/>
                  </a:lnTo>
                  <a:lnTo>
                    <a:pt x="96" y="129"/>
                  </a:lnTo>
                  <a:lnTo>
                    <a:pt x="111" y="112"/>
                  </a:lnTo>
                  <a:lnTo>
                    <a:pt x="122" y="90"/>
                  </a:lnTo>
                  <a:lnTo>
                    <a:pt x="137" y="71"/>
                  </a:lnTo>
                  <a:lnTo>
                    <a:pt x="150" y="52"/>
                  </a:lnTo>
                  <a:lnTo>
                    <a:pt x="174" y="37"/>
                  </a:lnTo>
                  <a:lnTo>
                    <a:pt x="192" y="21"/>
                  </a:lnTo>
                  <a:lnTo>
                    <a:pt x="218" y="11"/>
                  </a:lnTo>
                  <a:lnTo>
                    <a:pt x="231" y="6"/>
                  </a:lnTo>
                  <a:lnTo>
                    <a:pt x="247" y="4"/>
                  </a:lnTo>
                  <a:lnTo>
                    <a:pt x="262" y="0"/>
                  </a:lnTo>
                  <a:lnTo>
                    <a:pt x="283" y="0"/>
                  </a:lnTo>
                  <a:lnTo>
                    <a:pt x="286" y="0"/>
                  </a:lnTo>
                  <a:lnTo>
                    <a:pt x="291" y="0"/>
                  </a:lnTo>
                  <a:lnTo>
                    <a:pt x="291" y="2"/>
                  </a:lnTo>
                  <a:lnTo>
                    <a:pt x="283" y="6"/>
                  </a:lnTo>
                  <a:lnTo>
                    <a:pt x="273" y="6"/>
                  </a:lnTo>
                  <a:lnTo>
                    <a:pt x="260" y="9"/>
                  </a:lnTo>
                  <a:lnTo>
                    <a:pt x="247" y="9"/>
                  </a:lnTo>
                  <a:lnTo>
                    <a:pt x="228" y="15"/>
                  </a:lnTo>
                  <a:lnTo>
                    <a:pt x="210" y="19"/>
                  </a:lnTo>
                  <a:lnTo>
                    <a:pt x="189" y="30"/>
                  </a:lnTo>
                  <a:lnTo>
                    <a:pt x="174" y="43"/>
                  </a:lnTo>
                  <a:lnTo>
                    <a:pt x="153" y="62"/>
                  </a:lnTo>
                  <a:lnTo>
                    <a:pt x="150" y="67"/>
                  </a:lnTo>
                  <a:lnTo>
                    <a:pt x="137" y="82"/>
                  </a:lnTo>
                  <a:lnTo>
                    <a:pt x="124" y="97"/>
                  </a:lnTo>
                  <a:lnTo>
                    <a:pt x="122" y="114"/>
                  </a:lnTo>
                  <a:lnTo>
                    <a:pt x="111" y="129"/>
                  </a:lnTo>
                  <a:lnTo>
                    <a:pt x="91" y="151"/>
                  </a:lnTo>
                  <a:lnTo>
                    <a:pt x="72" y="157"/>
                  </a:lnTo>
                  <a:lnTo>
                    <a:pt x="57" y="166"/>
                  </a:lnTo>
                  <a:lnTo>
                    <a:pt x="33" y="170"/>
                  </a:lnTo>
                  <a:lnTo>
                    <a:pt x="10" y="174"/>
                  </a:lnTo>
                  <a:lnTo>
                    <a:pt x="10" y="17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19" name="Freeform 207"/>
            <p:cNvSpPr>
              <a:spLocks/>
            </p:cNvSpPr>
            <p:nvPr/>
          </p:nvSpPr>
          <p:spPr bwMode="auto">
            <a:xfrm>
              <a:off x="4795" y="3180"/>
              <a:ext cx="281" cy="187"/>
            </a:xfrm>
            <a:custGeom>
              <a:avLst/>
              <a:gdLst/>
              <a:ahLst/>
              <a:cxnLst>
                <a:cxn ang="0">
                  <a:pos x="10" y="180"/>
                </a:cxn>
                <a:cxn ang="0">
                  <a:pos x="10" y="178"/>
                </a:cxn>
                <a:cxn ang="0">
                  <a:pos x="21" y="178"/>
                </a:cxn>
                <a:cxn ang="0">
                  <a:pos x="31" y="174"/>
                </a:cxn>
                <a:cxn ang="0">
                  <a:pos x="49" y="172"/>
                </a:cxn>
                <a:cxn ang="0">
                  <a:pos x="65" y="163"/>
                </a:cxn>
                <a:cxn ang="0">
                  <a:pos x="81" y="157"/>
                </a:cxn>
                <a:cxn ang="0">
                  <a:pos x="99" y="148"/>
                </a:cxn>
                <a:cxn ang="0">
                  <a:pos x="114" y="137"/>
                </a:cxn>
                <a:cxn ang="0">
                  <a:pos x="127" y="122"/>
                </a:cxn>
                <a:cxn ang="0">
                  <a:pos x="138" y="109"/>
                </a:cxn>
                <a:cxn ang="0">
                  <a:pos x="143" y="94"/>
                </a:cxn>
                <a:cxn ang="0">
                  <a:pos x="153" y="81"/>
                </a:cxn>
                <a:cxn ang="0">
                  <a:pos x="164" y="66"/>
                </a:cxn>
                <a:cxn ang="0">
                  <a:pos x="174" y="53"/>
                </a:cxn>
                <a:cxn ang="0">
                  <a:pos x="182" y="41"/>
                </a:cxn>
                <a:cxn ang="0">
                  <a:pos x="200" y="32"/>
                </a:cxn>
                <a:cxn ang="0">
                  <a:pos x="213" y="19"/>
                </a:cxn>
                <a:cxn ang="0">
                  <a:pos x="226" y="13"/>
                </a:cxn>
                <a:cxn ang="0">
                  <a:pos x="239" y="6"/>
                </a:cxn>
                <a:cxn ang="0">
                  <a:pos x="252" y="4"/>
                </a:cxn>
                <a:cxn ang="0">
                  <a:pos x="270" y="0"/>
                </a:cxn>
                <a:cxn ang="0">
                  <a:pos x="278" y="0"/>
                </a:cxn>
                <a:cxn ang="0">
                  <a:pos x="281" y="0"/>
                </a:cxn>
                <a:cxn ang="0">
                  <a:pos x="278" y="6"/>
                </a:cxn>
                <a:cxn ang="0">
                  <a:pos x="270" y="6"/>
                </a:cxn>
                <a:cxn ang="0">
                  <a:pos x="260" y="8"/>
                </a:cxn>
                <a:cxn ang="0">
                  <a:pos x="244" y="13"/>
                </a:cxn>
                <a:cxn ang="0">
                  <a:pos x="231" y="19"/>
                </a:cxn>
                <a:cxn ang="0">
                  <a:pos x="216" y="23"/>
                </a:cxn>
                <a:cxn ang="0">
                  <a:pos x="200" y="32"/>
                </a:cxn>
                <a:cxn ang="0">
                  <a:pos x="187" y="45"/>
                </a:cxn>
                <a:cxn ang="0">
                  <a:pos x="179" y="60"/>
                </a:cxn>
                <a:cxn ang="0">
                  <a:pos x="169" y="75"/>
                </a:cxn>
                <a:cxn ang="0">
                  <a:pos x="161" y="92"/>
                </a:cxn>
                <a:cxn ang="0">
                  <a:pos x="151" y="111"/>
                </a:cxn>
                <a:cxn ang="0">
                  <a:pos x="138" y="133"/>
                </a:cxn>
                <a:cxn ang="0">
                  <a:pos x="114" y="148"/>
                </a:cxn>
                <a:cxn ang="0">
                  <a:pos x="91" y="165"/>
                </a:cxn>
                <a:cxn ang="0">
                  <a:pos x="78" y="170"/>
                </a:cxn>
                <a:cxn ang="0">
                  <a:pos x="62" y="176"/>
                </a:cxn>
                <a:cxn ang="0">
                  <a:pos x="42" y="180"/>
                </a:cxn>
                <a:cxn ang="0">
                  <a:pos x="23" y="187"/>
                </a:cxn>
                <a:cxn ang="0">
                  <a:pos x="16" y="187"/>
                </a:cxn>
                <a:cxn ang="0">
                  <a:pos x="5" y="187"/>
                </a:cxn>
                <a:cxn ang="0">
                  <a:pos x="0" y="185"/>
                </a:cxn>
                <a:cxn ang="0">
                  <a:pos x="10" y="180"/>
                </a:cxn>
                <a:cxn ang="0">
                  <a:pos x="10" y="180"/>
                </a:cxn>
              </a:cxnLst>
              <a:rect l="0" t="0" r="r" b="b"/>
              <a:pathLst>
                <a:path w="281" h="187">
                  <a:moveTo>
                    <a:pt x="10" y="180"/>
                  </a:moveTo>
                  <a:lnTo>
                    <a:pt x="10" y="178"/>
                  </a:lnTo>
                  <a:lnTo>
                    <a:pt x="21" y="178"/>
                  </a:lnTo>
                  <a:lnTo>
                    <a:pt x="31" y="174"/>
                  </a:lnTo>
                  <a:lnTo>
                    <a:pt x="49" y="172"/>
                  </a:lnTo>
                  <a:lnTo>
                    <a:pt x="65" y="163"/>
                  </a:lnTo>
                  <a:lnTo>
                    <a:pt x="81" y="157"/>
                  </a:lnTo>
                  <a:lnTo>
                    <a:pt x="99" y="148"/>
                  </a:lnTo>
                  <a:lnTo>
                    <a:pt x="114" y="137"/>
                  </a:lnTo>
                  <a:lnTo>
                    <a:pt x="127" y="122"/>
                  </a:lnTo>
                  <a:lnTo>
                    <a:pt x="138" y="109"/>
                  </a:lnTo>
                  <a:lnTo>
                    <a:pt x="143" y="94"/>
                  </a:lnTo>
                  <a:lnTo>
                    <a:pt x="153" y="81"/>
                  </a:lnTo>
                  <a:lnTo>
                    <a:pt x="164" y="66"/>
                  </a:lnTo>
                  <a:lnTo>
                    <a:pt x="174" y="53"/>
                  </a:lnTo>
                  <a:lnTo>
                    <a:pt x="182" y="41"/>
                  </a:lnTo>
                  <a:lnTo>
                    <a:pt x="200" y="32"/>
                  </a:lnTo>
                  <a:lnTo>
                    <a:pt x="213" y="19"/>
                  </a:lnTo>
                  <a:lnTo>
                    <a:pt x="226" y="13"/>
                  </a:lnTo>
                  <a:lnTo>
                    <a:pt x="239" y="6"/>
                  </a:lnTo>
                  <a:lnTo>
                    <a:pt x="252" y="4"/>
                  </a:lnTo>
                  <a:lnTo>
                    <a:pt x="270" y="0"/>
                  </a:lnTo>
                  <a:lnTo>
                    <a:pt x="278" y="0"/>
                  </a:lnTo>
                  <a:lnTo>
                    <a:pt x="281" y="0"/>
                  </a:lnTo>
                  <a:lnTo>
                    <a:pt x="278" y="6"/>
                  </a:lnTo>
                  <a:lnTo>
                    <a:pt x="270" y="6"/>
                  </a:lnTo>
                  <a:lnTo>
                    <a:pt x="260" y="8"/>
                  </a:lnTo>
                  <a:lnTo>
                    <a:pt x="244" y="13"/>
                  </a:lnTo>
                  <a:lnTo>
                    <a:pt x="231" y="19"/>
                  </a:lnTo>
                  <a:lnTo>
                    <a:pt x="216" y="23"/>
                  </a:lnTo>
                  <a:lnTo>
                    <a:pt x="200" y="32"/>
                  </a:lnTo>
                  <a:lnTo>
                    <a:pt x="187" y="45"/>
                  </a:lnTo>
                  <a:lnTo>
                    <a:pt x="179" y="60"/>
                  </a:lnTo>
                  <a:lnTo>
                    <a:pt x="169" y="75"/>
                  </a:lnTo>
                  <a:lnTo>
                    <a:pt x="161" y="92"/>
                  </a:lnTo>
                  <a:lnTo>
                    <a:pt x="151" y="111"/>
                  </a:lnTo>
                  <a:lnTo>
                    <a:pt x="138" y="133"/>
                  </a:lnTo>
                  <a:lnTo>
                    <a:pt x="114" y="148"/>
                  </a:lnTo>
                  <a:lnTo>
                    <a:pt x="91" y="165"/>
                  </a:lnTo>
                  <a:lnTo>
                    <a:pt x="78" y="170"/>
                  </a:lnTo>
                  <a:lnTo>
                    <a:pt x="62" y="176"/>
                  </a:lnTo>
                  <a:lnTo>
                    <a:pt x="42" y="180"/>
                  </a:lnTo>
                  <a:lnTo>
                    <a:pt x="23" y="187"/>
                  </a:lnTo>
                  <a:lnTo>
                    <a:pt x="16" y="187"/>
                  </a:lnTo>
                  <a:lnTo>
                    <a:pt x="5" y="187"/>
                  </a:lnTo>
                  <a:lnTo>
                    <a:pt x="0" y="185"/>
                  </a:lnTo>
                  <a:lnTo>
                    <a:pt x="10" y="180"/>
                  </a:lnTo>
                  <a:lnTo>
                    <a:pt x="10" y="1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20" name="Freeform 208"/>
            <p:cNvSpPr>
              <a:spLocks/>
            </p:cNvSpPr>
            <p:nvPr/>
          </p:nvSpPr>
          <p:spPr bwMode="auto">
            <a:xfrm>
              <a:off x="5078" y="3036"/>
              <a:ext cx="198" cy="55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190" y="0"/>
                </a:cxn>
                <a:cxn ang="0">
                  <a:pos x="198" y="8"/>
                </a:cxn>
                <a:cxn ang="0">
                  <a:pos x="11" y="55"/>
                </a:cxn>
                <a:cxn ang="0">
                  <a:pos x="0" y="47"/>
                </a:cxn>
                <a:cxn ang="0">
                  <a:pos x="0" y="47"/>
                </a:cxn>
              </a:cxnLst>
              <a:rect l="0" t="0" r="r" b="b"/>
              <a:pathLst>
                <a:path w="198" h="55">
                  <a:moveTo>
                    <a:pt x="0" y="47"/>
                  </a:moveTo>
                  <a:lnTo>
                    <a:pt x="190" y="0"/>
                  </a:lnTo>
                  <a:lnTo>
                    <a:pt x="198" y="8"/>
                  </a:lnTo>
                  <a:lnTo>
                    <a:pt x="11" y="55"/>
                  </a:lnTo>
                  <a:lnTo>
                    <a:pt x="0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21" name="Freeform 209"/>
            <p:cNvSpPr>
              <a:spLocks/>
            </p:cNvSpPr>
            <p:nvPr/>
          </p:nvSpPr>
          <p:spPr bwMode="auto">
            <a:xfrm>
              <a:off x="5008" y="3246"/>
              <a:ext cx="55" cy="73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0" y="58"/>
                </a:cxn>
                <a:cxn ang="0">
                  <a:pos x="8" y="39"/>
                </a:cxn>
                <a:cxn ang="0">
                  <a:pos x="18" y="20"/>
                </a:cxn>
                <a:cxn ang="0">
                  <a:pos x="37" y="7"/>
                </a:cxn>
                <a:cxn ang="0">
                  <a:pos x="47" y="0"/>
                </a:cxn>
                <a:cxn ang="0">
                  <a:pos x="55" y="2"/>
                </a:cxn>
                <a:cxn ang="0">
                  <a:pos x="50" y="7"/>
                </a:cxn>
                <a:cxn ang="0">
                  <a:pos x="42" y="13"/>
                </a:cxn>
                <a:cxn ang="0">
                  <a:pos x="26" y="22"/>
                </a:cxn>
                <a:cxn ang="0">
                  <a:pos x="18" y="37"/>
                </a:cxn>
                <a:cxn ang="0">
                  <a:pos x="13" y="50"/>
                </a:cxn>
                <a:cxn ang="0">
                  <a:pos x="13" y="63"/>
                </a:cxn>
                <a:cxn ang="0">
                  <a:pos x="3" y="73"/>
                </a:cxn>
                <a:cxn ang="0">
                  <a:pos x="0" y="67"/>
                </a:cxn>
                <a:cxn ang="0">
                  <a:pos x="0" y="67"/>
                </a:cxn>
              </a:cxnLst>
              <a:rect l="0" t="0" r="r" b="b"/>
              <a:pathLst>
                <a:path w="55" h="73">
                  <a:moveTo>
                    <a:pt x="0" y="67"/>
                  </a:moveTo>
                  <a:lnTo>
                    <a:pt x="0" y="58"/>
                  </a:lnTo>
                  <a:lnTo>
                    <a:pt x="8" y="39"/>
                  </a:lnTo>
                  <a:lnTo>
                    <a:pt x="18" y="20"/>
                  </a:lnTo>
                  <a:lnTo>
                    <a:pt x="37" y="7"/>
                  </a:lnTo>
                  <a:lnTo>
                    <a:pt x="47" y="0"/>
                  </a:lnTo>
                  <a:lnTo>
                    <a:pt x="55" y="2"/>
                  </a:lnTo>
                  <a:lnTo>
                    <a:pt x="50" y="7"/>
                  </a:lnTo>
                  <a:lnTo>
                    <a:pt x="42" y="13"/>
                  </a:lnTo>
                  <a:lnTo>
                    <a:pt x="26" y="22"/>
                  </a:lnTo>
                  <a:lnTo>
                    <a:pt x="18" y="37"/>
                  </a:lnTo>
                  <a:lnTo>
                    <a:pt x="13" y="50"/>
                  </a:lnTo>
                  <a:lnTo>
                    <a:pt x="13" y="63"/>
                  </a:lnTo>
                  <a:lnTo>
                    <a:pt x="3" y="73"/>
                  </a:lnTo>
                  <a:lnTo>
                    <a:pt x="0" y="67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22" name="Freeform 210"/>
            <p:cNvSpPr>
              <a:spLocks/>
            </p:cNvSpPr>
            <p:nvPr/>
          </p:nvSpPr>
          <p:spPr bwMode="auto">
            <a:xfrm>
              <a:off x="5120" y="3059"/>
              <a:ext cx="170" cy="54"/>
            </a:xfrm>
            <a:custGeom>
              <a:avLst/>
              <a:gdLst/>
              <a:ahLst/>
              <a:cxnLst>
                <a:cxn ang="0">
                  <a:pos x="10" y="39"/>
                </a:cxn>
                <a:cxn ang="0">
                  <a:pos x="15" y="35"/>
                </a:cxn>
                <a:cxn ang="0">
                  <a:pos x="31" y="30"/>
                </a:cxn>
                <a:cxn ang="0">
                  <a:pos x="52" y="24"/>
                </a:cxn>
                <a:cxn ang="0">
                  <a:pos x="80" y="17"/>
                </a:cxn>
                <a:cxn ang="0">
                  <a:pos x="106" y="9"/>
                </a:cxn>
                <a:cxn ang="0">
                  <a:pos x="132" y="4"/>
                </a:cxn>
                <a:cxn ang="0">
                  <a:pos x="153" y="0"/>
                </a:cxn>
                <a:cxn ang="0">
                  <a:pos x="169" y="4"/>
                </a:cxn>
                <a:cxn ang="0">
                  <a:pos x="166" y="7"/>
                </a:cxn>
                <a:cxn ang="0">
                  <a:pos x="153" y="15"/>
                </a:cxn>
                <a:cxn ang="0">
                  <a:pos x="140" y="17"/>
                </a:cxn>
                <a:cxn ang="0">
                  <a:pos x="127" y="22"/>
                </a:cxn>
                <a:cxn ang="0">
                  <a:pos x="114" y="26"/>
                </a:cxn>
                <a:cxn ang="0">
                  <a:pos x="101" y="32"/>
                </a:cxn>
                <a:cxn ang="0">
                  <a:pos x="86" y="35"/>
                </a:cxn>
                <a:cxn ang="0">
                  <a:pos x="70" y="39"/>
                </a:cxn>
                <a:cxn ang="0">
                  <a:pos x="54" y="41"/>
                </a:cxn>
                <a:cxn ang="0">
                  <a:pos x="44" y="45"/>
                </a:cxn>
                <a:cxn ang="0">
                  <a:pos x="26" y="50"/>
                </a:cxn>
                <a:cxn ang="0">
                  <a:pos x="21" y="54"/>
                </a:cxn>
                <a:cxn ang="0">
                  <a:pos x="13" y="50"/>
                </a:cxn>
                <a:cxn ang="0">
                  <a:pos x="5" y="48"/>
                </a:cxn>
                <a:cxn ang="0">
                  <a:pos x="0" y="41"/>
                </a:cxn>
                <a:cxn ang="0">
                  <a:pos x="10" y="39"/>
                </a:cxn>
                <a:cxn ang="0">
                  <a:pos x="10" y="39"/>
                </a:cxn>
              </a:cxnLst>
              <a:rect l="0" t="0" r="r" b="b"/>
              <a:pathLst>
                <a:path w="169" h="54">
                  <a:moveTo>
                    <a:pt x="10" y="39"/>
                  </a:moveTo>
                  <a:lnTo>
                    <a:pt x="15" y="35"/>
                  </a:lnTo>
                  <a:lnTo>
                    <a:pt x="31" y="30"/>
                  </a:lnTo>
                  <a:lnTo>
                    <a:pt x="52" y="24"/>
                  </a:lnTo>
                  <a:lnTo>
                    <a:pt x="80" y="17"/>
                  </a:lnTo>
                  <a:lnTo>
                    <a:pt x="106" y="9"/>
                  </a:lnTo>
                  <a:lnTo>
                    <a:pt x="132" y="4"/>
                  </a:lnTo>
                  <a:lnTo>
                    <a:pt x="153" y="0"/>
                  </a:lnTo>
                  <a:lnTo>
                    <a:pt x="169" y="4"/>
                  </a:lnTo>
                  <a:lnTo>
                    <a:pt x="166" y="7"/>
                  </a:lnTo>
                  <a:lnTo>
                    <a:pt x="153" y="15"/>
                  </a:lnTo>
                  <a:lnTo>
                    <a:pt x="140" y="17"/>
                  </a:lnTo>
                  <a:lnTo>
                    <a:pt x="127" y="22"/>
                  </a:lnTo>
                  <a:lnTo>
                    <a:pt x="114" y="26"/>
                  </a:lnTo>
                  <a:lnTo>
                    <a:pt x="101" y="32"/>
                  </a:lnTo>
                  <a:lnTo>
                    <a:pt x="86" y="35"/>
                  </a:lnTo>
                  <a:lnTo>
                    <a:pt x="70" y="39"/>
                  </a:lnTo>
                  <a:lnTo>
                    <a:pt x="54" y="41"/>
                  </a:lnTo>
                  <a:lnTo>
                    <a:pt x="44" y="45"/>
                  </a:lnTo>
                  <a:lnTo>
                    <a:pt x="26" y="50"/>
                  </a:lnTo>
                  <a:lnTo>
                    <a:pt x="21" y="54"/>
                  </a:lnTo>
                  <a:lnTo>
                    <a:pt x="13" y="50"/>
                  </a:lnTo>
                  <a:lnTo>
                    <a:pt x="5" y="48"/>
                  </a:lnTo>
                  <a:lnTo>
                    <a:pt x="0" y="41"/>
                  </a:lnTo>
                  <a:lnTo>
                    <a:pt x="10" y="39"/>
                  </a:lnTo>
                  <a:lnTo>
                    <a:pt x="10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23" name="Freeform 211"/>
            <p:cNvSpPr>
              <a:spLocks/>
            </p:cNvSpPr>
            <p:nvPr/>
          </p:nvSpPr>
          <p:spPr bwMode="auto">
            <a:xfrm>
              <a:off x="4811" y="3393"/>
              <a:ext cx="111" cy="34"/>
            </a:xfrm>
            <a:custGeom>
              <a:avLst/>
              <a:gdLst/>
              <a:ahLst/>
              <a:cxnLst>
                <a:cxn ang="0">
                  <a:pos x="10" y="23"/>
                </a:cxn>
                <a:cxn ang="0">
                  <a:pos x="15" y="23"/>
                </a:cxn>
                <a:cxn ang="0">
                  <a:pos x="36" y="25"/>
                </a:cxn>
                <a:cxn ang="0">
                  <a:pos x="46" y="23"/>
                </a:cxn>
                <a:cxn ang="0">
                  <a:pos x="62" y="21"/>
                </a:cxn>
                <a:cxn ang="0">
                  <a:pos x="75" y="17"/>
                </a:cxn>
                <a:cxn ang="0">
                  <a:pos x="93" y="10"/>
                </a:cxn>
                <a:cxn ang="0">
                  <a:pos x="109" y="0"/>
                </a:cxn>
                <a:cxn ang="0">
                  <a:pos x="111" y="2"/>
                </a:cxn>
                <a:cxn ang="0">
                  <a:pos x="106" y="10"/>
                </a:cxn>
                <a:cxn ang="0">
                  <a:pos x="98" y="19"/>
                </a:cxn>
                <a:cxn ang="0">
                  <a:pos x="88" y="23"/>
                </a:cxn>
                <a:cxn ang="0">
                  <a:pos x="70" y="30"/>
                </a:cxn>
                <a:cxn ang="0">
                  <a:pos x="57" y="32"/>
                </a:cxn>
                <a:cxn ang="0">
                  <a:pos x="44" y="34"/>
                </a:cxn>
                <a:cxn ang="0">
                  <a:pos x="26" y="32"/>
                </a:cxn>
                <a:cxn ang="0">
                  <a:pos x="10" y="32"/>
                </a:cxn>
                <a:cxn ang="0">
                  <a:pos x="0" y="25"/>
                </a:cxn>
                <a:cxn ang="0">
                  <a:pos x="2" y="23"/>
                </a:cxn>
                <a:cxn ang="0">
                  <a:pos x="5" y="23"/>
                </a:cxn>
                <a:cxn ang="0">
                  <a:pos x="10" y="23"/>
                </a:cxn>
                <a:cxn ang="0">
                  <a:pos x="10" y="23"/>
                </a:cxn>
              </a:cxnLst>
              <a:rect l="0" t="0" r="r" b="b"/>
              <a:pathLst>
                <a:path w="111" h="34">
                  <a:moveTo>
                    <a:pt x="10" y="23"/>
                  </a:moveTo>
                  <a:lnTo>
                    <a:pt x="15" y="23"/>
                  </a:lnTo>
                  <a:lnTo>
                    <a:pt x="36" y="25"/>
                  </a:lnTo>
                  <a:lnTo>
                    <a:pt x="46" y="23"/>
                  </a:lnTo>
                  <a:lnTo>
                    <a:pt x="62" y="21"/>
                  </a:lnTo>
                  <a:lnTo>
                    <a:pt x="75" y="17"/>
                  </a:lnTo>
                  <a:lnTo>
                    <a:pt x="93" y="10"/>
                  </a:lnTo>
                  <a:lnTo>
                    <a:pt x="109" y="0"/>
                  </a:lnTo>
                  <a:lnTo>
                    <a:pt x="111" y="2"/>
                  </a:lnTo>
                  <a:lnTo>
                    <a:pt x="106" y="10"/>
                  </a:lnTo>
                  <a:lnTo>
                    <a:pt x="98" y="19"/>
                  </a:lnTo>
                  <a:lnTo>
                    <a:pt x="88" y="23"/>
                  </a:lnTo>
                  <a:lnTo>
                    <a:pt x="70" y="30"/>
                  </a:lnTo>
                  <a:lnTo>
                    <a:pt x="57" y="32"/>
                  </a:lnTo>
                  <a:lnTo>
                    <a:pt x="44" y="34"/>
                  </a:lnTo>
                  <a:lnTo>
                    <a:pt x="26" y="32"/>
                  </a:lnTo>
                  <a:lnTo>
                    <a:pt x="10" y="32"/>
                  </a:lnTo>
                  <a:lnTo>
                    <a:pt x="0" y="25"/>
                  </a:lnTo>
                  <a:lnTo>
                    <a:pt x="2" y="23"/>
                  </a:lnTo>
                  <a:lnTo>
                    <a:pt x="5" y="23"/>
                  </a:lnTo>
                  <a:lnTo>
                    <a:pt x="10" y="23"/>
                  </a:lnTo>
                  <a:lnTo>
                    <a:pt x="10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24" name="Freeform 212"/>
            <p:cNvSpPr>
              <a:spLocks/>
            </p:cNvSpPr>
            <p:nvPr/>
          </p:nvSpPr>
          <p:spPr bwMode="auto">
            <a:xfrm>
              <a:off x="4831" y="3279"/>
              <a:ext cx="522" cy="290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471" y="4"/>
                </a:cxn>
                <a:cxn ang="0">
                  <a:pos x="432" y="19"/>
                </a:cxn>
                <a:cxn ang="0">
                  <a:pos x="401" y="34"/>
                </a:cxn>
                <a:cxn ang="0">
                  <a:pos x="375" y="58"/>
                </a:cxn>
                <a:cxn ang="0">
                  <a:pos x="354" y="90"/>
                </a:cxn>
                <a:cxn ang="0">
                  <a:pos x="333" y="126"/>
                </a:cxn>
                <a:cxn ang="0">
                  <a:pos x="310" y="161"/>
                </a:cxn>
                <a:cxn ang="0">
                  <a:pos x="284" y="195"/>
                </a:cxn>
                <a:cxn ang="0">
                  <a:pos x="247" y="223"/>
                </a:cxn>
                <a:cxn ang="0">
                  <a:pos x="206" y="247"/>
                </a:cxn>
                <a:cxn ang="0">
                  <a:pos x="154" y="264"/>
                </a:cxn>
                <a:cxn ang="0">
                  <a:pos x="115" y="275"/>
                </a:cxn>
                <a:cxn ang="0">
                  <a:pos x="81" y="277"/>
                </a:cxn>
                <a:cxn ang="0">
                  <a:pos x="50" y="279"/>
                </a:cxn>
                <a:cxn ang="0">
                  <a:pos x="16" y="279"/>
                </a:cxn>
                <a:cxn ang="0">
                  <a:pos x="6" y="290"/>
                </a:cxn>
                <a:cxn ang="0">
                  <a:pos x="29" y="290"/>
                </a:cxn>
                <a:cxn ang="0">
                  <a:pos x="55" y="288"/>
                </a:cxn>
                <a:cxn ang="0">
                  <a:pos x="91" y="288"/>
                </a:cxn>
                <a:cxn ang="0">
                  <a:pos x="130" y="281"/>
                </a:cxn>
                <a:cxn ang="0">
                  <a:pos x="172" y="273"/>
                </a:cxn>
                <a:cxn ang="0">
                  <a:pos x="208" y="258"/>
                </a:cxn>
                <a:cxn ang="0">
                  <a:pos x="247" y="238"/>
                </a:cxn>
                <a:cxn ang="0">
                  <a:pos x="273" y="212"/>
                </a:cxn>
                <a:cxn ang="0">
                  <a:pos x="297" y="189"/>
                </a:cxn>
                <a:cxn ang="0">
                  <a:pos x="330" y="152"/>
                </a:cxn>
                <a:cxn ang="0">
                  <a:pos x="346" y="126"/>
                </a:cxn>
                <a:cxn ang="0">
                  <a:pos x="351" y="118"/>
                </a:cxn>
                <a:cxn ang="0">
                  <a:pos x="359" y="101"/>
                </a:cxn>
                <a:cxn ang="0">
                  <a:pos x="388" y="64"/>
                </a:cxn>
                <a:cxn ang="0">
                  <a:pos x="408" y="43"/>
                </a:cxn>
                <a:cxn ang="0">
                  <a:pos x="440" y="25"/>
                </a:cxn>
                <a:cxn ang="0">
                  <a:pos x="476" y="12"/>
                </a:cxn>
                <a:cxn ang="0">
                  <a:pos x="523" y="6"/>
                </a:cxn>
                <a:cxn ang="0">
                  <a:pos x="518" y="0"/>
                </a:cxn>
              </a:cxnLst>
              <a:rect l="0" t="0" r="r" b="b"/>
              <a:pathLst>
                <a:path w="523" h="290">
                  <a:moveTo>
                    <a:pt x="518" y="0"/>
                  </a:moveTo>
                  <a:lnTo>
                    <a:pt x="510" y="0"/>
                  </a:lnTo>
                  <a:lnTo>
                    <a:pt x="494" y="0"/>
                  </a:lnTo>
                  <a:lnTo>
                    <a:pt x="471" y="4"/>
                  </a:lnTo>
                  <a:lnTo>
                    <a:pt x="447" y="15"/>
                  </a:lnTo>
                  <a:lnTo>
                    <a:pt x="432" y="19"/>
                  </a:lnTo>
                  <a:lnTo>
                    <a:pt x="416" y="28"/>
                  </a:lnTo>
                  <a:lnTo>
                    <a:pt x="401" y="34"/>
                  </a:lnTo>
                  <a:lnTo>
                    <a:pt x="388" y="47"/>
                  </a:lnTo>
                  <a:lnTo>
                    <a:pt x="375" y="58"/>
                  </a:lnTo>
                  <a:lnTo>
                    <a:pt x="364" y="73"/>
                  </a:lnTo>
                  <a:lnTo>
                    <a:pt x="354" y="90"/>
                  </a:lnTo>
                  <a:lnTo>
                    <a:pt x="346" y="109"/>
                  </a:lnTo>
                  <a:lnTo>
                    <a:pt x="333" y="126"/>
                  </a:lnTo>
                  <a:lnTo>
                    <a:pt x="323" y="144"/>
                  </a:lnTo>
                  <a:lnTo>
                    <a:pt x="310" y="161"/>
                  </a:lnTo>
                  <a:lnTo>
                    <a:pt x="299" y="180"/>
                  </a:lnTo>
                  <a:lnTo>
                    <a:pt x="284" y="195"/>
                  </a:lnTo>
                  <a:lnTo>
                    <a:pt x="268" y="210"/>
                  </a:lnTo>
                  <a:lnTo>
                    <a:pt x="247" y="223"/>
                  </a:lnTo>
                  <a:lnTo>
                    <a:pt x="229" y="238"/>
                  </a:lnTo>
                  <a:lnTo>
                    <a:pt x="206" y="247"/>
                  </a:lnTo>
                  <a:lnTo>
                    <a:pt x="182" y="258"/>
                  </a:lnTo>
                  <a:lnTo>
                    <a:pt x="154" y="264"/>
                  </a:lnTo>
                  <a:lnTo>
                    <a:pt x="128" y="273"/>
                  </a:lnTo>
                  <a:lnTo>
                    <a:pt x="115" y="275"/>
                  </a:lnTo>
                  <a:lnTo>
                    <a:pt x="99" y="277"/>
                  </a:lnTo>
                  <a:lnTo>
                    <a:pt x="81" y="277"/>
                  </a:lnTo>
                  <a:lnTo>
                    <a:pt x="68" y="279"/>
                  </a:lnTo>
                  <a:lnTo>
                    <a:pt x="50" y="279"/>
                  </a:lnTo>
                  <a:lnTo>
                    <a:pt x="32" y="279"/>
                  </a:lnTo>
                  <a:lnTo>
                    <a:pt x="16" y="279"/>
                  </a:lnTo>
                  <a:lnTo>
                    <a:pt x="0" y="279"/>
                  </a:lnTo>
                  <a:lnTo>
                    <a:pt x="6" y="290"/>
                  </a:lnTo>
                  <a:lnTo>
                    <a:pt x="11" y="290"/>
                  </a:lnTo>
                  <a:lnTo>
                    <a:pt x="29" y="290"/>
                  </a:lnTo>
                  <a:lnTo>
                    <a:pt x="42" y="288"/>
                  </a:lnTo>
                  <a:lnTo>
                    <a:pt x="55" y="288"/>
                  </a:lnTo>
                  <a:lnTo>
                    <a:pt x="73" y="288"/>
                  </a:lnTo>
                  <a:lnTo>
                    <a:pt x="91" y="288"/>
                  </a:lnTo>
                  <a:lnTo>
                    <a:pt x="112" y="283"/>
                  </a:lnTo>
                  <a:lnTo>
                    <a:pt x="130" y="281"/>
                  </a:lnTo>
                  <a:lnTo>
                    <a:pt x="151" y="277"/>
                  </a:lnTo>
                  <a:lnTo>
                    <a:pt x="172" y="273"/>
                  </a:lnTo>
                  <a:lnTo>
                    <a:pt x="190" y="264"/>
                  </a:lnTo>
                  <a:lnTo>
                    <a:pt x="208" y="258"/>
                  </a:lnTo>
                  <a:lnTo>
                    <a:pt x="227" y="247"/>
                  </a:lnTo>
                  <a:lnTo>
                    <a:pt x="247" y="238"/>
                  </a:lnTo>
                  <a:lnTo>
                    <a:pt x="260" y="225"/>
                  </a:lnTo>
                  <a:lnTo>
                    <a:pt x="273" y="212"/>
                  </a:lnTo>
                  <a:lnTo>
                    <a:pt x="284" y="200"/>
                  </a:lnTo>
                  <a:lnTo>
                    <a:pt x="297" y="189"/>
                  </a:lnTo>
                  <a:lnTo>
                    <a:pt x="315" y="169"/>
                  </a:lnTo>
                  <a:lnTo>
                    <a:pt x="330" y="152"/>
                  </a:lnTo>
                  <a:lnTo>
                    <a:pt x="338" y="137"/>
                  </a:lnTo>
                  <a:lnTo>
                    <a:pt x="346" y="126"/>
                  </a:lnTo>
                  <a:lnTo>
                    <a:pt x="349" y="118"/>
                  </a:lnTo>
                  <a:lnTo>
                    <a:pt x="351" y="118"/>
                  </a:lnTo>
                  <a:lnTo>
                    <a:pt x="351" y="111"/>
                  </a:lnTo>
                  <a:lnTo>
                    <a:pt x="359" y="101"/>
                  </a:lnTo>
                  <a:lnTo>
                    <a:pt x="369" y="81"/>
                  </a:lnTo>
                  <a:lnTo>
                    <a:pt x="388" y="64"/>
                  </a:lnTo>
                  <a:lnTo>
                    <a:pt x="395" y="53"/>
                  </a:lnTo>
                  <a:lnTo>
                    <a:pt x="408" y="43"/>
                  </a:lnTo>
                  <a:lnTo>
                    <a:pt x="424" y="32"/>
                  </a:lnTo>
                  <a:lnTo>
                    <a:pt x="440" y="25"/>
                  </a:lnTo>
                  <a:lnTo>
                    <a:pt x="455" y="17"/>
                  </a:lnTo>
                  <a:lnTo>
                    <a:pt x="476" y="12"/>
                  </a:lnTo>
                  <a:lnTo>
                    <a:pt x="497" y="6"/>
                  </a:lnTo>
                  <a:lnTo>
                    <a:pt x="523" y="6"/>
                  </a:lnTo>
                  <a:lnTo>
                    <a:pt x="518" y="0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rgbClr val="21D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25" name="Freeform 213"/>
            <p:cNvSpPr>
              <a:spLocks/>
            </p:cNvSpPr>
            <p:nvPr/>
          </p:nvSpPr>
          <p:spPr bwMode="auto">
            <a:xfrm>
              <a:off x="4829" y="3416"/>
              <a:ext cx="166" cy="58"/>
            </a:xfrm>
            <a:custGeom>
              <a:avLst/>
              <a:gdLst/>
              <a:ahLst/>
              <a:cxnLst>
                <a:cxn ang="0">
                  <a:pos x="161" y="2"/>
                </a:cxn>
                <a:cxn ang="0">
                  <a:pos x="156" y="2"/>
                </a:cxn>
                <a:cxn ang="0">
                  <a:pos x="148" y="9"/>
                </a:cxn>
                <a:cxn ang="0">
                  <a:pos x="132" y="15"/>
                </a:cxn>
                <a:cxn ang="0">
                  <a:pos x="117" y="26"/>
                </a:cxn>
                <a:cxn ang="0">
                  <a:pos x="91" y="35"/>
                </a:cxn>
                <a:cxn ang="0">
                  <a:pos x="67" y="43"/>
                </a:cxn>
                <a:cxn ang="0">
                  <a:pos x="52" y="45"/>
                </a:cxn>
                <a:cxn ang="0">
                  <a:pos x="39" y="48"/>
                </a:cxn>
                <a:cxn ang="0">
                  <a:pos x="21" y="48"/>
                </a:cxn>
                <a:cxn ang="0">
                  <a:pos x="10" y="50"/>
                </a:cxn>
                <a:cxn ang="0">
                  <a:pos x="5" y="50"/>
                </a:cxn>
                <a:cxn ang="0">
                  <a:pos x="0" y="50"/>
                </a:cxn>
                <a:cxn ang="0">
                  <a:pos x="0" y="52"/>
                </a:cxn>
                <a:cxn ang="0">
                  <a:pos x="15" y="58"/>
                </a:cxn>
                <a:cxn ang="0">
                  <a:pos x="26" y="56"/>
                </a:cxn>
                <a:cxn ang="0">
                  <a:pos x="44" y="56"/>
                </a:cxn>
                <a:cxn ang="0">
                  <a:pos x="62" y="52"/>
                </a:cxn>
                <a:cxn ang="0">
                  <a:pos x="83" y="48"/>
                </a:cxn>
                <a:cxn ang="0">
                  <a:pos x="104" y="39"/>
                </a:cxn>
                <a:cxn ang="0">
                  <a:pos x="122" y="32"/>
                </a:cxn>
                <a:cxn ang="0">
                  <a:pos x="140" y="24"/>
                </a:cxn>
                <a:cxn ang="0">
                  <a:pos x="153" y="17"/>
                </a:cxn>
                <a:cxn ang="0">
                  <a:pos x="166" y="5"/>
                </a:cxn>
                <a:cxn ang="0">
                  <a:pos x="166" y="0"/>
                </a:cxn>
                <a:cxn ang="0">
                  <a:pos x="161" y="0"/>
                </a:cxn>
                <a:cxn ang="0">
                  <a:pos x="161" y="2"/>
                </a:cxn>
                <a:cxn ang="0">
                  <a:pos x="161" y="2"/>
                </a:cxn>
              </a:cxnLst>
              <a:rect l="0" t="0" r="r" b="b"/>
              <a:pathLst>
                <a:path w="166" h="58">
                  <a:moveTo>
                    <a:pt x="161" y="2"/>
                  </a:moveTo>
                  <a:lnTo>
                    <a:pt x="156" y="2"/>
                  </a:lnTo>
                  <a:lnTo>
                    <a:pt x="148" y="9"/>
                  </a:lnTo>
                  <a:lnTo>
                    <a:pt x="132" y="15"/>
                  </a:lnTo>
                  <a:lnTo>
                    <a:pt x="117" y="26"/>
                  </a:lnTo>
                  <a:lnTo>
                    <a:pt x="91" y="35"/>
                  </a:lnTo>
                  <a:lnTo>
                    <a:pt x="67" y="43"/>
                  </a:lnTo>
                  <a:lnTo>
                    <a:pt x="52" y="45"/>
                  </a:lnTo>
                  <a:lnTo>
                    <a:pt x="39" y="48"/>
                  </a:lnTo>
                  <a:lnTo>
                    <a:pt x="21" y="48"/>
                  </a:lnTo>
                  <a:lnTo>
                    <a:pt x="10" y="50"/>
                  </a:lnTo>
                  <a:lnTo>
                    <a:pt x="5" y="50"/>
                  </a:lnTo>
                  <a:lnTo>
                    <a:pt x="0" y="50"/>
                  </a:lnTo>
                  <a:lnTo>
                    <a:pt x="0" y="52"/>
                  </a:lnTo>
                  <a:lnTo>
                    <a:pt x="15" y="58"/>
                  </a:lnTo>
                  <a:lnTo>
                    <a:pt x="26" y="56"/>
                  </a:lnTo>
                  <a:lnTo>
                    <a:pt x="44" y="56"/>
                  </a:lnTo>
                  <a:lnTo>
                    <a:pt x="62" y="52"/>
                  </a:lnTo>
                  <a:lnTo>
                    <a:pt x="83" y="48"/>
                  </a:lnTo>
                  <a:lnTo>
                    <a:pt x="104" y="39"/>
                  </a:lnTo>
                  <a:lnTo>
                    <a:pt x="122" y="32"/>
                  </a:lnTo>
                  <a:lnTo>
                    <a:pt x="140" y="24"/>
                  </a:lnTo>
                  <a:lnTo>
                    <a:pt x="153" y="17"/>
                  </a:lnTo>
                  <a:lnTo>
                    <a:pt x="166" y="5"/>
                  </a:lnTo>
                  <a:lnTo>
                    <a:pt x="166" y="0"/>
                  </a:lnTo>
                  <a:lnTo>
                    <a:pt x="161" y="0"/>
                  </a:lnTo>
                  <a:lnTo>
                    <a:pt x="161" y="2"/>
                  </a:lnTo>
                  <a:lnTo>
                    <a:pt x="161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26" name="Freeform 214"/>
            <p:cNvSpPr>
              <a:spLocks/>
            </p:cNvSpPr>
            <p:nvPr/>
          </p:nvSpPr>
          <p:spPr bwMode="auto">
            <a:xfrm>
              <a:off x="5078" y="3339"/>
              <a:ext cx="81" cy="127"/>
            </a:xfrm>
            <a:custGeom>
              <a:avLst/>
              <a:gdLst/>
              <a:ahLst/>
              <a:cxnLst>
                <a:cxn ang="0">
                  <a:pos x="81" y="8"/>
                </a:cxn>
                <a:cxn ang="0">
                  <a:pos x="78" y="13"/>
                </a:cxn>
                <a:cxn ang="0">
                  <a:pos x="78" y="28"/>
                </a:cxn>
                <a:cxn ang="0">
                  <a:pos x="73" y="47"/>
                </a:cxn>
                <a:cxn ang="0">
                  <a:pos x="65" y="71"/>
                </a:cxn>
                <a:cxn ang="0">
                  <a:pos x="44" y="90"/>
                </a:cxn>
                <a:cxn ang="0">
                  <a:pos x="26" y="107"/>
                </a:cxn>
                <a:cxn ang="0">
                  <a:pos x="11" y="120"/>
                </a:cxn>
                <a:cxn ang="0">
                  <a:pos x="6" y="127"/>
                </a:cxn>
                <a:cxn ang="0">
                  <a:pos x="0" y="127"/>
                </a:cxn>
                <a:cxn ang="0">
                  <a:pos x="0" y="122"/>
                </a:cxn>
                <a:cxn ang="0">
                  <a:pos x="11" y="109"/>
                </a:cxn>
                <a:cxn ang="0">
                  <a:pos x="31" y="92"/>
                </a:cxn>
                <a:cxn ang="0">
                  <a:pos x="50" y="71"/>
                </a:cxn>
                <a:cxn ang="0">
                  <a:pos x="65" y="51"/>
                </a:cxn>
                <a:cxn ang="0">
                  <a:pos x="65" y="32"/>
                </a:cxn>
                <a:cxn ang="0">
                  <a:pos x="68" y="19"/>
                </a:cxn>
                <a:cxn ang="0">
                  <a:pos x="68" y="11"/>
                </a:cxn>
                <a:cxn ang="0">
                  <a:pos x="70" y="11"/>
                </a:cxn>
                <a:cxn ang="0">
                  <a:pos x="70" y="6"/>
                </a:cxn>
                <a:cxn ang="0">
                  <a:pos x="73" y="2"/>
                </a:cxn>
                <a:cxn ang="0">
                  <a:pos x="76" y="0"/>
                </a:cxn>
                <a:cxn ang="0">
                  <a:pos x="81" y="8"/>
                </a:cxn>
                <a:cxn ang="0">
                  <a:pos x="81" y="8"/>
                </a:cxn>
              </a:cxnLst>
              <a:rect l="0" t="0" r="r" b="b"/>
              <a:pathLst>
                <a:path w="81" h="127">
                  <a:moveTo>
                    <a:pt x="81" y="8"/>
                  </a:moveTo>
                  <a:lnTo>
                    <a:pt x="78" y="13"/>
                  </a:lnTo>
                  <a:lnTo>
                    <a:pt x="78" y="28"/>
                  </a:lnTo>
                  <a:lnTo>
                    <a:pt x="73" y="47"/>
                  </a:lnTo>
                  <a:lnTo>
                    <a:pt x="65" y="71"/>
                  </a:lnTo>
                  <a:lnTo>
                    <a:pt x="44" y="90"/>
                  </a:lnTo>
                  <a:lnTo>
                    <a:pt x="26" y="107"/>
                  </a:lnTo>
                  <a:lnTo>
                    <a:pt x="11" y="120"/>
                  </a:lnTo>
                  <a:lnTo>
                    <a:pt x="6" y="127"/>
                  </a:lnTo>
                  <a:lnTo>
                    <a:pt x="0" y="127"/>
                  </a:lnTo>
                  <a:lnTo>
                    <a:pt x="0" y="122"/>
                  </a:lnTo>
                  <a:lnTo>
                    <a:pt x="11" y="109"/>
                  </a:lnTo>
                  <a:lnTo>
                    <a:pt x="31" y="92"/>
                  </a:lnTo>
                  <a:lnTo>
                    <a:pt x="50" y="71"/>
                  </a:lnTo>
                  <a:lnTo>
                    <a:pt x="65" y="51"/>
                  </a:lnTo>
                  <a:lnTo>
                    <a:pt x="65" y="32"/>
                  </a:lnTo>
                  <a:lnTo>
                    <a:pt x="68" y="19"/>
                  </a:lnTo>
                  <a:lnTo>
                    <a:pt x="68" y="11"/>
                  </a:lnTo>
                  <a:lnTo>
                    <a:pt x="70" y="11"/>
                  </a:lnTo>
                  <a:lnTo>
                    <a:pt x="70" y="6"/>
                  </a:lnTo>
                  <a:lnTo>
                    <a:pt x="73" y="2"/>
                  </a:lnTo>
                  <a:lnTo>
                    <a:pt x="76" y="0"/>
                  </a:lnTo>
                  <a:lnTo>
                    <a:pt x="81" y="8"/>
                  </a:lnTo>
                  <a:lnTo>
                    <a:pt x="81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27" name="Freeform 215"/>
            <p:cNvSpPr>
              <a:spLocks/>
            </p:cNvSpPr>
            <p:nvPr/>
          </p:nvSpPr>
          <p:spPr bwMode="auto">
            <a:xfrm>
              <a:off x="5315" y="3221"/>
              <a:ext cx="39" cy="13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6"/>
                </a:cxn>
                <a:cxn ang="0">
                  <a:pos x="8" y="0"/>
                </a:cxn>
                <a:cxn ang="0">
                  <a:pos x="18" y="0"/>
                </a:cxn>
                <a:cxn ang="0">
                  <a:pos x="34" y="12"/>
                </a:cxn>
                <a:cxn ang="0">
                  <a:pos x="36" y="23"/>
                </a:cxn>
                <a:cxn ang="0">
                  <a:pos x="39" y="43"/>
                </a:cxn>
                <a:cxn ang="0">
                  <a:pos x="36" y="62"/>
                </a:cxn>
                <a:cxn ang="0">
                  <a:pos x="36" y="83"/>
                </a:cxn>
                <a:cxn ang="0">
                  <a:pos x="28" y="101"/>
                </a:cxn>
                <a:cxn ang="0">
                  <a:pos x="23" y="118"/>
                </a:cxn>
                <a:cxn ang="0">
                  <a:pos x="13" y="129"/>
                </a:cxn>
                <a:cxn ang="0">
                  <a:pos x="2" y="135"/>
                </a:cxn>
                <a:cxn ang="0">
                  <a:pos x="8" y="126"/>
                </a:cxn>
                <a:cxn ang="0">
                  <a:pos x="10" y="122"/>
                </a:cxn>
                <a:cxn ang="0">
                  <a:pos x="18" y="113"/>
                </a:cxn>
                <a:cxn ang="0">
                  <a:pos x="21" y="105"/>
                </a:cxn>
                <a:cxn ang="0">
                  <a:pos x="26" y="94"/>
                </a:cxn>
                <a:cxn ang="0">
                  <a:pos x="28" y="81"/>
                </a:cxn>
                <a:cxn ang="0">
                  <a:pos x="34" y="68"/>
                </a:cxn>
                <a:cxn ang="0">
                  <a:pos x="31" y="49"/>
                </a:cxn>
                <a:cxn ang="0">
                  <a:pos x="31" y="36"/>
                </a:cxn>
                <a:cxn ang="0">
                  <a:pos x="28" y="23"/>
                </a:cxn>
                <a:cxn ang="0">
                  <a:pos x="26" y="17"/>
                </a:cxn>
                <a:cxn ang="0">
                  <a:pos x="15" y="8"/>
                </a:cxn>
                <a:cxn ang="0">
                  <a:pos x="5" y="15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39" h="135">
                  <a:moveTo>
                    <a:pt x="0" y="12"/>
                  </a:moveTo>
                  <a:lnTo>
                    <a:pt x="0" y="6"/>
                  </a:lnTo>
                  <a:lnTo>
                    <a:pt x="8" y="0"/>
                  </a:lnTo>
                  <a:lnTo>
                    <a:pt x="18" y="0"/>
                  </a:lnTo>
                  <a:lnTo>
                    <a:pt x="34" y="12"/>
                  </a:lnTo>
                  <a:lnTo>
                    <a:pt x="36" y="23"/>
                  </a:lnTo>
                  <a:lnTo>
                    <a:pt x="39" y="43"/>
                  </a:lnTo>
                  <a:lnTo>
                    <a:pt x="36" y="62"/>
                  </a:lnTo>
                  <a:lnTo>
                    <a:pt x="36" y="83"/>
                  </a:lnTo>
                  <a:lnTo>
                    <a:pt x="28" y="101"/>
                  </a:lnTo>
                  <a:lnTo>
                    <a:pt x="23" y="118"/>
                  </a:lnTo>
                  <a:lnTo>
                    <a:pt x="13" y="129"/>
                  </a:lnTo>
                  <a:lnTo>
                    <a:pt x="2" y="135"/>
                  </a:lnTo>
                  <a:lnTo>
                    <a:pt x="8" y="126"/>
                  </a:lnTo>
                  <a:lnTo>
                    <a:pt x="10" y="122"/>
                  </a:lnTo>
                  <a:lnTo>
                    <a:pt x="18" y="113"/>
                  </a:lnTo>
                  <a:lnTo>
                    <a:pt x="21" y="105"/>
                  </a:lnTo>
                  <a:lnTo>
                    <a:pt x="26" y="94"/>
                  </a:lnTo>
                  <a:lnTo>
                    <a:pt x="28" y="81"/>
                  </a:lnTo>
                  <a:lnTo>
                    <a:pt x="34" y="68"/>
                  </a:lnTo>
                  <a:lnTo>
                    <a:pt x="31" y="49"/>
                  </a:lnTo>
                  <a:lnTo>
                    <a:pt x="31" y="36"/>
                  </a:lnTo>
                  <a:lnTo>
                    <a:pt x="28" y="23"/>
                  </a:lnTo>
                  <a:lnTo>
                    <a:pt x="26" y="17"/>
                  </a:lnTo>
                  <a:lnTo>
                    <a:pt x="15" y="8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28" name="Freeform 216"/>
            <p:cNvSpPr>
              <a:spLocks/>
            </p:cNvSpPr>
            <p:nvPr/>
          </p:nvSpPr>
          <p:spPr bwMode="auto">
            <a:xfrm>
              <a:off x="5063" y="3350"/>
              <a:ext cx="39" cy="3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6" y="32"/>
                </a:cxn>
                <a:cxn ang="0">
                  <a:pos x="39" y="0"/>
                </a:cxn>
                <a:cxn ang="0">
                  <a:pos x="2" y="10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39" h="32">
                  <a:moveTo>
                    <a:pt x="0" y="19"/>
                  </a:moveTo>
                  <a:lnTo>
                    <a:pt x="26" y="32"/>
                  </a:lnTo>
                  <a:lnTo>
                    <a:pt x="39" y="0"/>
                  </a:lnTo>
                  <a:lnTo>
                    <a:pt x="2" y="10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ED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29" name="Freeform 217"/>
            <p:cNvSpPr>
              <a:spLocks/>
            </p:cNvSpPr>
            <p:nvPr/>
          </p:nvSpPr>
          <p:spPr bwMode="auto">
            <a:xfrm>
              <a:off x="5247" y="3117"/>
              <a:ext cx="89" cy="24"/>
            </a:xfrm>
            <a:custGeom>
              <a:avLst/>
              <a:gdLst/>
              <a:ahLst/>
              <a:cxnLst>
                <a:cxn ang="0">
                  <a:pos x="3" y="13"/>
                </a:cxn>
                <a:cxn ang="0">
                  <a:pos x="11" y="9"/>
                </a:cxn>
                <a:cxn ang="0">
                  <a:pos x="37" y="5"/>
                </a:cxn>
                <a:cxn ang="0">
                  <a:pos x="50" y="2"/>
                </a:cxn>
                <a:cxn ang="0">
                  <a:pos x="63" y="0"/>
                </a:cxn>
                <a:cxn ang="0">
                  <a:pos x="73" y="0"/>
                </a:cxn>
                <a:cxn ang="0">
                  <a:pos x="81" y="2"/>
                </a:cxn>
                <a:cxn ang="0">
                  <a:pos x="83" y="2"/>
                </a:cxn>
                <a:cxn ang="0">
                  <a:pos x="89" y="5"/>
                </a:cxn>
                <a:cxn ang="0">
                  <a:pos x="86" y="7"/>
                </a:cxn>
                <a:cxn ang="0">
                  <a:pos x="76" y="13"/>
                </a:cxn>
                <a:cxn ang="0">
                  <a:pos x="60" y="15"/>
                </a:cxn>
                <a:cxn ang="0">
                  <a:pos x="47" y="20"/>
                </a:cxn>
                <a:cxn ang="0">
                  <a:pos x="31" y="22"/>
                </a:cxn>
                <a:cxn ang="0">
                  <a:pos x="18" y="24"/>
                </a:cxn>
                <a:cxn ang="0">
                  <a:pos x="0" y="22"/>
                </a:cxn>
                <a:cxn ang="0">
                  <a:pos x="3" y="13"/>
                </a:cxn>
                <a:cxn ang="0">
                  <a:pos x="3" y="13"/>
                </a:cxn>
              </a:cxnLst>
              <a:rect l="0" t="0" r="r" b="b"/>
              <a:pathLst>
                <a:path w="89" h="24">
                  <a:moveTo>
                    <a:pt x="3" y="13"/>
                  </a:moveTo>
                  <a:lnTo>
                    <a:pt x="11" y="9"/>
                  </a:lnTo>
                  <a:lnTo>
                    <a:pt x="37" y="5"/>
                  </a:lnTo>
                  <a:lnTo>
                    <a:pt x="50" y="2"/>
                  </a:lnTo>
                  <a:lnTo>
                    <a:pt x="63" y="0"/>
                  </a:lnTo>
                  <a:lnTo>
                    <a:pt x="73" y="0"/>
                  </a:lnTo>
                  <a:lnTo>
                    <a:pt x="81" y="2"/>
                  </a:lnTo>
                  <a:lnTo>
                    <a:pt x="83" y="2"/>
                  </a:lnTo>
                  <a:lnTo>
                    <a:pt x="89" y="5"/>
                  </a:lnTo>
                  <a:lnTo>
                    <a:pt x="86" y="7"/>
                  </a:lnTo>
                  <a:lnTo>
                    <a:pt x="76" y="13"/>
                  </a:lnTo>
                  <a:lnTo>
                    <a:pt x="60" y="15"/>
                  </a:lnTo>
                  <a:lnTo>
                    <a:pt x="47" y="20"/>
                  </a:lnTo>
                  <a:lnTo>
                    <a:pt x="31" y="22"/>
                  </a:lnTo>
                  <a:lnTo>
                    <a:pt x="18" y="24"/>
                  </a:lnTo>
                  <a:lnTo>
                    <a:pt x="0" y="22"/>
                  </a:lnTo>
                  <a:lnTo>
                    <a:pt x="3" y="13"/>
                  </a:lnTo>
                  <a:lnTo>
                    <a:pt x="3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30" name="Freeform 218"/>
            <p:cNvSpPr>
              <a:spLocks/>
            </p:cNvSpPr>
            <p:nvPr/>
          </p:nvSpPr>
          <p:spPr bwMode="auto">
            <a:xfrm>
              <a:off x="4951" y="3074"/>
              <a:ext cx="44" cy="13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36" y="2"/>
                </a:cxn>
                <a:cxn ang="0">
                  <a:pos x="39" y="2"/>
                </a:cxn>
                <a:cxn ang="0">
                  <a:pos x="44" y="5"/>
                </a:cxn>
                <a:cxn ang="0">
                  <a:pos x="44" y="7"/>
                </a:cxn>
                <a:cxn ang="0">
                  <a:pos x="36" y="11"/>
                </a:cxn>
                <a:cxn ang="0">
                  <a:pos x="13" y="13"/>
                </a:cxn>
                <a:cxn ang="0">
                  <a:pos x="8" y="13"/>
                </a:cxn>
                <a:cxn ang="0">
                  <a:pos x="5" y="9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10" y="2"/>
                </a:cxn>
              </a:cxnLst>
              <a:rect l="0" t="0" r="r" b="b"/>
              <a:pathLst>
                <a:path w="44" h="13">
                  <a:moveTo>
                    <a:pt x="10" y="2"/>
                  </a:moveTo>
                  <a:lnTo>
                    <a:pt x="36" y="2"/>
                  </a:lnTo>
                  <a:lnTo>
                    <a:pt x="39" y="2"/>
                  </a:lnTo>
                  <a:lnTo>
                    <a:pt x="44" y="5"/>
                  </a:lnTo>
                  <a:lnTo>
                    <a:pt x="44" y="7"/>
                  </a:lnTo>
                  <a:lnTo>
                    <a:pt x="36" y="11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5" y="9"/>
                  </a:lnTo>
                  <a:lnTo>
                    <a:pt x="0" y="7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EB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31" name="Freeform 219"/>
            <p:cNvSpPr>
              <a:spLocks/>
            </p:cNvSpPr>
            <p:nvPr/>
          </p:nvSpPr>
          <p:spPr bwMode="auto">
            <a:xfrm>
              <a:off x="5034" y="3057"/>
              <a:ext cx="45" cy="11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37" y="0"/>
                </a:cxn>
                <a:cxn ang="0">
                  <a:pos x="39" y="0"/>
                </a:cxn>
                <a:cxn ang="0">
                  <a:pos x="44" y="2"/>
                </a:cxn>
                <a:cxn ang="0">
                  <a:pos x="44" y="4"/>
                </a:cxn>
                <a:cxn ang="0">
                  <a:pos x="39" y="9"/>
                </a:cxn>
                <a:cxn ang="0">
                  <a:pos x="13" y="11"/>
                </a:cxn>
                <a:cxn ang="0">
                  <a:pos x="5" y="11"/>
                </a:cxn>
                <a:cxn ang="0">
                  <a:pos x="3" y="6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44" h="11">
                  <a:moveTo>
                    <a:pt x="11" y="0"/>
                  </a:moveTo>
                  <a:lnTo>
                    <a:pt x="37" y="0"/>
                  </a:lnTo>
                  <a:lnTo>
                    <a:pt x="39" y="0"/>
                  </a:lnTo>
                  <a:lnTo>
                    <a:pt x="44" y="2"/>
                  </a:lnTo>
                  <a:lnTo>
                    <a:pt x="44" y="4"/>
                  </a:lnTo>
                  <a:lnTo>
                    <a:pt x="39" y="9"/>
                  </a:lnTo>
                  <a:lnTo>
                    <a:pt x="13" y="11"/>
                  </a:lnTo>
                  <a:lnTo>
                    <a:pt x="5" y="11"/>
                  </a:lnTo>
                  <a:lnTo>
                    <a:pt x="3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EB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32" name="Freeform 220"/>
            <p:cNvSpPr>
              <a:spLocks/>
            </p:cNvSpPr>
            <p:nvPr/>
          </p:nvSpPr>
          <p:spPr bwMode="auto">
            <a:xfrm>
              <a:off x="5112" y="3051"/>
              <a:ext cx="44" cy="12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36" y="2"/>
                </a:cxn>
                <a:cxn ang="0">
                  <a:pos x="39" y="2"/>
                </a:cxn>
                <a:cxn ang="0">
                  <a:pos x="44" y="4"/>
                </a:cxn>
                <a:cxn ang="0">
                  <a:pos x="44" y="6"/>
                </a:cxn>
                <a:cxn ang="0">
                  <a:pos x="39" y="10"/>
                </a:cxn>
                <a:cxn ang="0">
                  <a:pos x="13" y="12"/>
                </a:cxn>
                <a:cxn ang="0">
                  <a:pos x="5" y="12"/>
                </a:cxn>
                <a:cxn ang="0">
                  <a:pos x="3" y="8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10" y="2"/>
                </a:cxn>
              </a:cxnLst>
              <a:rect l="0" t="0" r="r" b="b"/>
              <a:pathLst>
                <a:path w="44" h="12">
                  <a:moveTo>
                    <a:pt x="10" y="2"/>
                  </a:moveTo>
                  <a:lnTo>
                    <a:pt x="36" y="2"/>
                  </a:lnTo>
                  <a:lnTo>
                    <a:pt x="39" y="2"/>
                  </a:lnTo>
                  <a:lnTo>
                    <a:pt x="44" y="4"/>
                  </a:lnTo>
                  <a:lnTo>
                    <a:pt x="44" y="6"/>
                  </a:lnTo>
                  <a:lnTo>
                    <a:pt x="39" y="10"/>
                  </a:lnTo>
                  <a:lnTo>
                    <a:pt x="13" y="12"/>
                  </a:lnTo>
                  <a:lnTo>
                    <a:pt x="5" y="12"/>
                  </a:lnTo>
                  <a:lnTo>
                    <a:pt x="3" y="8"/>
                  </a:lnTo>
                  <a:lnTo>
                    <a:pt x="0" y="6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EB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33" name="Freeform 221"/>
            <p:cNvSpPr>
              <a:spLocks/>
            </p:cNvSpPr>
            <p:nvPr/>
          </p:nvSpPr>
          <p:spPr bwMode="auto">
            <a:xfrm>
              <a:off x="4909" y="3061"/>
              <a:ext cx="42" cy="1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37" y="2"/>
                </a:cxn>
                <a:cxn ang="0">
                  <a:pos x="42" y="2"/>
                </a:cxn>
                <a:cxn ang="0">
                  <a:pos x="37" y="11"/>
                </a:cxn>
                <a:cxn ang="0">
                  <a:pos x="13" y="11"/>
                </a:cxn>
                <a:cxn ang="0">
                  <a:pos x="8" y="11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42" h="11">
                  <a:moveTo>
                    <a:pt x="13" y="0"/>
                  </a:moveTo>
                  <a:lnTo>
                    <a:pt x="37" y="2"/>
                  </a:lnTo>
                  <a:lnTo>
                    <a:pt x="42" y="2"/>
                  </a:lnTo>
                  <a:lnTo>
                    <a:pt x="37" y="11"/>
                  </a:lnTo>
                  <a:lnTo>
                    <a:pt x="13" y="11"/>
                  </a:lnTo>
                  <a:lnTo>
                    <a:pt x="8" y="11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EBFF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34" name="Freeform 222"/>
            <p:cNvSpPr>
              <a:spLocks/>
            </p:cNvSpPr>
            <p:nvPr/>
          </p:nvSpPr>
          <p:spPr bwMode="auto">
            <a:xfrm>
              <a:off x="5260" y="3384"/>
              <a:ext cx="57" cy="155"/>
            </a:xfrm>
            <a:custGeom>
              <a:avLst/>
              <a:gdLst/>
              <a:ahLst/>
              <a:cxnLst>
                <a:cxn ang="0">
                  <a:pos x="3" y="148"/>
                </a:cxn>
                <a:cxn ang="0">
                  <a:pos x="5" y="142"/>
                </a:cxn>
                <a:cxn ang="0">
                  <a:pos x="16" y="125"/>
                </a:cxn>
                <a:cxn ang="0">
                  <a:pos x="18" y="110"/>
                </a:cxn>
                <a:cxn ang="0">
                  <a:pos x="24" y="97"/>
                </a:cxn>
                <a:cxn ang="0">
                  <a:pos x="26" y="77"/>
                </a:cxn>
                <a:cxn ang="0">
                  <a:pos x="31" y="60"/>
                </a:cxn>
                <a:cxn ang="0">
                  <a:pos x="31" y="39"/>
                </a:cxn>
                <a:cxn ang="0">
                  <a:pos x="34" y="26"/>
                </a:cxn>
                <a:cxn ang="0">
                  <a:pos x="37" y="15"/>
                </a:cxn>
                <a:cxn ang="0">
                  <a:pos x="42" y="9"/>
                </a:cxn>
                <a:cxn ang="0">
                  <a:pos x="50" y="0"/>
                </a:cxn>
                <a:cxn ang="0">
                  <a:pos x="55" y="0"/>
                </a:cxn>
                <a:cxn ang="0">
                  <a:pos x="57" y="0"/>
                </a:cxn>
                <a:cxn ang="0">
                  <a:pos x="55" y="13"/>
                </a:cxn>
                <a:cxn ang="0">
                  <a:pos x="47" y="21"/>
                </a:cxn>
                <a:cxn ang="0">
                  <a:pos x="47" y="30"/>
                </a:cxn>
                <a:cxn ang="0">
                  <a:pos x="44" y="34"/>
                </a:cxn>
                <a:cxn ang="0">
                  <a:pos x="44" y="43"/>
                </a:cxn>
                <a:cxn ang="0">
                  <a:pos x="42" y="54"/>
                </a:cxn>
                <a:cxn ang="0">
                  <a:pos x="42" y="69"/>
                </a:cxn>
                <a:cxn ang="0">
                  <a:pos x="37" y="82"/>
                </a:cxn>
                <a:cxn ang="0">
                  <a:pos x="34" y="97"/>
                </a:cxn>
                <a:cxn ang="0">
                  <a:pos x="31" y="110"/>
                </a:cxn>
                <a:cxn ang="0">
                  <a:pos x="29" y="123"/>
                </a:cxn>
                <a:cxn ang="0">
                  <a:pos x="21" y="140"/>
                </a:cxn>
                <a:cxn ang="0">
                  <a:pos x="16" y="151"/>
                </a:cxn>
                <a:cxn ang="0">
                  <a:pos x="0" y="155"/>
                </a:cxn>
                <a:cxn ang="0">
                  <a:pos x="3" y="148"/>
                </a:cxn>
                <a:cxn ang="0">
                  <a:pos x="3" y="148"/>
                </a:cxn>
              </a:cxnLst>
              <a:rect l="0" t="0" r="r" b="b"/>
              <a:pathLst>
                <a:path w="57" h="155">
                  <a:moveTo>
                    <a:pt x="3" y="148"/>
                  </a:moveTo>
                  <a:lnTo>
                    <a:pt x="5" y="142"/>
                  </a:lnTo>
                  <a:lnTo>
                    <a:pt x="16" y="125"/>
                  </a:lnTo>
                  <a:lnTo>
                    <a:pt x="18" y="110"/>
                  </a:lnTo>
                  <a:lnTo>
                    <a:pt x="24" y="97"/>
                  </a:lnTo>
                  <a:lnTo>
                    <a:pt x="26" y="77"/>
                  </a:lnTo>
                  <a:lnTo>
                    <a:pt x="31" y="60"/>
                  </a:lnTo>
                  <a:lnTo>
                    <a:pt x="31" y="39"/>
                  </a:lnTo>
                  <a:lnTo>
                    <a:pt x="34" y="26"/>
                  </a:lnTo>
                  <a:lnTo>
                    <a:pt x="37" y="15"/>
                  </a:lnTo>
                  <a:lnTo>
                    <a:pt x="42" y="9"/>
                  </a:lnTo>
                  <a:lnTo>
                    <a:pt x="50" y="0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55" y="13"/>
                  </a:lnTo>
                  <a:lnTo>
                    <a:pt x="47" y="21"/>
                  </a:lnTo>
                  <a:lnTo>
                    <a:pt x="47" y="30"/>
                  </a:lnTo>
                  <a:lnTo>
                    <a:pt x="44" y="34"/>
                  </a:lnTo>
                  <a:lnTo>
                    <a:pt x="44" y="43"/>
                  </a:lnTo>
                  <a:lnTo>
                    <a:pt x="42" y="54"/>
                  </a:lnTo>
                  <a:lnTo>
                    <a:pt x="42" y="69"/>
                  </a:lnTo>
                  <a:lnTo>
                    <a:pt x="37" y="82"/>
                  </a:lnTo>
                  <a:lnTo>
                    <a:pt x="34" y="97"/>
                  </a:lnTo>
                  <a:lnTo>
                    <a:pt x="31" y="110"/>
                  </a:lnTo>
                  <a:lnTo>
                    <a:pt x="29" y="123"/>
                  </a:lnTo>
                  <a:lnTo>
                    <a:pt x="21" y="140"/>
                  </a:lnTo>
                  <a:lnTo>
                    <a:pt x="16" y="151"/>
                  </a:lnTo>
                  <a:lnTo>
                    <a:pt x="0" y="155"/>
                  </a:lnTo>
                  <a:lnTo>
                    <a:pt x="3" y="148"/>
                  </a:lnTo>
                  <a:lnTo>
                    <a:pt x="3" y="1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35" name="Freeform 223"/>
            <p:cNvSpPr>
              <a:spLocks/>
            </p:cNvSpPr>
            <p:nvPr/>
          </p:nvSpPr>
          <p:spPr bwMode="auto">
            <a:xfrm>
              <a:off x="4891" y="3560"/>
              <a:ext cx="146" cy="30"/>
            </a:xfrm>
            <a:custGeom>
              <a:avLst/>
              <a:gdLst/>
              <a:ahLst/>
              <a:cxnLst>
                <a:cxn ang="0">
                  <a:pos x="5" y="22"/>
                </a:cxn>
                <a:cxn ang="0">
                  <a:pos x="8" y="20"/>
                </a:cxn>
                <a:cxn ang="0">
                  <a:pos x="18" y="20"/>
                </a:cxn>
                <a:cxn ang="0">
                  <a:pos x="31" y="18"/>
                </a:cxn>
                <a:cxn ang="0">
                  <a:pos x="55" y="18"/>
                </a:cxn>
                <a:cxn ang="0">
                  <a:pos x="78" y="15"/>
                </a:cxn>
                <a:cxn ang="0">
                  <a:pos x="96" y="13"/>
                </a:cxn>
                <a:cxn ang="0">
                  <a:pos x="117" y="9"/>
                </a:cxn>
                <a:cxn ang="0">
                  <a:pos x="130" y="7"/>
                </a:cxn>
                <a:cxn ang="0">
                  <a:pos x="143" y="0"/>
                </a:cxn>
                <a:cxn ang="0">
                  <a:pos x="146" y="5"/>
                </a:cxn>
                <a:cxn ang="0">
                  <a:pos x="141" y="11"/>
                </a:cxn>
                <a:cxn ang="0">
                  <a:pos x="130" y="18"/>
                </a:cxn>
                <a:cxn ang="0">
                  <a:pos x="117" y="18"/>
                </a:cxn>
                <a:cxn ang="0">
                  <a:pos x="104" y="22"/>
                </a:cxn>
                <a:cxn ang="0">
                  <a:pos x="91" y="22"/>
                </a:cxn>
                <a:cxn ang="0">
                  <a:pos x="73" y="26"/>
                </a:cxn>
                <a:cxn ang="0">
                  <a:pos x="55" y="28"/>
                </a:cxn>
                <a:cxn ang="0">
                  <a:pos x="44" y="30"/>
                </a:cxn>
                <a:cxn ang="0">
                  <a:pos x="29" y="30"/>
                </a:cxn>
                <a:cxn ang="0">
                  <a:pos x="18" y="30"/>
                </a:cxn>
                <a:cxn ang="0">
                  <a:pos x="5" y="26"/>
                </a:cxn>
                <a:cxn ang="0">
                  <a:pos x="0" y="24"/>
                </a:cxn>
                <a:cxn ang="0">
                  <a:pos x="0" y="22"/>
                </a:cxn>
                <a:cxn ang="0">
                  <a:pos x="5" y="22"/>
                </a:cxn>
                <a:cxn ang="0">
                  <a:pos x="5" y="22"/>
                </a:cxn>
              </a:cxnLst>
              <a:rect l="0" t="0" r="r" b="b"/>
              <a:pathLst>
                <a:path w="146" h="30">
                  <a:moveTo>
                    <a:pt x="5" y="22"/>
                  </a:moveTo>
                  <a:lnTo>
                    <a:pt x="8" y="20"/>
                  </a:lnTo>
                  <a:lnTo>
                    <a:pt x="18" y="20"/>
                  </a:lnTo>
                  <a:lnTo>
                    <a:pt x="31" y="18"/>
                  </a:lnTo>
                  <a:lnTo>
                    <a:pt x="55" y="18"/>
                  </a:lnTo>
                  <a:lnTo>
                    <a:pt x="78" y="15"/>
                  </a:lnTo>
                  <a:lnTo>
                    <a:pt x="96" y="13"/>
                  </a:lnTo>
                  <a:lnTo>
                    <a:pt x="117" y="9"/>
                  </a:lnTo>
                  <a:lnTo>
                    <a:pt x="130" y="7"/>
                  </a:lnTo>
                  <a:lnTo>
                    <a:pt x="143" y="0"/>
                  </a:lnTo>
                  <a:lnTo>
                    <a:pt x="146" y="5"/>
                  </a:lnTo>
                  <a:lnTo>
                    <a:pt x="141" y="11"/>
                  </a:lnTo>
                  <a:lnTo>
                    <a:pt x="130" y="18"/>
                  </a:lnTo>
                  <a:lnTo>
                    <a:pt x="117" y="18"/>
                  </a:lnTo>
                  <a:lnTo>
                    <a:pt x="104" y="22"/>
                  </a:lnTo>
                  <a:lnTo>
                    <a:pt x="91" y="22"/>
                  </a:lnTo>
                  <a:lnTo>
                    <a:pt x="73" y="26"/>
                  </a:lnTo>
                  <a:lnTo>
                    <a:pt x="55" y="28"/>
                  </a:lnTo>
                  <a:lnTo>
                    <a:pt x="44" y="30"/>
                  </a:lnTo>
                  <a:lnTo>
                    <a:pt x="29" y="30"/>
                  </a:lnTo>
                  <a:lnTo>
                    <a:pt x="18" y="30"/>
                  </a:lnTo>
                  <a:lnTo>
                    <a:pt x="5" y="26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5" y="22"/>
                  </a:lnTo>
                  <a:lnTo>
                    <a:pt x="5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36" name="Freeform 224"/>
            <p:cNvSpPr>
              <a:spLocks/>
            </p:cNvSpPr>
            <p:nvPr/>
          </p:nvSpPr>
          <p:spPr bwMode="auto">
            <a:xfrm>
              <a:off x="5325" y="3386"/>
              <a:ext cx="24" cy="78"/>
            </a:xfrm>
            <a:custGeom>
              <a:avLst/>
              <a:gdLst/>
              <a:ahLst/>
              <a:cxnLst>
                <a:cxn ang="0">
                  <a:pos x="3" y="73"/>
                </a:cxn>
                <a:cxn ang="0">
                  <a:pos x="0" y="69"/>
                </a:cxn>
                <a:cxn ang="0">
                  <a:pos x="0" y="62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0" y="28"/>
                </a:cxn>
                <a:cxn ang="0">
                  <a:pos x="3" y="15"/>
                </a:cxn>
                <a:cxn ang="0">
                  <a:pos x="5" y="7"/>
                </a:cxn>
                <a:cxn ang="0">
                  <a:pos x="13" y="4"/>
                </a:cxn>
                <a:cxn ang="0">
                  <a:pos x="24" y="0"/>
                </a:cxn>
                <a:cxn ang="0">
                  <a:pos x="21" y="13"/>
                </a:cxn>
                <a:cxn ang="0">
                  <a:pos x="13" y="24"/>
                </a:cxn>
                <a:cxn ang="0">
                  <a:pos x="13" y="41"/>
                </a:cxn>
                <a:cxn ang="0">
                  <a:pos x="13" y="56"/>
                </a:cxn>
                <a:cxn ang="0">
                  <a:pos x="13" y="67"/>
                </a:cxn>
                <a:cxn ang="0">
                  <a:pos x="8" y="78"/>
                </a:cxn>
                <a:cxn ang="0">
                  <a:pos x="3" y="73"/>
                </a:cxn>
                <a:cxn ang="0">
                  <a:pos x="3" y="73"/>
                </a:cxn>
              </a:cxnLst>
              <a:rect l="0" t="0" r="r" b="b"/>
              <a:pathLst>
                <a:path w="24" h="78">
                  <a:moveTo>
                    <a:pt x="3" y="73"/>
                  </a:moveTo>
                  <a:lnTo>
                    <a:pt x="0" y="69"/>
                  </a:lnTo>
                  <a:lnTo>
                    <a:pt x="0" y="62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0" y="28"/>
                  </a:lnTo>
                  <a:lnTo>
                    <a:pt x="3" y="15"/>
                  </a:lnTo>
                  <a:lnTo>
                    <a:pt x="5" y="7"/>
                  </a:lnTo>
                  <a:lnTo>
                    <a:pt x="13" y="4"/>
                  </a:lnTo>
                  <a:lnTo>
                    <a:pt x="24" y="0"/>
                  </a:lnTo>
                  <a:lnTo>
                    <a:pt x="21" y="13"/>
                  </a:lnTo>
                  <a:lnTo>
                    <a:pt x="13" y="24"/>
                  </a:lnTo>
                  <a:lnTo>
                    <a:pt x="13" y="41"/>
                  </a:lnTo>
                  <a:lnTo>
                    <a:pt x="13" y="56"/>
                  </a:lnTo>
                  <a:lnTo>
                    <a:pt x="13" y="67"/>
                  </a:lnTo>
                  <a:lnTo>
                    <a:pt x="8" y="78"/>
                  </a:lnTo>
                  <a:lnTo>
                    <a:pt x="3" y="73"/>
                  </a:lnTo>
                  <a:lnTo>
                    <a:pt x="3" y="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37" name="Freeform 225"/>
            <p:cNvSpPr>
              <a:spLocks/>
            </p:cNvSpPr>
            <p:nvPr/>
          </p:nvSpPr>
          <p:spPr bwMode="auto">
            <a:xfrm>
              <a:off x="5032" y="3345"/>
              <a:ext cx="265" cy="267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2" y="260"/>
                </a:cxn>
                <a:cxn ang="0">
                  <a:pos x="13" y="258"/>
                </a:cxn>
                <a:cxn ang="0">
                  <a:pos x="26" y="254"/>
                </a:cxn>
                <a:cxn ang="0">
                  <a:pos x="49" y="250"/>
                </a:cxn>
                <a:cxn ang="0">
                  <a:pos x="70" y="239"/>
                </a:cxn>
                <a:cxn ang="0">
                  <a:pos x="96" y="228"/>
                </a:cxn>
                <a:cxn ang="0">
                  <a:pos x="106" y="217"/>
                </a:cxn>
                <a:cxn ang="0">
                  <a:pos x="119" y="209"/>
                </a:cxn>
                <a:cxn ang="0">
                  <a:pos x="129" y="198"/>
                </a:cxn>
                <a:cxn ang="0">
                  <a:pos x="142" y="187"/>
                </a:cxn>
                <a:cxn ang="0">
                  <a:pos x="150" y="172"/>
                </a:cxn>
                <a:cxn ang="0">
                  <a:pos x="158" y="157"/>
                </a:cxn>
                <a:cxn ang="0">
                  <a:pos x="166" y="144"/>
                </a:cxn>
                <a:cxn ang="0">
                  <a:pos x="176" y="131"/>
                </a:cxn>
                <a:cxn ang="0">
                  <a:pos x="181" y="119"/>
                </a:cxn>
                <a:cxn ang="0">
                  <a:pos x="189" y="106"/>
                </a:cxn>
                <a:cxn ang="0">
                  <a:pos x="197" y="93"/>
                </a:cxn>
                <a:cxn ang="0">
                  <a:pos x="205" y="82"/>
                </a:cxn>
                <a:cxn ang="0">
                  <a:pos x="213" y="60"/>
                </a:cxn>
                <a:cxn ang="0">
                  <a:pos x="220" y="43"/>
                </a:cxn>
                <a:cxn ang="0">
                  <a:pos x="226" y="33"/>
                </a:cxn>
                <a:cxn ang="0">
                  <a:pos x="228" y="30"/>
                </a:cxn>
                <a:cxn ang="0">
                  <a:pos x="228" y="26"/>
                </a:cxn>
                <a:cxn ang="0">
                  <a:pos x="236" y="15"/>
                </a:cxn>
                <a:cxn ang="0">
                  <a:pos x="246" y="5"/>
                </a:cxn>
                <a:cxn ang="0">
                  <a:pos x="262" y="0"/>
                </a:cxn>
                <a:cxn ang="0">
                  <a:pos x="265" y="0"/>
                </a:cxn>
                <a:cxn ang="0">
                  <a:pos x="257" y="9"/>
                </a:cxn>
                <a:cxn ang="0">
                  <a:pos x="244" y="20"/>
                </a:cxn>
                <a:cxn ang="0">
                  <a:pos x="236" y="33"/>
                </a:cxn>
                <a:cxn ang="0">
                  <a:pos x="231" y="39"/>
                </a:cxn>
                <a:cxn ang="0">
                  <a:pos x="226" y="56"/>
                </a:cxn>
                <a:cxn ang="0">
                  <a:pos x="220" y="67"/>
                </a:cxn>
                <a:cxn ang="0">
                  <a:pos x="215" y="80"/>
                </a:cxn>
                <a:cxn ang="0">
                  <a:pos x="210" y="93"/>
                </a:cxn>
                <a:cxn ang="0">
                  <a:pos x="205" y="108"/>
                </a:cxn>
                <a:cxn ang="0">
                  <a:pos x="194" y="121"/>
                </a:cxn>
                <a:cxn ang="0">
                  <a:pos x="187" y="138"/>
                </a:cxn>
                <a:cxn ang="0">
                  <a:pos x="174" y="151"/>
                </a:cxn>
                <a:cxn ang="0">
                  <a:pos x="163" y="168"/>
                </a:cxn>
                <a:cxn ang="0">
                  <a:pos x="148" y="183"/>
                </a:cxn>
                <a:cxn ang="0">
                  <a:pos x="135" y="198"/>
                </a:cxn>
                <a:cxn ang="0">
                  <a:pos x="119" y="213"/>
                </a:cxn>
                <a:cxn ang="0">
                  <a:pos x="103" y="230"/>
                </a:cxn>
                <a:cxn ang="0">
                  <a:pos x="75" y="245"/>
                </a:cxn>
                <a:cxn ang="0">
                  <a:pos x="52" y="256"/>
                </a:cxn>
                <a:cxn ang="0">
                  <a:pos x="31" y="263"/>
                </a:cxn>
                <a:cxn ang="0">
                  <a:pos x="18" y="267"/>
                </a:cxn>
                <a:cxn ang="0">
                  <a:pos x="0" y="265"/>
                </a:cxn>
                <a:cxn ang="0">
                  <a:pos x="0" y="263"/>
                </a:cxn>
                <a:cxn ang="0">
                  <a:pos x="0" y="263"/>
                </a:cxn>
              </a:cxnLst>
              <a:rect l="0" t="0" r="r" b="b"/>
              <a:pathLst>
                <a:path w="265" h="267">
                  <a:moveTo>
                    <a:pt x="0" y="263"/>
                  </a:moveTo>
                  <a:lnTo>
                    <a:pt x="2" y="260"/>
                  </a:lnTo>
                  <a:lnTo>
                    <a:pt x="13" y="258"/>
                  </a:lnTo>
                  <a:lnTo>
                    <a:pt x="26" y="254"/>
                  </a:lnTo>
                  <a:lnTo>
                    <a:pt x="49" y="250"/>
                  </a:lnTo>
                  <a:lnTo>
                    <a:pt x="70" y="239"/>
                  </a:lnTo>
                  <a:lnTo>
                    <a:pt x="96" y="228"/>
                  </a:lnTo>
                  <a:lnTo>
                    <a:pt x="106" y="217"/>
                  </a:lnTo>
                  <a:lnTo>
                    <a:pt x="119" y="209"/>
                  </a:lnTo>
                  <a:lnTo>
                    <a:pt x="129" y="198"/>
                  </a:lnTo>
                  <a:lnTo>
                    <a:pt x="142" y="187"/>
                  </a:lnTo>
                  <a:lnTo>
                    <a:pt x="150" y="172"/>
                  </a:lnTo>
                  <a:lnTo>
                    <a:pt x="158" y="157"/>
                  </a:lnTo>
                  <a:lnTo>
                    <a:pt x="166" y="144"/>
                  </a:lnTo>
                  <a:lnTo>
                    <a:pt x="176" y="131"/>
                  </a:lnTo>
                  <a:lnTo>
                    <a:pt x="181" y="119"/>
                  </a:lnTo>
                  <a:lnTo>
                    <a:pt x="189" y="106"/>
                  </a:lnTo>
                  <a:lnTo>
                    <a:pt x="197" y="93"/>
                  </a:lnTo>
                  <a:lnTo>
                    <a:pt x="205" y="82"/>
                  </a:lnTo>
                  <a:lnTo>
                    <a:pt x="213" y="60"/>
                  </a:lnTo>
                  <a:lnTo>
                    <a:pt x="220" y="43"/>
                  </a:lnTo>
                  <a:lnTo>
                    <a:pt x="226" y="33"/>
                  </a:lnTo>
                  <a:lnTo>
                    <a:pt x="228" y="30"/>
                  </a:lnTo>
                  <a:lnTo>
                    <a:pt x="228" y="26"/>
                  </a:lnTo>
                  <a:lnTo>
                    <a:pt x="236" y="15"/>
                  </a:lnTo>
                  <a:lnTo>
                    <a:pt x="246" y="5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57" y="9"/>
                  </a:lnTo>
                  <a:lnTo>
                    <a:pt x="244" y="20"/>
                  </a:lnTo>
                  <a:lnTo>
                    <a:pt x="236" y="33"/>
                  </a:lnTo>
                  <a:lnTo>
                    <a:pt x="231" y="39"/>
                  </a:lnTo>
                  <a:lnTo>
                    <a:pt x="226" y="56"/>
                  </a:lnTo>
                  <a:lnTo>
                    <a:pt x="220" y="67"/>
                  </a:lnTo>
                  <a:lnTo>
                    <a:pt x="215" y="80"/>
                  </a:lnTo>
                  <a:lnTo>
                    <a:pt x="210" y="93"/>
                  </a:lnTo>
                  <a:lnTo>
                    <a:pt x="205" y="108"/>
                  </a:lnTo>
                  <a:lnTo>
                    <a:pt x="194" y="121"/>
                  </a:lnTo>
                  <a:lnTo>
                    <a:pt x="187" y="138"/>
                  </a:lnTo>
                  <a:lnTo>
                    <a:pt x="174" y="151"/>
                  </a:lnTo>
                  <a:lnTo>
                    <a:pt x="163" y="168"/>
                  </a:lnTo>
                  <a:lnTo>
                    <a:pt x="148" y="183"/>
                  </a:lnTo>
                  <a:lnTo>
                    <a:pt x="135" y="198"/>
                  </a:lnTo>
                  <a:lnTo>
                    <a:pt x="119" y="213"/>
                  </a:lnTo>
                  <a:lnTo>
                    <a:pt x="103" y="230"/>
                  </a:lnTo>
                  <a:lnTo>
                    <a:pt x="75" y="245"/>
                  </a:lnTo>
                  <a:lnTo>
                    <a:pt x="52" y="256"/>
                  </a:lnTo>
                  <a:lnTo>
                    <a:pt x="31" y="263"/>
                  </a:lnTo>
                  <a:lnTo>
                    <a:pt x="18" y="267"/>
                  </a:lnTo>
                  <a:lnTo>
                    <a:pt x="0" y="265"/>
                  </a:lnTo>
                  <a:lnTo>
                    <a:pt x="0" y="263"/>
                  </a:lnTo>
                  <a:lnTo>
                    <a:pt x="0" y="2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38" name="Freeform 226"/>
            <p:cNvSpPr>
              <a:spLocks/>
            </p:cNvSpPr>
            <p:nvPr/>
          </p:nvSpPr>
          <p:spPr bwMode="auto">
            <a:xfrm>
              <a:off x="5097" y="3515"/>
              <a:ext cx="12" cy="13"/>
            </a:xfrm>
            <a:custGeom>
              <a:avLst/>
              <a:gdLst/>
              <a:ahLst/>
              <a:cxnLst>
                <a:cxn ang="0">
                  <a:pos x="12" y="2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0" y="9"/>
                </a:cxn>
                <a:cxn ang="0">
                  <a:pos x="5" y="13"/>
                </a:cxn>
                <a:cxn ang="0">
                  <a:pos x="12" y="9"/>
                </a:cxn>
                <a:cxn ang="0">
                  <a:pos x="12" y="2"/>
                </a:cxn>
                <a:cxn ang="0">
                  <a:pos x="12" y="2"/>
                </a:cxn>
              </a:cxnLst>
              <a:rect l="0" t="0" r="r" b="b"/>
              <a:pathLst>
                <a:path w="12" h="13">
                  <a:moveTo>
                    <a:pt x="12" y="2"/>
                  </a:moveTo>
                  <a:lnTo>
                    <a:pt x="7" y="0"/>
                  </a:lnTo>
                  <a:lnTo>
                    <a:pt x="2" y="2"/>
                  </a:lnTo>
                  <a:lnTo>
                    <a:pt x="0" y="9"/>
                  </a:lnTo>
                  <a:lnTo>
                    <a:pt x="5" y="13"/>
                  </a:lnTo>
                  <a:lnTo>
                    <a:pt x="12" y="9"/>
                  </a:lnTo>
                  <a:lnTo>
                    <a:pt x="12" y="2"/>
                  </a:lnTo>
                  <a:lnTo>
                    <a:pt x="12" y="2"/>
                  </a:lnTo>
                  <a:close/>
                </a:path>
              </a:pathLst>
            </a:custGeom>
            <a:solidFill>
              <a:srgbClr val="003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39" name="Freeform 227"/>
            <p:cNvSpPr>
              <a:spLocks/>
            </p:cNvSpPr>
            <p:nvPr/>
          </p:nvSpPr>
          <p:spPr bwMode="auto">
            <a:xfrm>
              <a:off x="4925" y="3337"/>
              <a:ext cx="18" cy="13"/>
            </a:xfrm>
            <a:custGeom>
              <a:avLst/>
              <a:gdLst/>
              <a:ahLst/>
              <a:cxnLst>
                <a:cxn ang="0">
                  <a:pos x="18" y="4"/>
                </a:cxn>
                <a:cxn ang="0">
                  <a:pos x="10" y="0"/>
                </a:cxn>
                <a:cxn ang="0">
                  <a:pos x="5" y="4"/>
                </a:cxn>
                <a:cxn ang="0">
                  <a:pos x="0" y="8"/>
                </a:cxn>
                <a:cxn ang="0">
                  <a:pos x="10" y="13"/>
                </a:cxn>
                <a:cxn ang="0">
                  <a:pos x="13" y="8"/>
                </a:cxn>
                <a:cxn ang="0">
                  <a:pos x="18" y="4"/>
                </a:cxn>
                <a:cxn ang="0">
                  <a:pos x="18" y="4"/>
                </a:cxn>
              </a:cxnLst>
              <a:rect l="0" t="0" r="r" b="b"/>
              <a:pathLst>
                <a:path w="18" h="13">
                  <a:moveTo>
                    <a:pt x="18" y="4"/>
                  </a:moveTo>
                  <a:lnTo>
                    <a:pt x="10" y="0"/>
                  </a:lnTo>
                  <a:lnTo>
                    <a:pt x="5" y="4"/>
                  </a:lnTo>
                  <a:lnTo>
                    <a:pt x="0" y="8"/>
                  </a:lnTo>
                  <a:lnTo>
                    <a:pt x="10" y="13"/>
                  </a:lnTo>
                  <a:lnTo>
                    <a:pt x="13" y="8"/>
                  </a:lnTo>
                  <a:lnTo>
                    <a:pt x="18" y="4"/>
                  </a:lnTo>
                  <a:lnTo>
                    <a:pt x="18" y="4"/>
                  </a:lnTo>
                  <a:close/>
                </a:path>
              </a:pathLst>
            </a:custGeom>
            <a:solidFill>
              <a:srgbClr val="003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40" name="Freeform 228"/>
            <p:cNvSpPr>
              <a:spLocks/>
            </p:cNvSpPr>
            <p:nvPr/>
          </p:nvSpPr>
          <p:spPr bwMode="auto">
            <a:xfrm>
              <a:off x="5169" y="3552"/>
              <a:ext cx="91" cy="88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29" y="34"/>
                </a:cxn>
                <a:cxn ang="0">
                  <a:pos x="83" y="0"/>
                </a:cxn>
                <a:cxn ang="0">
                  <a:pos x="91" y="41"/>
                </a:cxn>
                <a:cxn ang="0">
                  <a:pos x="63" y="88"/>
                </a:cxn>
                <a:cxn ang="0">
                  <a:pos x="47" y="86"/>
                </a:cxn>
                <a:cxn ang="0">
                  <a:pos x="31" y="86"/>
                </a:cxn>
                <a:cxn ang="0">
                  <a:pos x="16" y="86"/>
                </a:cxn>
                <a:cxn ang="0">
                  <a:pos x="0" y="86"/>
                </a:cxn>
                <a:cxn ang="0">
                  <a:pos x="0" y="86"/>
                </a:cxn>
              </a:cxnLst>
              <a:rect l="0" t="0" r="r" b="b"/>
              <a:pathLst>
                <a:path w="91" h="88">
                  <a:moveTo>
                    <a:pt x="0" y="86"/>
                  </a:moveTo>
                  <a:lnTo>
                    <a:pt x="29" y="34"/>
                  </a:lnTo>
                  <a:lnTo>
                    <a:pt x="83" y="0"/>
                  </a:lnTo>
                  <a:lnTo>
                    <a:pt x="91" y="41"/>
                  </a:lnTo>
                  <a:lnTo>
                    <a:pt x="63" y="88"/>
                  </a:lnTo>
                  <a:lnTo>
                    <a:pt x="47" y="86"/>
                  </a:lnTo>
                  <a:lnTo>
                    <a:pt x="31" y="86"/>
                  </a:lnTo>
                  <a:lnTo>
                    <a:pt x="16" y="86"/>
                  </a:lnTo>
                  <a:lnTo>
                    <a:pt x="0" y="86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FFDB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41" name="Freeform 229"/>
            <p:cNvSpPr>
              <a:spLocks/>
            </p:cNvSpPr>
            <p:nvPr/>
          </p:nvSpPr>
          <p:spPr bwMode="auto">
            <a:xfrm>
              <a:off x="5167" y="3550"/>
              <a:ext cx="93" cy="92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0" y="88"/>
                </a:cxn>
                <a:cxn ang="0">
                  <a:pos x="2" y="79"/>
                </a:cxn>
                <a:cxn ang="0">
                  <a:pos x="5" y="64"/>
                </a:cxn>
                <a:cxn ang="0">
                  <a:pos x="15" y="51"/>
                </a:cxn>
                <a:cxn ang="0">
                  <a:pos x="26" y="34"/>
                </a:cxn>
                <a:cxn ang="0">
                  <a:pos x="44" y="19"/>
                </a:cxn>
                <a:cxn ang="0">
                  <a:pos x="62" y="6"/>
                </a:cxn>
                <a:cxn ang="0">
                  <a:pos x="88" y="0"/>
                </a:cxn>
                <a:cxn ang="0">
                  <a:pos x="91" y="8"/>
                </a:cxn>
                <a:cxn ang="0">
                  <a:pos x="91" y="17"/>
                </a:cxn>
                <a:cxn ang="0">
                  <a:pos x="93" y="30"/>
                </a:cxn>
                <a:cxn ang="0">
                  <a:pos x="91" y="43"/>
                </a:cxn>
                <a:cxn ang="0">
                  <a:pos x="88" y="58"/>
                </a:cxn>
                <a:cxn ang="0">
                  <a:pos x="80" y="75"/>
                </a:cxn>
                <a:cxn ang="0">
                  <a:pos x="67" y="92"/>
                </a:cxn>
                <a:cxn ang="0">
                  <a:pos x="59" y="88"/>
                </a:cxn>
                <a:cxn ang="0">
                  <a:pos x="62" y="81"/>
                </a:cxn>
                <a:cxn ang="0">
                  <a:pos x="75" y="66"/>
                </a:cxn>
                <a:cxn ang="0">
                  <a:pos x="78" y="53"/>
                </a:cxn>
                <a:cxn ang="0">
                  <a:pos x="83" y="40"/>
                </a:cxn>
                <a:cxn ang="0">
                  <a:pos x="83" y="23"/>
                </a:cxn>
                <a:cxn ang="0">
                  <a:pos x="83" y="8"/>
                </a:cxn>
                <a:cxn ang="0">
                  <a:pos x="72" y="12"/>
                </a:cxn>
                <a:cxn ang="0">
                  <a:pos x="52" y="28"/>
                </a:cxn>
                <a:cxn ang="0">
                  <a:pos x="36" y="36"/>
                </a:cxn>
                <a:cxn ang="0">
                  <a:pos x="26" y="51"/>
                </a:cxn>
                <a:cxn ang="0">
                  <a:pos x="18" y="66"/>
                </a:cxn>
                <a:cxn ang="0">
                  <a:pos x="13" y="86"/>
                </a:cxn>
                <a:cxn ang="0">
                  <a:pos x="0" y="92"/>
                </a:cxn>
                <a:cxn ang="0">
                  <a:pos x="0" y="92"/>
                </a:cxn>
              </a:cxnLst>
              <a:rect l="0" t="0" r="r" b="b"/>
              <a:pathLst>
                <a:path w="93" h="92">
                  <a:moveTo>
                    <a:pt x="0" y="92"/>
                  </a:moveTo>
                  <a:lnTo>
                    <a:pt x="0" y="88"/>
                  </a:lnTo>
                  <a:lnTo>
                    <a:pt x="2" y="79"/>
                  </a:lnTo>
                  <a:lnTo>
                    <a:pt x="5" y="64"/>
                  </a:lnTo>
                  <a:lnTo>
                    <a:pt x="15" y="51"/>
                  </a:lnTo>
                  <a:lnTo>
                    <a:pt x="26" y="34"/>
                  </a:lnTo>
                  <a:lnTo>
                    <a:pt x="44" y="19"/>
                  </a:lnTo>
                  <a:lnTo>
                    <a:pt x="62" y="6"/>
                  </a:lnTo>
                  <a:lnTo>
                    <a:pt x="88" y="0"/>
                  </a:lnTo>
                  <a:lnTo>
                    <a:pt x="91" y="8"/>
                  </a:lnTo>
                  <a:lnTo>
                    <a:pt x="91" y="17"/>
                  </a:lnTo>
                  <a:lnTo>
                    <a:pt x="93" y="30"/>
                  </a:lnTo>
                  <a:lnTo>
                    <a:pt x="91" y="43"/>
                  </a:lnTo>
                  <a:lnTo>
                    <a:pt x="88" y="58"/>
                  </a:lnTo>
                  <a:lnTo>
                    <a:pt x="80" y="75"/>
                  </a:lnTo>
                  <a:lnTo>
                    <a:pt x="67" y="92"/>
                  </a:lnTo>
                  <a:lnTo>
                    <a:pt x="59" y="88"/>
                  </a:lnTo>
                  <a:lnTo>
                    <a:pt x="62" y="81"/>
                  </a:lnTo>
                  <a:lnTo>
                    <a:pt x="75" y="66"/>
                  </a:lnTo>
                  <a:lnTo>
                    <a:pt x="78" y="53"/>
                  </a:lnTo>
                  <a:lnTo>
                    <a:pt x="83" y="40"/>
                  </a:lnTo>
                  <a:lnTo>
                    <a:pt x="83" y="23"/>
                  </a:lnTo>
                  <a:lnTo>
                    <a:pt x="83" y="8"/>
                  </a:lnTo>
                  <a:lnTo>
                    <a:pt x="72" y="12"/>
                  </a:lnTo>
                  <a:lnTo>
                    <a:pt x="52" y="28"/>
                  </a:lnTo>
                  <a:lnTo>
                    <a:pt x="36" y="36"/>
                  </a:lnTo>
                  <a:lnTo>
                    <a:pt x="26" y="51"/>
                  </a:lnTo>
                  <a:lnTo>
                    <a:pt x="18" y="66"/>
                  </a:lnTo>
                  <a:lnTo>
                    <a:pt x="13" y="86"/>
                  </a:lnTo>
                  <a:lnTo>
                    <a:pt x="0" y="92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FFA8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42" name="Freeform 230"/>
            <p:cNvSpPr>
              <a:spLocks/>
            </p:cNvSpPr>
            <p:nvPr/>
          </p:nvSpPr>
          <p:spPr bwMode="auto">
            <a:xfrm>
              <a:off x="5224" y="3575"/>
              <a:ext cx="15" cy="13"/>
            </a:xfrm>
            <a:custGeom>
              <a:avLst/>
              <a:gdLst/>
              <a:ahLst/>
              <a:cxnLst>
                <a:cxn ang="0">
                  <a:pos x="15" y="5"/>
                </a:cxn>
                <a:cxn ang="0">
                  <a:pos x="10" y="0"/>
                </a:cxn>
                <a:cxn ang="0">
                  <a:pos x="2" y="5"/>
                </a:cxn>
                <a:cxn ang="0">
                  <a:pos x="0" y="9"/>
                </a:cxn>
                <a:cxn ang="0">
                  <a:pos x="8" y="13"/>
                </a:cxn>
                <a:cxn ang="0">
                  <a:pos x="15" y="9"/>
                </a:cxn>
                <a:cxn ang="0">
                  <a:pos x="15" y="5"/>
                </a:cxn>
                <a:cxn ang="0">
                  <a:pos x="15" y="5"/>
                </a:cxn>
              </a:cxnLst>
              <a:rect l="0" t="0" r="r" b="b"/>
              <a:pathLst>
                <a:path w="15" h="13">
                  <a:moveTo>
                    <a:pt x="15" y="5"/>
                  </a:moveTo>
                  <a:lnTo>
                    <a:pt x="10" y="0"/>
                  </a:lnTo>
                  <a:lnTo>
                    <a:pt x="2" y="5"/>
                  </a:lnTo>
                  <a:lnTo>
                    <a:pt x="0" y="9"/>
                  </a:lnTo>
                  <a:lnTo>
                    <a:pt x="8" y="13"/>
                  </a:lnTo>
                  <a:lnTo>
                    <a:pt x="15" y="9"/>
                  </a:lnTo>
                  <a:lnTo>
                    <a:pt x="15" y="5"/>
                  </a:lnTo>
                  <a:lnTo>
                    <a:pt x="15" y="5"/>
                  </a:lnTo>
                  <a:close/>
                </a:path>
              </a:pathLst>
            </a:custGeom>
            <a:solidFill>
              <a:srgbClr val="003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43" name="Freeform 231"/>
            <p:cNvSpPr>
              <a:spLocks/>
            </p:cNvSpPr>
            <p:nvPr/>
          </p:nvSpPr>
          <p:spPr bwMode="auto">
            <a:xfrm>
              <a:off x="4909" y="3661"/>
              <a:ext cx="388" cy="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15"/>
                </a:cxn>
                <a:cxn ang="0">
                  <a:pos x="29" y="33"/>
                </a:cxn>
                <a:cxn ang="0">
                  <a:pos x="73" y="24"/>
                </a:cxn>
                <a:cxn ang="0">
                  <a:pos x="86" y="63"/>
                </a:cxn>
                <a:cxn ang="0">
                  <a:pos x="136" y="39"/>
                </a:cxn>
                <a:cxn ang="0">
                  <a:pos x="164" y="76"/>
                </a:cxn>
                <a:cxn ang="0">
                  <a:pos x="208" y="41"/>
                </a:cxn>
                <a:cxn ang="0">
                  <a:pos x="255" y="80"/>
                </a:cxn>
                <a:cxn ang="0">
                  <a:pos x="278" y="31"/>
                </a:cxn>
                <a:cxn ang="0">
                  <a:pos x="367" y="46"/>
                </a:cxn>
                <a:cxn ang="0">
                  <a:pos x="351" y="24"/>
                </a:cxn>
                <a:cxn ang="0">
                  <a:pos x="388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88" h="80">
                  <a:moveTo>
                    <a:pt x="0" y="0"/>
                  </a:moveTo>
                  <a:lnTo>
                    <a:pt x="26" y="15"/>
                  </a:lnTo>
                  <a:lnTo>
                    <a:pt x="29" y="33"/>
                  </a:lnTo>
                  <a:lnTo>
                    <a:pt x="73" y="24"/>
                  </a:lnTo>
                  <a:lnTo>
                    <a:pt x="86" y="63"/>
                  </a:lnTo>
                  <a:lnTo>
                    <a:pt x="136" y="39"/>
                  </a:lnTo>
                  <a:lnTo>
                    <a:pt x="164" y="76"/>
                  </a:lnTo>
                  <a:lnTo>
                    <a:pt x="208" y="41"/>
                  </a:lnTo>
                  <a:lnTo>
                    <a:pt x="255" y="80"/>
                  </a:lnTo>
                  <a:lnTo>
                    <a:pt x="278" y="31"/>
                  </a:lnTo>
                  <a:lnTo>
                    <a:pt x="367" y="46"/>
                  </a:lnTo>
                  <a:lnTo>
                    <a:pt x="351" y="24"/>
                  </a:lnTo>
                  <a:lnTo>
                    <a:pt x="388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7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99944" name="Freeform 232"/>
            <p:cNvSpPr>
              <a:spLocks/>
            </p:cNvSpPr>
            <p:nvPr/>
          </p:nvSpPr>
          <p:spPr bwMode="auto">
            <a:xfrm>
              <a:off x="4863" y="3631"/>
              <a:ext cx="465" cy="37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3"/>
                </a:cxn>
                <a:cxn ang="0">
                  <a:pos x="23" y="18"/>
                </a:cxn>
                <a:cxn ang="0">
                  <a:pos x="23" y="37"/>
                </a:cxn>
                <a:cxn ang="0">
                  <a:pos x="46" y="33"/>
                </a:cxn>
                <a:cxn ang="0">
                  <a:pos x="428" y="35"/>
                </a:cxn>
                <a:cxn ang="0">
                  <a:pos x="444" y="33"/>
                </a:cxn>
                <a:cxn ang="0">
                  <a:pos x="439" y="20"/>
                </a:cxn>
                <a:cxn ang="0">
                  <a:pos x="465" y="18"/>
                </a:cxn>
                <a:cxn ang="0">
                  <a:pos x="457" y="7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465" h="37">
                  <a:moveTo>
                    <a:pt x="10" y="0"/>
                  </a:moveTo>
                  <a:lnTo>
                    <a:pt x="0" y="13"/>
                  </a:lnTo>
                  <a:lnTo>
                    <a:pt x="23" y="18"/>
                  </a:lnTo>
                  <a:lnTo>
                    <a:pt x="23" y="37"/>
                  </a:lnTo>
                  <a:lnTo>
                    <a:pt x="46" y="33"/>
                  </a:lnTo>
                  <a:lnTo>
                    <a:pt x="428" y="35"/>
                  </a:lnTo>
                  <a:lnTo>
                    <a:pt x="444" y="33"/>
                  </a:lnTo>
                  <a:lnTo>
                    <a:pt x="439" y="20"/>
                  </a:lnTo>
                  <a:lnTo>
                    <a:pt x="465" y="18"/>
                  </a:lnTo>
                  <a:lnTo>
                    <a:pt x="457" y="7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4FA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499947" name="Line 235"/>
          <p:cNvSpPr>
            <a:spLocks noChangeShapeType="1"/>
          </p:cNvSpPr>
          <p:nvPr/>
        </p:nvSpPr>
        <p:spPr bwMode="auto">
          <a:xfrm>
            <a:off x="7848600" y="1524000"/>
            <a:ext cx="0" cy="457200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349" name="Text Box 237"/>
          <p:cNvSpPr txBox="1">
            <a:spLocks noChangeArrowheads="1"/>
          </p:cNvSpPr>
          <p:nvPr/>
        </p:nvSpPr>
        <p:spPr bwMode="auto">
          <a:xfrm>
            <a:off x="4953000" y="457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effectLst/>
                <a:latin typeface="Arial" charset="0"/>
              </a:rPr>
              <a:t>463</a:t>
            </a:r>
          </a:p>
        </p:txBody>
      </p:sp>
      <p:sp>
        <p:nvSpPr>
          <p:cNvPr id="499950" name="Line 238"/>
          <p:cNvSpPr>
            <a:spLocks noChangeShapeType="1"/>
          </p:cNvSpPr>
          <p:nvPr/>
        </p:nvSpPr>
        <p:spPr bwMode="auto">
          <a:xfrm>
            <a:off x="2057400" y="838200"/>
            <a:ext cx="5181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99955" name="Line 243"/>
          <p:cNvSpPr>
            <a:spLocks noChangeShapeType="1"/>
          </p:cNvSpPr>
          <p:nvPr/>
        </p:nvSpPr>
        <p:spPr bwMode="auto">
          <a:xfrm flipH="1">
            <a:off x="1066800" y="2406650"/>
            <a:ext cx="3810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3358" name="Text Box 246"/>
          <p:cNvSpPr txBox="1">
            <a:spLocks noChangeArrowheads="1"/>
          </p:cNvSpPr>
          <p:nvPr/>
        </p:nvSpPr>
        <p:spPr bwMode="auto">
          <a:xfrm rot="10800000" flipV="1">
            <a:off x="76199" y="2438400"/>
            <a:ext cx="1295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effectLst/>
                <a:latin typeface="Arial" charset="0"/>
              </a:rPr>
              <a:t>Losses 336</a:t>
            </a:r>
          </a:p>
        </p:txBody>
      </p:sp>
      <p:sp>
        <p:nvSpPr>
          <p:cNvPr id="13359" name="Text Box 247"/>
          <p:cNvSpPr txBox="1">
            <a:spLocks noChangeArrowheads="1"/>
          </p:cNvSpPr>
          <p:nvPr/>
        </p:nvSpPr>
        <p:spPr bwMode="auto">
          <a:xfrm>
            <a:off x="7239000" y="3429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effectLst/>
                <a:latin typeface="Arial" charset="0"/>
              </a:rPr>
              <a:t>548</a:t>
            </a:r>
          </a:p>
        </p:txBody>
      </p:sp>
      <p:sp>
        <p:nvSpPr>
          <p:cNvPr id="13362" name="Text Box 250"/>
          <p:cNvSpPr txBox="1">
            <a:spLocks noChangeArrowheads="1"/>
          </p:cNvSpPr>
          <p:nvPr/>
        </p:nvSpPr>
        <p:spPr bwMode="auto">
          <a:xfrm>
            <a:off x="2895600" y="1524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effectLst/>
                <a:latin typeface="Arial" charset="0"/>
              </a:rPr>
              <a:t>136</a:t>
            </a:r>
          </a:p>
        </p:txBody>
      </p:sp>
      <p:sp>
        <p:nvSpPr>
          <p:cNvPr id="13364" name="Text Box 252"/>
          <p:cNvSpPr txBox="1">
            <a:spLocks noChangeArrowheads="1"/>
          </p:cNvSpPr>
          <p:nvPr/>
        </p:nvSpPr>
        <p:spPr bwMode="auto">
          <a:xfrm>
            <a:off x="914400" y="42446"/>
            <a:ext cx="2057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effectLst/>
                <a:latin typeface="Arial" charset="0"/>
              </a:rPr>
              <a:t>Households</a:t>
            </a:r>
          </a:p>
        </p:txBody>
      </p:sp>
      <p:sp>
        <p:nvSpPr>
          <p:cNvPr id="253" name="Ellipse 252"/>
          <p:cNvSpPr/>
          <p:nvPr/>
        </p:nvSpPr>
        <p:spPr bwMode="auto">
          <a:xfrm>
            <a:off x="1143000" y="5029200"/>
            <a:ext cx="19812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Groundwater</a:t>
            </a:r>
            <a:endParaRPr kumimoji="0" lang="de-DE" b="0" i="0" u="none" strike="noStrike" cap="none" normalizeH="0" baseline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4" name="Line 115"/>
          <p:cNvSpPr>
            <a:spLocks noChangeShapeType="1"/>
          </p:cNvSpPr>
          <p:nvPr/>
        </p:nvSpPr>
        <p:spPr bwMode="auto">
          <a:xfrm flipV="1">
            <a:off x="990600" y="4038600"/>
            <a:ext cx="0" cy="2057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13566" name="Picture 254" descr="http://t0.gstatic.com/images?q=tbn:ANd9GcSQzF0VNRfKD8cuA4mcnhLZ6Ijj2Q-r76N0Aad_2IlTa-h9Iqv0qaYwB_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1000"/>
            <a:ext cx="1190625" cy="832110"/>
          </a:xfrm>
          <a:prstGeom prst="rect">
            <a:avLst/>
          </a:prstGeom>
          <a:noFill/>
        </p:spPr>
      </p:pic>
      <p:pic>
        <p:nvPicPr>
          <p:cNvPr id="13570" name="Picture 258" descr="http://cls.cdn-hotels.com/hotels/4000000/3590000/3580400/3580325/3580325_7_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1600200"/>
            <a:ext cx="971550" cy="777240"/>
          </a:xfrm>
          <a:prstGeom prst="rect">
            <a:avLst/>
          </a:prstGeom>
          <a:noFill/>
        </p:spPr>
      </p:pic>
      <p:pic>
        <p:nvPicPr>
          <p:cNvPr id="13572" name="Picture 260" descr="http://cdn3.fotosearch.com/bthumb/CSP/CSP371/k371269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4038600"/>
            <a:ext cx="890588" cy="838201"/>
          </a:xfrm>
          <a:prstGeom prst="rect">
            <a:avLst/>
          </a:prstGeom>
          <a:noFill/>
        </p:spPr>
      </p:pic>
      <p:sp>
        <p:nvSpPr>
          <p:cNvPr id="260" name="Line 115"/>
          <p:cNvSpPr>
            <a:spLocks noChangeShapeType="1"/>
          </p:cNvSpPr>
          <p:nvPr/>
        </p:nvSpPr>
        <p:spPr bwMode="auto">
          <a:xfrm flipV="1">
            <a:off x="1447800" y="1905000"/>
            <a:ext cx="2590800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74" name="Text Box 132"/>
          <p:cNvSpPr txBox="1">
            <a:spLocks noChangeArrowheads="1"/>
          </p:cNvSpPr>
          <p:nvPr/>
        </p:nvSpPr>
        <p:spPr bwMode="auto">
          <a:xfrm>
            <a:off x="1371600" y="4572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effectLst/>
                <a:latin typeface="Arial" charset="0"/>
              </a:rPr>
              <a:t>736</a:t>
            </a:r>
          </a:p>
        </p:txBody>
      </p:sp>
      <p:sp>
        <p:nvSpPr>
          <p:cNvPr id="275" name="Text Box 132"/>
          <p:cNvSpPr txBox="1">
            <a:spLocks noChangeArrowheads="1"/>
          </p:cNvSpPr>
          <p:nvPr/>
        </p:nvSpPr>
        <p:spPr bwMode="auto">
          <a:xfrm>
            <a:off x="381000" y="4495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effectLst/>
                <a:latin typeface="Arial" charset="0"/>
              </a:rPr>
              <a:t>315</a:t>
            </a:r>
          </a:p>
        </p:txBody>
      </p:sp>
      <p:sp>
        <p:nvSpPr>
          <p:cNvPr id="276" name="Text Box 132"/>
          <p:cNvSpPr txBox="1">
            <a:spLocks noChangeArrowheads="1"/>
          </p:cNvSpPr>
          <p:nvPr/>
        </p:nvSpPr>
        <p:spPr bwMode="auto">
          <a:xfrm>
            <a:off x="914400" y="1524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effectLst/>
                <a:latin typeface="Arial" charset="0"/>
              </a:rPr>
              <a:t>579</a:t>
            </a:r>
          </a:p>
        </p:txBody>
      </p:sp>
      <p:sp>
        <p:nvSpPr>
          <p:cNvPr id="278" name="Text Box 132"/>
          <p:cNvSpPr txBox="1">
            <a:spLocks noChangeArrowheads="1"/>
          </p:cNvSpPr>
          <p:nvPr/>
        </p:nvSpPr>
        <p:spPr bwMode="auto">
          <a:xfrm>
            <a:off x="6019800" y="4953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effectLst/>
                <a:latin typeface="Arial" charset="0"/>
              </a:rPr>
              <a:t>104</a:t>
            </a:r>
          </a:p>
        </p:txBody>
      </p:sp>
      <p:sp>
        <p:nvSpPr>
          <p:cNvPr id="140" name="Text Box 252"/>
          <p:cNvSpPr txBox="1">
            <a:spLocks noChangeArrowheads="1"/>
          </p:cNvSpPr>
          <p:nvPr/>
        </p:nvSpPr>
        <p:spPr bwMode="auto">
          <a:xfrm>
            <a:off x="3581399" y="2607677"/>
            <a:ext cx="243840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</a:rPr>
              <a:t>Units in million cubic </a:t>
            </a:r>
            <a:r>
              <a:rPr lang="en-US" sz="1600" dirty="0" err="1">
                <a:solidFill>
                  <a:schemeClr val="tx1"/>
                </a:solidFill>
                <a:effectLst/>
                <a:latin typeface="Arial" charset="0"/>
              </a:rPr>
              <a:t>metres</a:t>
            </a:r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</a:rPr>
              <a:t> per year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429000" y="4244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/>
              <a:t>Year 2014</a:t>
            </a:r>
          </a:p>
        </p:txBody>
      </p:sp>
    </p:spTree>
    <p:extLst>
      <p:ext uri="{BB962C8B-B14F-4D97-AF65-F5344CB8AC3E}">
        <p14:creationId xmlns:p14="http://schemas.microsoft.com/office/powerpoint/2010/main" val="207200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1C55E-5C5B-425B-9038-0B4C6DEB0B5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600200" y="2786390"/>
            <a:ext cx="2286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AT" sz="1100" dirty="0"/>
              <a:t>?</a:t>
            </a:r>
          </a:p>
        </p:txBody>
      </p:sp>
      <p:sp>
        <p:nvSpPr>
          <p:cNvPr id="3" name="Diagrammplatzhalter 2"/>
          <p:cNvSpPr>
            <a:spLocks noGrp="1"/>
          </p:cNvSpPr>
          <p:nvPr>
            <p:ph type="chart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90488"/>
            <a:ext cx="8905875" cy="667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Gerade Verbindung mit Pfeil 5"/>
          <p:cNvCxnSpPr/>
          <p:nvPr/>
        </p:nvCxnSpPr>
        <p:spPr>
          <a:xfrm flipV="1">
            <a:off x="4419600" y="609601"/>
            <a:ext cx="1524000" cy="30777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210175" y="477738"/>
            <a:ext cx="304800" cy="307777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AT" sz="1400" dirty="0"/>
              <a:t>1</a:t>
            </a:r>
          </a:p>
        </p:txBody>
      </p:sp>
      <p:sp>
        <p:nvSpPr>
          <p:cNvPr id="10" name="Rechteck 9"/>
          <p:cNvSpPr/>
          <p:nvPr/>
        </p:nvSpPr>
        <p:spPr>
          <a:xfrm>
            <a:off x="1600200" y="2786390"/>
            <a:ext cx="228600" cy="218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419600" y="76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Year 2015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162800" y="4495800"/>
            <a:ext cx="24765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AT" sz="1200" dirty="0"/>
              <a:t>4</a:t>
            </a:r>
          </a:p>
        </p:txBody>
      </p:sp>
      <p:sp>
        <p:nvSpPr>
          <p:cNvPr id="7" name="Rechteck 6"/>
          <p:cNvSpPr/>
          <p:nvPr/>
        </p:nvSpPr>
        <p:spPr>
          <a:xfrm>
            <a:off x="1371600" y="2286000"/>
            <a:ext cx="609600" cy="1143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0555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de-AT" dirty="0" err="1"/>
              <a:t>Example</a:t>
            </a:r>
            <a:r>
              <a:rPr lang="de-AT" dirty="0"/>
              <a:t> 2016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638800"/>
          </a:xfrm>
        </p:spPr>
        <p:txBody>
          <a:bodyPr>
            <a:normAutofit fontScale="62500" lnSpcReduction="20000"/>
          </a:bodyPr>
          <a:lstStyle/>
          <a:p>
            <a:r>
              <a:rPr lang="de-AT" dirty="0"/>
              <a:t>Resident </a:t>
            </a:r>
            <a:r>
              <a:rPr lang="de-AT" dirty="0" err="1"/>
              <a:t>population</a:t>
            </a:r>
            <a:r>
              <a:rPr lang="de-AT" dirty="0"/>
              <a:t>: 3,123,512</a:t>
            </a:r>
          </a:p>
          <a:p>
            <a:r>
              <a:rPr lang="de-AT" dirty="0" err="1"/>
              <a:t>Industry</a:t>
            </a:r>
            <a:r>
              <a:rPr lang="de-AT" dirty="0"/>
              <a:t> </a:t>
            </a:r>
            <a:r>
              <a:rPr lang="de-AT" dirty="0" err="1"/>
              <a:t>survey</a:t>
            </a:r>
            <a:r>
              <a:rPr lang="de-AT" dirty="0"/>
              <a:t> (ISIC 10-33):</a:t>
            </a:r>
          </a:p>
          <a:p>
            <a:pPr lvl="1"/>
            <a:r>
              <a:rPr lang="de-AT" sz="2200" dirty="0" err="1"/>
              <a:t>Water</a:t>
            </a:r>
            <a:r>
              <a:rPr lang="de-AT" sz="2200" dirty="0"/>
              <a:t> </a:t>
            </a:r>
            <a:r>
              <a:rPr lang="de-AT" sz="2200" dirty="0" err="1"/>
              <a:t>abstraction</a:t>
            </a:r>
            <a:r>
              <a:rPr lang="de-AT" sz="2200" dirty="0"/>
              <a:t> </a:t>
            </a:r>
            <a:r>
              <a:rPr lang="de-AT" sz="2200" dirty="0" err="1"/>
              <a:t>from</a:t>
            </a:r>
            <a:r>
              <a:rPr lang="de-AT" sz="2200" dirty="0"/>
              <a:t> </a:t>
            </a:r>
            <a:r>
              <a:rPr lang="de-AT" sz="2200" dirty="0" err="1"/>
              <a:t>groundwater</a:t>
            </a:r>
            <a:r>
              <a:rPr lang="de-AT" sz="2200" dirty="0"/>
              <a:t>: 2.5 </a:t>
            </a:r>
            <a:r>
              <a:rPr lang="de-AT" sz="2200" dirty="0" err="1"/>
              <a:t>mio.</a:t>
            </a:r>
            <a:r>
              <a:rPr lang="de-AT" sz="2200" dirty="0"/>
              <a:t> m³</a:t>
            </a:r>
          </a:p>
          <a:p>
            <a:pPr lvl="1"/>
            <a:r>
              <a:rPr lang="de-AT" sz="2200" dirty="0" err="1"/>
              <a:t>Water</a:t>
            </a:r>
            <a:r>
              <a:rPr lang="de-AT" sz="2200" dirty="0"/>
              <a:t> </a:t>
            </a:r>
            <a:r>
              <a:rPr lang="de-AT" sz="2200" dirty="0" err="1"/>
              <a:t>abstraction</a:t>
            </a:r>
            <a:r>
              <a:rPr lang="de-AT" sz="2200" dirty="0"/>
              <a:t> </a:t>
            </a:r>
            <a:r>
              <a:rPr lang="de-AT" sz="2200" dirty="0" err="1"/>
              <a:t>from</a:t>
            </a:r>
            <a:r>
              <a:rPr lang="de-AT" sz="2200" dirty="0"/>
              <a:t> </a:t>
            </a:r>
            <a:r>
              <a:rPr lang="de-AT" sz="2200" dirty="0" err="1"/>
              <a:t>surface</a:t>
            </a:r>
            <a:r>
              <a:rPr lang="de-AT" sz="2200" dirty="0"/>
              <a:t> </a:t>
            </a:r>
            <a:r>
              <a:rPr lang="de-AT" sz="2200" dirty="0" err="1"/>
              <a:t>water</a:t>
            </a:r>
            <a:r>
              <a:rPr lang="de-AT" sz="2200" dirty="0"/>
              <a:t> </a:t>
            </a:r>
            <a:r>
              <a:rPr lang="de-AT" sz="2200" dirty="0" err="1"/>
              <a:t>for</a:t>
            </a:r>
            <a:r>
              <a:rPr lang="de-AT" sz="2200" dirty="0"/>
              <a:t> </a:t>
            </a:r>
            <a:r>
              <a:rPr lang="de-AT" sz="2200" dirty="0" err="1"/>
              <a:t>production</a:t>
            </a:r>
            <a:r>
              <a:rPr lang="de-AT" sz="2200" dirty="0"/>
              <a:t>: 12.0 </a:t>
            </a:r>
            <a:r>
              <a:rPr lang="de-AT" sz="2200" dirty="0" err="1"/>
              <a:t>mio.</a:t>
            </a:r>
            <a:r>
              <a:rPr lang="de-AT" sz="2200" dirty="0"/>
              <a:t> m³</a:t>
            </a:r>
          </a:p>
          <a:p>
            <a:pPr lvl="1"/>
            <a:r>
              <a:rPr lang="de-AT" sz="2200" dirty="0" err="1"/>
              <a:t>Water</a:t>
            </a:r>
            <a:r>
              <a:rPr lang="de-AT" sz="2200" dirty="0"/>
              <a:t> </a:t>
            </a:r>
            <a:r>
              <a:rPr lang="de-AT" sz="2200" dirty="0" err="1"/>
              <a:t>abstraction</a:t>
            </a:r>
            <a:r>
              <a:rPr lang="de-AT" sz="2200" dirty="0"/>
              <a:t> </a:t>
            </a:r>
            <a:r>
              <a:rPr lang="de-AT" sz="2200" dirty="0" err="1"/>
              <a:t>from</a:t>
            </a:r>
            <a:r>
              <a:rPr lang="de-AT" sz="2200" dirty="0"/>
              <a:t> </a:t>
            </a:r>
            <a:r>
              <a:rPr lang="de-AT" sz="2200" dirty="0" err="1"/>
              <a:t>surface</a:t>
            </a:r>
            <a:r>
              <a:rPr lang="de-AT" sz="2200" dirty="0"/>
              <a:t> </a:t>
            </a:r>
            <a:r>
              <a:rPr lang="de-AT" sz="2200" dirty="0" err="1"/>
              <a:t>water</a:t>
            </a:r>
            <a:r>
              <a:rPr lang="de-AT" sz="2200" dirty="0"/>
              <a:t> </a:t>
            </a:r>
            <a:r>
              <a:rPr lang="de-AT" sz="2200" dirty="0" err="1"/>
              <a:t>for</a:t>
            </a:r>
            <a:r>
              <a:rPr lang="de-AT" sz="2200" dirty="0"/>
              <a:t> </a:t>
            </a:r>
            <a:r>
              <a:rPr lang="de-AT" sz="2200" dirty="0" err="1"/>
              <a:t>cooling</a:t>
            </a:r>
            <a:r>
              <a:rPr lang="de-AT" sz="2200" dirty="0"/>
              <a:t> 121.0 </a:t>
            </a:r>
            <a:r>
              <a:rPr lang="de-AT" sz="2200" dirty="0" err="1"/>
              <a:t>mio.</a:t>
            </a:r>
            <a:r>
              <a:rPr lang="de-AT" sz="2200" dirty="0"/>
              <a:t> m³</a:t>
            </a:r>
          </a:p>
          <a:p>
            <a:pPr lvl="1"/>
            <a:r>
              <a:rPr lang="de-AT" sz="2200" dirty="0" err="1"/>
              <a:t>Water</a:t>
            </a:r>
            <a:r>
              <a:rPr lang="de-AT" sz="2200" dirty="0"/>
              <a:t> </a:t>
            </a:r>
            <a:r>
              <a:rPr lang="de-AT" sz="2200" dirty="0" err="1"/>
              <a:t>abstraction</a:t>
            </a:r>
            <a:r>
              <a:rPr lang="de-AT" sz="2200" dirty="0"/>
              <a:t> </a:t>
            </a:r>
            <a:r>
              <a:rPr lang="de-AT" sz="2200" dirty="0" err="1"/>
              <a:t>from</a:t>
            </a:r>
            <a:r>
              <a:rPr lang="de-AT" sz="2200" dirty="0"/>
              <a:t> </a:t>
            </a:r>
            <a:r>
              <a:rPr lang="de-AT" sz="2200" dirty="0" err="1"/>
              <a:t>the</a:t>
            </a:r>
            <a:r>
              <a:rPr lang="de-AT" sz="2200" dirty="0"/>
              <a:t> </a:t>
            </a:r>
            <a:r>
              <a:rPr lang="de-AT" sz="2200" dirty="0" err="1"/>
              <a:t>sea</a:t>
            </a:r>
            <a:r>
              <a:rPr lang="de-AT" sz="2200" dirty="0"/>
              <a:t> </a:t>
            </a:r>
            <a:r>
              <a:rPr lang="de-AT" sz="2200" dirty="0" err="1"/>
              <a:t>for</a:t>
            </a:r>
            <a:r>
              <a:rPr lang="de-AT" sz="2200" dirty="0"/>
              <a:t> </a:t>
            </a:r>
            <a:r>
              <a:rPr lang="de-AT" sz="2200" dirty="0" err="1"/>
              <a:t>cooling</a:t>
            </a:r>
            <a:r>
              <a:rPr lang="de-AT" sz="2200" dirty="0"/>
              <a:t> 160.0 </a:t>
            </a:r>
            <a:r>
              <a:rPr lang="de-AT" sz="2200" dirty="0" err="1"/>
              <a:t>mio</a:t>
            </a:r>
            <a:r>
              <a:rPr lang="de-AT" sz="2200" dirty="0"/>
              <a:t> m³</a:t>
            </a:r>
          </a:p>
          <a:p>
            <a:pPr lvl="1"/>
            <a:r>
              <a:rPr lang="de-AT" sz="2200" dirty="0" err="1"/>
              <a:t>Direct</a:t>
            </a:r>
            <a:r>
              <a:rPr lang="de-AT" sz="2200" dirty="0"/>
              <a:t> </a:t>
            </a:r>
            <a:r>
              <a:rPr lang="de-AT" sz="2200" dirty="0" err="1"/>
              <a:t>wastewater</a:t>
            </a:r>
            <a:r>
              <a:rPr lang="de-AT" sz="2200" dirty="0"/>
              <a:t> </a:t>
            </a:r>
            <a:r>
              <a:rPr lang="de-AT" sz="2200" dirty="0" err="1"/>
              <a:t>discharge</a:t>
            </a:r>
            <a:r>
              <a:rPr lang="de-AT" sz="2200" dirty="0"/>
              <a:t> after </a:t>
            </a:r>
            <a:r>
              <a:rPr lang="de-AT" sz="2200" dirty="0" err="1"/>
              <a:t>treatment</a:t>
            </a:r>
            <a:r>
              <a:rPr lang="de-AT" sz="2200" dirty="0"/>
              <a:t>: 10.0 </a:t>
            </a:r>
            <a:r>
              <a:rPr lang="de-AT" sz="2200" dirty="0" err="1"/>
              <a:t>mio.</a:t>
            </a:r>
            <a:r>
              <a:rPr lang="de-AT" sz="2200" dirty="0"/>
              <a:t> m³</a:t>
            </a:r>
          </a:p>
          <a:p>
            <a:pPr lvl="1"/>
            <a:endParaRPr lang="de-AT" sz="2400" dirty="0"/>
          </a:p>
          <a:p>
            <a:r>
              <a:rPr lang="de-AT" dirty="0" err="1"/>
              <a:t>Municipal</a:t>
            </a:r>
            <a:r>
              <a:rPr lang="de-AT" dirty="0"/>
              <a:t> </a:t>
            </a:r>
            <a:r>
              <a:rPr lang="de-AT" dirty="0" err="1"/>
              <a:t>survey</a:t>
            </a:r>
            <a:r>
              <a:rPr lang="de-AT" dirty="0"/>
              <a:t>:</a:t>
            </a:r>
          </a:p>
          <a:p>
            <a:pPr lvl="1"/>
            <a:r>
              <a:rPr lang="de-AT" sz="2200" dirty="0" err="1"/>
              <a:t>Water</a:t>
            </a:r>
            <a:r>
              <a:rPr lang="de-AT" sz="2200" dirty="0"/>
              <a:t> </a:t>
            </a:r>
            <a:r>
              <a:rPr lang="de-AT" sz="2200" dirty="0" err="1"/>
              <a:t>abstraction</a:t>
            </a:r>
            <a:r>
              <a:rPr lang="de-AT" sz="2200" dirty="0"/>
              <a:t> </a:t>
            </a:r>
            <a:r>
              <a:rPr lang="de-AT" sz="2200" dirty="0" err="1"/>
              <a:t>for</a:t>
            </a:r>
            <a:r>
              <a:rPr lang="de-AT" sz="2200" dirty="0"/>
              <a:t> </a:t>
            </a:r>
            <a:r>
              <a:rPr lang="de-AT" sz="2200" dirty="0" err="1"/>
              <a:t>public</a:t>
            </a:r>
            <a:r>
              <a:rPr lang="de-AT" sz="2200" dirty="0"/>
              <a:t> </a:t>
            </a:r>
            <a:r>
              <a:rPr lang="de-AT" sz="2200" dirty="0" err="1"/>
              <a:t>water</a:t>
            </a:r>
            <a:r>
              <a:rPr lang="de-AT" sz="2200" dirty="0"/>
              <a:t> </a:t>
            </a:r>
            <a:r>
              <a:rPr lang="de-AT" sz="2200" dirty="0" err="1"/>
              <a:t>supply</a:t>
            </a:r>
            <a:r>
              <a:rPr lang="de-AT" sz="2200" dirty="0"/>
              <a:t> </a:t>
            </a:r>
            <a:r>
              <a:rPr lang="de-AT" sz="2200" dirty="0" err="1"/>
              <a:t>from</a:t>
            </a:r>
            <a:r>
              <a:rPr lang="de-AT" sz="2200" dirty="0"/>
              <a:t> </a:t>
            </a:r>
            <a:r>
              <a:rPr lang="de-AT" sz="2200" dirty="0" err="1"/>
              <a:t>rivers</a:t>
            </a:r>
            <a:r>
              <a:rPr lang="de-AT" sz="2200" dirty="0"/>
              <a:t>: 90.0 </a:t>
            </a:r>
            <a:r>
              <a:rPr lang="de-AT" sz="2200" dirty="0" err="1"/>
              <a:t>mio.</a:t>
            </a:r>
            <a:r>
              <a:rPr lang="de-AT" sz="2200" dirty="0"/>
              <a:t> m³</a:t>
            </a:r>
          </a:p>
          <a:p>
            <a:pPr lvl="1"/>
            <a:r>
              <a:rPr lang="de-AT" sz="2200" dirty="0" err="1"/>
              <a:t>Water</a:t>
            </a:r>
            <a:r>
              <a:rPr lang="de-AT" sz="2200" dirty="0"/>
              <a:t> </a:t>
            </a:r>
            <a:r>
              <a:rPr lang="de-AT" sz="2200" dirty="0" err="1"/>
              <a:t>abstraction</a:t>
            </a:r>
            <a:r>
              <a:rPr lang="de-AT" sz="2200" dirty="0"/>
              <a:t> </a:t>
            </a:r>
            <a:r>
              <a:rPr lang="de-AT" sz="2200" dirty="0" err="1"/>
              <a:t>for</a:t>
            </a:r>
            <a:r>
              <a:rPr lang="de-AT" sz="2200" dirty="0"/>
              <a:t> </a:t>
            </a:r>
            <a:r>
              <a:rPr lang="de-AT" sz="2200" dirty="0" err="1"/>
              <a:t>public</a:t>
            </a:r>
            <a:r>
              <a:rPr lang="de-AT" sz="2200" dirty="0"/>
              <a:t> </a:t>
            </a:r>
            <a:r>
              <a:rPr lang="de-AT" sz="2200" dirty="0" err="1"/>
              <a:t>water</a:t>
            </a:r>
            <a:r>
              <a:rPr lang="de-AT" sz="2200" dirty="0"/>
              <a:t> </a:t>
            </a:r>
            <a:r>
              <a:rPr lang="de-AT" sz="2200" dirty="0" err="1"/>
              <a:t>supply</a:t>
            </a:r>
            <a:r>
              <a:rPr lang="de-AT" sz="2200" dirty="0"/>
              <a:t> </a:t>
            </a:r>
            <a:r>
              <a:rPr lang="de-AT" sz="2200" dirty="0" err="1"/>
              <a:t>from</a:t>
            </a:r>
            <a:r>
              <a:rPr lang="de-AT" sz="2200" dirty="0"/>
              <a:t> </a:t>
            </a:r>
            <a:r>
              <a:rPr lang="de-AT" sz="2200" dirty="0" err="1"/>
              <a:t>springs</a:t>
            </a:r>
            <a:r>
              <a:rPr lang="de-AT" sz="2200" dirty="0"/>
              <a:t>: 100.0 m³</a:t>
            </a:r>
          </a:p>
          <a:p>
            <a:pPr lvl="1"/>
            <a:r>
              <a:rPr lang="de-AT" sz="2200" dirty="0" err="1"/>
              <a:t>Water</a:t>
            </a:r>
            <a:r>
              <a:rPr lang="de-AT" sz="2200" dirty="0"/>
              <a:t> </a:t>
            </a:r>
            <a:r>
              <a:rPr lang="de-AT" sz="2200" dirty="0" err="1"/>
              <a:t>abstraction</a:t>
            </a:r>
            <a:r>
              <a:rPr lang="de-AT" sz="2200" dirty="0"/>
              <a:t> </a:t>
            </a:r>
            <a:r>
              <a:rPr lang="de-AT" sz="2200" dirty="0" err="1"/>
              <a:t>for</a:t>
            </a:r>
            <a:r>
              <a:rPr lang="de-AT" sz="2200" dirty="0"/>
              <a:t> </a:t>
            </a:r>
            <a:r>
              <a:rPr lang="de-AT" sz="2200" dirty="0" err="1"/>
              <a:t>public</a:t>
            </a:r>
            <a:r>
              <a:rPr lang="de-AT" sz="2200" dirty="0"/>
              <a:t> </a:t>
            </a:r>
            <a:r>
              <a:rPr lang="de-AT" sz="2200" dirty="0" err="1"/>
              <a:t>water</a:t>
            </a:r>
            <a:r>
              <a:rPr lang="de-AT" sz="2200" dirty="0"/>
              <a:t> </a:t>
            </a:r>
            <a:r>
              <a:rPr lang="de-AT" sz="2200" dirty="0" err="1"/>
              <a:t>supply</a:t>
            </a:r>
            <a:r>
              <a:rPr lang="de-AT" sz="2200" dirty="0"/>
              <a:t> </a:t>
            </a:r>
            <a:r>
              <a:rPr lang="de-AT" sz="2200" dirty="0" err="1"/>
              <a:t>from</a:t>
            </a:r>
            <a:r>
              <a:rPr lang="de-AT" sz="2200" dirty="0"/>
              <a:t> </a:t>
            </a:r>
            <a:r>
              <a:rPr lang="de-AT" sz="2200" dirty="0" err="1"/>
              <a:t>ground</a:t>
            </a:r>
            <a:r>
              <a:rPr lang="de-AT" sz="2200" dirty="0"/>
              <a:t> water10.0 m³</a:t>
            </a:r>
          </a:p>
          <a:p>
            <a:pPr lvl="1"/>
            <a:r>
              <a:rPr lang="de-AT" sz="2200" dirty="0" err="1"/>
              <a:t>Water</a:t>
            </a:r>
            <a:r>
              <a:rPr lang="de-AT" sz="2200" dirty="0"/>
              <a:t> </a:t>
            </a:r>
            <a:r>
              <a:rPr lang="de-AT" sz="2200" dirty="0" err="1"/>
              <a:t>abstraction</a:t>
            </a:r>
            <a:r>
              <a:rPr lang="de-AT" sz="2200" dirty="0"/>
              <a:t> </a:t>
            </a:r>
            <a:r>
              <a:rPr lang="de-AT" sz="2200" dirty="0" err="1"/>
              <a:t>for</a:t>
            </a:r>
            <a:r>
              <a:rPr lang="de-AT" sz="2200" dirty="0"/>
              <a:t> </a:t>
            </a:r>
            <a:r>
              <a:rPr lang="de-AT" sz="2200" dirty="0" err="1"/>
              <a:t>public</a:t>
            </a:r>
            <a:r>
              <a:rPr lang="de-AT" sz="2200" dirty="0"/>
              <a:t> </a:t>
            </a:r>
            <a:r>
              <a:rPr lang="de-AT" sz="2200" dirty="0" err="1"/>
              <a:t>water</a:t>
            </a:r>
            <a:r>
              <a:rPr lang="de-AT" sz="2200" dirty="0"/>
              <a:t> </a:t>
            </a:r>
            <a:r>
              <a:rPr lang="de-AT" sz="2200" dirty="0" err="1"/>
              <a:t>supply</a:t>
            </a:r>
            <a:r>
              <a:rPr lang="de-AT" sz="2200" dirty="0"/>
              <a:t> </a:t>
            </a:r>
            <a:r>
              <a:rPr lang="de-AT" sz="2200" dirty="0" err="1"/>
              <a:t>from</a:t>
            </a:r>
            <a:r>
              <a:rPr lang="de-AT" sz="2200" dirty="0"/>
              <a:t> </a:t>
            </a:r>
            <a:r>
              <a:rPr lang="de-AT" sz="2200" dirty="0" err="1"/>
              <a:t>the</a:t>
            </a:r>
            <a:r>
              <a:rPr lang="de-AT" sz="2200" dirty="0"/>
              <a:t> </a:t>
            </a:r>
            <a:r>
              <a:rPr lang="de-AT" sz="2200" dirty="0" err="1"/>
              <a:t>sea</a:t>
            </a:r>
            <a:r>
              <a:rPr lang="de-AT" sz="2200" dirty="0"/>
              <a:t> (</a:t>
            </a:r>
            <a:r>
              <a:rPr lang="de-AT" sz="2200" dirty="0" err="1"/>
              <a:t>desalination</a:t>
            </a:r>
            <a:r>
              <a:rPr lang="de-AT" sz="2200" dirty="0"/>
              <a:t>): 100.0 </a:t>
            </a:r>
            <a:r>
              <a:rPr lang="de-AT" sz="2200" dirty="0" err="1"/>
              <a:t>mio</a:t>
            </a:r>
            <a:r>
              <a:rPr lang="de-AT" sz="2200" dirty="0"/>
              <a:t> m³</a:t>
            </a:r>
          </a:p>
          <a:p>
            <a:pPr lvl="1"/>
            <a:r>
              <a:rPr lang="de-AT" sz="2200" dirty="0" err="1"/>
              <a:t>Water</a:t>
            </a:r>
            <a:r>
              <a:rPr lang="de-AT" sz="2200" dirty="0"/>
              <a:t> </a:t>
            </a:r>
            <a:r>
              <a:rPr lang="de-AT" sz="2200" dirty="0" err="1"/>
              <a:t>supplied</a:t>
            </a:r>
            <a:r>
              <a:rPr lang="de-AT" sz="2200" dirty="0"/>
              <a:t> </a:t>
            </a:r>
            <a:r>
              <a:rPr lang="de-AT" sz="2200" dirty="0" err="1"/>
              <a:t>by</a:t>
            </a:r>
            <a:r>
              <a:rPr lang="de-AT" sz="2200" dirty="0"/>
              <a:t> </a:t>
            </a:r>
            <a:r>
              <a:rPr lang="de-AT" sz="2200" dirty="0" err="1"/>
              <a:t>public</a:t>
            </a:r>
            <a:r>
              <a:rPr lang="de-AT" sz="2200" dirty="0"/>
              <a:t> </a:t>
            </a:r>
            <a:r>
              <a:rPr lang="de-AT" sz="2200" dirty="0" err="1"/>
              <a:t>water</a:t>
            </a:r>
            <a:r>
              <a:rPr lang="de-AT" sz="2200" dirty="0"/>
              <a:t> </a:t>
            </a:r>
            <a:r>
              <a:rPr lang="de-AT" sz="2200" dirty="0" err="1"/>
              <a:t>supply</a:t>
            </a:r>
            <a:r>
              <a:rPr lang="de-AT" sz="2200" dirty="0"/>
              <a:t> </a:t>
            </a:r>
            <a:r>
              <a:rPr lang="de-AT" sz="2200" dirty="0" err="1"/>
              <a:t>to</a:t>
            </a:r>
            <a:r>
              <a:rPr lang="de-AT" sz="2200" dirty="0"/>
              <a:t> </a:t>
            </a:r>
            <a:r>
              <a:rPr lang="de-AT" sz="2200" dirty="0" err="1"/>
              <a:t>industrial</a:t>
            </a:r>
            <a:r>
              <a:rPr lang="de-AT" sz="2200" dirty="0"/>
              <a:t> </a:t>
            </a:r>
            <a:r>
              <a:rPr lang="de-AT" sz="2200" dirty="0" err="1"/>
              <a:t>users</a:t>
            </a:r>
            <a:r>
              <a:rPr lang="de-AT" sz="2200" dirty="0"/>
              <a:t>: 90.0 </a:t>
            </a:r>
            <a:r>
              <a:rPr lang="de-AT" sz="2200" dirty="0" err="1"/>
              <a:t>mio</a:t>
            </a:r>
            <a:r>
              <a:rPr lang="de-AT" sz="2200" dirty="0"/>
              <a:t> m³</a:t>
            </a:r>
          </a:p>
          <a:p>
            <a:pPr lvl="1"/>
            <a:r>
              <a:rPr lang="de-AT" sz="2200" dirty="0" err="1"/>
              <a:t>Water</a:t>
            </a:r>
            <a:r>
              <a:rPr lang="de-AT" sz="2200" dirty="0"/>
              <a:t> </a:t>
            </a:r>
            <a:r>
              <a:rPr lang="de-AT" sz="2200" dirty="0" err="1"/>
              <a:t>supplied</a:t>
            </a:r>
            <a:r>
              <a:rPr lang="de-AT" sz="2200" dirty="0"/>
              <a:t> </a:t>
            </a:r>
            <a:r>
              <a:rPr lang="de-AT" sz="2200" dirty="0" err="1"/>
              <a:t>to</a:t>
            </a:r>
            <a:r>
              <a:rPr lang="de-AT" sz="2200" dirty="0"/>
              <a:t> private </a:t>
            </a:r>
            <a:r>
              <a:rPr lang="de-AT" sz="2200" dirty="0" err="1"/>
              <a:t>households</a:t>
            </a:r>
            <a:r>
              <a:rPr lang="de-AT" sz="2200" dirty="0"/>
              <a:t> </a:t>
            </a:r>
            <a:r>
              <a:rPr lang="de-AT" sz="2200" dirty="0" err="1"/>
              <a:t>and</a:t>
            </a:r>
            <a:r>
              <a:rPr lang="de-AT" sz="2200" dirty="0"/>
              <a:t> </a:t>
            </a:r>
            <a:r>
              <a:rPr lang="de-AT" sz="2200" dirty="0" err="1"/>
              <a:t>services</a:t>
            </a:r>
            <a:r>
              <a:rPr lang="de-AT" sz="2200" dirty="0"/>
              <a:t>: 150.0 </a:t>
            </a:r>
            <a:r>
              <a:rPr lang="de-AT" sz="2200" dirty="0" err="1"/>
              <a:t>mio.</a:t>
            </a:r>
            <a:r>
              <a:rPr lang="de-AT" sz="2200" dirty="0"/>
              <a:t> m3</a:t>
            </a:r>
          </a:p>
          <a:p>
            <a:pPr lvl="1"/>
            <a:r>
              <a:rPr lang="de-AT" sz="2200" dirty="0"/>
              <a:t>Waste water discharge </a:t>
            </a:r>
            <a:r>
              <a:rPr lang="de-AT" sz="2200" dirty="0" err="1"/>
              <a:t>of</a:t>
            </a:r>
            <a:r>
              <a:rPr lang="de-AT" sz="2200" dirty="0"/>
              <a:t> urban </a:t>
            </a:r>
            <a:r>
              <a:rPr lang="de-AT" sz="2200" dirty="0" err="1"/>
              <a:t>wastewater</a:t>
            </a:r>
            <a:r>
              <a:rPr lang="de-AT" sz="2200" dirty="0"/>
              <a:t> </a:t>
            </a:r>
            <a:r>
              <a:rPr lang="de-AT" sz="2200" dirty="0" err="1"/>
              <a:t>treatment</a:t>
            </a:r>
            <a:r>
              <a:rPr lang="de-AT" sz="2200" dirty="0"/>
              <a:t> </a:t>
            </a:r>
            <a:r>
              <a:rPr lang="de-AT" sz="2200" dirty="0" err="1"/>
              <a:t>plants</a:t>
            </a:r>
            <a:r>
              <a:rPr lang="de-AT" sz="2200" dirty="0"/>
              <a:t>: 190.0 mio. m³</a:t>
            </a:r>
          </a:p>
          <a:p>
            <a:pPr lvl="1"/>
            <a:r>
              <a:rPr lang="de-AT" sz="2200" dirty="0" err="1"/>
              <a:t>Number</a:t>
            </a:r>
            <a:r>
              <a:rPr lang="de-AT" sz="2200" dirty="0"/>
              <a:t> </a:t>
            </a:r>
            <a:r>
              <a:rPr lang="de-AT" sz="2200" dirty="0" err="1"/>
              <a:t>of</a:t>
            </a:r>
            <a:r>
              <a:rPr lang="de-AT" sz="2200" dirty="0"/>
              <a:t> </a:t>
            </a:r>
            <a:r>
              <a:rPr lang="de-AT" sz="2200" dirty="0" err="1"/>
              <a:t>households</a:t>
            </a:r>
            <a:r>
              <a:rPr lang="de-AT" sz="2200" dirty="0"/>
              <a:t> </a:t>
            </a:r>
            <a:r>
              <a:rPr lang="de-AT" sz="2200" dirty="0" err="1"/>
              <a:t>connected</a:t>
            </a:r>
            <a:r>
              <a:rPr lang="de-AT" sz="2200" dirty="0"/>
              <a:t> </a:t>
            </a:r>
            <a:r>
              <a:rPr lang="de-AT" sz="2200" dirty="0" err="1"/>
              <a:t>to</a:t>
            </a:r>
            <a:r>
              <a:rPr lang="de-AT" sz="2200" dirty="0"/>
              <a:t> </a:t>
            </a:r>
            <a:r>
              <a:rPr lang="de-AT" sz="2200" dirty="0" err="1"/>
              <a:t>public</a:t>
            </a:r>
            <a:r>
              <a:rPr lang="de-AT" sz="2200" dirty="0"/>
              <a:t> </a:t>
            </a:r>
            <a:r>
              <a:rPr lang="de-AT" sz="2200" dirty="0" err="1"/>
              <a:t>water</a:t>
            </a:r>
            <a:r>
              <a:rPr lang="de-AT" sz="2200" dirty="0"/>
              <a:t> </a:t>
            </a:r>
            <a:r>
              <a:rPr lang="de-AT" sz="2200" dirty="0" err="1"/>
              <a:t>supply</a:t>
            </a:r>
            <a:r>
              <a:rPr lang="de-AT" sz="2200" dirty="0"/>
              <a:t>: 710,230 (</a:t>
            </a:r>
            <a:r>
              <a:rPr lang="de-AT" sz="2200" dirty="0" err="1"/>
              <a:t>average</a:t>
            </a:r>
            <a:r>
              <a:rPr lang="de-AT" sz="2200" dirty="0"/>
              <a:t> </a:t>
            </a:r>
            <a:r>
              <a:rPr lang="de-AT" sz="2200" dirty="0" err="1"/>
              <a:t>household</a:t>
            </a:r>
            <a:r>
              <a:rPr lang="de-AT" sz="2200" dirty="0"/>
              <a:t> </a:t>
            </a:r>
            <a:r>
              <a:rPr lang="de-AT" sz="2200" dirty="0" err="1"/>
              <a:t>size</a:t>
            </a:r>
            <a:r>
              <a:rPr lang="de-AT" sz="2200" dirty="0"/>
              <a:t> 2.74 </a:t>
            </a:r>
            <a:r>
              <a:rPr lang="de-AT" sz="2200" dirty="0" err="1"/>
              <a:t>persons</a:t>
            </a:r>
            <a:r>
              <a:rPr lang="de-AT" sz="2200" dirty="0"/>
              <a:t>)</a:t>
            </a:r>
          </a:p>
          <a:p>
            <a:pPr lvl="1"/>
            <a:r>
              <a:rPr lang="de-AT" sz="2200" dirty="0" err="1"/>
              <a:t>Number</a:t>
            </a:r>
            <a:r>
              <a:rPr lang="de-AT" sz="2200" dirty="0"/>
              <a:t> </a:t>
            </a:r>
            <a:r>
              <a:rPr lang="de-AT" sz="2200" dirty="0" err="1"/>
              <a:t>of</a:t>
            </a:r>
            <a:r>
              <a:rPr lang="de-AT" sz="2200" dirty="0"/>
              <a:t> </a:t>
            </a:r>
            <a:r>
              <a:rPr lang="de-AT" sz="2200" dirty="0" err="1"/>
              <a:t>households</a:t>
            </a:r>
            <a:r>
              <a:rPr lang="de-AT" sz="2200" dirty="0"/>
              <a:t> </a:t>
            </a:r>
            <a:r>
              <a:rPr lang="de-AT" sz="2200" dirty="0" err="1"/>
              <a:t>connected</a:t>
            </a:r>
            <a:r>
              <a:rPr lang="de-AT" sz="2200" dirty="0"/>
              <a:t> </a:t>
            </a:r>
            <a:r>
              <a:rPr lang="de-AT" sz="2200" dirty="0" err="1"/>
              <a:t>to</a:t>
            </a:r>
            <a:r>
              <a:rPr lang="de-AT" sz="2200" dirty="0"/>
              <a:t> </a:t>
            </a:r>
            <a:r>
              <a:rPr lang="de-AT" sz="2200" dirty="0" err="1"/>
              <a:t>sewerage</a:t>
            </a:r>
            <a:r>
              <a:rPr lang="de-AT" sz="2200" dirty="0"/>
              <a:t> 604,512</a:t>
            </a:r>
          </a:p>
          <a:p>
            <a:pPr lvl="1"/>
            <a:endParaRPr lang="de-AT" sz="1600" dirty="0"/>
          </a:p>
          <a:p>
            <a:pPr lvl="1"/>
            <a:endParaRPr lang="de-AT" sz="1600" dirty="0"/>
          </a:p>
          <a:p>
            <a:pPr lvl="1"/>
            <a:endParaRPr lang="de-AT" sz="1600" dirty="0"/>
          </a:p>
          <a:p>
            <a:r>
              <a:rPr lang="de-AT" dirty="0" err="1"/>
              <a:t>What</a:t>
            </a:r>
            <a:r>
              <a:rPr lang="de-AT" dirty="0"/>
              <a:t> </a:t>
            </a:r>
            <a:r>
              <a:rPr lang="de-AT" dirty="0" err="1"/>
              <a:t>information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missing</a:t>
            </a:r>
            <a:r>
              <a:rPr lang="de-AT" dirty="0"/>
              <a:t>?</a:t>
            </a:r>
          </a:p>
          <a:p>
            <a:r>
              <a:rPr lang="de-AT" dirty="0" err="1"/>
              <a:t>Which</a:t>
            </a:r>
            <a:r>
              <a:rPr lang="de-AT" dirty="0"/>
              <a:t> additional </a:t>
            </a:r>
            <a:r>
              <a:rPr lang="de-AT" dirty="0" err="1"/>
              <a:t>data</a:t>
            </a:r>
            <a:r>
              <a:rPr lang="de-AT" dirty="0"/>
              <a:t> </a:t>
            </a:r>
            <a:r>
              <a:rPr lang="de-AT" dirty="0" err="1"/>
              <a:t>sources</a:t>
            </a:r>
            <a:r>
              <a:rPr lang="de-AT" dirty="0"/>
              <a:t> do </a:t>
            </a:r>
            <a:r>
              <a:rPr lang="de-AT" dirty="0" err="1"/>
              <a:t>you</a:t>
            </a:r>
            <a:r>
              <a:rPr lang="de-AT" dirty="0"/>
              <a:t> </a:t>
            </a:r>
            <a:r>
              <a:rPr lang="de-AT" dirty="0" err="1"/>
              <a:t>have</a:t>
            </a:r>
            <a:r>
              <a:rPr lang="de-AT" dirty="0"/>
              <a:t> </a:t>
            </a:r>
            <a:r>
              <a:rPr lang="de-AT" dirty="0" err="1"/>
              <a:t>available</a:t>
            </a:r>
            <a:r>
              <a:rPr lang="de-AT" dirty="0"/>
              <a:t> in </a:t>
            </a:r>
            <a:r>
              <a:rPr lang="de-AT" dirty="0" err="1"/>
              <a:t>your</a:t>
            </a:r>
            <a:r>
              <a:rPr lang="de-AT" dirty="0"/>
              <a:t> countries?</a:t>
            </a:r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57186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b="1" dirty="0" err="1"/>
              <a:t>Example</a:t>
            </a:r>
            <a:r>
              <a:rPr lang="de-AT" sz="3200" b="1" dirty="0"/>
              <a:t> 2016</a:t>
            </a:r>
            <a:r>
              <a:rPr lang="de-AT" sz="3200" dirty="0"/>
              <a:t>:</a:t>
            </a:r>
            <a:br>
              <a:rPr lang="de-AT" sz="3200" dirty="0"/>
            </a:br>
            <a:r>
              <a:rPr lang="de-AT" sz="3200" dirty="0"/>
              <a:t>Background </a:t>
            </a:r>
            <a:r>
              <a:rPr lang="de-AT" sz="3200" dirty="0" err="1"/>
              <a:t>information</a:t>
            </a:r>
            <a:r>
              <a:rPr lang="de-AT" sz="3200" dirty="0"/>
              <a:t> </a:t>
            </a:r>
            <a:r>
              <a:rPr lang="de-AT" sz="3200" dirty="0" err="1"/>
              <a:t>from</a:t>
            </a:r>
            <a:r>
              <a:rPr lang="de-AT" sz="3200" dirty="0"/>
              <a:t> </a:t>
            </a:r>
            <a:r>
              <a:rPr lang="de-AT" sz="3200" dirty="0" err="1"/>
              <a:t>other</a:t>
            </a:r>
            <a:r>
              <a:rPr lang="de-AT" sz="3200" dirty="0"/>
              <a:t> </a:t>
            </a:r>
            <a:r>
              <a:rPr lang="de-AT" sz="3200" dirty="0" err="1"/>
              <a:t>sources</a:t>
            </a:r>
            <a:endParaRPr lang="de-AT" sz="32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144963"/>
          </a:xfrm>
        </p:spPr>
        <p:txBody>
          <a:bodyPr>
            <a:normAutofit fontScale="85000" lnSpcReduction="20000"/>
          </a:bodyPr>
          <a:lstStyle/>
          <a:p>
            <a:r>
              <a:rPr lang="de-AT" dirty="0" err="1"/>
              <a:t>Water</a:t>
            </a:r>
            <a:r>
              <a:rPr lang="de-AT" dirty="0"/>
              <a:t> </a:t>
            </a:r>
            <a:r>
              <a:rPr lang="de-AT" dirty="0" err="1"/>
              <a:t>Association</a:t>
            </a:r>
            <a:r>
              <a:rPr lang="de-AT" dirty="0"/>
              <a:t>:</a:t>
            </a:r>
          </a:p>
          <a:p>
            <a:pPr lvl="1"/>
            <a:r>
              <a:rPr lang="de-AT" dirty="0"/>
              <a:t>Average household water use per day per capita: 155 l</a:t>
            </a:r>
          </a:p>
          <a:p>
            <a:r>
              <a:rPr lang="de-AT" dirty="0"/>
              <a:t>Ministry of Water Management &amp; Electricity:</a:t>
            </a:r>
          </a:p>
          <a:p>
            <a:pPr lvl="1"/>
            <a:r>
              <a:rPr lang="de-AT" dirty="0"/>
              <a:t>Self supply only </a:t>
            </a:r>
            <a:r>
              <a:rPr lang="de-AT" dirty="0" err="1"/>
              <a:t>from</a:t>
            </a:r>
            <a:r>
              <a:rPr lang="de-AT" dirty="0"/>
              <a:t> </a:t>
            </a:r>
            <a:r>
              <a:rPr lang="de-AT" dirty="0" err="1"/>
              <a:t>groundwater</a:t>
            </a:r>
            <a:r>
              <a:rPr lang="de-AT" dirty="0"/>
              <a:t> wells for public supply </a:t>
            </a:r>
            <a:r>
              <a:rPr lang="de-AT" dirty="0" err="1"/>
              <a:t>and</a:t>
            </a:r>
            <a:r>
              <a:rPr lang="de-AT" dirty="0"/>
              <a:t> </a:t>
            </a:r>
            <a:r>
              <a:rPr lang="de-AT" dirty="0" err="1"/>
              <a:t>agriculture</a:t>
            </a:r>
            <a:r>
              <a:rPr lang="de-AT" dirty="0"/>
              <a:t> are allowed</a:t>
            </a:r>
          </a:p>
          <a:p>
            <a:pPr lvl="1"/>
            <a:r>
              <a:rPr lang="de-AT" dirty="0"/>
              <a:t>Estimation for cooling water in elecricity generation: 1,200 </a:t>
            </a:r>
            <a:r>
              <a:rPr lang="de-AT" dirty="0" err="1"/>
              <a:t>mio.</a:t>
            </a:r>
            <a:r>
              <a:rPr lang="de-AT" dirty="0"/>
              <a:t> m³/</a:t>
            </a:r>
            <a:r>
              <a:rPr lang="de-AT" dirty="0" err="1"/>
              <a:t>year</a:t>
            </a:r>
            <a:r>
              <a:rPr lang="de-AT" dirty="0"/>
              <a:t> </a:t>
            </a:r>
            <a:r>
              <a:rPr lang="de-AT" dirty="0" err="1"/>
              <a:t>from</a:t>
            </a:r>
            <a:r>
              <a:rPr lang="de-AT" dirty="0"/>
              <a:t> rivers</a:t>
            </a:r>
          </a:p>
          <a:p>
            <a:pPr lvl="1"/>
            <a:endParaRPr lang="de-AT" dirty="0"/>
          </a:p>
          <a:p>
            <a:r>
              <a:rPr lang="de-AT" dirty="0"/>
              <a:t>Farmers </a:t>
            </a:r>
            <a:r>
              <a:rPr lang="de-AT" dirty="0" err="1"/>
              <a:t>association</a:t>
            </a:r>
            <a:r>
              <a:rPr lang="de-AT" dirty="0"/>
              <a:t>:</a:t>
            </a:r>
          </a:p>
          <a:p>
            <a:pPr lvl="1"/>
            <a:r>
              <a:rPr lang="de-AT" dirty="0" err="1"/>
              <a:t>Approximately</a:t>
            </a:r>
            <a:r>
              <a:rPr lang="de-AT" dirty="0"/>
              <a:t> 54 </a:t>
            </a:r>
            <a:r>
              <a:rPr lang="de-AT" dirty="0" err="1"/>
              <a:t>mio.</a:t>
            </a:r>
            <a:r>
              <a:rPr lang="de-AT" dirty="0"/>
              <a:t> m³/</a:t>
            </a:r>
            <a:r>
              <a:rPr lang="de-AT" dirty="0" err="1"/>
              <a:t>year</a:t>
            </a:r>
            <a:r>
              <a:rPr lang="de-AT" dirty="0"/>
              <a:t> </a:t>
            </a:r>
            <a:r>
              <a:rPr lang="de-AT" dirty="0" err="1"/>
              <a:t>from</a:t>
            </a:r>
            <a:r>
              <a:rPr lang="de-AT" dirty="0"/>
              <a:t> </a:t>
            </a:r>
            <a:r>
              <a:rPr lang="de-AT" dirty="0" err="1"/>
              <a:t>groundwater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irrigation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9063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1BF2F834EA4346881D152C2A068B67" ma:contentTypeVersion="20" ma:contentTypeDescription="Create a new document." ma:contentTypeScope="" ma:versionID="c7228f47999a6f119e5a0ff8e496d513">
  <xsd:schema xmlns:xsd="http://www.w3.org/2001/XMLSchema" xmlns:xs="http://www.w3.org/2001/XMLSchema" xmlns:p="http://schemas.microsoft.com/office/2006/metadata/properties" xmlns:ns2="80b4fa15-76ba-48c8-b961-b781e21574d2" xmlns:ns3="d0274a15-5367-45e1-987a-873acbd8baaa" xmlns:ns4="985ec44e-1bab-4c0b-9df0-6ba128686fc9" targetNamespace="http://schemas.microsoft.com/office/2006/metadata/properties" ma:root="true" ma:fieldsID="4aa59a2d38f21d7ca15e1979800004e4" ns2:_="" ns3:_="" ns4:_="">
    <xsd:import namespace="80b4fa15-76ba-48c8-b961-b781e21574d2"/>
    <xsd:import namespace="d0274a15-5367-45e1-987a-873acbd8baaa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LengthInSeconds" minOccurs="0"/>
                <xsd:element ref="ns2:Time" minOccurs="0"/>
                <xsd:element ref="ns2:Image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4fa15-76ba-48c8-b961-b781e21574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Time" ma:index="22" nillable="true" ma:displayName="Progress" ma:default="No action" ma:format="Dropdown" ma:internalName="Time">
      <xsd:simpleType>
        <xsd:restriction base="dms:Choice">
          <xsd:enumeration value="Completed"/>
          <xsd:enumeration value="No action"/>
          <xsd:enumeration value="Processing"/>
        </xsd:restriction>
      </xsd:simpleType>
    </xsd:element>
    <xsd:element name="Image" ma:index="23" nillable="true" ma:displayName="Image" ma:internalName="Imag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274a15-5367-45e1-987a-873acbd8baa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6" nillable="true" ma:displayName="Taxonomy Catch All Column" ma:hidden="true" ma:list="{11277486-0853-43b3-8e89-471c10f59da4}" ma:internalName="TaxCatchAll" ma:showField="CatchAllData" ma:web="d0274a15-5367-45e1-987a-873acbd8ba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0b4fa15-76ba-48c8-b961-b781e21574d2">
      <Terms xmlns="http://schemas.microsoft.com/office/infopath/2007/PartnerControls"/>
    </lcf76f155ced4ddcb4097134ff3c332f>
    <TaxCatchAll xmlns="985ec44e-1bab-4c0b-9df0-6ba128686fc9" xsi:nil="true"/>
    <Time xmlns="80b4fa15-76ba-48c8-b961-b781e21574d2">No action</Time>
    <Image xmlns="80b4fa15-76ba-48c8-b961-b781e21574d2" xsi:nil="true"/>
    <_Flow_SignoffStatus xmlns="80b4fa15-76ba-48c8-b961-b781e21574d2" xsi:nil="true"/>
  </documentManagement>
</p:properties>
</file>

<file path=customXml/itemProps1.xml><?xml version="1.0" encoding="utf-8"?>
<ds:datastoreItem xmlns:ds="http://schemas.openxmlformats.org/officeDocument/2006/customXml" ds:itemID="{EDACF0B2-823D-46E0-87CB-34A31C2EF98B}"/>
</file>

<file path=customXml/itemProps2.xml><?xml version="1.0" encoding="utf-8"?>
<ds:datastoreItem xmlns:ds="http://schemas.openxmlformats.org/officeDocument/2006/customXml" ds:itemID="{AA91412E-AE95-4196-8C67-9056DA2F33C1}"/>
</file>

<file path=customXml/itemProps3.xml><?xml version="1.0" encoding="utf-8"?>
<ds:datastoreItem xmlns:ds="http://schemas.openxmlformats.org/officeDocument/2006/customXml" ds:itemID="{1F6AC4EC-8CFA-42DE-BFA4-244031E5E88A}"/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358</Words>
  <Application>Microsoft Office PowerPoint</Application>
  <PresentationFormat>On-screen Show (4:3)</PresentationFormat>
  <Paragraphs>71</Paragraphs>
  <Slides>5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Example 2016</vt:lpstr>
      <vt:lpstr>Example 2016: Background information from other 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</dc:creator>
  <cp:lastModifiedBy>Sokol Vako</cp:lastModifiedBy>
  <cp:revision>29</cp:revision>
  <dcterms:created xsi:type="dcterms:W3CDTF">2012-03-20T19:51:57Z</dcterms:created>
  <dcterms:modified xsi:type="dcterms:W3CDTF">2023-10-30T01:44:21Z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0x010100B51BF2F834EA4346881D152C2A068B67</vt:lpwstr>
  </property>
</Properties>
</file>