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3" d="100"/>
          <a:sy n="93" d="100"/>
        </p:scale>
        <p:origin x="4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D1B2A30-0FE1-45B8-9F70-BE851C21175D}" type="doc">
      <dgm:prSet loTypeId="urn:microsoft.com/office/officeart/2005/8/layout/hierarchy3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14B93CD-74FD-4B32-973B-51395903F91E}">
      <dgm:prSet phldrT="[Text]" custT="1"/>
      <dgm:spPr/>
      <dgm:t>
        <a:bodyPr/>
        <a:lstStyle/>
        <a:p>
          <a:pPr>
            <a:buFont typeface="+mj-lt"/>
            <a:buAutoNum type="arabicPeriod"/>
          </a:pPr>
          <a:r>
            <a:rPr lang="en-US" sz="1600" dirty="0" smtClean="0"/>
            <a:t> </a:t>
          </a:r>
          <a:r>
            <a:rPr lang="en-US" sz="1600" dirty="0"/>
            <a:t>Accounts development</a:t>
          </a:r>
        </a:p>
      </dgm:t>
    </dgm:pt>
    <dgm:pt modelId="{94BF29C9-351B-4F20-8A39-DFFFFDAF7392}" type="parTrans" cxnId="{06530A4D-20FC-4184-AEBD-5C2976B6C176}">
      <dgm:prSet/>
      <dgm:spPr/>
      <dgm:t>
        <a:bodyPr/>
        <a:lstStyle/>
        <a:p>
          <a:endParaRPr lang="en-US" sz="2000"/>
        </a:p>
      </dgm:t>
    </dgm:pt>
    <dgm:pt modelId="{E66AC807-257D-48F4-B435-AB958FFA6B22}" type="sibTrans" cxnId="{06530A4D-20FC-4184-AEBD-5C2976B6C176}">
      <dgm:prSet/>
      <dgm:spPr/>
      <dgm:t>
        <a:bodyPr/>
        <a:lstStyle/>
        <a:p>
          <a:endParaRPr lang="en-US" sz="2000"/>
        </a:p>
      </dgm:t>
    </dgm:pt>
    <dgm:pt modelId="{1FED71B8-B38C-4B5E-AEEF-625EE4859EF7}">
      <dgm:prSet custT="1"/>
      <dgm:spPr/>
      <dgm:t>
        <a:bodyPr/>
        <a:lstStyle/>
        <a:p>
          <a:r>
            <a:rPr lang="en-US" sz="1400" dirty="0"/>
            <a:t>Land accounts</a:t>
          </a:r>
        </a:p>
      </dgm:t>
    </dgm:pt>
    <dgm:pt modelId="{E5DDDE0A-6592-4C33-8BE0-95A574FDEC0D}" type="parTrans" cxnId="{A762447F-CE3E-4363-916B-6A390416BD2D}">
      <dgm:prSet/>
      <dgm:spPr/>
      <dgm:t>
        <a:bodyPr/>
        <a:lstStyle/>
        <a:p>
          <a:endParaRPr lang="en-US" sz="2000"/>
        </a:p>
      </dgm:t>
    </dgm:pt>
    <dgm:pt modelId="{A2631A26-A051-4F87-ACF8-D4E05B5C35D5}" type="sibTrans" cxnId="{A762447F-CE3E-4363-916B-6A390416BD2D}">
      <dgm:prSet/>
      <dgm:spPr/>
      <dgm:t>
        <a:bodyPr/>
        <a:lstStyle/>
        <a:p>
          <a:endParaRPr lang="en-US" sz="2000"/>
        </a:p>
      </dgm:t>
    </dgm:pt>
    <dgm:pt modelId="{AA714CCD-4050-422A-A2C1-82B582841E0A}">
      <dgm:prSet custT="1"/>
      <dgm:spPr/>
      <dgm:t>
        <a:bodyPr/>
        <a:lstStyle/>
        <a:p>
          <a:r>
            <a:rPr lang="en-US" sz="1400" dirty="0"/>
            <a:t>Forest resource accounts </a:t>
          </a:r>
        </a:p>
      </dgm:t>
    </dgm:pt>
    <dgm:pt modelId="{76C44D60-602C-48BF-9E07-99FAB8F9950B}" type="parTrans" cxnId="{C1005CAD-981D-4816-AEEF-5E732D0099D5}">
      <dgm:prSet/>
      <dgm:spPr/>
      <dgm:t>
        <a:bodyPr/>
        <a:lstStyle/>
        <a:p>
          <a:endParaRPr lang="en-US" sz="2000"/>
        </a:p>
      </dgm:t>
    </dgm:pt>
    <dgm:pt modelId="{DE0BD635-7672-4442-95CE-D71F1828381D}" type="sibTrans" cxnId="{C1005CAD-981D-4816-AEEF-5E732D0099D5}">
      <dgm:prSet/>
      <dgm:spPr/>
      <dgm:t>
        <a:bodyPr/>
        <a:lstStyle/>
        <a:p>
          <a:endParaRPr lang="en-US" sz="2000"/>
        </a:p>
      </dgm:t>
    </dgm:pt>
    <dgm:pt modelId="{F958BCD3-1EFF-4A9E-8F38-F451A1E0A138}">
      <dgm:prSet custT="1"/>
      <dgm:spPr/>
      <dgm:t>
        <a:bodyPr/>
        <a:lstStyle/>
        <a:p>
          <a:r>
            <a:rPr lang="en-US" sz="1400" dirty="0"/>
            <a:t>Forest and wetland ecosystem accounts </a:t>
          </a:r>
        </a:p>
      </dgm:t>
    </dgm:pt>
    <dgm:pt modelId="{A588D086-06E0-4E55-8AE6-ED65C87E9611}" type="parTrans" cxnId="{B4EABC47-7A6A-4E58-AE92-EF66B37766EB}">
      <dgm:prSet/>
      <dgm:spPr/>
      <dgm:t>
        <a:bodyPr/>
        <a:lstStyle/>
        <a:p>
          <a:endParaRPr lang="en-US" sz="2000"/>
        </a:p>
      </dgm:t>
    </dgm:pt>
    <dgm:pt modelId="{AC80D69D-08B8-498B-A355-1F33F2A21D3A}" type="sibTrans" cxnId="{B4EABC47-7A6A-4E58-AE92-EF66B37766EB}">
      <dgm:prSet/>
      <dgm:spPr/>
      <dgm:t>
        <a:bodyPr/>
        <a:lstStyle/>
        <a:p>
          <a:endParaRPr lang="en-US" sz="2000"/>
        </a:p>
      </dgm:t>
    </dgm:pt>
    <dgm:pt modelId="{733C14C9-3497-496B-8BD4-CA557DF884DC}">
      <dgm:prSet custT="1"/>
      <dgm:spPr/>
      <dgm:t>
        <a:bodyPr/>
        <a:lstStyle/>
        <a:p>
          <a:r>
            <a:rPr lang="en-US" sz="1400" dirty="0"/>
            <a:t>National SEEA Compendium	</a:t>
          </a:r>
        </a:p>
      </dgm:t>
    </dgm:pt>
    <dgm:pt modelId="{CB1BA06C-9DAD-442B-AD66-B5EE0FCE56E0}" type="parTrans" cxnId="{FE709E74-06C9-4F54-8003-646DBDB290F2}">
      <dgm:prSet/>
      <dgm:spPr/>
      <dgm:t>
        <a:bodyPr/>
        <a:lstStyle/>
        <a:p>
          <a:endParaRPr lang="en-US" sz="2000"/>
        </a:p>
      </dgm:t>
    </dgm:pt>
    <dgm:pt modelId="{07A799CB-CF7A-44DF-ACD2-E3EA46E46C63}" type="sibTrans" cxnId="{FE709E74-06C9-4F54-8003-646DBDB290F2}">
      <dgm:prSet/>
      <dgm:spPr/>
      <dgm:t>
        <a:bodyPr/>
        <a:lstStyle/>
        <a:p>
          <a:endParaRPr lang="en-US" sz="2000"/>
        </a:p>
      </dgm:t>
    </dgm:pt>
    <dgm:pt modelId="{A190DE88-B605-4F34-9C31-4226C2D211BC}">
      <dgm:prSet custT="1"/>
      <dgm:spPr/>
      <dgm:t>
        <a:bodyPr/>
        <a:lstStyle/>
        <a:p>
          <a:r>
            <a:rPr lang="en-US" sz="1600" dirty="0"/>
            <a:t>2. Studies and activities to enhance accounts development</a:t>
          </a:r>
        </a:p>
      </dgm:t>
    </dgm:pt>
    <dgm:pt modelId="{1EED7972-1947-4AA9-B310-622F648980B3}" type="parTrans" cxnId="{7C793062-A2D3-44ED-9184-2AB2B54D756F}">
      <dgm:prSet/>
      <dgm:spPr/>
      <dgm:t>
        <a:bodyPr/>
        <a:lstStyle/>
        <a:p>
          <a:endParaRPr lang="en-US" sz="2000"/>
        </a:p>
      </dgm:t>
    </dgm:pt>
    <dgm:pt modelId="{A431271B-3219-42FA-BF81-8E1BA97A7D88}" type="sibTrans" cxnId="{7C793062-A2D3-44ED-9184-2AB2B54D756F}">
      <dgm:prSet/>
      <dgm:spPr/>
      <dgm:t>
        <a:bodyPr/>
        <a:lstStyle/>
        <a:p>
          <a:endParaRPr lang="en-US" sz="2000"/>
        </a:p>
      </dgm:t>
    </dgm:pt>
    <dgm:pt modelId="{E8697CEC-91EB-478A-B779-401D9F96ED00}">
      <dgm:prSet custT="1"/>
      <dgm:spPr/>
      <dgm:t>
        <a:bodyPr/>
        <a:lstStyle/>
        <a:p>
          <a:r>
            <a:rPr lang="en-US" sz="1400"/>
            <a:t>The forest energy nexus	</a:t>
          </a:r>
          <a:endParaRPr lang="en-US" sz="1400" dirty="0"/>
        </a:p>
      </dgm:t>
    </dgm:pt>
    <dgm:pt modelId="{20DDE60A-B7AF-4068-A2E1-C9888ADAE106}" type="parTrans" cxnId="{B44FF3A0-717E-4D67-B6AB-8EA3F2F60472}">
      <dgm:prSet/>
      <dgm:spPr/>
      <dgm:t>
        <a:bodyPr/>
        <a:lstStyle/>
        <a:p>
          <a:endParaRPr lang="en-US" sz="2000"/>
        </a:p>
      </dgm:t>
    </dgm:pt>
    <dgm:pt modelId="{966FF4E9-4D66-432A-9D0C-D6141FB27AB7}" type="sibTrans" cxnId="{B44FF3A0-717E-4D67-B6AB-8EA3F2F60472}">
      <dgm:prSet/>
      <dgm:spPr/>
      <dgm:t>
        <a:bodyPr/>
        <a:lstStyle/>
        <a:p>
          <a:endParaRPr lang="en-US" sz="2000"/>
        </a:p>
      </dgm:t>
    </dgm:pt>
    <dgm:pt modelId="{FED7B529-1A16-4DCB-BAF8-8B1AF00CAB00}">
      <dgm:prSet custT="1"/>
      <dgm:spPr/>
      <dgm:t>
        <a:bodyPr/>
        <a:lstStyle/>
        <a:p>
          <a:r>
            <a:rPr lang="en-US" sz="1400" dirty="0"/>
            <a:t>Assessment of ecosystem services at watershed level (</a:t>
          </a:r>
          <a:r>
            <a:rPr lang="en-US" sz="1400" dirty="0" err="1"/>
            <a:t>Abertine</a:t>
          </a:r>
          <a:r>
            <a:rPr lang="en-US" sz="1400" dirty="0"/>
            <a:t> Rift)</a:t>
          </a:r>
        </a:p>
      </dgm:t>
    </dgm:pt>
    <dgm:pt modelId="{CE96925E-3907-43F2-A279-153FB86D9252}" type="parTrans" cxnId="{0D672519-FEC3-448A-BF2B-558145D54F71}">
      <dgm:prSet/>
      <dgm:spPr/>
      <dgm:t>
        <a:bodyPr/>
        <a:lstStyle/>
        <a:p>
          <a:endParaRPr lang="en-US" sz="2000"/>
        </a:p>
      </dgm:t>
    </dgm:pt>
    <dgm:pt modelId="{8323933A-0AC4-43F7-8936-A92CDA56CF6C}" type="sibTrans" cxnId="{0D672519-FEC3-448A-BF2B-558145D54F71}">
      <dgm:prSet/>
      <dgm:spPr/>
      <dgm:t>
        <a:bodyPr/>
        <a:lstStyle/>
        <a:p>
          <a:endParaRPr lang="en-US" sz="2000"/>
        </a:p>
      </dgm:t>
    </dgm:pt>
    <dgm:pt modelId="{5EA36211-B0AB-41DD-A051-88A9D99F3207}">
      <dgm:prSet custT="1"/>
      <dgm:spPr/>
      <dgm:t>
        <a:bodyPr/>
        <a:lstStyle/>
        <a:p>
          <a:r>
            <a:rPr lang="en-US" sz="1400" dirty="0" smtClean="0"/>
            <a:t>Environment Macroeconomic </a:t>
          </a:r>
          <a:r>
            <a:rPr lang="en-US" sz="1400" dirty="0"/>
            <a:t>indicators</a:t>
          </a:r>
        </a:p>
      </dgm:t>
    </dgm:pt>
    <dgm:pt modelId="{840771A4-3CF4-40CC-B88A-62FEBC2C8D12}" type="parTrans" cxnId="{F08E369C-E574-487B-B51E-100576754CDB}">
      <dgm:prSet/>
      <dgm:spPr/>
      <dgm:t>
        <a:bodyPr/>
        <a:lstStyle/>
        <a:p>
          <a:endParaRPr lang="en-US" sz="2000"/>
        </a:p>
      </dgm:t>
    </dgm:pt>
    <dgm:pt modelId="{1FB6EFCF-183E-4FDB-A694-86DDE6BF6585}" type="sibTrans" cxnId="{F08E369C-E574-487B-B51E-100576754CDB}">
      <dgm:prSet/>
      <dgm:spPr/>
      <dgm:t>
        <a:bodyPr/>
        <a:lstStyle/>
        <a:p>
          <a:endParaRPr lang="en-US" sz="2000"/>
        </a:p>
      </dgm:t>
    </dgm:pt>
    <dgm:pt modelId="{ED3FD001-BE34-48D4-BFAA-82A7B8B6E5F4}">
      <dgm:prSet custT="1"/>
      <dgm:spPr/>
      <dgm:t>
        <a:bodyPr/>
        <a:lstStyle/>
        <a:p>
          <a:r>
            <a:rPr lang="en-US" sz="1400" dirty="0"/>
            <a:t>Issue papers</a:t>
          </a:r>
        </a:p>
      </dgm:t>
    </dgm:pt>
    <dgm:pt modelId="{9FF580F5-9F3F-4D1B-A232-836398BB2C5C}" type="parTrans" cxnId="{BE499826-6898-4BD0-B884-16335432717B}">
      <dgm:prSet/>
      <dgm:spPr/>
      <dgm:t>
        <a:bodyPr/>
        <a:lstStyle/>
        <a:p>
          <a:endParaRPr lang="en-US" sz="2000"/>
        </a:p>
      </dgm:t>
    </dgm:pt>
    <dgm:pt modelId="{2BD2E6DE-4EC0-4108-8CD0-58FA5BC25804}" type="sibTrans" cxnId="{BE499826-6898-4BD0-B884-16335432717B}">
      <dgm:prSet/>
      <dgm:spPr/>
      <dgm:t>
        <a:bodyPr/>
        <a:lstStyle/>
        <a:p>
          <a:endParaRPr lang="en-US" sz="2000"/>
        </a:p>
      </dgm:t>
    </dgm:pt>
    <dgm:pt modelId="{F3827D20-E2E6-4568-9FC0-41D1B4E7E24C}">
      <dgm:prSet custT="1"/>
      <dgm:spPr/>
      <dgm:t>
        <a:bodyPr/>
        <a:lstStyle/>
        <a:p>
          <a:r>
            <a:rPr lang="en-US" sz="1600" dirty="0"/>
            <a:t>3. Institutional engagement, capacity building and policy dialogue</a:t>
          </a:r>
        </a:p>
      </dgm:t>
    </dgm:pt>
    <dgm:pt modelId="{2D5D345F-4F52-4449-A723-248B437B8882}" type="parTrans" cxnId="{FD34CF95-9438-4342-8904-4C2F0EA38311}">
      <dgm:prSet/>
      <dgm:spPr/>
      <dgm:t>
        <a:bodyPr/>
        <a:lstStyle/>
        <a:p>
          <a:endParaRPr lang="en-US" sz="2000"/>
        </a:p>
      </dgm:t>
    </dgm:pt>
    <dgm:pt modelId="{54716C9B-F290-4162-9C06-BE84AC1F955C}" type="sibTrans" cxnId="{FD34CF95-9438-4342-8904-4C2F0EA38311}">
      <dgm:prSet/>
      <dgm:spPr/>
      <dgm:t>
        <a:bodyPr/>
        <a:lstStyle/>
        <a:p>
          <a:endParaRPr lang="en-US" sz="2000"/>
        </a:p>
      </dgm:t>
    </dgm:pt>
    <dgm:pt modelId="{B2C0551A-FD35-4256-B4E2-69D15D827B2A}">
      <dgm:prSet custT="1"/>
      <dgm:spPr/>
      <dgm:t>
        <a:bodyPr/>
        <a:lstStyle/>
        <a:p>
          <a:r>
            <a:rPr lang="en-US" sz="1400" dirty="0"/>
            <a:t>Technical training for each component</a:t>
          </a:r>
        </a:p>
      </dgm:t>
    </dgm:pt>
    <dgm:pt modelId="{51201683-6B96-4185-9595-13574640FA1F}" type="parTrans" cxnId="{C6E6ECA9-66E9-4594-9D34-C2D6BECA9B38}">
      <dgm:prSet/>
      <dgm:spPr/>
      <dgm:t>
        <a:bodyPr/>
        <a:lstStyle/>
        <a:p>
          <a:endParaRPr lang="en-US" sz="2000"/>
        </a:p>
      </dgm:t>
    </dgm:pt>
    <dgm:pt modelId="{AA633F1A-C59C-46FE-A987-7D0D9EE65FD6}" type="sibTrans" cxnId="{C6E6ECA9-66E9-4594-9D34-C2D6BECA9B38}">
      <dgm:prSet/>
      <dgm:spPr/>
      <dgm:t>
        <a:bodyPr/>
        <a:lstStyle/>
        <a:p>
          <a:endParaRPr lang="en-US" sz="2000"/>
        </a:p>
      </dgm:t>
    </dgm:pt>
    <dgm:pt modelId="{CF266E05-27CF-454D-835C-AB83286FCEF1}">
      <dgm:prSet custT="1"/>
      <dgm:spPr/>
      <dgm:t>
        <a:bodyPr/>
        <a:lstStyle/>
        <a:p>
          <a:r>
            <a:rPr lang="en-US" sz="1400" dirty="0"/>
            <a:t>Exchanges	</a:t>
          </a:r>
        </a:p>
      </dgm:t>
    </dgm:pt>
    <dgm:pt modelId="{132C8037-8C8B-4635-93F6-317C649BB102}" type="parTrans" cxnId="{AA88A595-BBA5-4E4F-A5DB-35DFE3B851DF}">
      <dgm:prSet/>
      <dgm:spPr/>
      <dgm:t>
        <a:bodyPr/>
        <a:lstStyle/>
        <a:p>
          <a:endParaRPr lang="en-US" sz="2000"/>
        </a:p>
      </dgm:t>
    </dgm:pt>
    <dgm:pt modelId="{2A6CC692-70CC-4657-A59A-F5560655BF3D}" type="sibTrans" cxnId="{AA88A595-BBA5-4E4F-A5DB-35DFE3B851DF}">
      <dgm:prSet/>
      <dgm:spPr/>
      <dgm:t>
        <a:bodyPr/>
        <a:lstStyle/>
        <a:p>
          <a:endParaRPr lang="en-US" sz="2000"/>
        </a:p>
      </dgm:t>
    </dgm:pt>
    <dgm:pt modelId="{0475B4ED-741E-4FC4-9D90-E4778347E67F}">
      <dgm:prSet custT="1"/>
      <dgm:spPr/>
      <dgm:t>
        <a:bodyPr/>
        <a:lstStyle/>
        <a:p>
          <a:r>
            <a:rPr lang="en-US" sz="1400" dirty="0"/>
            <a:t>Awareness raising and communications activities	</a:t>
          </a:r>
        </a:p>
      </dgm:t>
    </dgm:pt>
    <dgm:pt modelId="{2CA99AFC-6F1A-4506-8200-C69E3A7552F1}" type="parTrans" cxnId="{0D0A7D21-B9A5-4B71-83E1-A6E2289D01BF}">
      <dgm:prSet/>
      <dgm:spPr/>
      <dgm:t>
        <a:bodyPr/>
        <a:lstStyle/>
        <a:p>
          <a:endParaRPr lang="en-US" sz="2000"/>
        </a:p>
      </dgm:t>
    </dgm:pt>
    <dgm:pt modelId="{5BEBFBBF-94C5-41DA-9482-6CFD8A9A0099}" type="sibTrans" cxnId="{0D0A7D21-B9A5-4B71-83E1-A6E2289D01BF}">
      <dgm:prSet/>
      <dgm:spPr/>
      <dgm:t>
        <a:bodyPr/>
        <a:lstStyle/>
        <a:p>
          <a:endParaRPr lang="en-US" sz="2000"/>
        </a:p>
      </dgm:t>
    </dgm:pt>
    <dgm:pt modelId="{2E4CCD92-C07A-4843-8C78-138A84FD6D22}" type="pres">
      <dgm:prSet presAssocID="{2D1B2A30-0FE1-45B8-9F70-BE851C21175D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FBDB4881-78ED-466F-BC9B-1E322113B5AC}" type="pres">
      <dgm:prSet presAssocID="{014B93CD-74FD-4B32-973B-51395903F91E}" presName="root" presStyleCnt="0"/>
      <dgm:spPr/>
    </dgm:pt>
    <dgm:pt modelId="{1B959164-13B1-4EDB-9B50-384C7A037750}" type="pres">
      <dgm:prSet presAssocID="{014B93CD-74FD-4B32-973B-51395903F91E}" presName="rootComposite" presStyleCnt="0"/>
      <dgm:spPr/>
    </dgm:pt>
    <dgm:pt modelId="{66895945-C4D6-4F03-A143-478427B80F09}" type="pres">
      <dgm:prSet presAssocID="{014B93CD-74FD-4B32-973B-51395903F91E}" presName="rootText" presStyleLbl="node1" presStyleIdx="0" presStyleCnt="3"/>
      <dgm:spPr/>
      <dgm:t>
        <a:bodyPr/>
        <a:lstStyle/>
        <a:p>
          <a:endParaRPr lang="en-US"/>
        </a:p>
      </dgm:t>
    </dgm:pt>
    <dgm:pt modelId="{70E8B4AE-6CB8-4313-A09D-BD57C77FF302}" type="pres">
      <dgm:prSet presAssocID="{014B93CD-74FD-4B32-973B-51395903F91E}" presName="rootConnector" presStyleLbl="node1" presStyleIdx="0" presStyleCnt="3"/>
      <dgm:spPr/>
      <dgm:t>
        <a:bodyPr/>
        <a:lstStyle/>
        <a:p>
          <a:endParaRPr lang="en-US"/>
        </a:p>
      </dgm:t>
    </dgm:pt>
    <dgm:pt modelId="{35ED6BB0-C894-4F54-BCB1-5509D5BCF067}" type="pres">
      <dgm:prSet presAssocID="{014B93CD-74FD-4B32-973B-51395903F91E}" presName="childShape" presStyleCnt="0"/>
      <dgm:spPr/>
    </dgm:pt>
    <dgm:pt modelId="{5A60CBBA-3E43-4DDC-9AFE-4D5CDC9CEBF9}" type="pres">
      <dgm:prSet presAssocID="{E5DDDE0A-6592-4C33-8BE0-95A574FDEC0D}" presName="Name13" presStyleLbl="parChTrans1D2" presStyleIdx="0" presStyleCnt="11"/>
      <dgm:spPr/>
      <dgm:t>
        <a:bodyPr/>
        <a:lstStyle/>
        <a:p>
          <a:endParaRPr lang="en-US"/>
        </a:p>
      </dgm:t>
    </dgm:pt>
    <dgm:pt modelId="{DE4096A1-0A79-4D34-97B4-0E2DD62B76AA}" type="pres">
      <dgm:prSet presAssocID="{1FED71B8-B38C-4B5E-AEEF-625EE4859EF7}" presName="childText" presStyleLbl="bgAcc1" presStyleIdx="0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7ABB30-6F11-4D1F-BAC3-C5581A64D68C}" type="pres">
      <dgm:prSet presAssocID="{76C44D60-602C-48BF-9E07-99FAB8F9950B}" presName="Name13" presStyleLbl="parChTrans1D2" presStyleIdx="1" presStyleCnt="11"/>
      <dgm:spPr/>
      <dgm:t>
        <a:bodyPr/>
        <a:lstStyle/>
        <a:p>
          <a:endParaRPr lang="en-US"/>
        </a:p>
      </dgm:t>
    </dgm:pt>
    <dgm:pt modelId="{8A9EF36C-4396-4660-89D1-7AA9999A22A2}" type="pres">
      <dgm:prSet presAssocID="{AA714CCD-4050-422A-A2C1-82B582841E0A}" presName="childText" presStyleLbl="bgAcc1" presStyleIdx="1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44031C-04C5-4AF0-B33F-B4C7A1C2D98F}" type="pres">
      <dgm:prSet presAssocID="{A588D086-06E0-4E55-8AE6-ED65C87E9611}" presName="Name13" presStyleLbl="parChTrans1D2" presStyleIdx="2" presStyleCnt="11"/>
      <dgm:spPr/>
      <dgm:t>
        <a:bodyPr/>
        <a:lstStyle/>
        <a:p>
          <a:endParaRPr lang="en-US"/>
        </a:p>
      </dgm:t>
    </dgm:pt>
    <dgm:pt modelId="{3A1F5545-9C7D-41CD-B073-6B72886237F3}" type="pres">
      <dgm:prSet presAssocID="{F958BCD3-1EFF-4A9E-8F38-F451A1E0A138}" presName="childText" presStyleLbl="bgAcc1" presStyleIdx="2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1CCFEA-1521-498E-B7E7-D3EBDD2B2349}" type="pres">
      <dgm:prSet presAssocID="{CB1BA06C-9DAD-442B-AD66-B5EE0FCE56E0}" presName="Name13" presStyleLbl="parChTrans1D2" presStyleIdx="3" presStyleCnt="11"/>
      <dgm:spPr/>
      <dgm:t>
        <a:bodyPr/>
        <a:lstStyle/>
        <a:p>
          <a:endParaRPr lang="en-US"/>
        </a:p>
      </dgm:t>
    </dgm:pt>
    <dgm:pt modelId="{672221F3-AF17-41DB-9A94-5818123543E6}" type="pres">
      <dgm:prSet presAssocID="{733C14C9-3497-496B-8BD4-CA557DF884DC}" presName="childText" presStyleLbl="bgAcc1" presStyleIdx="3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1ED6F53-E632-4843-B748-725033113E43}" type="pres">
      <dgm:prSet presAssocID="{A190DE88-B605-4F34-9C31-4226C2D211BC}" presName="root" presStyleCnt="0"/>
      <dgm:spPr/>
    </dgm:pt>
    <dgm:pt modelId="{E9B0F516-AA54-4C9C-87F9-F64816A08D9D}" type="pres">
      <dgm:prSet presAssocID="{A190DE88-B605-4F34-9C31-4226C2D211BC}" presName="rootComposite" presStyleCnt="0"/>
      <dgm:spPr/>
    </dgm:pt>
    <dgm:pt modelId="{6A94C6FA-2C2D-4D35-A186-9D6214A4FF22}" type="pres">
      <dgm:prSet presAssocID="{A190DE88-B605-4F34-9C31-4226C2D211BC}" presName="rootText" presStyleLbl="node1" presStyleIdx="1" presStyleCnt="3"/>
      <dgm:spPr/>
      <dgm:t>
        <a:bodyPr/>
        <a:lstStyle/>
        <a:p>
          <a:endParaRPr lang="en-US"/>
        </a:p>
      </dgm:t>
    </dgm:pt>
    <dgm:pt modelId="{3CC42905-7A7F-4AD5-B278-EC4F115DAEB7}" type="pres">
      <dgm:prSet presAssocID="{A190DE88-B605-4F34-9C31-4226C2D211BC}" presName="rootConnector" presStyleLbl="node1" presStyleIdx="1" presStyleCnt="3"/>
      <dgm:spPr/>
      <dgm:t>
        <a:bodyPr/>
        <a:lstStyle/>
        <a:p>
          <a:endParaRPr lang="en-US"/>
        </a:p>
      </dgm:t>
    </dgm:pt>
    <dgm:pt modelId="{5864B763-2429-40D9-9368-1C62AC97E103}" type="pres">
      <dgm:prSet presAssocID="{A190DE88-B605-4F34-9C31-4226C2D211BC}" presName="childShape" presStyleCnt="0"/>
      <dgm:spPr/>
    </dgm:pt>
    <dgm:pt modelId="{DD6624EC-05E8-4DC9-8F67-6AC0FF0EF6C0}" type="pres">
      <dgm:prSet presAssocID="{20DDE60A-B7AF-4068-A2E1-C9888ADAE106}" presName="Name13" presStyleLbl="parChTrans1D2" presStyleIdx="4" presStyleCnt="11"/>
      <dgm:spPr/>
      <dgm:t>
        <a:bodyPr/>
        <a:lstStyle/>
        <a:p>
          <a:endParaRPr lang="en-US"/>
        </a:p>
      </dgm:t>
    </dgm:pt>
    <dgm:pt modelId="{EC0FE711-9C65-41B5-BCAB-2132F77E900F}" type="pres">
      <dgm:prSet presAssocID="{E8697CEC-91EB-478A-B779-401D9F96ED00}" presName="childText" presStyleLbl="bgAcc1" presStyleIdx="4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DC3F91-3053-4FC8-BFE2-8F3D8BB5712F}" type="pres">
      <dgm:prSet presAssocID="{CE96925E-3907-43F2-A279-153FB86D9252}" presName="Name13" presStyleLbl="parChTrans1D2" presStyleIdx="5" presStyleCnt="11"/>
      <dgm:spPr/>
      <dgm:t>
        <a:bodyPr/>
        <a:lstStyle/>
        <a:p>
          <a:endParaRPr lang="en-US"/>
        </a:p>
      </dgm:t>
    </dgm:pt>
    <dgm:pt modelId="{80B15986-7D90-426C-9BB0-DEE4FFF7682E}" type="pres">
      <dgm:prSet presAssocID="{FED7B529-1A16-4DCB-BAF8-8B1AF00CAB00}" presName="childText" presStyleLbl="bgAcc1" presStyleIdx="5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A18BE9-DF55-4224-B903-8EB39833A85C}" type="pres">
      <dgm:prSet presAssocID="{840771A4-3CF4-40CC-B88A-62FEBC2C8D12}" presName="Name13" presStyleLbl="parChTrans1D2" presStyleIdx="6" presStyleCnt="11"/>
      <dgm:spPr/>
      <dgm:t>
        <a:bodyPr/>
        <a:lstStyle/>
        <a:p>
          <a:endParaRPr lang="en-US"/>
        </a:p>
      </dgm:t>
    </dgm:pt>
    <dgm:pt modelId="{6B5952B9-9693-4D16-871C-7C168F41F477}" type="pres">
      <dgm:prSet presAssocID="{5EA36211-B0AB-41DD-A051-88A9D99F3207}" presName="childText" presStyleLbl="bgAcc1" presStyleIdx="6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09D26A-C2E3-44B2-AE68-EE0C56FC921D}" type="pres">
      <dgm:prSet presAssocID="{9FF580F5-9F3F-4D1B-A232-836398BB2C5C}" presName="Name13" presStyleLbl="parChTrans1D2" presStyleIdx="7" presStyleCnt="11"/>
      <dgm:spPr/>
      <dgm:t>
        <a:bodyPr/>
        <a:lstStyle/>
        <a:p>
          <a:endParaRPr lang="en-US"/>
        </a:p>
      </dgm:t>
    </dgm:pt>
    <dgm:pt modelId="{CE2BC26E-B414-41BD-85C3-ECA35334ABAC}" type="pres">
      <dgm:prSet presAssocID="{ED3FD001-BE34-48D4-BFAA-82A7B8B6E5F4}" presName="childText" presStyleLbl="bgAcc1" presStyleIdx="7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9EFE5C-3438-4B21-A633-6B1FDF1F4AAB}" type="pres">
      <dgm:prSet presAssocID="{F3827D20-E2E6-4568-9FC0-41D1B4E7E24C}" presName="root" presStyleCnt="0"/>
      <dgm:spPr/>
    </dgm:pt>
    <dgm:pt modelId="{BC9A80DA-7A1F-4B53-9495-785A8826737A}" type="pres">
      <dgm:prSet presAssocID="{F3827D20-E2E6-4568-9FC0-41D1B4E7E24C}" presName="rootComposite" presStyleCnt="0"/>
      <dgm:spPr/>
    </dgm:pt>
    <dgm:pt modelId="{69513770-B0F1-4686-8813-544B8346A6A4}" type="pres">
      <dgm:prSet presAssocID="{F3827D20-E2E6-4568-9FC0-41D1B4E7E24C}" presName="rootText" presStyleLbl="node1" presStyleIdx="2" presStyleCnt="3"/>
      <dgm:spPr/>
      <dgm:t>
        <a:bodyPr/>
        <a:lstStyle/>
        <a:p>
          <a:endParaRPr lang="en-US"/>
        </a:p>
      </dgm:t>
    </dgm:pt>
    <dgm:pt modelId="{6A89F2FC-06D3-4864-88FA-21409336B9B7}" type="pres">
      <dgm:prSet presAssocID="{F3827D20-E2E6-4568-9FC0-41D1B4E7E24C}" presName="rootConnector" presStyleLbl="node1" presStyleIdx="2" presStyleCnt="3"/>
      <dgm:spPr/>
      <dgm:t>
        <a:bodyPr/>
        <a:lstStyle/>
        <a:p>
          <a:endParaRPr lang="en-US"/>
        </a:p>
      </dgm:t>
    </dgm:pt>
    <dgm:pt modelId="{840BF2E2-B1AC-44C3-83C0-921C8ED48656}" type="pres">
      <dgm:prSet presAssocID="{F3827D20-E2E6-4568-9FC0-41D1B4E7E24C}" presName="childShape" presStyleCnt="0"/>
      <dgm:spPr/>
    </dgm:pt>
    <dgm:pt modelId="{B6CCFBC4-A5F8-47F0-B047-8E2AB3545D3F}" type="pres">
      <dgm:prSet presAssocID="{51201683-6B96-4185-9595-13574640FA1F}" presName="Name13" presStyleLbl="parChTrans1D2" presStyleIdx="8" presStyleCnt="11"/>
      <dgm:spPr/>
      <dgm:t>
        <a:bodyPr/>
        <a:lstStyle/>
        <a:p>
          <a:endParaRPr lang="en-US"/>
        </a:p>
      </dgm:t>
    </dgm:pt>
    <dgm:pt modelId="{D002A1BB-2227-4849-A944-CEBC22861BA1}" type="pres">
      <dgm:prSet presAssocID="{B2C0551A-FD35-4256-B4E2-69D15D827B2A}" presName="childText" presStyleLbl="bgAcc1" presStyleIdx="8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4056198-9E6D-4875-863D-16BA1097FD42}" type="pres">
      <dgm:prSet presAssocID="{132C8037-8C8B-4635-93F6-317C649BB102}" presName="Name13" presStyleLbl="parChTrans1D2" presStyleIdx="9" presStyleCnt="11"/>
      <dgm:spPr/>
      <dgm:t>
        <a:bodyPr/>
        <a:lstStyle/>
        <a:p>
          <a:endParaRPr lang="en-US"/>
        </a:p>
      </dgm:t>
    </dgm:pt>
    <dgm:pt modelId="{AEA56988-4C5B-48D2-B6F1-E64C4CBD0CD9}" type="pres">
      <dgm:prSet presAssocID="{CF266E05-27CF-454D-835C-AB83286FCEF1}" presName="childText" presStyleLbl="bgAcc1" presStyleIdx="9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7357E2-4FF2-48E1-9F10-C88682D84373}" type="pres">
      <dgm:prSet presAssocID="{2CA99AFC-6F1A-4506-8200-C69E3A7552F1}" presName="Name13" presStyleLbl="parChTrans1D2" presStyleIdx="10" presStyleCnt="11"/>
      <dgm:spPr/>
      <dgm:t>
        <a:bodyPr/>
        <a:lstStyle/>
        <a:p>
          <a:endParaRPr lang="en-US"/>
        </a:p>
      </dgm:t>
    </dgm:pt>
    <dgm:pt modelId="{2F3377CD-EF58-4D8E-B441-E4C35D2D8501}" type="pres">
      <dgm:prSet presAssocID="{0475B4ED-741E-4FC4-9D90-E4778347E67F}" presName="childText" presStyleLbl="bgAcc1" presStyleIdx="10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BBBD342-8081-42E8-A92E-09EDBA778CE7}" type="presOf" srcId="{AA714CCD-4050-422A-A2C1-82B582841E0A}" destId="{8A9EF36C-4396-4660-89D1-7AA9999A22A2}" srcOrd="0" destOrd="0" presId="urn:microsoft.com/office/officeart/2005/8/layout/hierarchy3"/>
    <dgm:cxn modelId="{0323CDF6-6F38-4625-91A4-C941CCA3B29E}" type="presOf" srcId="{CF266E05-27CF-454D-835C-AB83286FCEF1}" destId="{AEA56988-4C5B-48D2-B6F1-E64C4CBD0CD9}" srcOrd="0" destOrd="0" presId="urn:microsoft.com/office/officeart/2005/8/layout/hierarchy3"/>
    <dgm:cxn modelId="{37E01D7B-510E-4678-A33F-DD78911146B9}" type="presOf" srcId="{5EA36211-B0AB-41DD-A051-88A9D99F3207}" destId="{6B5952B9-9693-4D16-871C-7C168F41F477}" srcOrd="0" destOrd="0" presId="urn:microsoft.com/office/officeart/2005/8/layout/hierarchy3"/>
    <dgm:cxn modelId="{D36C18FB-3658-4E03-A239-F8ABC239AC7B}" type="presOf" srcId="{A588D086-06E0-4E55-8AE6-ED65C87E9611}" destId="{5644031C-04C5-4AF0-B33F-B4C7A1C2D98F}" srcOrd="0" destOrd="0" presId="urn:microsoft.com/office/officeart/2005/8/layout/hierarchy3"/>
    <dgm:cxn modelId="{A1B10F63-155A-464E-8B80-02E01E3E534B}" type="presOf" srcId="{B2C0551A-FD35-4256-B4E2-69D15D827B2A}" destId="{D002A1BB-2227-4849-A944-CEBC22861BA1}" srcOrd="0" destOrd="0" presId="urn:microsoft.com/office/officeart/2005/8/layout/hierarchy3"/>
    <dgm:cxn modelId="{C1005CAD-981D-4816-AEEF-5E732D0099D5}" srcId="{014B93CD-74FD-4B32-973B-51395903F91E}" destId="{AA714CCD-4050-422A-A2C1-82B582841E0A}" srcOrd="1" destOrd="0" parTransId="{76C44D60-602C-48BF-9E07-99FAB8F9950B}" sibTransId="{DE0BD635-7672-4442-95CE-D71F1828381D}"/>
    <dgm:cxn modelId="{C08FA48D-BF48-45FD-9228-78749956607F}" type="presOf" srcId="{F3827D20-E2E6-4568-9FC0-41D1B4E7E24C}" destId="{69513770-B0F1-4686-8813-544B8346A6A4}" srcOrd="0" destOrd="0" presId="urn:microsoft.com/office/officeart/2005/8/layout/hierarchy3"/>
    <dgm:cxn modelId="{AA88A595-BBA5-4E4F-A5DB-35DFE3B851DF}" srcId="{F3827D20-E2E6-4568-9FC0-41D1B4E7E24C}" destId="{CF266E05-27CF-454D-835C-AB83286FCEF1}" srcOrd="1" destOrd="0" parTransId="{132C8037-8C8B-4635-93F6-317C649BB102}" sibTransId="{2A6CC692-70CC-4657-A59A-F5560655BF3D}"/>
    <dgm:cxn modelId="{0D672519-FEC3-448A-BF2B-558145D54F71}" srcId="{A190DE88-B605-4F34-9C31-4226C2D211BC}" destId="{FED7B529-1A16-4DCB-BAF8-8B1AF00CAB00}" srcOrd="1" destOrd="0" parTransId="{CE96925E-3907-43F2-A279-153FB86D9252}" sibTransId="{8323933A-0AC4-43F7-8936-A92CDA56CF6C}"/>
    <dgm:cxn modelId="{841A113E-F682-4A73-B376-FB233A8CB37B}" type="presOf" srcId="{014B93CD-74FD-4B32-973B-51395903F91E}" destId="{66895945-C4D6-4F03-A143-478427B80F09}" srcOrd="0" destOrd="0" presId="urn:microsoft.com/office/officeart/2005/8/layout/hierarchy3"/>
    <dgm:cxn modelId="{A762447F-CE3E-4363-916B-6A390416BD2D}" srcId="{014B93CD-74FD-4B32-973B-51395903F91E}" destId="{1FED71B8-B38C-4B5E-AEEF-625EE4859EF7}" srcOrd="0" destOrd="0" parTransId="{E5DDDE0A-6592-4C33-8BE0-95A574FDEC0D}" sibTransId="{A2631A26-A051-4F87-ACF8-D4E05B5C35D5}"/>
    <dgm:cxn modelId="{7591F16C-C48F-4E93-AF11-52182512B22B}" type="presOf" srcId="{76C44D60-602C-48BF-9E07-99FAB8F9950B}" destId="{B67ABB30-6F11-4D1F-BAC3-C5581A64D68C}" srcOrd="0" destOrd="0" presId="urn:microsoft.com/office/officeart/2005/8/layout/hierarchy3"/>
    <dgm:cxn modelId="{B4EABC47-7A6A-4E58-AE92-EF66B37766EB}" srcId="{014B93CD-74FD-4B32-973B-51395903F91E}" destId="{F958BCD3-1EFF-4A9E-8F38-F451A1E0A138}" srcOrd="2" destOrd="0" parTransId="{A588D086-06E0-4E55-8AE6-ED65C87E9611}" sibTransId="{AC80D69D-08B8-498B-A355-1F33F2A21D3A}"/>
    <dgm:cxn modelId="{61C2E6BD-DCDE-4434-A9D0-D306846FD6FA}" type="presOf" srcId="{733C14C9-3497-496B-8BD4-CA557DF884DC}" destId="{672221F3-AF17-41DB-9A94-5818123543E6}" srcOrd="0" destOrd="0" presId="urn:microsoft.com/office/officeart/2005/8/layout/hierarchy3"/>
    <dgm:cxn modelId="{B44FF3A0-717E-4D67-B6AB-8EA3F2F60472}" srcId="{A190DE88-B605-4F34-9C31-4226C2D211BC}" destId="{E8697CEC-91EB-478A-B779-401D9F96ED00}" srcOrd="0" destOrd="0" parTransId="{20DDE60A-B7AF-4068-A2E1-C9888ADAE106}" sibTransId="{966FF4E9-4D66-432A-9D0C-D6141FB27AB7}"/>
    <dgm:cxn modelId="{F08E369C-E574-487B-B51E-100576754CDB}" srcId="{A190DE88-B605-4F34-9C31-4226C2D211BC}" destId="{5EA36211-B0AB-41DD-A051-88A9D99F3207}" srcOrd="2" destOrd="0" parTransId="{840771A4-3CF4-40CC-B88A-62FEBC2C8D12}" sibTransId="{1FB6EFCF-183E-4FDB-A694-86DDE6BF6585}"/>
    <dgm:cxn modelId="{E123D442-1A10-496E-A47B-7BF43F824F13}" type="presOf" srcId="{1FED71B8-B38C-4B5E-AEEF-625EE4859EF7}" destId="{DE4096A1-0A79-4D34-97B4-0E2DD62B76AA}" srcOrd="0" destOrd="0" presId="urn:microsoft.com/office/officeart/2005/8/layout/hierarchy3"/>
    <dgm:cxn modelId="{41C58FBE-1DC3-4261-9281-05E916F44A91}" type="presOf" srcId="{A190DE88-B605-4F34-9C31-4226C2D211BC}" destId="{3CC42905-7A7F-4AD5-B278-EC4F115DAEB7}" srcOrd="1" destOrd="0" presId="urn:microsoft.com/office/officeart/2005/8/layout/hierarchy3"/>
    <dgm:cxn modelId="{2DF260AB-0458-4AF4-A3BD-3682DEE6B9C5}" type="presOf" srcId="{0475B4ED-741E-4FC4-9D90-E4778347E67F}" destId="{2F3377CD-EF58-4D8E-B441-E4C35D2D8501}" srcOrd="0" destOrd="0" presId="urn:microsoft.com/office/officeart/2005/8/layout/hierarchy3"/>
    <dgm:cxn modelId="{C6E6ECA9-66E9-4594-9D34-C2D6BECA9B38}" srcId="{F3827D20-E2E6-4568-9FC0-41D1B4E7E24C}" destId="{B2C0551A-FD35-4256-B4E2-69D15D827B2A}" srcOrd="0" destOrd="0" parTransId="{51201683-6B96-4185-9595-13574640FA1F}" sibTransId="{AA633F1A-C59C-46FE-A987-7D0D9EE65FD6}"/>
    <dgm:cxn modelId="{023433F7-5CB7-4736-9842-835B14A7DA0E}" type="presOf" srcId="{E5DDDE0A-6592-4C33-8BE0-95A574FDEC0D}" destId="{5A60CBBA-3E43-4DDC-9AFE-4D5CDC9CEBF9}" srcOrd="0" destOrd="0" presId="urn:microsoft.com/office/officeart/2005/8/layout/hierarchy3"/>
    <dgm:cxn modelId="{06530A4D-20FC-4184-AEBD-5C2976B6C176}" srcId="{2D1B2A30-0FE1-45B8-9F70-BE851C21175D}" destId="{014B93CD-74FD-4B32-973B-51395903F91E}" srcOrd="0" destOrd="0" parTransId="{94BF29C9-351B-4F20-8A39-DFFFFDAF7392}" sibTransId="{E66AC807-257D-48F4-B435-AB958FFA6B22}"/>
    <dgm:cxn modelId="{BBC9CAAB-8076-4E46-8CBE-1E73B7C8C5E9}" type="presOf" srcId="{2CA99AFC-6F1A-4506-8200-C69E3A7552F1}" destId="{787357E2-4FF2-48E1-9F10-C88682D84373}" srcOrd="0" destOrd="0" presId="urn:microsoft.com/office/officeart/2005/8/layout/hierarchy3"/>
    <dgm:cxn modelId="{58CBF531-F276-42FA-BDEB-5353FA3B168A}" type="presOf" srcId="{F958BCD3-1EFF-4A9E-8F38-F451A1E0A138}" destId="{3A1F5545-9C7D-41CD-B073-6B72886237F3}" srcOrd="0" destOrd="0" presId="urn:microsoft.com/office/officeart/2005/8/layout/hierarchy3"/>
    <dgm:cxn modelId="{17D1B4C2-5488-49D6-B64E-20F5D2BEB3B5}" type="presOf" srcId="{20DDE60A-B7AF-4068-A2E1-C9888ADAE106}" destId="{DD6624EC-05E8-4DC9-8F67-6AC0FF0EF6C0}" srcOrd="0" destOrd="0" presId="urn:microsoft.com/office/officeart/2005/8/layout/hierarchy3"/>
    <dgm:cxn modelId="{F4C4517C-BE8A-40A5-BD62-1275ED2E061A}" type="presOf" srcId="{ED3FD001-BE34-48D4-BFAA-82A7B8B6E5F4}" destId="{CE2BC26E-B414-41BD-85C3-ECA35334ABAC}" srcOrd="0" destOrd="0" presId="urn:microsoft.com/office/officeart/2005/8/layout/hierarchy3"/>
    <dgm:cxn modelId="{7C793062-A2D3-44ED-9184-2AB2B54D756F}" srcId="{2D1B2A30-0FE1-45B8-9F70-BE851C21175D}" destId="{A190DE88-B605-4F34-9C31-4226C2D211BC}" srcOrd="1" destOrd="0" parTransId="{1EED7972-1947-4AA9-B310-622F648980B3}" sibTransId="{A431271B-3219-42FA-BF81-8E1BA97A7D88}"/>
    <dgm:cxn modelId="{0D0A7D21-B9A5-4B71-83E1-A6E2289D01BF}" srcId="{F3827D20-E2E6-4568-9FC0-41D1B4E7E24C}" destId="{0475B4ED-741E-4FC4-9D90-E4778347E67F}" srcOrd="2" destOrd="0" parTransId="{2CA99AFC-6F1A-4506-8200-C69E3A7552F1}" sibTransId="{5BEBFBBF-94C5-41DA-9482-6CFD8A9A0099}"/>
    <dgm:cxn modelId="{351EDB1F-8C3A-420D-B69A-8714E2AE4F3A}" type="presOf" srcId="{51201683-6B96-4185-9595-13574640FA1F}" destId="{B6CCFBC4-A5F8-47F0-B047-8E2AB3545D3F}" srcOrd="0" destOrd="0" presId="urn:microsoft.com/office/officeart/2005/8/layout/hierarchy3"/>
    <dgm:cxn modelId="{BE499826-6898-4BD0-B884-16335432717B}" srcId="{A190DE88-B605-4F34-9C31-4226C2D211BC}" destId="{ED3FD001-BE34-48D4-BFAA-82A7B8B6E5F4}" srcOrd="3" destOrd="0" parTransId="{9FF580F5-9F3F-4D1B-A232-836398BB2C5C}" sibTransId="{2BD2E6DE-4EC0-4108-8CD0-58FA5BC25804}"/>
    <dgm:cxn modelId="{3BCB2152-7229-4EAA-B300-15F8A129F0C2}" type="presOf" srcId="{FED7B529-1A16-4DCB-BAF8-8B1AF00CAB00}" destId="{80B15986-7D90-426C-9BB0-DEE4FFF7682E}" srcOrd="0" destOrd="0" presId="urn:microsoft.com/office/officeart/2005/8/layout/hierarchy3"/>
    <dgm:cxn modelId="{8DA36484-BC9F-498D-AB48-8A92AB6578C3}" type="presOf" srcId="{2D1B2A30-0FE1-45B8-9F70-BE851C21175D}" destId="{2E4CCD92-C07A-4843-8C78-138A84FD6D22}" srcOrd="0" destOrd="0" presId="urn:microsoft.com/office/officeart/2005/8/layout/hierarchy3"/>
    <dgm:cxn modelId="{7A914CEF-6235-48DD-B384-F2FB473AA49B}" type="presOf" srcId="{CE96925E-3907-43F2-A279-153FB86D9252}" destId="{D6DC3F91-3053-4FC8-BFE2-8F3D8BB5712F}" srcOrd="0" destOrd="0" presId="urn:microsoft.com/office/officeart/2005/8/layout/hierarchy3"/>
    <dgm:cxn modelId="{FFFF2456-3A03-4583-A2CE-ECDDBCE9C751}" type="presOf" srcId="{A190DE88-B605-4F34-9C31-4226C2D211BC}" destId="{6A94C6FA-2C2D-4D35-A186-9D6214A4FF22}" srcOrd="0" destOrd="0" presId="urn:microsoft.com/office/officeart/2005/8/layout/hierarchy3"/>
    <dgm:cxn modelId="{1FDCF6A0-EB33-45C4-8AAD-6262F112BE1C}" type="presOf" srcId="{132C8037-8C8B-4635-93F6-317C649BB102}" destId="{D4056198-9E6D-4875-863D-16BA1097FD42}" srcOrd="0" destOrd="0" presId="urn:microsoft.com/office/officeart/2005/8/layout/hierarchy3"/>
    <dgm:cxn modelId="{7A592D45-2DF7-41F9-979C-CDFF29AB8589}" type="presOf" srcId="{014B93CD-74FD-4B32-973B-51395903F91E}" destId="{70E8B4AE-6CB8-4313-A09D-BD57C77FF302}" srcOrd="1" destOrd="0" presId="urn:microsoft.com/office/officeart/2005/8/layout/hierarchy3"/>
    <dgm:cxn modelId="{5F1290A0-FE04-4A9D-A147-F6A262C0F208}" type="presOf" srcId="{840771A4-3CF4-40CC-B88A-62FEBC2C8D12}" destId="{E5A18BE9-DF55-4224-B903-8EB39833A85C}" srcOrd="0" destOrd="0" presId="urn:microsoft.com/office/officeart/2005/8/layout/hierarchy3"/>
    <dgm:cxn modelId="{E6F42C2E-41B8-4C21-B5B0-77C12D2B9641}" type="presOf" srcId="{9FF580F5-9F3F-4D1B-A232-836398BB2C5C}" destId="{DA09D26A-C2E3-44B2-AE68-EE0C56FC921D}" srcOrd="0" destOrd="0" presId="urn:microsoft.com/office/officeart/2005/8/layout/hierarchy3"/>
    <dgm:cxn modelId="{A521B851-4D72-4BB0-A4E0-859C9E6FCEE4}" type="presOf" srcId="{CB1BA06C-9DAD-442B-AD66-B5EE0FCE56E0}" destId="{BF1CCFEA-1521-498E-B7E7-D3EBDD2B2349}" srcOrd="0" destOrd="0" presId="urn:microsoft.com/office/officeart/2005/8/layout/hierarchy3"/>
    <dgm:cxn modelId="{E9CF39E7-0BBD-4F2A-943C-FF0085902044}" type="presOf" srcId="{E8697CEC-91EB-478A-B779-401D9F96ED00}" destId="{EC0FE711-9C65-41B5-BCAB-2132F77E900F}" srcOrd="0" destOrd="0" presId="urn:microsoft.com/office/officeart/2005/8/layout/hierarchy3"/>
    <dgm:cxn modelId="{FD34CF95-9438-4342-8904-4C2F0EA38311}" srcId="{2D1B2A30-0FE1-45B8-9F70-BE851C21175D}" destId="{F3827D20-E2E6-4568-9FC0-41D1B4E7E24C}" srcOrd="2" destOrd="0" parTransId="{2D5D345F-4F52-4449-A723-248B437B8882}" sibTransId="{54716C9B-F290-4162-9C06-BE84AC1F955C}"/>
    <dgm:cxn modelId="{747E3F20-CC79-4AC8-A8BE-A052893D81F2}" type="presOf" srcId="{F3827D20-E2E6-4568-9FC0-41D1B4E7E24C}" destId="{6A89F2FC-06D3-4864-88FA-21409336B9B7}" srcOrd="1" destOrd="0" presId="urn:microsoft.com/office/officeart/2005/8/layout/hierarchy3"/>
    <dgm:cxn modelId="{FE709E74-06C9-4F54-8003-646DBDB290F2}" srcId="{014B93CD-74FD-4B32-973B-51395903F91E}" destId="{733C14C9-3497-496B-8BD4-CA557DF884DC}" srcOrd="3" destOrd="0" parTransId="{CB1BA06C-9DAD-442B-AD66-B5EE0FCE56E0}" sibTransId="{07A799CB-CF7A-44DF-ACD2-E3EA46E46C63}"/>
    <dgm:cxn modelId="{E3DE5406-E5DC-4C6F-9B5A-679B2D8A762E}" type="presParOf" srcId="{2E4CCD92-C07A-4843-8C78-138A84FD6D22}" destId="{FBDB4881-78ED-466F-BC9B-1E322113B5AC}" srcOrd="0" destOrd="0" presId="urn:microsoft.com/office/officeart/2005/8/layout/hierarchy3"/>
    <dgm:cxn modelId="{79429CD9-ED93-496B-9849-D8527F3A8575}" type="presParOf" srcId="{FBDB4881-78ED-466F-BC9B-1E322113B5AC}" destId="{1B959164-13B1-4EDB-9B50-384C7A037750}" srcOrd="0" destOrd="0" presId="urn:microsoft.com/office/officeart/2005/8/layout/hierarchy3"/>
    <dgm:cxn modelId="{ABD4C1BE-190A-44B5-96BA-C2B7885B5E9F}" type="presParOf" srcId="{1B959164-13B1-4EDB-9B50-384C7A037750}" destId="{66895945-C4D6-4F03-A143-478427B80F09}" srcOrd="0" destOrd="0" presId="urn:microsoft.com/office/officeart/2005/8/layout/hierarchy3"/>
    <dgm:cxn modelId="{CCC49A79-C103-4236-9465-803C9CDD3F3E}" type="presParOf" srcId="{1B959164-13B1-4EDB-9B50-384C7A037750}" destId="{70E8B4AE-6CB8-4313-A09D-BD57C77FF302}" srcOrd="1" destOrd="0" presId="urn:microsoft.com/office/officeart/2005/8/layout/hierarchy3"/>
    <dgm:cxn modelId="{AC07BF0E-D56C-4520-B470-3034616272A4}" type="presParOf" srcId="{FBDB4881-78ED-466F-BC9B-1E322113B5AC}" destId="{35ED6BB0-C894-4F54-BCB1-5509D5BCF067}" srcOrd="1" destOrd="0" presId="urn:microsoft.com/office/officeart/2005/8/layout/hierarchy3"/>
    <dgm:cxn modelId="{50850901-B577-4820-AC10-2C4405CCA56D}" type="presParOf" srcId="{35ED6BB0-C894-4F54-BCB1-5509D5BCF067}" destId="{5A60CBBA-3E43-4DDC-9AFE-4D5CDC9CEBF9}" srcOrd="0" destOrd="0" presId="urn:microsoft.com/office/officeart/2005/8/layout/hierarchy3"/>
    <dgm:cxn modelId="{8E0FC21D-5FB8-4405-B3D9-287CA698A6E2}" type="presParOf" srcId="{35ED6BB0-C894-4F54-BCB1-5509D5BCF067}" destId="{DE4096A1-0A79-4D34-97B4-0E2DD62B76AA}" srcOrd="1" destOrd="0" presId="urn:microsoft.com/office/officeart/2005/8/layout/hierarchy3"/>
    <dgm:cxn modelId="{CDAD6796-73B8-4165-ABAB-761357C92891}" type="presParOf" srcId="{35ED6BB0-C894-4F54-BCB1-5509D5BCF067}" destId="{B67ABB30-6F11-4D1F-BAC3-C5581A64D68C}" srcOrd="2" destOrd="0" presId="urn:microsoft.com/office/officeart/2005/8/layout/hierarchy3"/>
    <dgm:cxn modelId="{70BC1099-F9F1-45B5-B060-773B7D50C451}" type="presParOf" srcId="{35ED6BB0-C894-4F54-BCB1-5509D5BCF067}" destId="{8A9EF36C-4396-4660-89D1-7AA9999A22A2}" srcOrd="3" destOrd="0" presId="urn:microsoft.com/office/officeart/2005/8/layout/hierarchy3"/>
    <dgm:cxn modelId="{6E2C9497-E881-4424-921D-BE9FC9B47925}" type="presParOf" srcId="{35ED6BB0-C894-4F54-BCB1-5509D5BCF067}" destId="{5644031C-04C5-4AF0-B33F-B4C7A1C2D98F}" srcOrd="4" destOrd="0" presId="urn:microsoft.com/office/officeart/2005/8/layout/hierarchy3"/>
    <dgm:cxn modelId="{937F4163-E61F-4E41-9248-5BAD0CE5CA1D}" type="presParOf" srcId="{35ED6BB0-C894-4F54-BCB1-5509D5BCF067}" destId="{3A1F5545-9C7D-41CD-B073-6B72886237F3}" srcOrd="5" destOrd="0" presId="urn:microsoft.com/office/officeart/2005/8/layout/hierarchy3"/>
    <dgm:cxn modelId="{1E9A8846-9D32-4894-922E-F136E16B06F3}" type="presParOf" srcId="{35ED6BB0-C894-4F54-BCB1-5509D5BCF067}" destId="{BF1CCFEA-1521-498E-B7E7-D3EBDD2B2349}" srcOrd="6" destOrd="0" presId="urn:microsoft.com/office/officeart/2005/8/layout/hierarchy3"/>
    <dgm:cxn modelId="{BCFAB9C3-2C6A-494D-BEC6-61A5D9162420}" type="presParOf" srcId="{35ED6BB0-C894-4F54-BCB1-5509D5BCF067}" destId="{672221F3-AF17-41DB-9A94-5818123543E6}" srcOrd="7" destOrd="0" presId="urn:microsoft.com/office/officeart/2005/8/layout/hierarchy3"/>
    <dgm:cxn modelId="{15C8EABB-D66F-4B2A-A28C-30F592D2A986}" type="presParOf" srcId="{2E4CCD92-C07A-4843-8C78-138A84FD6D22}" destId="{91ED6F53-E632-4843-B748-725033113E43}" srcOrd="1" destOrd="0" presId="urn:microsoft.com/office/officeart/2005/8/layout/hierarchy3"/>
    <dgm:cxn modelId="{80F30ACF-13FF-401A-8214-9035ADB8D15D}" type="presParOf" srcId="{91ED6F53-E632-4843-B748-725033113E43}" destId="{E9B0F516-AA54-4C9C-87F9-F64816A08D9D}" srcOrd="0" destOrd="0" presId="urn:microsoft.com/office/officeart/2005/8/layout/hierarchy3"/>
    <dgm:cxn modelId="{735C13AF-FDC9-4CB5-8E13-349F84578A9D}" type="presParOf" srcId="{E9B0F516-AA54-4C9C-87F9-F64816A08D9D}" destId="{6A94C6FA-2C2D-4D35-A186-9D6214A4FF22}" srcOrd="0" destOrd="0" presId="urn:microsoft.com/office/officeart/2005/8/layout/hierarchy3"/>
    <dgm:cxn modelId="{D304B399-E81E-474F-B8FA-CFB707F72699}" type="presParOf" srcId="{E9B0F516-AA54-4C9C-87F9-F64816A08D9D}" destId="{3CC42905-7A7F-4AD5-B278-EC4F115DAEB7}" srcOrd="1" destOrd="0" presId="urn:microsoft.com/office/officeart/2005/8/layout/hierarchy3"/>
    <dgm:cxn modelId="{776A62B4-B6CC-4C8F-819C-2DCB7CCABD9E}" type="presParOf" srcId="{91ED6F53-E632-4843-B748-725033113E43}" destId="{5864B763-2429-40D9-9368-1C62AC97E103}" srcOrd="1" destOrd="0" presId="urn:microsoft.com/office/officeart/2005/8/layout/hierarchy3"/>
    <dgm:cxn modelId="{D1E57A80-C9A0-415E-ACC1-D13FF3DC40CE}" type="presParOf" srcId="{5864B763-2429-40D9-9368-1C62AC97E103}" destId="{DD6624EC-05E8-4DC9-8F67-6AC0FF0EF6C0}" srcOrd="0" destOrd="0" presId="urn:microsoft.com/office/officeart/2005/8/layout/hierarchy3"/>
    <dgm:cxn modelId="{4219CEE0-8A83-442C-9A5E-626344051166}" type="presParOf" srcId="{5864B763-2429-40D9-9368-1C62AC97E103}" destId="{EC0FE711-9C65-41B5-BCAB-2132F77E900F}" srcOrd="1" destOrd="0" presId="urn:microsoft.com/office/officeart/2005/8/layout/hierarchy3"/>
    <dgm:cxn modelId="{0BDD476B-4A77-4BF5-8DE8-0B3956FC7FC8}" type="presParOf" srcId="{5864B763-2429-40D9-9368-1C62AC97E103}" destId="{D6DC3F91-3053-4FC8-BFE2-8F3D8BB5712F}" srcOrd="2" destOrd="0" presId="urn:microsoft.com/office/officeart/2005/8/layout/hierarchy3"/>
    <dgm:cxn modelId="{5FE47018-F3DC-43C5-BA15-72590B9277A0}" type="presParOf" srcId="{5864B763-2429-40D9-9368-1C62AC97E103}" destId="{80B15986-7D90-426C-9BB0-DEE4FFF7682E}" srcOrd="3" destOrd="0" presId="urn:microsoft.com/office/officeart/2005/8/layout/hierarchy3"/>
    <dgm:cxn modelId="{7764E726-5FAA-43AB-A9A2-AC12735F1F2E}" type="presParOf" srcId="{5864B763-2429-40D9-9368-1C62AC97E103}" destId="{E5A18BE9-DF55-4224-B903-8EB39833A85C}" srcOrd="4" destOrd="0" presId="urn:microsoft.com/office/officeart/2005/8/layout/hierarchy3"/>
    <dgm:cxn modelId="{4F2BB7B9-F932-4E03-9AE9-D8D653C8CD42}" type="presParOf" srcId="{5864B763-2429-40D9-9368-1C62AC97E103}" destId="{6B5952B9-9693-4D16-871C-7C168F41F477}" srcOrd="5" destOrd="0" presId="urn:microsoft.com/office/officeart/2005/8/layout/hierarchy3"/>
    <dgm:cxn modelId="{6B1B0684-0DD7-41B3-A3DE-A6DBEDD7E589}" type="presParOf" srcId="{5864B763-2429-40D9-9368-1C62AC97E103}" destId="{DA09D26A-C2E3-44B2-AE68-EE0C56FC921D}" srcOrd="6" destOrd="0" presId="urn:microsoft.com/office/officeart/2005/8/layout/hierarchy3"/>
    <dgm:cxn modelId="{F1FDB8C5-54B3-4472-A76E-A69C8F01FC3E}" type="presParOf" srcId="{5864B763-2429-40D9-9368-1C62AC97E103}" destId="{CE2BC26E-B414-41BD-85C3-ECA35334ABAC}" srcOrd="7" destOrd="0" presId="urn:microsoft.com/office/officeart/2005/8/layout/hierarchy3"/>
    <dgm:cxn modelId="{A0DE4695-4F96-424A-A86B-4464D2E617FD}" type="presParOf" srcId="{2E4CCD92-C07A-4843-8C78-138A84FD6D22}" destId="{A69EFE5C-3438-4B21-A633-6B1FDF1F4AAB}" srcOrd="2" destOrd="0" presId="urn:microsoft.com/office/officeart/2005/8/layout/hierarchy3"/>
    <dgm:cxn modelId="{56398D91-2A88-440D-B57E-A82226741784}" type="presParOf" srcId="{A69EFE5C-3438-4B21-A633-6B1FDF1F4AAB}" destId="{BC9A80DA-7A1F-4B53-9495-785A8826737A}" srcOrd="0" destOrd="0" presId="urn:microsoft.com/office/officeart/2005/8/layout/hierarchy3"/>
    <dgm:cxn modelId="{03E22C2B-2944-4CCD-A8ED-6E74932870AB}" type="presParOf" srcId="{BC9A80DA-7A1F-4B53-9495-785A8826737A}" destId="{69513770-B0F1-4686-8813-544B8346A6A4}" srcOrd="0" destOrd="0" presId="urn:microsoft.com/office/officeart/2005/8/layout/hierarchy3"/>
    <dgm:cxn modelId="{7A74576E-5F89-48A1-8D66-553847D1EE6E}" type="presParOf" srcId="{BC9A80DA-7A1F-4B53-9495-785A8826737A}" destId="{6A89F2FC-06D3-4864-88FA-21409336B9B7}" srcOrd="1" destOrd="0" presId="urn:microsoft.com/office/officeart/2005/8/layout/hierarchy3"/>
    <dgm:cxn modelId="{5D422154-13A4-4853-A157-CCFFFC023100}" type="presParOf" srcId="{A69EFE5C-3438-4B21-A633-6B1FDF1F4AAB}" destId="{840BF2E2-B1AC-44C3-83C0-921C8ED48656}" srcOrd="1" destOrd="0" presId="urn:microsoft.com/office/officeart/2005/8/layout/hierarchy3"/>
    <dgm:cxn modelId="{25A5B2BC-6B3B-4C97-8AD0-61C193BE5FFC}" type="presParOf" srcId="{840BF2E2-B1AC-44C3-83C0-921C8ED48656}" destId="{B6CCFBC4-A5F8-47F0-B047-8E2AB3545D3F}" srcOrd="0" destOrd="0" presId="urn:microsoft.com/office/officeart/2005/8/layout/hierarchy3"/>
    <dgm:cxn modelId="{3B92FFD7-EF6C-4B7C-A454-03C3B5745F5D}" type="presParOf" srcId="{840BF2E2-B1AC-44C3-83C0-921C8ED48656}" destId="{D002A1BB-2227-4849-A944-CEBC22861BA1}" srcOrd="1" destOrd="0" presId="urn:microsoft.com/office/officeart/2005/8/layout/hierarchy3"/>
    <dgm:cxn modelId="{0BDC66D5-C501-4F43-8ADE-8F5BA39432B2}" type="presParOf" srcId="{840BF2E2-B1AC-44C3-83C0-921C8ED48656}" destId="{D4056198-9E6D-4875-863D-16BA1097FD42}" srcOrd="2" destOrd="0" presId="urn:microsoft.com/office/officeart/2005/8/layout/hierarchy3"/>
    <dgm:cxn modelId="{12860016-F33F-451B-9457-46679C23785F}" type="presParOf" srcId="{840BF2E2-B1AC-44C3-83C0-921C8ED48656}" destId="{AEA56988-4C5B-48D2-B6F1-E64C4CBD0CD9}" srcOrd="3" destOrd="0" presId="urn:microsoft.com/office/officeart/2005/8/layout/hierarchy3"/>
    <dgm:cxn modelId="{C0456284-AB6C-473D-8858-04AD3C0E97B0}" type="presParOf" srcId="{840BF2E2-B1AC-44C3-83C0-921C8ED48656}" destId="{787357E2-4FF2-48E1-9F10-C88682D84373}" srcOrd="4" destOrd="0" presId="urn:microsoft.com/office/officeart/2005/8/layout/hierarchy3"/>
    <dgm:cxn modelId="{035983AD-9263-41B0-BEE5-41857D7FEA0D}" type="presParOf" srcId="{840BF2E2-B1AC-44C3-83C0-921C8ED48656}" destId="{2F3377CD-EF58-4D8E-B441-E4C35D2D8501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895945-C4D6-4F03-A143-478427B80F09}">
      <dsp:nvSpPr>
        <dsp:cNvPr id="0" name=""/>
        <dsp:cNvSpPr/>
      </dsp:nvSpPr>
      <dsp:spPr>
        <a:xfrm>
          <a:off x="1121118" y="1061"/>
          <a:ext cx="1933227" cy="96661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AutoNum type="arabicPeriod"/>
          </a:pPr>
          <a:r>
            <a:rPr lang="en-US" sz="1600" kern="1200" dirty="0" smtClean="0"/>
            <a:t> </a:t>
          </a:r>
          <a:r>
            <a:rPr lang="en-US" sz="1600" kern="1200" dirty="0"/>
            <a:t>Accounts development</a:t>
          </a:r>
        </a:p>
      </dsp:txBody>
      <dsp:txXfrm>
        <a:off x="1149429" y="29372"/>
        <a:ext cx="1876605" cy="909991"/>
      </dsp:txXfrm>
    </dsp:sp>
    <dsp:sp modelId="{5A60CBBA-3E43-4DDC-9AFE-4D5CDC9CEBF9}">
      <dsp:nvSpPr>
        <dsp:cNvPr id="0" name=""/>
        <dsp:cNvSpPr/>
      </dsp:nvSpPr>
      <dsp:spPr>
        <a:xfrm>
          <a:off x="1314440" y="967674"/>
          <a:ext cx="193322" cy="7249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24960"/>
              </a:lnTo>
              <a:lnTo>
                <a:pt x="193322" y="72496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4096A1-0A79-4D34-97B4-0E2DD62B76AA}">
      <dsp:nvSpPr>
        <dsp:cNvPr id="0" name=""/>
        <dsp:cNvSpPr/>
      </dsp:nvSpPr>
      <dsp:spPr>
        <a:xfrm>
          <a:off x="1507763" y="1209328"/>
          <a:ext cx="1546582" cy="96661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Land accounts</a:t>
          </a:r>
        </a:p>
      </dsp:txBody>
      <dsp:txXfrm>
        <a:off x="1536074" y="1237639"/>
        <a:ext cx="1489960" cy="909991"/>
      </dsp:txXfrm>
    </dsp:sp>
    <dsp:sp modelId="{B67ABB30-6F11-4D1F-BAC3-C5581A64D68C}">
      <dsp:nvSpPr>
        <dsp:cNvPr id="0" name=""/>
        <dsp:cNvSpPr/>
      </dsp:nvSpPr>
      <dsp:spPr>
        <a:xfrm>
          <a:off x="1314440" y="967674"/>
          <a:ext cx="193322" cy="19332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33227"/>
              </a:lnTo>
              <a:lnTo>
                <a:pt x="193322" y="1933227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9EF36C-4396-4660-89D1-7AA9999A22A2}">
      <dsp:nvSpPr>
        <dsp:cNvPr id="0" name=""/>
        <dsp:cNvSpPr/>
      </dsp:nvSpPr>
      <dsp:spPr>
        <a:xfrm>
          <a:off x="1507763" y="2417595"/>
          <a:ext cx="1546582" cy="96661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735334"/>
              <a:satOff val="-1023"/>
              <a:lumOff val="-39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Forest resource accounts </a:t>
          </a:r>
        </a:p>
      </dsp:txBody>
      <dsp:txXfrm>
        <a:off x="1536074" y="2445906"/>
        <a:ext cx="1489960" cy="909991"/>
      </dsp:txXfrm>
    </dsp:sp>
    <dsp:sp modelId="{5644031C-04C5-4AF0-B33F-B4C7A1C2D98F}">
      <dsp:nvSpPr>
        <dsp:cNvPr id="0" name=""/>
        <dsp:cNvSpPr/>
      </dsp:nvSpPr>
      <dsp:spPr>
        <a:xfrm>
          <a:off x="1314440" y="967674"/>
          <a:ext cx="193322" cy="31414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41494"/>
              </a:lnTo>
              <a:lnTo>
                <a:pt x="193322" y="3141494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1F5545-9C7D-41CD-B073-6B72886237F3}">
      <dsp:nvSpPr>
        <dsp:cNvPr id="0" name=""/>
        <dsp:cNvSpPr/>
      </dsp:nvSpPr>
      <dsp:spPr>
        <a:xfrm>
          <a:off x="1507763" y="3625862"/>
          <a:ext cx="1546582" cy="96661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1470669"/>
              <a:satOff val="-2046"/>
              <a:lumOff val="-78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Forest and wetland ecosystem accounts </a:t>
          </a:r>
        </a:p>
      </dsp:txBody>
      <dsp:txXfrm>
        <a:off x="1536074" y="3654173"/>
        <a:ext cx="1489960" cy="909991"/>
      </dsp:txXfrm>
    </dsp:sp>
    <dsp:sp modelId="{BF1CCFEA-1521-498E-B7E7-D3EBDD2B2349}">
      <dsp:nvSpPr>
        <dsp:cNvPr id="0" name=""/>
        <dsp:cNvSpPr/>
      </dsp:nvSpPr>
      <dsp:spPr>
        <a:xfrm>
          <a:off x="1314440" y="967674"/>
          <a:ext cx="193322" cy="43497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349762"/>
              </a:lnTo>
              <a:lnTo>
                <a:pt x="193322" y="434976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2221F3-AF17-41DB-9A94-5818123543E6}">
      <dsp:nvSpPr>
        <dsp:cNvPr id="0" name=""/>
        <dsp:cNvSpPr/>
      </dsp:nvSpPr>
      <dsp:spPr>
        <a:xfrm>
          <a:off x="1507763" y="4834130"/>
          <a:ext cx="1546582" cy="96661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2206003"/>
              <a:satOff val="-3068"/>
              <a:lumOff val="-11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National SEEA Compendium	</a:t>
          </a:r>
        </a:p>
      </dsp:txBody>
      <dsp:txXfrm>
        <a:off x="1536074" y="4862441"/>
        <a:ext cx="1489960" cy="909991"/>
      </dsp:txXfrm>
    </dsp:sp>
    <dsp:sp modelId="{6A94C6FA-2C2D-4D35-A186-9D6214A4FF22}">
      <dsp:nvSpPr>
        <dsp:cNvPr id="0" name=""/>
        <dsp:cNvSpPr/>
      </dsp:nvSpPr>
      <dsp:spPr>
        <a:xfrm>
          <a:off x="3537652" y="1061"/>
          <a:ext cx="1933227" cy="966613"/>
        </a:xfrm>
        <a:prstGeom prst="roundRect">
          <a:avLst>
            <a:gd name="adj" fmla="val 10000"/>
          </a:avLst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2. Studies and activities to enhance accounts development</a:t>
          </a:r>
        </a:p>
      </dsp:txBody>
      <dsp:txXfrm>
        <a:off x="3565963" y="29372"/>
        <a:ext cx="1876605" cy="909991"/>
      </dsp:txXfrm>
    </dsp:sp>
    <dsp:sp modelId="{DD6624EC-05E8-4DC9-8F67-6AC0FF0EF6C0}">
      <dsp:nvSpPr>
        <dsp:cNvPr id="0" name=""/>
        <dsp:cNvSpPr/>
      </dsp:nvSpPr>
      <dsp:spPr>
        <a:xfrm>
          <a:off x="3730975" y="967674"/>
          <a:ext cx="193322" cy="7249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24960"/>
              </a:lnTo>
              <a:lnTo>
                <a:pt x="193322" y="72496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0FE711-9C65-41B5-BCAB-2132F77E900F}">
      <dsp:nvSpPr>
        <dsp:cNvPr id="0" name=""/>
        <dsp:cNvSpPr/>
      </dsp:nvSpPr>
      <dsp:spPr>
        <a:xfrm>
          <a:off x="3924298" y="1209328"/>
          <a:ext cx="1546582" cy="96661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2941338"/>
              <a:satOff val="-4091"/>
              <a:lumOff val="-15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/>
            <a:t>The forest energy nexus	</a:t>
          </a:r>
          <a:endParaRPr lang="en-US" sz="1400" kern="1200" dirty="0"/>
        </a:p>
      </dsp:txBody>
      <dsp:txXfrm>
        <a:off x="3952609" y="1237639"/>
        <a:ext cx="1489960" cy="909991"/>
      </dsp:txXfrm>
    </dsp:sp>
    <dsp:sp modelId="{D6DC3F91-3053-4FC8-BFE2-8F3D8BB5712F}">
      <dsp:nvSpPr>
        <dsp:cNvPr id="0" name=""/>
        <dsp:cNvSpPr/>
      </dsp:nvSpPr>
      <dsp:spPr>
        <a:xfrm>
          <a:off x="3730975" y="967674"/>
          <a:ext cx="193322" cy="19332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33227"/>
              </a:lnTo>
              <a:lnTo>
                <a:pt x="193322" y="1933227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B15986-7D90-426C-9BB0-DEE4FFF7682E}">
      <dsp:nvSpPr>
        <dsp:cNvPr id="0" name=""/>
        <dsp:cNvSpPr/>
      </dsp:nvSpPr>
      <dsp:spPr>
        <a:xfrm>
          <a:off x="3924298" y="2417595"/>
          <a:ext cx="1546582" cy="96661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3676672"/>
              <a:satOff val="-5114"/>
              <a:lumOff val="-19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Assessment of ecosystem services at watershed level (</a:t>
          </a:r>
          <a:r>
            <a:rPr lang="en-US" sz="1400" kern="1200" dirty="0" err="1"/>
            <a:t>Abertine</a:t>
          </a:r>
          <a:r>
            <a:rPr lang="en-US" sz="1400" kern="1200" dirty="0"/>
            <a:t> Rift)</a:t>
          </a:r>
        </a:p>
      </dsp:txBody>
      <dsp:txXfrm>
        <a:off x="3952609" y="2445906"/>
        <a:ext cx="1489960" cy="909991"/>
      </dsp:txXfrm>
    </dsp:sp>
    <dsp:sp modelId="{E5A18BE9-DF55-4224-B903-8EB39833A85C}">
      <dsp:nvSpPr>
        <dsp:cNvPr id="0" name=""/>
        <dsp:cNvSpPr/>
      </dsp:nvSpPr>
      <dsp:spPr>
        <a:xfrm>
          <a:off x="3730975" y="967674"/>
          <a:ext cx="193322" cy="31414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41494"/>
              </a:lnTo>
              <a:lnTo>
                <a:pt x="193322" y="3141494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5952B9-9693-4D16-871C-7C168F41F477}">
      <dsp:nvSpPr>
        <dsp:cNvPr id="0" name=""/>
        <dsp:cNvSpPr/>
      </dsp:nvSpPr>
      <dsp:spPr>
        <a:xfrm>
          <a:off x="3924298" y="3625862"/>
          <a:ext cx="1546582" cy="96661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4412007"/>
              <a:satOff val="-6137"/>
              <a:lumOff val="-235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Environment Macroeconomic </a:t>
          </a:r>
          <a:r>
            <a:rPr lang="en-US" sz="1400" kern="1200" dirty="0"/>
            <a:t>indicators</a:t>
          </a:r>
        </a:p>
      </dsp:txBody>
      <dsp:txXfrm>
        <a:off x="3952609" y="3654173"/>
        <a:ext cx="1489960" cy="909991"/>
      </dsp:txXfrm>
    </dsp:sp>
    <dsp:sp modelId="{DA09D26A-C2E3-44B2-AE68-EE0C56FC921D}">
      <dsp:nvSpPr>
        <dsp:cNvPr id="0" name=""/>
        <dsp:cNvSpPr/>
      </dsp:nvSpPr>
      <dsp:spPr>
        <a:xfrm>
          <a:off x="3730975" y="967674"/>
          <a:ext cx="193322" cy="43497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349762"/>
              </a:lnTo>
              <a:lnTo>
                <a:pt x="193322" y="434976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2BC26E-B414-41BD-85C3-ECA35334ABAC}">
      <dsp:nvSpPr>
        <dsp:cNvPr id="0" name=""/>
        <dsp:cNvSpPr/>
      </dsp:nvSpPr>
      <dsp:spPr>
        <a:xfrm>
          <a:off x="3924298" y="4834130"/>
          <a:ext cx="1546582" cy="96661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5147341"/>
              <a:satOff val="-7160"/>
              <a:lumOff val="-274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Issue papers</a:t>
          </a:r>
        </a:p>
      </dsp:txBody>
      <dsp:txXfrm>
        <a:off x="3952609" y="4862441"/>
        <a:ext cx="1489960" cy="909991"/>
      </dsp:txXfrm>
    </dsp:sp>
    <dsp:sp modelId="{69513770-B0F1-4686-8813-544B8346A6A4}">
      <dsp:nvSpPr>
        <dsp:cNvPr id="0" name=""/>
        <dsp:cNvSpPr/>
      </dsp:nvSpPr>
      <dsp:spPr>
        <a:xfrm>
          <a:off x="5954187" y="1061"/>
          <a:ext cx="1933227" cy="966613"/>
        </a:xfrm>
        <a:prstGeom prst="roundRect">
          <a:avLst>
            <a:gd name="adj" fmla="val 10000"/>
          </a:avLst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3. Institutional engagement, capacity building and policy dialogue</a:t>
          </a:r>
        </a:p>
      </dsp:txBody>
      <dsp:txXfrm>
        <a:off x="5982498" y="29372"/>
        <a:ext cx="1876605" cy="909991"/>
      </dsp:txXfrm>
    </dsp:sp>
    <dsp:sp modelId="{B6CCFBC4-A5F8-47F0-B047-8E2AB3545D3F}">
      <dsp:nvSpPr>
        <dsp:cNvPr id="0" name=""/>
        <dsp:cNvSpPr/>
      </dsp:nvSpPr>
      <dsp:spPr>
        <a:xfrm>
          <a:off x="6147510" y="967674"/>
          <a:ext cx="193322" cy="7249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24960"/>
              </a:lnTo>
              <a:lnTo>
                <a:pt x="193322" y="72496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02A1BB-2227-4849-A944-CEBC22861BA1}">
      <dsp:nvSpPr>
        <dsp:cNvPr id="0" name=""/>
        <dsp:cNvSpPr/>
      </dsp:nvSpPr>
      <dsp:spPr>
        <a:xfrm>
          <a:off x="6340832" y="1209328"/>
          <a:ext cx="1546582" cy="96661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5882676"/>
              <a:satOff val="-8182"/>
              <a:lumOff val="-313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Technical training for each component</a:t>
          </a:r>
        </a:p>
      </dsp:txBody>
      <dsp:txXfrm>
        <a:off x="6369143" y="1237639"/>
        <a:ext cx="1489960" cy="909991"/>
      </dsp:txXfrm>
    </dsp:sp>
    <dsp:sp modelId="{D4056198-9E6D-4875-863D-16BA1097FD42}">
      <dsp:nvSpPr>
        <dsp:cNvPr id="0" name=""/>
        <dsp:cNvSpPr/>
      </dsp:nvSpPr>
      <dsp:spPr>
        <a:xfrm>
          <a:off x="6147510" y="967674"/>
          <a:ext cx="193322" cy="19332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33227"/>
              </a:lnTo>
              <a:lnTo>
                <a:pt x="193322" y="1933227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A56988-4C5B-48D2-B6F1-E64C4CBD0CD9}">
      <dsp:nvSpPr>
        <dsp:cNvPr id="0" name=""/>
        <dsp:cNvSpPr/>
      </dsp:nvSpPr>
      <dsp:spPr>
        <a:xfrm>
          <a:off x="6340832" y="2417595"/>
          <a:ext cx="1546582" cy="96661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6618010"/>
              <a:satOff val="-9205"/>
              <a:lumOff val="-353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Exchanges	</a:t>
          </a:r>
        </a:p>
      </dsp:txBody>
      <dsp:txXfrm>
        <a:off x="6369143" y="2445906"/>
        <a:ext cx="1489960" cy="909991"/>
      </dsp:txXfrm>
    </dsp:sp>
    <dsp:sp modelId="{787357E2-4FF2-48E1-9F10-C88682D84373}">
      <dsp:nvSpPr>
        <dsp:cNvPr id="0" name=""/>
        <dsp:cNvSpPr/>
      </dsp:nvSpPr>
      <dsp:spPr>
        <a:xfrm>
          <a:off x="6147510" y="967674"/>
          <a:ext cx="193322" cy="31414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41494"/>
              </a:lnTo>
              <a:lnTo>
                <a:pt x="193322" y="3141494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3377CD-EF58-4D8E-B441-E4C35D2D8501}">
      <dsp:nvSpPr>
        <dsp:cNvPr id="0" name=""/>
        <dsp:cNvSpPr/>
      </dsp:nvSpPr>
      <dsp:spPr>
        <a:xfrm>
          <a:off x="6340832" y="3625862"/>
          <a:ext cx="1546582" cy="96661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Awareness raising and communications activities	</a:t>
          </a:r>
        </a:p>
      </dsp:txBody>
      <dsp:txXfrm>
        <a:off x="6369143" y="3654173"/>
        <a:ext cx="1489960" cy="9099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C8838E-A9E7-4645-8B54-FB1D51763A23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3EBDD6-97A0-4648-BA38-693BB9254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301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A747DA-292A-4E1A-9C60-F4AE9049EDDA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019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960D6-D846-4AE1-B12C-A1D2915F024E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4A1FC-7BD4-4F36-BAC8-135547C19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978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960D6-D846-4AE1-B12C-A1D2915F024E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4A1FC-7BD4-4F36-BAC8-135547C19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802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960D6-D846-4AE1-B12C-A1D2915F024E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4A1FC-7BD4-4F36-BAC8-135547C19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1096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3"/>
          <p:cNvSpPr>
            <a:spLocks noGrp="1"/>
          </p:cNvSpPr>
          <p:nvPr>
            <p:ph type="title"/>
          </p:nvPr>
        </p:nvSpPr>
        <p:spPr>
          <a:xfrm>
            <a:off x="0" y="2585866"/>
            <a:ext cx="9277205" cy="843134"/>
          </a:xfrm>
          <a:solidFill>
            <a:schemeClr val="tx2"/>
          </a:solidFill>
          <a:ln w="25400">
            <a:noFill/>
          </a:ln>
        </p:spPr>
        <p:txBody>
          <a:bodyPr wrap="square" tIns="180000" rIns="180000" bIns="180000"/>
          <a:lstStyle>
            <a:lvl1pPr marL="468000" indent="0" algn="l">
              <a:lnSpc>
                <a:spcPct val="90000"/>
              </a:lnSpc>
              <a:defRPr sz="3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537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960D6-D846-4AE1-B12C-A1D2915F024E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4A1FC-7BD4-4F36-BAC8-135547C19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924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960D6-D846-4AE1-B12C-A1D2915F024E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4A1FC-7BD4-4F36-BAC8-135547C19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603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960D6-D846-4AE1-B12C-A1D2915F024E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4A1FC-7BD4-4F36-BAC8-135547C19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059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960D6-D846-4AE1-B12C-A1D2915F024E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4A1FC-7BD4-4F36-BAC8-135547C19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639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960D6-D846-4AE1-B12C-A1D2915F024E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4A1FC-7BD4-4F36-BAC8-135547C19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486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960D6-D846-4AE1-B12C-A1D2915F024E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4A1FC-7BD4-4F36-BAC8-135547C19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62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960D6-D846-4AE1-B12C-A1D2915F024E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4A1FC-7BD4-4F36-BAC8-135547C19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756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960D6-D846-4AE1-B12C-A1D2915F024E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4A1FC-7BD4-4F36-BAC8-135547C19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144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1960D6-D846-4AE1-B12C-A1D2915F024E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04A1FC-7BD4-4F36-BAC8-135547C19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664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210" y="3906355"/>
            <a:ext cx="11850996" cy="2741025"/>
          </a:xfrm>
        </p:spPr>
        <p:txBody>
          <a:bodyPr>
            <a:noAutofit/>
          </a:bodyPr>
          <a:lstStyle/>
          <a:p>
            <a:r>
              <a:rPr lang="en-US" sz="2000" dirty="0" smtClean="0"/>
              <a:t>Natural Capital Accounting: Uganda Experience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/>
              <a:t>Dr. Sam Mugume, </a:t>
            </a:r>
            <a:br>
              <a:rPr lang="en-US" sz="2000" dirty="0"/>
            </a:br>
            <a:r>
              <a:rPr lang="en-US" sz="2000" dirty="0"/>
              <a:t>Macroeconomic Policy Department</a:t>
            </a:r>
            <a:br>
              <a:rPr lang="en-US" sz="2000" dirty="0"/>
            </a:br>
            <a:r>
              <a:rPr lang="en-US" sz="2000" dirty="0"/>
              <a:t>Ministry of Finance, Planning and Economic Development</a:t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February 05, 2019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27A33F-C1FD-4834-86C3-BF6AB669F00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10" y="266978"/>
            <a:ext cx="11820456" cy="3510365"/>
          </a:xfrm>
          <a:prstGeom prst="rect">
            <a:avLst/>
          </a:prstGeom>
        </p:spPr>
      </p:pic>
      <p:pic>
        <p:nvPicPr>
          <p:cNvPr id="5" name="Content Placeholder 6" descr="https://upload.wikimedia.org/wikipedia/commons/thumb/4/4e/Flag_of_Uganda.svg/1200px-Flag_of_Uganda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6555" y="137966"/>
            <a:ext cx="1214651" cy="846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6" descr="C:\Users\Appolonia\Desktop\Government_of_Uganda_Emblem.png">
            <a:extLst>
              <a:ext uri="{FF2B5EF4-FFF2-40B4-BE49-F238E27FC236}">
                <a16:creationId xmlns:a16="http://schemas.microsoft.com/office/drawing/2014/main" id="{7F8899BB-3E27-4C30-83F3-C629E262C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816555" y="5151654"/>
            <a:ext cx="1320940" cy="162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307446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Current focus in Uganda is  on forests and wetlands. </a:t>
            </a:r>
            <a:r>
              <a:rPr lang="en-US" b="1" dirty="0">
                <a:solidFill>
                  <a:schemeClr val="tx2"/>
                </a:solidFill>
              </a:rPr>
              <a:t/>
            </a:r>
            <a:br>
              <a:rPr lang="en-US" b="1" dirty="0">
                <a:solidFill>
                  <a:schemeClr val="tx2"/>
                </a:solidFill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 algn="just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What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the real contribution of natural assets and the ecosystem services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national economy? </a:t>
            </a:r>
          </a:p>
          <a:p>
            <a:pPr marL="285750" indent="-285750"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does the economy and its sectors affect the natural asset base? </a:t>
            </a:r>
          </a:p>
          <a:p>
            <a:pPr marL="285750" indent="-285750"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is the impact of the informal forest economy on forests and wetlands? </a:t>
            </a:r>
          </a:p>
          <a:p>
            <a:pPr marL="285750" indent="-285750"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is the value of critical ecosystem services?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/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Having natural capital account influencing resource allocation and </a:t>
            </a:r>
            <a:r>
              <a:rPr lang="en-GB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descision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making</a:t>
            </a:r>
          </a:p>
          <a:p>
            <a:pPr marL="285750" indent="-285750" algn="just"/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Increasing collaboration between ministries and agencies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6" descr="https://upload.wikimedia.org/wikipedia/commons/thumb/4/4e/Flag_of_Uganda.svg/1200px-Flag_of_Uganda.svg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6555" y="137966"/>
            <a:ext cx="1214651" cy="846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6" descr="C:\Users\Appolonia\Desktop\Government_of_Uganda_Emblem.png">
            <a:extLst>
              <a:ext uri="{FF2B5EF4-FFF2-40B4-BE49-F238E27FC236}">
                <a16:creationId xmlns:a16="http://schemas.microsoft.com/office/drawing/2014/main" id="{7F8899BB-3E27-4C30-83F3-C629E262C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816555" y="5151654"/>
            <a:ext cx="1320940" cy="162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760163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DD241-BBB5-4373-A690-0BA182C8D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23776"/>
            <a:ext cx="2269067" cy="571951"/>
          </a:xfrm>
        </p:spPr>
        <p:txBody>
          <a:bodyPr>
            <a:normAutofit fontScale="90000"/>
          </a:bodyPr>
          <a:lstStyle/>
          <a:p>
            <a:r>
              <a:rPr lang="es-GT" dirty="0" err="1"/>
              <a:t>Expected</a:t>
            </a:r>
            <a:r>
              <a:rPr lang="es-GT" dirty="0"/>
              <a:t> outputs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7F9D7F-3569-4A62-B634-67B4CC15033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342900" lvl="1" indent="-342900"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00ADCA"/>
              </a:solidFill>
            </a:endParaRPr>
          </a:p>
          <a:p>
            <a:endParaRPr lang="en-US" sz="2000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895B2915-D0F0-47D5-BC2B-0F5772CE8CDA}"/>
              </a:ext>
            </a:extLst>
          </p:cNvPr>
          <p:cNvGraphicFramePr/>
          <p:nvPr>
            <p:extLst/>
          </p:nvPr>
        </p:nvGraphicFramePr>
        <p:xfrm>
          <a:off x="3002844" y="214489"/>
          <a:ext cx="9008533" cy="5801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Content Placeholder 6" descr="https://upload.wikimedia.org/wikipedia/commons/thumb/4/4e/Flag_of_Uganda.svg/1200px-Flag_of_Uganda.svg.png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2251" y="696"/>
            <a:ext cx="1214651" cy="846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:\Users\Appolonia\Desktop\Government_of_Uganda_Emblem.png">
            <a:extLst>
              <a:ext uri="{FF2B5EF4-FFF2-40B4-BE49-F238E27FC236}">
                <a16:creationId xmlns:a16="http://schemas.microsoft.com/office/drawing/2014/main" id="{7F8899BB-3E27-4C30-83F3-C629E262C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952251" y="5318558"/>
            <a:ext cx="1185243" cy="1457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632969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80A69-5F31-4890-8E49-C18746528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Institutional arrangements for NCA in Uganda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306FDA-36C5-43FA-B219-7D14EF3D3C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3921369"/>
            <a:ext cx="5384800" cy="1869164"/>
          </a:xfrm>
        </p:spPr>
        <p:txBody>
          <a:bodyPr/>
          <a:lstStyle/>
          <a:p>
            <a:r>
              <a:rPr lang="en-US" dirty="0"/>
              <a:t>Steering Committee (SC)</a:t>
            </a:r>
          </a:p>
          <a:p>
            <a:r>
              <a:rPr lang="en-US" sz="20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Water and Environment Sector Working Group (WESWG) </a:t>
            </a:r>
            <a:r>
              <a:rPr lang="en-US" sz="2000" b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takes the </a:t>
            </a:r>
            <a:r>
              <a:rPr lang="en-US" sz="20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role of the </a:t>
            </a:r>
            <a:r>
              <a:rPr lang="en-US" sz="2000" b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Steering Committee</a:t>
            </a:r>
            <a:r>
              <a:rPr lang="en-US" sz="20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r>
              <a:rPr lang="en-US" sz="2000" b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en-US" sz="2000" b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D7D711-0A32-4FC6-911F-CA33A02665E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000" dirty="0"/>
              <a:t>Technical Working Group (TWG)</a:t>
            </a:r>
          </a:p>
          <a:p>
            <a:r>
              <a:rPr lang="en-US" sz="20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</a:t>
            </a:r>
            <a:r>
              <a:rPr lang="en-US" sz="2000" b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TWG is  </a:t>
            </a:r>
            <a:r>
              <a:rPr lang="en-US" sz="20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chaired by </a:t>
            </a:r>
            <a:r>
              <a:rPr lang="en-US" sz="2000" b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MOFPED with NPA as co chair. It includes, OPM, NEMA</a:t>
            </a:r>
            <a:r>
              <a:rPr lang="en-US" sz="20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NFA, </a:t>
            </a:r>
            <a:r>
              <a:rPr lang="en-US" sz="2000" b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MWE MTA and UWA. </a:t>
            </a:r>
            <a:endParaRPr lang="en-US" sz="2000" b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sz="2000" b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B27ADA-580F-4A82-A637-426086B04075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90" t="-11160" r="-4972" b="-10918"/>
          <a:stretch/>
        </p:blipFill>
        <p:spPr bwMode="auto">
          <a:xfrm>
            <a:off x="773535" y="1191259"/>
            <a:ext cx="5056929" cy="2534073"/>
          </a:xfrm>
          <a:prstGeom prst="rect">
            <a:avLst/>
          </a:prstGeom>
          <a:noFill/>
          <a:ln w="952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Content Placeholder 6" descr="https://upload.wikimedia.org/wikipedia/commons/thumb/4/4e/Flag_of_Uganda.svg/1200px-Flag_of_Uganda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6292" y="75754"/>
            <a:ext cx="1214651" cy="846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6" descr="C:\Users\Appolonia\Desktop\Government_of_Uganda_Emblem.png">
            <a:extLst>
              <a:ext uri="{FF2B5EF4-FFF2-40B4-BE49-F238E27FC236}">
                <a16:creationId xmlns:a16="http://schemas.microsoft.com/office/drawing/2014/main" id="{7F8899BB-3E27-4C30-83F3-C629E262C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291964" y="5865225"/>
            <a:ext cx="807143" cy="9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114235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0" t="6561" r="6826" b="8995"/>
          <a:stretch/>
        </p:blipFill>
        <p:spPr>
          <a:xfrm>
            <a:off x="3353226" y="1825625"/>
            <a:ext cx="5485548" cy="4351338"/>
          </a:xfrm>
          <a:prstGeom prst="rect">
            <a:avLst/>
          </a:prstGeom>
        </p:spPr>
      </p:pic>
      <p:pic>
        <p:nvPicPr>
          <p:cNvPr id="3" name="Picture 6" descr="C:\Users\Appolonia\Desktop\Government_of_Uganda_Emblem.png">
            <a:extLst>
              <a:ext uri="{FF2B5EF4-FFF2-40B4-BE49-F238E27FC236}">
                <a16:creationId xmlns:a16="http://schemas.microsoft.com/office/drawing/2014/main" id="{7F8899BB-3E27-4C30-83F3-C629E262C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1320940" cy="162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Content Placeholder 6" descr="https://upload.wikimedia.org/wikipedia/commons/thumb/4/4e/Flag_of_Uganda.svg/1200px-Flag_of_Uganda.svg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7349" y="0"/>
            <a:ext cx="1214651" cy="8461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81196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Overview of the presentation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457200" indent="-457200">
              <a:buAutoNum type="arabicPeriod"/>
            </a:pP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  <a:p>
            <a:endPara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Natural capital accounting in Uganda.</a:t>
            </a:r>
          </a:p>
          <a:p>
            <a:endPara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3.Achievments</a:t>
            </a:r>
          </a:p>
          <a:p>
            <a:endParaRPr lang="en-GB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Challenges</a:t>
            </a:r>
            <a:endPara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Content Placeholder 6" descr="https://upload.wikimedia.org/wikipedia/commons/thumb/4/4e/Flag_of_Uganda.svg/1200px-Flag_of_Uganda.svg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6555" y="137966"/>
            <a:ext cx="1214651" cy="846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6" descr="C:\Users\Appolonia\Desktop\Government_of_Uganda_Emblem.png">
            <a:extLst>
              <a:ext uri="{FF2B5EF4-FFF2-40B4-BE49-F238E27FC236}">
                <a16:creationId xmlns:a16="http://schemas.microsoft.com/office/drawing/2014/main" id="{7F8899BB-3E27-4C30-83F3-C629E262C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816555" y="5151654"/>
            <a:ext cx="1320940" cy="162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394031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31A4F-B8EB-4C6A-AF00-C24C8A134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64129"/>
            <a:ext cx="10972800" cy="571951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Introduction_ Facts about Uganda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5511BF-F795-422D-B8BB-05936B8DD3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599" y="1197272"/>
            <a:ext cx="5325209" cy="4974928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Coverage, </a:t>
            </a:r>
          </a:p>
          <a:p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Population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Approximately 40 Million. </a:t>
            </a:r>
            <a:r>
              <a:rPr lang="en-GB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Popn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growth rate 3.5%.</a:t>
            </a:r>
          </a:p>
          <a:p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Confluence of 8 ecological zones</a:t>
            </a:r>
          </a:p>
          <a:p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High  biodiversity with endemic  and threatened species; 364 mammals, 1062 birds </a:t>
            </a:r>
          </a:p>
          <a:p>
            <a:pPr marL="0" indent="0">
              <a:buNone/>
            </a:pP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Main economic activity</a:t>
            </a:r>
          </a:p>
          <a:p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Agriculture, heavily reliant on weather</a:t>
            </a:r>
          </a:p>
          <a:p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High potentials for tourism development </a:t>
            </a:r>
          </a:p>
          <a:p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80% of the population employed in agriculture sector</a:t>
            </a:r>
          </a:p>
          <a:p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Population highly dependant on natural resources for survival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Forestry and wetlands very important in  rainfall formation and climatic moderation. Habitat to endangered and threatened species</a:t>
            </a:r>
          </a:p>
          <a:p>
            <a:pPr marL="0" indent="0">
              <a:buNone/>
            </a:pP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Economic development</a:t>
            </a:r>
          </a:p>
          <a:p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Agriculture, forestry  and tourism major contributors to GDP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GDP about 29 Billion USD</a:t>
            </a:r>
          </a:p>
          <a:p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GDP growth rate 6.1% (2017/18) mainly dependant on agriculture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Challenges: Forest, wetlands; and other natural resources  being depleted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Solution: Policy makers and technocrats to  fully appreciate  the contribution (direct and indirect) of Natural capital to development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C7FF12-3E7A-44AE-BE00-4D539D7946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09"/>
          <a:stretch/>
        </p:blipFill>
        <p:spPr>
          <a:xfrm>
            <a:off x="6299162" y="1203320"/>
            <a:ext cx="4700015" cy="4673498"/>
          </a:xfrm>
          <a:prstGeom prst="rect">
            <a:avLst/>
          </a:prstGeom>
        </p:spPr>
      </p:pic>
      <p:pic>
        <p:nvPicPr>
          <p:cNvPr id="5" name="Content Placeholder 6" descr="https://upload.wikimedia.org/wikipedia/commons/thumb/4/4e/Flag_of_Uganda.svg/1200px-Flag_of_Uganda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6555" y="137966"/>
            <a:ext cx="1214651" cy="846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6" descr="C:\Users\Appolonia\Desktop\Government_of_Uganda_Emblem.png">
            <a:extLst>
              <a:ext uri="{FF2B5EF4-FFF2-40B4-BE49-F238E27FC236}">
                <a16:creationId xmlns:a16="http://schemas.microsoft.com/office/drawing/2014/main" id="{7F8899BB-3E27-4C30-83F3-C629E262C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816555" y="5151654"/>
            <a:ext cx="1320940" cy="162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57679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D2715-8BB6-4847-99CE-226EBAF8D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80144"/>
            <a:ext cx="6852863" cy="5363110"/>
          </a:xfrm>
          <a:ln>
            <a:noFill/>
          </a:ln>
        </p:spPr>
        <p:txBody>
          <a:bodyPr>
            <a:normAutofit/>
          </a:bodyPr>
          <a:lstStyle/>
          <a:p>
            <a:pPr marL="982350" indent="-514350">
              <a:buFont typeface="Wingdings" panose="05000000000000000000" pitchFamily="2" charset="2"/>
              <a:buChar char="§"/>
            </a:pPr>
            <a:r>
              <a:rPr lang="en-US" sz="6600" dirty="0" smtClean="0"/>
              <a:t>NCA in Uganda _Achievements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Forest account </a:t>
            </a:r>
            <a:br>
              <a:rPr lang="en-US" dirty="0" smtClean="0"/>
            </a:br>
            <a:r>
              <a:rPr lang="en-US" dirty="0" smtClean="0"/>
              <a:t>Wetlands account</a:t>
            </a:r>
            <a:br>
              <a:rPr lang="en-US" dirty="0" smtClean="0"/>
            </a:br>
            <a:r>
              <a:rPr lang="en-US" dirty="0" smtClean="0"/>
              <a:t>Species account</a:t>
            </a:r>
            <a:br>
              <a:rPr lang="en-US" dirty="0" smtClean="0"/>
            </a:br>
            <a:r>
              <a:rPr lang="en-US" dirty="0" smtClean="0"/>
              <a:t>Land account</a:t>
            </a:r>
            <a:endParaRPr lang="en-US" dirty="0"/>
          </a:p>
        </p:txBody>
      </p:sp>
      <p:pic>
        <p:nvPicPr>
          <p:cNvPr id="4" name="Picture 3" descr="A small bird perched on a tree branch&#10;&#10;Description generated with very high confidence">
            <a:extLst>
              <a:ext uri="{FF2B5EF4-FFF2-40B4-BE49-F238E27FC236}">
                <a16:creationId xmlns:a16="http://schemas.microsoft.com/office/drawing/2014/main" id="{B13A9869-61AC-4FB2-8CC7-93AFDFA42073}"/>
              </a:ext>
            </a:extLst>
          </p:cNvPr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9047207" y="2923162"/>
            <a:ext cx="2159877" cy="2820092"/>
          </a:xfrm>
          <a:prstGeom prst="rect">
            <a:avLst/>
          </a:prstGeom>
        </p:spPr>
      </p:pic>
      <p:pic>
        <p:nvPicPr>
          <p:cNvPr id="5" name="Picture 4" descr="A bird standing on top of a grass covered field&#10;&#10;Description generated with very high confidence">
            <a:extLst>
              <a:ext uri="{FF2B5EF4-FFF2-40B4-BE49-F238E27FC236}">
                <a16:creationId xmlns:a16="http://schemas.microsoft.com/office/drawing/2014/main" id="{8BBEC4AE-8077-47FB-8659-2275DBF17D5E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7154880" y="2923162"/>
            <a:ext cx="1828800" cy="2743200"/>
          </a:xfrm>
          <a:prstGeom prst="rect">
            <a:avLst/>
          </a:prstGeom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9C164B-4DC3-43F7-A859-41C0D63714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4881" y="246580"/>
            <a:ext cx="4052204" cy="2636609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7" name="Content Placeholder 6" descr="https://upload.wikimedia.org/wikipedia/commons/thumb/4/4e/Flag_of_Uganda.svg/1200px-Flag_of_Uganda.svg.png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6555" y="137966"/>
            <a:ext cx="1214651" cy="846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6" descr="C:\Users\Appolonia\Desktop\Government_of_Uganda_Emblem.png">
            <a:extLst>
              <a:ext uri="{FF2B5EF4-FFF2-40B4-BE49-F238E27FC236}">
                <a16:creationId xmlns:a16="http://schemas.microsoft.com/office/drawing/2014/main" id="{7F8899BB-3E27-4C30-83F3-C629E262C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816555" y="5151654"/>
            <a:ext cx="1320940" cy="162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65634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accent1">
                    <a:lumMod val="75000"/>
                  </a:schemeClr>
                </a:solidFill>
              </a:rPr>
              <a:t>What has Uganda done in the past?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Feasibility study on Natural capital accounting such as  2004 and </a:t>
            </a:r>
            <a:r>
              <a:rPr lang="en-GB" dirty="0" smtClean="0"/>
              <a:t>2008</a:t>
            </a:r>
          </a:p>
          <a:p>
            <a:r>
              <a:rPr lang="en-GB" dirty="0"/>
              <a:t>Forest and ecosystem accounts</a:t>
            </a:r>
            <a:r>
              <a:rPr lang="en-GB" dirty="0" smtClean="0"/>
              <a:t>?</a:t>
            </a:r>
          </a:p>
          <a:p>
            <a:r>
              <a:rPr lang="en-GB" dirty="0" smtClean="0"/>
              <a:t>Experimental </a:t>
            </a:r>
            <a:r>
              <a:rPr lang="en-GB" dirty="0"/>
              <a:t>species </a:t>
            </a:r>
            <a:r>
              <a:rPr lang="en-GB" dirty="0" smtClean="0"/>
              <a:t>account </a:t>
            </a:r>
          </a:p>
          <a:p>
            <a:r>
              <a:rPr lang="en-GB" dirty="0"/>
              <a:t>Undertaken specialised studies such as the five year biomass study under National Forest Authority</a:t>
            </a:r>
          </a:p>
          <a:p>
            <a:r>
              <a:rPr lang="en-GB" dirty="0" smtClean="0"/>
              <a:t>Strategic </a:t>
            </a:r>
            <a:r>
              <a:rPr lang="en-GB" dirty="0"/>
              <a:t>environment assessment for Albertine </a:t>
            </a:r>
            <a:r>
              <a:rPr lang="en-GB" dirty="0" smtClean="0"/>
              <a:t>region</a:t>
            </a:r>
          </a:p>
          <a:p>
            <a:r>
              <a:rPr lang="en-GB" dirty="0" smtClean="0"/>
              <a:t>Conducted National censuses of some endangered species such as chimpanzees, gorillas and elephants</a:t>
            </a:r>
          </a:p>
          <a:p>
            <a:r>
              <a:rPr lang="en-GB" dirty="0" smtClean="0"/>
              <a:t>A number of studies on natural capital by academic institutions</a:t>
            </a:r>
            <a:endParaRPr lang="en-GB" dirty="0"/>
          </a:p>
          <a:p>
            <a:endParaRPr lang="en-GB" dirty="0"/>
          </a:p>
          <a:p>
            <a:endParaRPr lang="en-GB" dirty="0">
              <a:solidFill>
                <a:srgbClr val="00B0F0"/>
              </a:solidFill>
            </a:endParaRPr>
          </a:p>
          <a:p>
            <a:endParaRPr lang="en-GB" dirty="0"/>
          </a:p>
          <a:p>
            <a:endParaRPr lang="en-US" dirty="0"/>
          </a:p>
        </p:txBody>
      </p:sp>
      <p:pic>
        <p:nvPicPr>
          <p:cNvPr id="4" name="Content Placeholder 6" descr="https://upload.wikimedia.org/wikipedia/commons/thumb/4/4e/Flag_of_Uganda.svg/1200px-Flag_of_Uganda.svg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6555" y="137966"/>
            <a:ext cx="1214651" cy="846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6" descr="C:\Users\Appolonia\Desktop\Government_of_Uganda_Emblem.png">
            <a:extLst>
              <a:ext uri="{FF2B5EF4-FFF2-40B4-BE49-F238E27FC236}">
                <a16:creationId xmlns:a16="http://schemas.microsoft.com/office/drawing/2014/main" id="{7F8899BB-3E27-4C30-83F3-C629E262C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816555" y="5151654"/>
            <a:ext cx="1320940" cy="162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902705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696686"/>
            <a:ext cx="10515600" cy="994002"/>
          </a:xfrm>
        </p:spPr>
        <p:txBody>
          <a:bodyPr>
            <a:normAutofit/>
          </a:bodyPr>
          <a:lstStyle/>
          <a:p>
            <a:r>
              <a:rPr lang="en-GB" sz="2800" b="1" dirty="0" smtClean="0">
                <a:solidFill>
                  <a:schemeClr val="accent1">
                    <a:lumMod val="75000"/>
                  </a:schemeClr>
                </a:solidFill>
              </a:rPr>
              <a:t>Findings from the initiatives</a:t>
            </a:r>
            <a:endParaRPr lang="en-GB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509486"/>
            <a:ext cx="10515600" cy="4426857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/>
              <a:t>There is a lot of data available that remains unpublished</a:t>
            </a:r>
            <a:endParaRPr lang="en-GB" dirty="0"/>
          </a:p>
          <a:p>
            <a:r>
              <a:rPr lang="en-GB" dirty="0"/>
              <a:t>Forest loss by  89 percent between 1990 to 2015. Approximately </a:t>
            </a:r>
            <a:r>
              <a:rPr lang="en-GB" dirty="0" smtClean="0"/>
              <a:t>200,000 </a:t>
            </a:r>
            <a:r>
              <a:rPr lang="en-GB" dirty="0"/>
              <a:t>hectares every </a:t>
            </a:r>
            <a:r>
              <a:rPr lang="en-GB" dirty="0" smtClean="0"/>
              <a:t>year with major losses on privately </a:t>
            </a:r>
            <a:r>
              <a:rPr lang="en-GB" dirty="0"/>
              <a:t>owned </a:t>
            </a:r>
            <a:r>
              <a:rPr lang="en-GB" dirty="0" smtClean="0"/>
              <a:t>land</a:t>
            </a:r>
          </a:p>
          <a:p>
            <a:r>
              <a:rPr lang="en-GB" dirty="0" smtClean="0"/>
              <a:t>The biggest driver of deforestation and forest degradation is Agriculture</a:t>
            </a:r>
            <a:endParaRPr lang="en-GB" dirty="0"/>
          </a:p>
          <a:p>
            <a:r>
              <a:rPr lang="en-GB" dirty="0" smtClean="0"/>
              <a:t>Forests in protected </a:t>
            </a:r>
            <a:r>
              <a:rPr lang="en-GB" dirty="0"/>
              <a:t>areas still intact but under intense pressure</a:t>
            </a:r>
            <a:r>
              <a:rPr lang="en-GB" dirty="0" smtClean="0"/>
              <a:t>.</a:t>
            </a:r>
          </a:p>
          <a:p>
            <a:r>
              <a:rPr lang="en-GB" dirty="0" smtClean="0"/>
              <a:t>Endangered species are getting more threatened through degradation of their habitat by human activities</a:t>
            </a:r>
            <a:endParaRPr lang="en-GB" dirty="0"/>
          </a:p>
          <a:p>
            <a:r>
              <a:rPr lang="en-GB" dirty="0"/>
              <a:t>96% of </a:t>
            </a:r>
            <a:r>
              <a:rPr lang="en-GB" dirty="0" smtClean="0"/>
              <a:t>electricity supply is </a:t>
            </a:r>
            <a:r>
              <a:rPr lang="en-GB" dirty="0"/>
              <a:t>from </a:t>
            </a:r>
            <a:r>
              <a:rPr lang="en-GB" dirty="0" smtClean="0"/>
              <a:t>hydro power generation from River </a:t>
            </a:r>
            <a:r>
              <a:rPr lang="en-GB" dirty="0"/>
              <a:t>Nile which is a shared resource </a:t>
            </a:r>
          </a:p>
          <a:p>
            <a:r>
              <a:rPr lang="en-GB" dirty="0"/>
              <a:t>Excessive dependency on biomass energy. Leading to degradation of endemic and endangered flora such as prunes African.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7" name="Content Placeholder 6" descr="https://upload.wikimedia.org/wikipedia/commons/thumb/4/4e/Flag_of_Uganda.svg/1200px-Flag_of_Uganda.svg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6555" y="137966"/>
            <a:ext cx="1214651" cy="846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6" descr="C:\Users\Appolonia\Desktop\Government_of_Uganda_Emblem.png">
            <a:extLst>
              <a:ext uri="{FF2B5EF4-FFF2-40B4-BE49-F238E27FC236}">
                <a16:creationId xmlns:a16="http://schemas.microsoft.com/office/drawing/2014/main" id="{7F8899BB-3E27-4C30-83F3-C629E262C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816555" y="5151654"/>
            <a:ext cx="1320940" cy="162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238228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25318" y="566058"/>
            <a:ext cx="10128481" cy="595086"/>
          </a:xfrm>
        </p:spPr>
        <p:txBody>
          <a:bodyPr>
            <a:normAutofit/>
          </a:bodyPr>
          <a:lstStyle/>
          <a:p>
            <a:r>
              <a:rPr lang="en-GB" sz="2800" b="1" dirty="0" smtClean="0">
                <a:solidFill>
                  <a:schemeClr val="accent1">
                    <a:lumMod val="75000"/>
                  </a:schemeClr>
                </a:solidFill>
              </a:rPr>
              <a:t>Some uses 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of findings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161145"/>
            <a:ext cx="10515600" cy="4698332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Government instituted a ban on the cutting </a:t>
            </a:r>
            <a:r>
              <a:rPr lang="en-GB" dirty="0"/>
              <a:t>of </a:t>
            </a:r>
            <a:r>
              <a:rPr lang="en-GB" i="1" dirty="0" err="1" smtClean="0"/>
              <a:t>Shea</a:t>
            </a:r>
            <a:r>
              <a:rPr lang="en-GB" i="1" dirty="0" smtClean="0"/>
              <a:t> </a:t>
            </a:r>
            <a:r>
              <a:rPr lang="en-GB" i="1" dirty="0"/>
              <a:t>and </a:t>
            </a:r>
            <a:r>
              <a:rPr lang="en-GB" i="1" dirty="0" err="1" smtClean="0"/>
              <a:t>Prunus</a:t>
            </a:r>
            <a:r>
              <a:rPr lang="en-GB" i="1" dirty="0" smtClean="0"/>
              <a:t> Africana tree species </a:t>
            </a:r>
            <a:r>
              <a:rPr lang="en-GB" dirty="0" smtClean="0"/>
              <a:t>as these were considered endangered and are currently on the IUCN Red list</a:t>
            </a:r>
          </a:p>
          <a:p>
            <a:r>
              <a:rPr lang="en-GB" dirty="0" smtClean="0"/>
              <a:t>Continued effort to fund gazetted areas especially forest reserves in urban areas where there is a lot of pressure to </a:t>
            </a:r>
            <a:r>
              <a:rPr lang="en-GB" dirty="0" err="1" smtClean="0"/>
              <a:t>degazzete</a:t>
            </a:r>
            <a:r>
              <a:rPr lang="en-GB" dirty="0" smtClean="0"/>
              <a:t> them.</a:t>
            </a:r>
          </a:p>
          <a:p>
            <a:r>
              <a:rPr lang="en-GB" dirty="0" smtClean="0"/>
              <a:t>Increased efforts to protect endangered species such as chimpanzees and gorillas</a:t>
            </a:r>
          </a:p>
          <a:p>
            <a:r>
              <a:rPr lang="en-GB" dirty="0" smtClean="0"/>
              <a:t>Informing the  the </a:t>
            </a:r>
            <a:r>
              <a:rPr lang="en-GB" dirty="0"/>
              <a:t>development of National </a:t>
            </a:r>
            <a:r>
              <a:rPr lang="en-GB" dirty="0" smtClean="0"/>
              <a:t>Biodiversity Strategy Action Plan (NBSAP) </a:t>
            </a:r>
            <a:r>
              <a:rPr lang="en-GB" dirty="0"/>
              <a:t>which will </a:t>
            </a:r>
            <a:r>
              <a:rPr lang="en-GB" dirty="0" smtClean="0"/>
              <a:t>in turn inform the next National Development Plan three (NDPIII)</a:t>
            </a:r>
          </a:p>
          <a:p>
            <a:endParaRPr lang="en-GB" dirty="0"/>
          </a:p>
          <a:p>
            <a:r>
              <a:rPr lang="en-GB" dirty="0" smtClean="0"/>
              <a:t>Further facilitated efforts of Private Public Partnerships through promotion of commercial plantation development on public land and overall improved natural </a:t>
            </a:r>
            <a:r>
              <a:rPr lang="en-GB" dirty="0"/>
              <a:t>capital management 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7" name="Content Placeholder 6" descr="https://upload.wikimedia.org/wikipedia/commons/thumb/4/4e/Flag_of_Uganda.svg/1200px-Flag_of_Uganda.svg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6555" y="137966"/>
            <a:ext cx="1214651" cy="846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6" descr="C:\Users\Appolonia\Desktop\Government_of_Uganda_Emblem.png">
            <a:extLst>
              <a:ext uri="{FF2B5EF4-FFF2-40B4-BE49-F238E27FC236}">
                <a16:creationId xmlns:a16="http://schemas.microsoft.com/office/drawing/2014/main" id="{7F8899BB-3E27-4C30-83F3-C629E262C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816555" y="5151654"/>
            <a:ext cx="1320940" cy="162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410146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70798" y="509049"/>
            <a:ext cx="8511831" cy="706562"/>
          </a:xfrm>
        </p:spPr>
        <p:txBody>
          <a:bodyPr>
            <a:normAutofit/>
          </a:bodyPr>
          <a:lstStyle/>
          <a:p>
            <a:r>
              <a:rPr lang="en-GB" sz="3200" b="1" dirty="0" smtClean="0">
                <a:solidFill>
                  <a:schemeClr val="accent1">
                    <a:lumMod val="75000"/>
                  </a:schemeClr>
                </a:solidFill>
              </a:rPr>
              <a:t>Existing challenges/gaps</a:t>
            </a:r>
            <a:endParaRPr lang="en-GB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355209"/>
            <a:ext cx="10515600" cy="4821754"/>
          </a:xfrm>
        </p:spPr>
        <p:txBody>
          <a:bodyPr/>
          <a:lstStyle/>
          <a:p>
            <a:r>
              <a:rPr lang="en-GB" dirty="0" smtClean="0"/>
              <a:t>Capacity on compilation, use, and communication of NCA</a:t>
            </a:r>
          </a:p>
          <a:p>
            <a:r>
              <a:rPr lang="en-GB" dirty="0"/>
              <a:t>Work done so far by various agencies not well communicated to the relevant change agents including policy makers, policy implementers and natural resources </a:t>
            </a:r>
            <a:r>
              <a:rPr lang="en-GB" dirty="0" smtClean="0"/>
              <a:t>users</a:t>
            </a:r>
          </a:p>
          <a:p>
            <a:r>
              <a:rPr lang="en-GB" dirty="0" smtClean="0"/>
              <a:t>Capacity in use of NCA in economic modelling and forecasting</a:t>
            </a:r>
            <a:endParaRPr lang="en-GB" dirty="0"/>
          </a:p>
          <a:p>
            <a:r>
              <a:rPr lang="en-GB" dirty="0" smtClean="0"/>
              <a:t>Data gaps</a:t>
            </a:r>
          </a:p>
          <a:p>
            <a:r>
              <a:rPr lang="en-GB" dirty="0" smtClean="0"/>
              <a:t>Limited institution collaboration and coordination</a:t>
            </a:r>
          </a:p>
          <a:p>
            <a:r>
              <a:rPr lang="en-GB" dirty="0"/>
              <a:t>Limited Enforcement</a:t>
            </a:r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7" name="Content Placeholder 6" descr="https://upload.wikimedia.org/wikipedia/commons/thumb/4/4e/Flag_of_Uganda.svg/1200px-Flag_of_Uganda.svg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6555" y="137966"/>
            <a:ext cx="1214651" cy="846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6" descr="C:\Users\Appolonia\Desktop\Government_of_Uganda_Emblem.png">
            <a:extLst>
              <a:ext uri="{FF2B5EF4-FFF2-40B4-BE49-F238E27FC236}">
                <a16:creationId xmlns:a16="http://schemas.microsoft.com/office/drawing/2014/main" id="{7F8899BB-3E27-4C30-83F3-C629E262C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952251" y="5318558"/>
            <a:ext cx="1185243" cy="1457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397074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https://upload.wikimedia.org/wikipedia/commons/thumb/4/4e/Flag_of_Uganda.svg/1200px-Flag_of_Uganda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6555" y="137966"/>
            <a:ext cx="1214651" cy="846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FC5DB2E4-29DD-4F03-8909-4DFB19187C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949" r="426"/>
          <a:stretch/>
        </p:blipFill>
        <p:spPr>
          <a:xfrm>
            <a:off x="5863772" y="1190172"/>
            <a:ext cx="5994400" cy="5341257"/>
          </a:xfrm>
          <a:prstGeom prst="rect">
            <a:avLst/>
          </a:prstGeom>
          <a:ln w="206375">
            <a:solidFill>
              <a:schemeClr val="tx2"/>
            </a:solidFill>
            <a:miter lim="800000"/>
          </a:ln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A3D2715-8BB6-4847-99CE-226EBAF8DCE7}"/>
              </a:ext>
            </a:extLst>
          </p:cNvPr>
          <p:cNvSpPr txBox="1">
            <a:spLocks/>
          </p:cNvSpPr>
          <p:nvPr/>
        </p:nvSpPr>
        <p:spPr>
          <a:xfrm>
            <a:off x="160794" y="2206172"/>
            <a:ext cx="5499777" cy="300445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smtClean="0">
                <a:solidFill>
                  <a:schemeClr val="bg1"/>
                </a:solidFill>
              </a:rPr>
              <a:t>Major ongoing work: Forests and Wetlands in Uganda</a:t>
            </a:r>
            <a:endParaRPr lang="en-US" sz="4800" b="1" dirty="0">
              <a:solidFill>
                <a:schemeClr val="bg1"/>
              </a:solidFill>
            </a:endParaRPr>
          </a:p>
        </p:txBody>
      </p:sp>
      <p:pic>
        <p:nvPicPr>
          <p:cNvPr id="8" name="Picture 6" descr="C:\Users\Appolonia\Desktop\Government_of_Uganda_Emblem.png">
            <a:extLst>
              <a:ext uri="{FF2B5EF4-FFF2-40B4-BE49-F238E27FC236}">
                <a16:creationId xmlns:a16="http://schemas.microsoft.com/office/drawing/2014/main" id="{7F8899BB-3E27-4C30-83F3-C629E262C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065267" y="5457566"/>
            <a:ext cx="1072228" cy="131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963364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741</Words>
  <Application>Microsoft Office PowerPoint</Application>
  <PresentationFormat>Widescreen</PresentationFormat>
  <Paragraphs>91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  <vt:lpstr>Overview of the presentation</vt:lpstr>
      <vt:lpstr>Introduction_ Facts about Uganda</vt:lpstr>
      <vt:lpstr>NCA in Uganda _Achievements  Forest account  Wetlands account Species account Land account</vt:lpstr>
      <vt:lpstr>What has Uganda done in the past?</vt:lpstr>
      <vt:lpstr>Findings from the initiatives</vt:lpstr>
      <vt:lpstr>Some uses of findings </vt:lpstr>
      <vt:lpstr>Existing challenges/gaps</vt:lpstr>
      <vt:lpstr>PowerPoint Presentation</vt:lpstr>
      <vt:lpstr>Current focus in Uganda is  on forests and wetlands.  </vt:lpstr>
      <vt:lpstr>Expected outputs</vt:lpstr>
      <vt:lpstr>Institutional arrangements for NCA in Uganda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 Mugume</dc:creator>
  <cp:lastModifiedBy>Sam Mugume</cp:lastModifiedBy>
  <cp:revision>4</cp:revision>
  <dcterms:created xsi:type="dcterms:W3CDTF">2019-03-04T23:24:10Z</dcterms:created>
  <dcterms:modified xsi:type="dcterms:W3CDTF">2019-03-05T11:04:44Z</dcterms:modified>
</cp:coreProperties>
</file>