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304" r:id="rId4"/>
    <p:sldId id="281" r:id="rId5"/>
    <p:sldId id="328" r:id="rId6"/>
    <p:sldId id="350" r:id="rId7"/>
    <p:sldId id="334" r:id="rId8"/>
    <p:sldId id="339" r:id="rId9"/>
    <p:sldId id="338" r:id="rId10"/>
    <p:sldId id="337" r:id="rId11"/>
    <p:sldId id="322" r:id="rId12"/>
    <p:sldId id="354" r:id="rId13"/>
    <p:sldId id="349" r:id="rId14"/>
    <p:sldId id="348" r:id="rId15"/>
    <p:sldId id="351" r:id="rId16"/>
    <p:sldId id="352" r:id="rId17"/>
    <p:sldId id="353" r:id="rId18"/>
    <p:sldId id="345" r:id="rId19"/>
    <p:sldId id="355" r:id="rId20"/>
    <p:sldId id="34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ECD2A5-C092-407A-ADEF-CBE9376DA49F}">
          <p14:sldIdLst>
            <p14:sldId id="256"/>
            <p14:sldId id="257"/>
            <p14:sldId id="304"/>
            <p14:sldId id="281"/>
            <p14:sldId id="328"/>
            <p14:sldId id="350"/>
            <p14:sldId id="334"/>
            <p14:sldId id="339"/>
            <p14:sldId id="338"/>
            <p14:sldId id="337"/>
            <p14:sldId id="322"/>
            <p14:sldId id="354"/>
            <p14:sldId id="349"/>
            <p14:sldId id="348"/>
            <p14:sldId id="351"/>
            <p14:sldId id="352"/>
            <p14:sldId id="353"/>
            <p14:sldId id="345"/>
            <p14:sldId id="355"/>
            <p14:sldId id="344"/>
          </p14:sldIdLst>
        </p14:section>
        <p14:section name="Untitled Section" id="{D32D5F79-9F02-4833-9B45-EF620EAD97A5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4FC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6187" autoAdjust="0"/>
  </p:normalViewPr>
  <p:slideViewPr>
    <p:cSldViewPr>
      <p:cViewPr varScale="1">
        <p:scale>
          <a:sx n="71" d="100"/>
          <a:sy n="71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F4E24-F225-431C-BEEA-FE2710B5A1B4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9E069-5745-4CEF-B7CD-4099E260F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61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E069-5745-4CEF-B7CD-4099E260F8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10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7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747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747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747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74713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5E3EF5-D0B5-C149-8B4E-87421322C0C5}" type="slidenum">
              <a:rPr lang="en-GB" sz="1100">
                <a:cs typeface="Arial" charset="0"/>
              </a:rPr>
              <a:pPr/>
              <a:t>11</a:t>
            </a:fld>
            <a:endParaRPr lang="en-GB" sz="1100">
              <a:cs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03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A131-B2E5-40EF-A233-043A5CC45A6D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C747-D641-4731-8A2A-128820DE5ED0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6E5-5058-4AB6-B7B8-AB69373C4327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B513-23F1-48D3-9935-0DD911082F9B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A13E-B6ED-4D0C-B817-FD29ACEEB0D9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6DC8-4570-4E48-963A-2AABEEDC81AC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13FA-AF40-48DB-A34D-03450B615729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FAA2-B504-4E82-AD1D-4E3DF662A310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1784"/>
            <a:ext cx="3252216" cy="966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949280"/>
            <a:ext cx="1898334" cy="792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B3E1-032B-4855-A440-66402C0D135E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82D7-3EC4-4DDE-BB69-6AD001440E85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DCCA-2C79-4E1B-B64D-E4705861ACD4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7DB5891-D76F-4459-B6CA-456D797548CC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9B6A90F-8F29-452E-99F9-638E9243A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ao.org/faostat/en/#data/G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hyperlink" Target="http://www.fao.org/faostat/en/#data/GF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esco.fubiello@fao.org" TargetMode="External"/><Relationship Id="rId2" Type="http://schemas.openxmlformats.org/officeDocument/2006/relationships/hyperlink" Target="mailto:Silvia.Cerilli@fao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fao.org/economic/ess/agri-environment/e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04856" cy="2088232"/>
          </a:xfrm>
        </p:spPr>
        <p:txBody>
          <a:bodyPr/>
          <a:lstStyle/>
          <a:p>
            <a:r>
              <a:rPr lang="en-US" sz="3200" dirty="0" smtClean="0"/>
              <a:t>SEEA  aFF Air emissions accounts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</a:t>
            </a:r>
            <a:r>
              <a:rPr lang="en-US" sz="3200" cap="none" dirty="0" smtClean="0"/>
              <a:t>apping IPCC greenhouse gas emissions categories to ISIC A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4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573016"/>
            <a:ext cx="756084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ＭＳ Ｐゴシック" pitchFamily="-111" charset="-128"/>
                <a:cs typeface="ＭＳ Ｐゴシック" pitchFamily="-111" charset="-128"/>
              </a:rPr>
              <a:t>Francesco N. Tubiello, Silvia Cerilli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ＭＳ Ｐゴシック" pitchFamily="-111" charset="-128"/>
                <a:cs typeface="ＭＳ Ｐゴシック" pitchFamily="-111" charset="-128"/>
              </a:rPr>
              <a:t>Statistics Division</a:t>
            </a:r>
            <a:endParaRPr lang="en-US" dirty="0">
              <a:solidFill>
                <a:schemeClr val="bg1">
                  <a:lumMod val="50000"/>
                </a:schemeClr>
              </a:solidFill>
              <a:ea typeface="ＭＳ Ｐゴシック" pitchFamily="-111" charset="-128"/>
              <a:cs typeface="ＭＳ Ｐゴシック" pitchFamily="-111" charset="-128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ea typeface="ＭＳ Ｐゴシック" pitchFamily="-111" charset="-128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ＭＳ Ｐゴシック" pitchFamily="-111" charset="-128"/>
              </a:rPr>
              <a:t>23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  <a:ea typeface="ＭＳ Ｐゴシック" pitchFamily="-111" charset="-128"/>
              </a:rPr>
              <a:t>r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  <a:ea typeface="ＭＳ Ｐゴシック" pitchFamily="-111" charset="-128"/>
              </a:rPr>
              <a:t>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ＭＳ Ｐゴシック" pitchFamily="-111" charset="-128"/>
              </a:rPr>
              <a:t> Meeting London Group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ＭＳ Ｐゴシック" pitchFamily="-111" charset="-128"/>
              </a:rPr>
              <a:t>San José, 17-20 October 2017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73216"/>
            <a:ext cx="3252216" cy="966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517232"/>
            <a:ext cx="1898334" cy="79208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501008"/>
            <a:ext cx="2627784" cy="262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052736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IPCC distinguishes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between the </a:t>
            </a:r>
            <a:r>
              <a:rPr lang="en-US" sz="2400" dirty="0">
                <a:solidFill>
                  <a:schemeClr val="tx2"/>
                </a:solidFill>
              </a:rPr>
              <a:t>Agriculture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sector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tx2"/>
                </a:solidFill>
              </a:rPr>
              <a:t>Land Use, Land Use Change and Forestry </a:t>
            </a:r>
            <a:r>
              <a:rPr lang="en-US" sz="2400" b="1" dirty="0">
                <a:solidFill>
                  <a:schemeClr val="tx2"/>
                </a:solidFill>
              </a:rPr>
              <a:t>(LULUCF</a:t>
            </a:r>
            <a:r>
              <a:rPr lang="en-US" sz="2400" b="1" dirty="0" smtClean="0">
                <a:solidFill>
                  <a:schemeClr val="tx2"/>
                </a:solidFill>
              </a:rPr>
              <a:t>)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In IPCC/UNFCC reporting system different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GHG gases generated by the same economic activity may be reported separately under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Agriculture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(where only non- CO</a:t>
            </a:r>
            <a:r>
              <a:rPr lang="en-US" sz="2400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gases are reported) and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LULUCF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(where mostly CO</a:t>
            </a:r>
            <a:r>
              <a:rPr lang="en-US" sz="2400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gas is reported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IPCC/UNFCCC allows reporting of removals under LULUCF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382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Challenges</a:t>
            </a:r>
            <a:r>
              <a:rPr lang="en-US" dirty="0" smtClean="0"/>
              <a:t> and Opportunities:</a:t>
            </a:r>
            <a:br>
              <a:rPr lang="en-US" dirty="0" smtClean="0"/>
            </a:br>
            <a:r>
              <a:rPr lang="en-US" dirty="0" smtClean="0"/>
              <a:t>SEEA and IPCC/UNFCCC Reporting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8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468313" y="1484313"/>
            <a:ext cx="7808912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47700" indent="-647700">
              <a:lnSpc>
                <a:spcPct val="150000"/>
              </a:lnSpc>
              <a:buFont typeface="Arial" charset="0"/>
              <a:buAutoNum type="arabicPeriod"/>
            </a:pPr>
            <a:endParaRPr lang="en-US" sz="2400"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638315"/>
              </p:ext>
            </p:extLst>
          </p:nvPr>
        </p:nvGraphicFramePr>
        <p:xfrm>
          <a:off x="4863206" y="1808614"/>
          <a:ext cx="3957266" cy="4140666"/>
        </p:xfrm>
        <a:graphic>
          <a:graphicData uri="http://schemas.openxmlformats.org/drawingml/2006/table">
            <a:tbl>
              <a:tblPr/>
              <a:tblGrid>
                <a:gridCol w="725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75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5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DOMAIN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CATEGORY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GAS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reported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Data source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LULUCF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Forest land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CO</a:t>
                      </a:r>
                      <a:r>
                        <a:rPr lang="en-US" sz="1600" b="0" i="0" u="none" strike="noStrike" baseline="-25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FRA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Cropland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CO</a:t>
                      </a:r>
                      <a:r>
                        <a:rPr lang="en-US" sz="1600" b="0" i="0" u="none" strike="noStrike" baseline="-25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HWSD, GLC2000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Grassland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CO</a:t>
                      </a:r>
                      <a:r>
                        <a:rPr lang="en-US" sz="1600" b="0" i="0" u="none" strike="noStrike" baseline="-25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HWSD, GLC2000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10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Burning Biomass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CH</a:t>
                      </a:r>
                      <a:r>
                        <a:rPr lang="en-US" sz="1600" b="0" i="0" u="none" strike="noStrike" baseline="-25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, N</a:t>
                      </a:r>
                      <a:r>
                        <a:rPr lang="en-US" sz="1600" b="0" i="0" u="none" strike="noStrike" baseline="-25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O, CO</a:t>
                      </a:r>
                      <a:r>
                        <a:rPr lang="en-US" sz="1600" b="0" i="0" u="none" strike="noStrike" baseline="-25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GFED4, HWSD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Wetlands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CO</a:t>
                      </a:r>
                      <a:r>
                        <a:rPr lang="en-US" sz="1600" b="0" i="0" u="none" strike="noStrik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Settlements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CO</a:t>
                      </a:r>
                      <a:r>
                        <a:rPr lang="en-US" sz="1600" b="0" i="0" u="none" strike="noStrik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Other land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CO</a:t>
                      </a:r>
                      <a:r>
                        <a:rPr lang="en-US" sz="1600" b="0" i="0" u="none" strike="noStrik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0963" y="6172200"/>
            <a:ext cx="8982075" cy="717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687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7" t="72554" r="23830" b="17648"/>
          <a:stretch>
            <a:fillRect/>
          </a:stretch>
        </p:blipFill>
        <p:spPr bwMode="auto">
          <a:xfrm>
            <a:off x="160338" y="6148388"/>
            <a:ext cx="71437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6382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Challenges</a:t>
            </a:r>
            <a:r>
              <a:rPr lang="en-US" dirty="0" smtClean="0"/>
              <a:t> and Opportunities:</a:t>
            </a:r>
            <a:br>
              <a:rPr lang="en-US" dirty="0" smtClean="0"/>
            </a:br>
            <a:r>
              <a:rPr lang="en-US" dirty="0" smtClean="0"/>
              <a:t>SEEA and IPCC/UNFCCC Reporting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459038"/>
              </p:ext>
            </p:extLst>
          </p:nvPr>
        </p:nvGraphicFramePr>
        <p:xfrm>
          <a:off x="107504" y="1895159"/>
          <a:ext cx="4248472" cy="4951705"/>
        </p:xfrm>
        <a:graphic>
          <a:graphicData uri="http://schemas.openxmlformats.org/drawingml/2006/table">
            <a:tbl>
              <a:tblPr/>
              <a:tblGrid>
                <a:gridCol w="7253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79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7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34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76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DOMAIN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CATEGORY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GAS reported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Data source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0842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Agriculture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Enteric Fermentation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CH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FAOSTAT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6245"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Manure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Management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CH</a:t>
                      </a:r>
                      <a:r>
                        <a:rPr lang="en-US" sz="1400" b="0" i="0" u="none" strike="noStrike" baseline="-25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, N</a:t>
                      </a:r>
                      <a:r>
                        <a:rPr lang="en-US" sz="1400" b="0" i="0" u="none" strike="noStrike" baseline="-25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FAOSTAT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634"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Rice Cultivation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CH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FAOSTAT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0536"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Agricultural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soils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Synthetic Fertilizers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FAOSTAT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316"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Manure applied to soils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FAOSTAT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3836"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Manure left on pasture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FAOSTAT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0803"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Crop residues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FAOSTAT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6245"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Cultivated organic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soils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HWSD, GLC2000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49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tabLst/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Burning -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Savanna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CH</a:t>
                      </a:r>
                      <a:r>
                        <a:rPr lang="en-US" sz="1400" b="0" i="0" u="none" strike="noStrike" baseline="-25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, N</a:t>
                      </a:r>
                      <a:r>
                        <a:rPr lang="en-US" sz="1400" b="0" i="0" u="none" strike="noStrike" baseline="-25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GFED4, JRC, FRA-GEZ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9022">
                <a:tc v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        Burning – Crop residues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CH</a:t>
                      </a:r>
                      <a:r>
                        <a:rPr lang="en-US" sz="1400" b="0" i="0" u="none" strike="noStrike" baseline="-25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, N</a:t>
                      </a:r>
                      <a:r>
                        <a:rPr lang="en-US" sz="1400" b="0" i="0" u="none" strike="noStrike" baseline="-25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FAOSTAT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6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SEEA AFF Air Emissions Accounts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76672"/>
            <a:ext cx="1111374" cy="826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5536" y="1772816"/>
            <a:ext cx="2673289" cy="34563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196752"/>
            <a:ext cx="3715487" cy="48765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3641" y="1586144"/>
            <a:ext cx="2730808" cy="38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7803556" cy="3627434"/>
          </a:xfrm>
          <a:prstGeom prst="rect">
            <a:avLst/>
          </a:prstGeom>
          <a:noFill/>
          <a:effectLst>
            <a:outerShdw blurRad="50800" dist="38100" algn="l" rotWithShape="0">
              <a:schemeClr val="bg1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3968" y="4941168"/>
            <a:ext cx="3311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SEEA AFF Air Emissions Account and ISIC</a:t>
            </a:r>
            <a:endParaRPr lang="en-GB" sz="12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24744"/>
            <a:ext cx="8784976" cy="1416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437112"/>
            <a:ext cx="2165392" cy="152308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0" y="260648"/>
            <a:ext cx="8676456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6" y="2941738"/>
            <a:ext cx="4376259" cy="127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5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7803556" cy="3627434"/>
          </a:xfrm>
          <a:prstGeom prst="rect">
            <a:avLst/>
          </a:prstGeom>
          <a:noFill/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52273"/>
            <a:ext cx="2512756" cy="66967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5796136" y="692696"/>
            <a:ext cx="3199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SEEA AFF Air Emissions Account - Rows</a:t>
            </a:r>
            <a:endParaRPr lang="en-GB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7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GB" dirty="0"/>
              <a:t>SEEA AFF Air Emissions Accounts application: Central America countries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6169025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708920"/>
            <a:ext cx="5184576" cy="30093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5805264"/>
            <a:ext cx="5462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Source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FAOSTAT, </a:t>
            </a:r>
            <a:r>
              <a:rPr lang="en-US" sz="1600" dirty="0">
                <a:solidFill>
                  <a:srgbClr val="0070C0"/>
                </a:solidFill>
                <a:hlinkClick r:id="rId4"/>
              </a:rPr>
              <a:t>http://www.fao.org/faostat/en/#</a:t>
            </a:r>
            <a:r>
              <a:rPr lang="en-US" sz="1600" dirty="0" smtClean="0">
                <a:solidFill>
                  <a:srgbClr val="0070C0"/>
                </a:solidFill>
                <a:hlinkClick r:id="rId4"/>
              </a:rPr>
              <a:t>data/GT</a:t>
            </a:r>
            <a:endParaRPr lang="en-US" sz="1600" dirty="0" smtClean="0">
              <a:solidFill>
                <a:srgbClr val="0070C0"/>
              </a:solidFill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866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GB" dirty="0"/>
              <a:t>SEEA AFF Air Emissions Accounts application: Central America countries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024" y="5661248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Source: FAOSTAT, 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http</a:t>
            </a:r>
            <a:r>
              <a:rPr lang="en-US" dirty="0">
                <a:solidFill>
                  <a:srgbClr val="0070C0"/>
                </a:solidFill>
                <a:hlinkClick r:id="rId2"/>
              </a:rPr>
              <a:t>://www.fao.org/faostat/en/#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data/GF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1844824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Forest: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Changes occurred on Forest Land in the reported year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Net Forest Conversion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 Changes from forest to other land 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458112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Data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are computed at Tier 1,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following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IPCC 2006 Vol. 4, Ch. 2 and 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20359"/>
            <a:ext cx="4067945" cy="228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3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GB" dirty="0"/>
              <a:t>SEEA AFF Air Emissions Accounts application: Central America countries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412776"/>
            <a:ext cx="7416824" cy="4422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118" y="2060848"/>
            <a:ext cx="4551075" cy="250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4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9547" y="836712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SEEA AFF provides an expanded Table for Air Emissions Accounts, providing necessary additional details to reporting from activities within ISIC A01-03, with possibility to report by gas and product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In doing so, it provides a (hopefully useful) mapping between IPCC/UNFCCC categories unto SEEA categories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SEEA AFF allows in principle to also report carbon removals from land management and land use change—possible linkages to EEA 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QUESTION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76800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How to link the SEEA AFF Air emissions accounts to the </a:t>
            </a:r>
            <a:r>
              <a:rPr lang="it-IT" dirty="0"/>
              <a:t>SEEA </a:t>
            </a:r>
            <a:r>
              <a:rPr lang="it-IT" dirty="0" smtClean="0"/>
              <a:t>EEA carbon </a:t>
            </a:r>
            <a:r>
              <a:rPr lang="it-IT" dirty="0" smtClean="0"/>
              <a:t>accounting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8" y="377280"/>
            <a:ext cx="9144000" cy="648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0000"/>
                </a:solidFill>
                <a:ea typeface="ＭＳ Ｐゴシック" pitchFamily="-111" charset="-128"/>
                <a:cs typeface="ＭＳ Ｐゴシック" pitchFamily="-111" charset="-128"/>
              </a:rPr>
              <a:t>OUTLINE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4" y="1196752"/>
            <a:ext cx="8928992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</a:rPr>
              <a:t>From SEEA CF to SEEA AFF Air Emissions Accounts</a:t>
            </a:r>
          </a:p>
          <a:p>
            <a:pPr>
              <a:buClr>
                <a:schemeClr val="bg1"/>
              </a:buClr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Challenges and Opportunities of mapping land-based activities/GHG emissions between SEEA and IPCC/UNFCCC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bg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SEEA AFF Air Emissions Accounts application: Central America countries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876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Thank You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Contacts:</a:t>
            </a:r>
          </a:p>
          <a:p>
            <a:pPr marL="0" indent="0" algn="ctr">
              <a:buNone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Silvia.Cerilli@fao.org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hlinkClick r:id="rId3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francesco.fubiello@fao.org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000" u="sng" dirty="0" smtClean="0">
                <a:hlinkClick r:id="rId4"/>
              </a:rPr>
              <a:t>http</a:t>
            </a:r>
            <a:r>
              <a:rPr lang="en-US" sz="2000" u="sng" dirty="0">
                <a:hlinkClick r:id="rId4"/>
              </a:rPr>
              <a:t>://www.fao.org/economic/ess/agri-environment/en/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1784"/>
            <a:ext cx="3252216" cy="966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949280"/>
            <a:ext cx="189833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t>3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718" y="116632"/>
            <a:ext cx="9108722" cy="9906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From SEEA CF to SEEA AFF: Air Emissions Accounts</a:t>
            </a:r>
            <a:endParaRPr lang="en-US" sz="32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180528" y="119675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9144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9512" y="836712"/>
            <a:ext cx="8595078" cy="5020816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SEEA AFF Air Emissions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Accounts extend those in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SEEA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CF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SEEA AFF Air Emissions Accounts include additional categories of land-based emissions/removals of GHG which are relevant to SEEA because directly associated with economic activities in Agriculture, Forestry and Fisheries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dirty="0" smtClean="0"/>
          </a:p>
          <a:p>
            <a:endParaRPr lang="en-GB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501008"/>
            <a:ext cx="1692399" cy="2211037"/>
          </a:xfrm>
          <a:prstGeom prst="rect">
            <a:avLst/>
          </a:prstGeom>
        </p:spPr>
      </p:pic>
      <p:sp>
        <p:nvSpPr>
          <p:cNvPr id="11" name="Notched Right Arrow 10"/>
          <p:cNvSpPr/>
          <p:nvPr/>
        </p:nvSpPr>
        <p:spPr>
          <a:xfrm>
            <a:off x="2555776" y="4293096"/>
            <a:ext cx="978408" cy="484632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FF00"/>
                </a:solidFill>
              </a:ln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3501008"/>
            <a:ext cx="1944216" cy="24482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32240" y="3933056"/>
            <a:ext cx="1909346" cy="1130145"/>
          </a:xfrm>
          <a:prstGeom prst="rect">
            <a:avLst/>
          </a:prstGeom>
        </p:spPr>
      </p:pic>
      <p:sp>
        <p:nvSpPr>
          <p:cNvPr id="14" name="Notched Right Arrow 13"/>
          <p:cNvSpPr/>
          <p:nvPr/>
        </p:nvSpPr>
        <p:spPr>
          <a:xfrm rot="10800000">
            <a:off x="5652120" y="4293096"/>
            <a:ext cx="978408" cy="484632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FF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5122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7504" y="764704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SEEA AFF Air Emission Account is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mapped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onto the ISIC Section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A,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divisions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A01 </a:t>
            </a:r>
            <a:r>
              <a:rPr lang="en-GB" sz="2400" i="1" dirty="0" smtClean="0">
                <a:solidFill>
                  <a:schemeClr val="bg1">
                    <a:lumMod val="50000"/>
                  </a:schemeClr>
                </a:solidFill>
              </a:rPr>
              <a:t>Crops </a:t>
            </a:r>
            <a:r>
              <a:rPr lang="en-GB" sz="2400" i="1" dirty="0">
                <a:solidFill>
                  <a:schemeClr val="bg1">
                    <a:lumMod val="50000"/>
                  </a:schemeClr>
                </a:solidFill>
              </a:rPr>
              <a:t>and Livestock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A02 </a:t>
            </a:r>
            <a:r>
              <a:rPr lang="en-GB" sz="2400" i="1" dirty="0">
                <a:solidFill>
                  <a:schemeClr val="bg1">
                    <a:lumMod val="50000"/>
                  </a:schemeClr>
                </a:solidFill>
              </a:rPr>
              <a:t>Forestry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A03 </a:t>
            </a:r>
            <a:r>
              <a:rPr lang="en-GB" sz="2400" i="1" dirty="0" smtClean="0">
                <a:solidFill>
                  <a:schemeClr val="bg1">
                    <a:lumMod val="50000"/>
                  </a:schemeClr>
                </a:solidFill>
              </a:rPr>
              <a:t>Fishing</a:t>
            </a:r>
          </a:p>
          <a:p>
            <a:pPr algn="just"/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SEEA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AFF Air Emission Account can be mapped onto the Agriculture and Land Use, Land Use Change and Forestry reporting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tables of the </a:t>
            </a:r>
            <a:r>
              <a:rPr lang="en-GB" sz="2400" dirty="0" smtClean="0">
                <a:solidFill>
                  <a:schemeClr val="tx2"/>
                </a:solidFill>
              </a:rPr>
              <a:t>UN Framework Convention on Climate Change (UNFCCC)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which follows the Guidelines of the Intergovernmental Panel on Climate Change (IPCC) for National GHG Inventories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413" y="116632"/>
            <a:ext cx="9108722" cy="9906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From SEEA CF to SEEA AFF: Air Emissions Accounts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33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Air Emissions from SEEA CF to SEEA AFF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124825" cy="419100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5536" y="1196752"/>
            <a:ext cx="2609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Air emissions </a:t>
            </a:r>
            <a:r>
              <a:rPr lang="en-US" sz="1200" dirty="0"/>
              <a:t>a</a:t>
            </a:r>
            <a:r>
              <a:rPr lang="en-US" sz="1200" dirty="0" smtClean="0"/>
              <a:t>ccounts in SEEA CF</a:t>
            </a:r>
            <a:endParaRPr lang="en-GB" sz="1200" dirty="0"/>
          </a:p>
        </p:txBody>
      </p:sp>
      <p:sp>
        <p:nvSpPr>
          <p:cNvPr id="6" name="Oval 5"/>
          <p:cNvSpPr/>
          <p:nvPr/>
        </p:nvSpPr>
        <p:spPr>
          <a:xfrm>
            <a:off x="1619672" y="1628800"/>
            <a:ext cx="792088" cy="403244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18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0626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Air Emissions from SEEA CF to SEEA AFF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23528" y="1340768"/>
            <a:ext cx="1945013" cy="42516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628800"/>
            <a:ext cx="7834731" cy="3960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880" y="1196752"/>
            <a:ext cx="2651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SEEA AFF Air Emissions Account</a:t>
            </a:r>
            <a:endParaRPr lang="en-GB" sz="1200" b="1" dirty="0">
              <a:solidFill>
                <a:srgbClr val="0070C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7628" y="908720"/>
            <a:ext cx="2843808" cy="496855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67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 and Opportunities:</a:t>
            </a:r>
            <a:br>
              <a:rPr lang="en-US" dirty="0" smtClean="0"/>
            </a:br>
            <a:r>
              <a:rPr lang="en-US" dirty="0" smtClean="0"/>
              <a:t>SEEA and IPCC/UNFCCC Reporting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704" y="1196752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The scope of both the SEEA and UNFCCC/IPCC is reporting of anthropogenic GHG emissions (emissions dependent on human activity): emissions from natural processes are not in scope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924944"/>
            <a:ext cx="5682488" cy="33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 and </a:t>
            </a:r>
            <a:r>
              <a:rPr lang="en-US" u="sng" dirty="0" smtClean="0"/>
              <a:t>Opportunities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SEEA and IPCC/UNFCCC Reporting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980728"/>
            <a:ext cx="9036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UNFCCC is an established process linked to International Climate Policy since 1992, with internationally approved technical guidelines for reporting (IPCC) since 1996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Most countries have built-in legislation establishing UNFCCC focal points, institutional arrangements towards national GHG Inventories, including for Agriculture and LULUCF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Dozens of Countries (Annex I) report regularly at annual intervals, since 1992, with historical time series 1990-present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Most developing countries report inventories, at increasingly frequent intervals—</a:t>
            </a:r>
            <a:r>
              <a:rPr lang="en-US" sz="2400" u="sng" dirty="0" smtClean="0">
                <a:solidFill>
                  <a:schemeClr val="bg1">
                    <a:lumMod val="50000"/>
                  </a:schemeClr>
                </a:solidFill>
              </a:rPr>
              <a:t>with the ability to report at different Tiers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A90F-8F29-452E-99F9-638E9243A76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520" y="1628800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Differences in system boundaries: 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SEEA follows the </a:t>
            </a:r>
            <a:r>
              <a:rPr lang="en-US" sz="2400" b="1" dirty="0" smtClean="0">
                <a:solidFill>
                  <a:schemeClr val="tx2"/>
                </a:solidFill>
              </a:rPr>
              <a:t>residence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principle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UNFCCC/IPCC follows the </a:t>
            </a:r>
            <a:r>
              <a:rPr lang="en-US" sz="2400" b="1" dirty="0" smtClean="0">
                <a:solidFill>
                  <a:schemeClr val="tx2"/>
                </a:solidFill>
              </a:rPr>
              <a:t>territorial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principle</a:t>
            </a:r>
          </a:p>
          <a:p>
            <a:pPr lvl="1"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Differences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underlying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statistical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classifications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SEEA reports by economic activity </a:t>
            </a:r>
            <a:r>
              <a:rPr lang="en-GB" sz="2400" b="1" dirty="0" smtClean="0">
                <a:solidFill>
                  <a:schemeClr val="tx2"/>
                </a:solidFill>
              </a:rPr>
              <a:t>(ISIC</a:t>
            </a:r>
            <a:r>
              <a:rPr lang="en-GB" sz="2400" b="1" dirty="0">
                <a:solidFill>
                  <a:schemeClr val="tx2"/>
                </a:solidFill>
              </a:rPr>
              <a:t>).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UNFCCC/IPCC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reports with a focus on biophysical processes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Challenges</a:t>
            </a:r>
            <a:r>
              <a:rPr lang="en-US" dirty="0" smtClean="0"/>
              <a:t> and Opportunities:</a:t>
            </a:r>
            <a:br>
              <a:rPr lang="en-US" dirty="0" smtClean="0"/>
            </a:br>
            <a:r>
              <a:rPr lang="en-US" dirty="0" smtClean="0"/>
              <a:t>SEEA and IPCC/UNFCCC Reporting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3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20497</TotalTime>
  <Words>787</Words>
  <Application>Microsoft Office PowerPoint</Application>
  <PresentationFormat>On-screen Show (4:3)</PresentationFormat>
  <Paragraphs>187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Clarity</vt:lpstr>
      <vt:lpstr>SEEA  aFF Air emissions accounts  mapping IPCC greenhouse gas emissions categories to ISIC A </vt:lpstr>
      <vt:lpstr>OUTLINE</vt:lpstr>
      <vt:lpstr>From SEEA CF to SEEA AFF: Air Emissions Accounts</vt:lpstr>
      <vt:lpstr>From SEEA CF to SEEA AFF: Air Emissions Accounts</vt:lpstr>
      <vt:lpstr>Air Emissions from SEEA CF to SEEA AFF</vt:lpstr>
      <vt:lpstr>Air Emissions from SEEA CF to SEEA AFF</vt:lpstr>
      <vt:lpstr>Challenges and Opportunities: SEEA and IPCC/UNFCCC Reporting </vt:lpstr>
      <vt:lpstr>Challenges and Opportunities: SEEA and IPCC/UNFCCC Reporting </vt:lpstr>
      <vt:lpstr>Challenges and Opportunities: SEEA and IPCC/UNFCCC Reporting </vt:lpstr>
      <vt:lpstr>Challenges and Opportunities: SEEA and IPCC/UNFCCC Reporting </vt:lpstr>
      <vt:lpstr>Challenges and Opportunities: SEEA and IPCC/UNFCCC Reporting </vt:lpstr>
      <vt:lpstr>SEEA AFF Air Emissions Accounts </vt:lpstr>
      <vt:lpstr>PowerPoint Presentation</vt:lpstr>
      <vt:lpstr>PowerPoint Presentation</vt:lpstr>
      <vt:lpstr>SEEA AFF Air Emissions Accounts application: Central America countries</vt:lpstr>
      <vt:lpstr>SEEA AFF Air Emissions Accounts application: Central America countries</vt:lpstr>
      <vt:lpstr>SEEA AFF Air Emissions Accounts application: Central America countries</vt:lpstr>
      <vt:lpstr>Conclusions</vt:lpstr>
      <vt:lpstr>QUESTION</vt:lpstr>
      <vt:lpstr>PowerPoint Presentation</vt:lpstr>
    </vt:vector>
  </TitlesOfParts>
  <Company>FAO of the 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Cerilli (ESS)</dc:creator>
  <cp:lastModifiedBy>Silvia</cp:lastModifiedBy>
  <cp:revision>353</cp:revision>
  <dcterms:created xsi:type="dcterms:W3CDTF">2015-09-08T10:12:41Z</dcterms:created>
  <dcterms:modified xsi:type="dcterms:W3CDTF">2017-10-19T14:51:03Z</dcterms:modified>
</cp:coreProperties>
</file>