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6" r:id="rId13"/>
    <p:sldId id="272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47424-2E5D-431B-BBE7-73B49E3FD9B6}" type="datetimeFigureOut">
              <a:rPr lang="fi-FI" smtClean="0"/>
              <a:t>19.10.2017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9DBA-9531-41A3-A1CC-44FAC7D0A8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59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2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796" y="4136566"/>
            <a:ext cx="5139273" cy="338554"/>
          </a:xfrm>
        </p:spPr>
        <p:txBody>
          <a:bodyPr lIns="0">
            <a:spAutoFit/>
          </a:bodyPr>
          <a:lstStyle>
            <a:lvl1pPr>
              <a:defRPr sz="2200" b="0" baseline="0"/>
            </a:lvl1pPr>
          </a:lstStyle>
          <a:p>
            <a:r>
              <a:rPr lang="en-GB" noProof="0" dirty="0" err="1" smtClean="0"/>
              <a:t>Otsikko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6796" y="5459961"/>
            <a:ext cx="5139274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7" name="Picture 6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54" y="3924168"/>
            <a:ext cx="2378946" cy="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12798" y="4148156"/>
            <a:ext cx="5139273" cy="384721"/>
          </a:xfrm>
        </p:spPr>
        <p:txBody>
          <a:bodyPr>
            <a:spAutoFit/>
          </a:bodyPr>
          <a:lstStyle>
            <a:lvl1pPr>
              <a:defRPr sz="2500" b="1" baseline="0"/>
            </a:lvl1pPr>
          </a:lstStyle>
          <a:p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797" y="5025331"/>
            <a:ext cx="5139274" cy="430887"/>
          </a:xfrm>
        </p:spPr>
        <p:txBody>
          <a:bodyPr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> etunimi.sukunimi@stat.fi</a:t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12" name="Picture 11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260" y="3962401"/>
            <a:ext cx="2455364" cy="5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04598" y="1600199"/>
            <a:ext cx="7734300" cy="44116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9" name="Picture 8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3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2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4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3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180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04850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4669562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1" name="Picture 10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4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2194" y="2159000"/>
            <a:ext cx="7719612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4850" y="1346205"/>
            <a:ext cx="7726363" cy="312738"/>
          </a:xfrm>
        </p:spPr>
        <p:txBody>
          <a:bodyPr/>
          <a:lstStyle>
            <a:lvl1pPr marL="0" indent="0">
              <a:buNone/>
              <a:defRPr b="1">
                <a:solidFill>
                  <a:srgbClr val="0073B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pic>
        <p:nvPicPr>
          <p:cNvPr id="12" name="Picture 11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3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99" y="366766"/>
            <a:ext cx="773480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598" y="1548000"/>
            <a:ext cx="7734803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33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0" r:id="rId4"/>
    <p:sldLayoutId id="2147483681" r:id="rId5"/>
    <p:sldLayoutId id="2147483682" r:id="rId6"/>
    <p:sldLayoutId id="2147483676" r:id="rId7"/>
    <p:sldLayoutId id="2147483677" r:id="rId8"/>
    <p:sldLayoutId id="2147483678" r:id="rId9"/>
    <p:sldLayoutId id="2147483683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06796" y="4136566"/>
            <a:ext cx="5139273" cy="677108"/>
          </a:xfrm>
        </p:spPr>
        <p:txBody>
          <a:bodyPr/>
          <a:lstStyle/>
          <a:p>
            <a:r>
              <a:rPr lang="fi-FI" dirty="0" smtClean="0"/>
              <a:t>EGSS, </a:t>
            </a:r>
            <a:r>
              <a:rPr lang="fi-FI" dirty="0" err="1" smtClean="0"/>
              <a:t>Bioeconomy</a:t>
            </a:r>
            <a:r>
              <a:rPr lang="fi-FI" dirty="0" smtClean="0"/>
              <a:t>, </a:t>
            </a:r>
            <a:r>
              <a:rPr lang="fi-FI" dirty="0" err="1" smtClean="0"/>
              <a:t>Circular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r>
              <a:rPr lang="fi-FI" dirty="0" smtClean="0"/>
              <a:t> and </a:t>
            </a:r>
            <a:r>
              <a:rPr lang="fi-FI" dirty="0" err="1" smtClean="0"/>
              <a:t>Clean</a:t>
            </a:r>
            <a:r>
              <a:rPr lang="fi-FI" dirty="0" smtClean="0"/>
              <a:t> Tech </a:t>
            </a:r>
            <a:r>
              <a:rPr lang="fi-FI" dirty="0" smtClean="0"/>
              <a:t>–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6796" y="5459961"/>
            <a:ext cx="5139274" cy="473976"/>
          </a:xfrm>
        </p:spPr>
        <p:txBody>
          <a:bodyPr/>
          <a:lstStyle/>
          <a:p>
            <a:r>
              <a:rPr lang="fi-FI" dirty="0" smtClean="0"/>
              <a:t>Sami Hautakangas</a:t>
            </a:r>
          </a:p>
          <a:p>
            <a:r>
              <a:rPr lang="fi-FI" dirty="0" smtClean="0"/>
              <a:t>23th London Group </a:t>
            </a:r>
            <a:r>
              <a:rPr lang="fi-FI" dirty="0" err="1" smtClean="0"/>
              <a:t>meeting</a:t>
            </a:r>
            <a:r>
              <a:rPr lang="fi-FI" dirty="0" smtClean="0"/>
              <a:t>, San José, Costa Rica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135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1/2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04598" y="1118850"/>
            <a:ext cx="7734300" cy="4393308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10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98" y="5845759"/>
            <a:ext cx="7734300" cy="309926"/>
          </a:xfrm>
          <a:prstGeom prst="rect">
            <a:avLst/>
          </a:prstGeom>
        </p:spPr>
      </p:pic>
      <p:sp>
        <p:nvSpPr>
          <p:cNvPr id="9" name="Ellipsi 8"/>
          <p:cNvSpPr/>
          <p:nvPr/>
        </p:nvSpPr>
        <p:spPr>
          <a:xfrm>
            <a:off x="7199290" y="4185634"/>
            <a:ext cx="682581" cy="36642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7756317" y="4138682"/>
            <a:ext cx="682581" cy="406309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74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1/2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04598" y="1118850"/>
            <a:ext cx="7734300" cy="4393308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98" y="5845759"/>
            <a:ext cx="7734300" cy="309926"/>
          </a:xfrm>
          <a:prstGeom prst="rect">
            <a:avLst/>
          </a:prstGeom>
        </p:spPr>
      </p:pic>
      <p:sp>
        <p:nvSpPr>
          <p:cNvPr id="9" name="Ellipsi 8"/>
          <p:cNvSpPr/>
          <p:nvPr/>
        </p:nvSpPr>
        <p:spPr>
          <a:xfrm>
            <a:off x="7186411" y="4733348"/>
            <a:ext cx="682581" cy="39924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7756317" y="4723508"/>
            <a:ext cx="682581" cy="39924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2/2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12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 smtClean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8" y="799971"/>
            <a:ext cx="7734300" cy="5211891"/>
          </a:xfrm>
          <a:prstGeom prst="rect">
            <a:avLst/>
          </a:prstGeom>
        </p:spPr>
      </p:pic>
      <p:sp>
        <p:nvSpPr>
          <p:cNvPr id="8" name="Ellipsi 7"/>
          <p:cNvSpPr/>
          <p:nvPr/>
        </p:nvSpPr>
        <p:spPr>
          <a:xfrm>
            <a:off x="704095" y="1400576"/>
            <a:ext cx="7734803" cy="29943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1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2/2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13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 smtClean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8" y="799971"/>
            <a:ext cx="7734300" cy="5211891"/>
          </a:xfrm>
          <a:prstGeom prst="rect">
            <a:avLst/>
          </a:prstGeom>
        </p:spPr>
      </p:pic>
      <p:sp>
        <p:nvSpPr>
          <p:cNvPr id="8" name="Ellipsi 7"/>
          <p:cNvSpPr/>
          <p:nvPr/>
        </p:nvSpPr>
        <p:spPr>
          <a:xfrm>
            <a:off x="4722304" y="1255711"/>
            <a:ext cx="1282041" cy="461128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/>
          <p:cNvSpPr/>
          <p:nvPr/>
        </p:nvSpPr>
        <p:spPr>
          <a:xfrm>
            <a:off x="5802627" y="1332883"/>
            <a:ext cx="1282041" cy="461128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6907419" y="1395534"/>
            <a:ext cx="1282041" cy="461128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51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937126" cy="430887"/>
          </a:xfrm>
        </p:spPr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/>
              <a:t>w</a:t>
            </a:r>
            <a:r>
              <a:rPr lang="fi-FI" dirty="0" err="1" smtClean="0"/>
              <a:t>e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in </a:t>
            </a:r>
            <a:r>
              <a:rPr lang="fi-FI" dirty="0" err="1" smtClean="0"/>
              <a:t>Bioeconomy</a:t>
            </a:r>
            <a:r>
              <a:rPr lang="fi-FI" dirty="0" smtClean="0"/>
              <a:t>? 1/3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/>
              <a:t>Definition </a:t>
            </a:r>
            <a:r>
              <a:rPr lang="fi-FI" sz="2400" dirty="0" err="1" smtClean="0"/>
              <a:t>by</a:t>
            </a:r>
            <a:r>
              <a:rPr lang="fi-FI" sz="2400" dirty="0" smtClean="0"/>
              <a:t> European Commission: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bioeconomy</a:t>
            </a:r>
            <a:r>
              <a:rPr lang="en-US" sz="2400" dirty="0"/>
              <a:t> encompasses the </a:t>
            </a:r>
            <a:r>
              <a:rPr lang="en-US" sz="2400" i="1" dirty="0"/>
              <a:t>production</a:t>
            </a:r>
            <a:r>
              <a:rPr lang="en-US" sz="2400" dirty="0"/>
              <a:t> of renewable biological resources and their </a:t>
            </a:r>
            <a:r>
              <a:rPr lang="en-US" sz="2400" i="1" dirty="0"/>
              <a:t>conversion</a:t>
            </a:r>
            <a:r>
              <a:rPr lang="en-US" sz="2400" dirty="0"/>
              <a:t> into</a:t>
            </a:r>
            <a:r>
              <a:rPr lang="fi-FI" sz="2400" dirty="0"/>
              <a:t> </a:t>
            </a:r>
            <a:r>
              <a:rPr lang="en-US" sz="2400" dirty="0"/>
              <a:t>food, feed, bio-based products and bioenergy. It includes </a:t>
            </a:r>
            <a:r>
              <a:rPr lang="en-US" sz="2400" u="sng" dirty="0"/>
              <a:t>agriculture</a:t>
            </a:r>
            <a:r>
              <a:rPr lang="en-US" sz="2400" dirty="0"/>
              <a:t>, </a:t>
            </a:r>
            <a:r>
              <a:rPr lang="en-US" sz="2400" u="sng" dirty="0"/>
              <a:t>forestry</a:t>
            </a:r>
            <a:r>
              <a:rPr lang="en-US" sz="2400" dirty="0"/>
              <a:t>, </a:t>
            </a:r>
            <a:r>
              <a:rPr lang="en-US" sz="2400" u="sng" dirty="0"/>
              <a:t>fisheries</a:t>
            </a:r>
            <a:r>
              <a:rPr lang="en-US" sz="2400" dirty="0"/>
              <a:t>, </a:t>
            </a:r>
            <a:r>
              <a:rPr lang="en-US" sz="2400" u="sng" dirty="0" smtClean="0"/>
              <a:t>food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u="sng" dirty="0"/>
              <a:t>pulp and</a:t>
            </a:r>
            <a:r>
              <a:rPr lang="fi-FI" sz="2400" u="sng" dirty="0"/>
              <a:t> </a:t>
            </a:r>
            <a:r>
              <a:rPr lang="en-US" sz="2400" u="sng" dirty="0"/>
              <a:t>paper production</a:t>
            </a:r>
            <a:r>
              <a:rPr lang="en-US" sz="2400" dirty="0"/>
              <a:t>, as well as parts of </a:t>
            </a:r>
            <a:r>
              <a:rPr lang="en-US" sz="2400" u="sng" dirty="0"/>
              <a:t>chemical</a:t>
            </a:r>
            <a:r>
              <a:rPr lang="en-US" sz="2400" dirty="0"/>
              <a:t>, </a:t>
            </a:r>
            <a:r>
              <a:rPr lang="en-US" sz="2400" u="sng" dirty="0"/>
              <a:t>biotechnological</a:t>
            </a:r>
            <a:r>
              <a:rPr lang="en-US" sz="2400" dirty="0"/>
              <a:t> and </a:t>
            </a:r>
            <a:r>
              <a:rPr lang="en-US" sz="2400" u="sng" dirty="0"/>
              <a:t>energy</a:t>
            </a:r>
            <a:r>
              <a:rPr lang="en-US" sz="2400" dirty="0"/>
              <a:t> industries</a:t>
            </a:r>
            <a:r>
              <a:rPr lang="en-US" sz="2400" dirty="0" smtClean="0"/>
              <a:t>.</a:t>
            </a:r>
          </a:p>
          <a:p>
            <a:pPr lvl="1"/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01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8027278" cy="430887"/>
          </a:xfrm>
        </p:spPr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/>
              <a:t>w</a:t>
            </a:r>
            <a:r>
              <a:rPr lang="fi-FI" dirty="0" err="1" smtClean="0"/>
              <a:t>e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in </a:t>
            </a:r>
            <a:r>
              <a:rPr lang="fi-FI" dirty="0" err="1" smtClean="0"/>
              <a:t>Bioeconomy</a:t>
            </a:r>
            <a:r>
              <a:rPr lang="fi-FI" dirty="0" smtClean="0"/>
              <a:t>? 2/3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600199"/>
            <a:ext cx="8271977" cy="4411663"/>
          </a:xfrm>
        </p:spPr>
        <p:txBody>
          <a:bodyPr/>
          <a:lstStyle/>
          <a:p>
            <a:r>
              <a:rPr lang="en-US" dirty="0"/>
              <a:t>Product chain examples:</a:t>
            </a:r>
          </a:p>
          <a:p>
            <a:pPr lvl="1"/>
            <a:r>
              <a:rPr lang="en-US" dirty="0"/>
              <a:t>Agricultural product </a:t>
            </a:r>
            <a:r>
              <a:rPr lang="en-US" dirty="0" smtClean="0"/>
              <a:t>&gt; </a:t>
            </a:r>
            <a:r>
              <a:rPr lang="en-US" dirty="0"/>
              <a:t>transportation </a:t>
            </a:r>
            <a:r>
              <a:rPr lang="en-US" dirty="0" smtClean="0"/>
              <a:t>&gt; </a:t>
            </a:r>
            <a:r>
              <a:rPr lang="en-US" dirty="0"/>
              <a:t>food manufacturing </a:t>
            </a:r>
            <a:r>
              <a:rPr lang="en-US" dirty="0" smtClean="0"/>
              <a:t>&gt; </a:t>
            </a:r>
            <a:r>
              <a:rPr lang="en-US" dirty="0"/>
              <a:t>transportation </a:t>
            </a:r>
            <a:r>
              <a:rPr lang="en-US" dirty="0" smtClean="0"/>
              <a:t>&gt; </a:t>
            </a:r>
            <a:r>
              <a:rPr lang="en-US" dirty="0"/>
              <a:t>retail to consumers</a:t>
            </a:r>
          </a:p>
          <a:p>
            <a:pPr marL="2286000" lvl="5" indent="0">
              <a:buNone/>
            </a:pP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/>
              <a:t>wholesale to restaurant </a:t>
            </a:r>
            <a:r>
              <a:rPr lang="en-US" dirty="0" smtClean="0"/>
              <a:t>&gt; </a:t>
            </a:r>
            <a:r>
              <a:rPr lang="en-US" dirty="0"/>
              <a:t>restaurant service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Wood </a:t>
            </a:r>
            <a:r>
              <a:rPr lang="en-US" dirty="0" smtClean="0"/>
              <a:t>&gt; </a:t>
            </a:r>
            <a:r>
              <a:rPr lang="en-US" dirty="0"/>
              <a:t>transportation </a:t>
            </a:r>
            <a:r>
              <a:rPr lang="en-US" dirty="0" smtClean="0"/>
              <a:t>&gt; </a:t>
            </a:r>
            <a:r>
              <a:rPr lang="en-US" dirty="0"/>
              <a:t>paper </a:t>
            </a:r>
            <a:r>
              <a:rPr lang="en-US" dirty="0" smtClean="0"/>
              <a:t>&gt; </a:t>
            </a:r>
            <a:r>
              <a:rPr lang="en-US" dirty="0"/>
              <a:t>transport </a:t>
            </a:r>
            <a:r>
              <a:rPr lang="en-US" dirty="0" smtClean="0"/>
              <a:t>&gt; </a:t>
            </a:r>
            <a:r>
              <a:rPr lang="en-US" dirty="0"/>
              <a:t>retail </a:t>
            </a:r>
            <a:r>
              <a:rPr lang="en-US" dirty="0" smtClean="0"/>
              <a:t>sale</a:t>
            </a:r>
            <a:endParaRPr lang="en-US" dirty="0"/>
          </a:p>
          <a:p>
            <a:pPr marL="3200400" lvl="7" indent="0">
              <a:buNone/>
            </a:pPr>
            <a:r>
              <a:rPr lang="en-US" dirty="0"/>
              <a:t> </a:t>
            </a:r>
            <a:r>
              <a:rPr lang="en-US" dirty="0" smtClean="0"/>
              <a:t>		  &gt; </a:t>
            </a:r>
            <a:r>
              <a:rPr lang="en-US" dirty="0"/>
              <a:t>wood waste </a:t>
            </a:r>
            <a:r>
              <a:rPr lang="en-US" dirty="0" smtClean="0"/>
              <a:t>&gt; energy production</a:t>
            </a:r>
            <a:endParaRPr lang="en-US" dirty="0"/>
          </a:p>
          <a:p>
            <a:endParaRPr lang="fi-FI" dirty="0"/>
          </a:p>
          <a:p>
            <a:endParaRPr lang="en-US" dirty="0" smtClean="0"/>
          </a:p>
          <a:p>
            <a:pPr lvl="1"/>
            <a:r>
              <a:rPr lang="fi-FI" dirty="0" err="1"/>
              <a:t>Recycling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included</a:t>
            </a:r>
            <a:r>
              <a:rPr lang="fi-FI" dirty="0"/>
              <a:t> to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 smtClean="0"/>
              <a:t>chains</a:t>
            </a: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64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950005" cy="430887"/>
          </a:xfrm>
        </p:spPr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/>
              <a:t>w</a:t>
            </a:r>
            <a:r>
              <a:rPr lang="fi-FI" dirty="0" err="1" smtClean="0"/>
              <a:t>e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in </a:t>
            </a:r>
            <a:r>
              <a:rPr lang="fi-FI" dirty="0" err="1" smtClean="0"/>
              <a:t>Bioeconomy</a:t>
            </a:r>
            <a:r>
              <a:rPr lang="fi-FI" dirty="0" smtClean="0"/>
              <a:t>? 3/3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i-FI" sz="2400" dirty="0" smtClean="0"/>
          </a:p>
          <a:p>
            <a:r>
              <a:rPr lang="fi-FI" sz="2400" dirty="0" err="1" smtClean="0"/>
              <a:t>Questions</a:t>
            </a:r>
            <a:r>
              <a:rPr lang="fi-FI" sz="2400" dirty="0" smtClean="0"/>
              <a:t>:</a:t>
            </a:r>
          </a:p>
          <a:p>
            <a:pPr lvl="1"/>
            <a:r>
              <a:rPr lang="fi-FI" sz="2400" dirty="0" err="1" smtClean="0"/>
              <a:t>Where</a:t>
            </a:r>
            <a:r>
              <a:rPr lang="fi-FI" sz="2400" dirty="0" smtClean="0"/>
              <a:t> 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we</a:t>
            </a:r>
            <a:r>
              <a:rPr lang="fi-FI" sz="2400" dirty="0" smtClean="0"/>
              <a:t> </a:t>
            </a:r>
            <a:r>
              <a:rPr lang="fi-FI" sz="2400" dirty="0" err="1" smtClean="0"/>
              <a:t>draw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line?</a:t>
            </a:r>
          </a:p>
          <a:p>
            <a:pPr lvl="1"/>
            <a:r>
              <a:rPr lang="fi-FI" sz="2400" dirty="0" err="1" smtClean="0"/>
              <a:t>What</a:t>
            </a:r>
            <a:r>
              <a:rPr lang="fi-FI" sz="2400" dirty="0" smtClean="0"/>
              <a:t> </a:t>
            </a:r>
            <a:r>
              <a:rPr lang="fi-FI" sz="2400" dirty="0" err="1" smtClean="0"/>
              <a:t>should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viewpoint</a:t>
            </a:r>
            <a:r>
              <a:rPr lang="fi-FI" sz="2400" dirty="0" smtClean="0"/>
              <a:t>?</a:t>
            </a:r>
          </a:p>
          <a:p>
            <a:pPr lvl="2"/>
            <a:r>
              <a:rPr lang="fi-FI" sz="2400" dirty="0" err="1" smtClean="0"/>
              <a:t>The</a:t>
            </a:r>
            <a:r>
              <a:rPr lang="fi-FI" sz="2400" dirty="0" smtClean="0"/>
              <a:t> products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renewable</a:t>
            </a:r>
            <a:r>
              <a:rPr lang="fi-FI" sz="2400" dirty="0" smtClean="0"/>
              <a:t>?</a:t>
            </a:r>
          </a:p>
          <a:p>
            <a:pPr lvl="2"/>
            <a:r>
              <a:rPr lang="fi-FI" sz="2400" dirty="0" smtClean="0"/>
              <a:t>How </a:t>
            </a:r>
            <a:r>
              <a:rPr lang="fi-FI" sz="2400" dirty="0" err="1" smtClean="0"/>
              <a:t>about</a:t>
            </a:r>
            <a:r>
              <a:rPr lang="fi-FI" sz="2400" dirty="0" smtClean="0"/>
              <a:t> </a:t>
            </a:r>
            <a:r>
              <a:rPr lang="fi-FI" sz="2400" dirty="0" err="1" smtClean="0"/>
              <a:t>intermediate</a:t>
            </a:r>
            <a:r>
              <a:rPr lang="fi-FI" sz="2400" dirty="0" smtClean="0"/>
              <a:t> products?</a:t>
            </a:r>
          </a:p>
          <a:p>
            <a:pPr lvl="2"/>
            <a:r>
              <a:rPr lang="fi-FI" sz="2400" dirty="0" err="1" smtClean="0"/>
              <a:t>Some</a:t>
            </a:r>
            <a:r>
              <a:rPr lang="fi-FI" sz="2400" dirty="0" smtClean="0"/>
              <a:t> </a:t>
            </a:r>
            <a:r>
              <a:rPr lang="fi-FI" sz="2400" dirty="0" err="1" smtClean="0"/>
              <a:t>other</a:t>
            </a:r>
            <a:r>
              <a:rPr lang="fi-FI" sz="2400" dirty="0" smtClean="0"/>
              <a:t> </a:t>
            </a:r>
            <a:r>
              <a:rPr lang="fi-FI" sz="2400" dirty="0" err="1" smtClean="0"/>
              <a:t>viewpoint</a:t>
            </a:r>
            <a:r>
              <a:rPr lang="fi-FI" sz="2400" dirty="0" smtClean="0"/>
              <a:t>?</a:t>
            </a:r>
          </a:p>
          <a:p>
            <a:pPr lvl="2"/>
            <a:endParaRPr lang="fi-FI" sz="2400" dirty="0"/>
          </a:p>
          <a:p>
            <a:pPr marL="0" indent="0" algn="ctr">
              <a:buNone/>
            </a:pPr>
            <a:r>
              <a:rPr lang="fi-FI" sz="2400" dirty="0" smtClean="0">
                <a:solidFill>
                  <a:srgbClr val="00B050"/>
                </a:solidFill>
              </a:rPr>
              <a:t>THANK YOU!</a:t>
            </a:r>
          </a:p>
          <a:p>
            <a:endParaRPr lang="fi-FI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20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err="1" smtClean="0"/>
              <a:t>Concepts</a:t>
            </a:r>
            <a:r>
              <a:rPr lang="fi-FI" sz="2400" dirty="0" smtClean="0"/>
              <a:t> </a:t>
            </a:r>
            <a:r>
              <a:rPr lang="fi-FI" sz="2400" dirty="0" err="1" smtClean="0"/>
              <a:t>used</a:t>
            </a:r>
            <a:r>
              <a:rPr lang="fi-FI" sz="2400" dirty="0" smtClean="0"/>
              <a:t> to </a:t>
            </a:r>
            <a:r>
              <a:rPr lang="fi-FI" sz="2400" dirty="0" err="1" smtClean="0"/>
              <a:t>underline</a:t>
            </a:r>
            <a:r>
              <a:rPr lang="fi-FI" sz="2400" dirty="0" smtClean="0"/>
              <a:t> </a:t>
            </a:r>
            <a:r>
              <a:rPr lang="fi-FI" sz="2400" dirty="0" err="1" smtClean="0"/>
              <a:t>environment-friendliness</a:t>
            </a:r>
            <a:endParaRPr lang="fi-FI" sz="2400" dirty="0" smtClean="0"/>
          </a:p>
          <a:p>
            <a:r>
              <a:rPr lang="fi-FI" sz="2400" dirty="0" err="1" smtClean="0"/>
              <a:t>Often</a:t>
            </a:r>
            <a:r>
              <a:rPr lang="fi-FI" sz="2400" dirty="0" smtClean="0"/>
              <a:t> </a:t>
            </a:r>
            <a:r>
              <a:rPr lang="fi-FI" sz="2400" dirty="0" err="1" smtClean="0"/>
              <a:t>used</a:t>
            </a:r>
            <a:r>
              <a:rPr lang="fi-FI" sz="2400" dirty="0" smtClean="0"/>
              <a:t> </a:t>
            </a:r>
            <a:r>
              <a:rPr lang="fi-FI" sz="2400" dirty="0" err="1" smtClean="0"/>
              <a:t>miscellaneously</a:t>
            </a:r>
            <a:endParaRPr lang="fi-FI" sz="2400" dirty="0" smtClean="0"/>
          </a:p>
          <a:p>
            <a:endParaRPr lang="fi-FI" dirty="0" smtClean="0"/>
          </a:p>
          <a:p>
            <a:r>
              <a:rPr lang="fi-FI" sz="2400" dirty="0" smtClean="0"/>
              <a:t>Here: an </a:t>
            </a:r>
            <a:r>
              <a:rPr lang="fi-FI" sz="2400" dirty="0" err="1" smtClean="0"/>
              <a:t>effort</a:t>
            </a:r>
            <a:r>
              <a:rPr lang="fi-FI" sz="2400" dirty="0" smtClean="0"/>
              <a:t> to </a:t>
            </a:r>
            <a:r>
              <a:rPr lang="fi-FI" sz="2400" dirty="0" err="1" smtClean="0"/>
              <a:t>clarify</a:t>
            </a:r>
            <a:r>
              <a:rPr lang="fi-FI" sz="2400" dirty="0" smtClean="0"/>
              <a:t> </a:t>
            </a:r>
            <a:r>
              <a:rPr lang="fi-FI" sz="2400" dirty="0" err="1" smtClean="0"/>
              <a:t>these</a:t>
            </a:r>
            <a:r>
              <a:rPr lang="fi-FI" sz="2400" dirty="0" smtClean="0"/>
              <a:t> </a:t>
            </a:r>
            <a:r>
              <a:rPr lang="fi-FI" sz="2400" dirty="0" err="1" smtClean="0"/>
              <a:t>concepts</a:t>
            </a:r>
            <a:endParaRPr lang="fi-FI" sz="2400" dirty="0" smtClean="0"/>
          </a:p>
          <a:p>
            <a:r>
              <a:rPr lang="fi-FI" sz="2400" dirty="0" err="1" smtClean="0"/>
              <a:t>Concentrating</a:t>
            </a:r>
            <a:r>
              <a:rPr lang="fi-FI" sz="2400" dirty="0" smtClean="0"/>
              <a:t> on </a:t>
            </a:r>
            <a:r>
              <a:rPr lang="fi-FI" sz="2400" dirty="0" err="1" smtClean="0"/>
              <a:t>three</a:t>
            </a:r>
            <a:r>
              <a:rPr lang="fi-FI" sz="2400" dirty="0" smtClean="0"/>
              <a:t> </a:t>
            </a:r>
            <a:r>
              <a:rPr lang="fi-FI" sz="2400" dirty="0" err="1" smtClean="0"/>
              <a:t>concepts</a:t>
            </a:r>
            <a:endParaRPr lang="fi-FI" sz="2400" dirty="0" smtClean="0"/>
          </a:p>
          <a:p>
            <a:pPr lvl="1"/>
            <a:r>
              <a:rPr lang="fi-FI" sz="2400" dirty="0" err="1" smtClean="0"/>
              <a:t>Bioeconomy</a:t>
            </a:r>
            <a:endParaRPr lang="fi-FI" sz="2400" dirty="0" smtClean="0"/>
          </a:p>
          <a:p>
            <a:pPr lvl="1"/>
            <a:r>
              <a:rPr lang="fi-FI" sz="2400" dirty="0" err="1" smtClean="0"/>
              <a:t>Clean</a:t>
            </a:r>
            <a:r>
              <a:rPr lang="fi-FI" sz="2400" dirty="0" smtClean="0"/>
              <a:t> Tech</a:t>
            </a:r>
          </a:p>
          <a:p>
            <a:pPr lvl="1"/>
            <a:r>
              <a:rPr lang="fi-FI" sz="2400" dirty="0" err="1" smtClean="0"/>
              <a:t>Circular</a:t>
            </a:r>
            <a:r>
              <a:rPr lang="fi-FI" sz="2400" dirty="0" smtClean="0"/>
              <a:t> </a:t>
            </a:r>
            <a:r>
              <a:rPr lang="fi-FI" sz="2400" dirty="0" err="1" smtClean="0"/>
              <a:t>Economy</a:t>
            </a:r>
            <a:endParaRPr lang="fi-FI" sz="2400" dirty="0" smtClean="0"/>
          </a:p>
          <a:p>
            <a:r>
              <a:rPr lang="fi-FI" sz="2400" dirty="0" err="1" smtClean="0"/>
              <a:t>Compared</a:t>
            </a:r>
            <a:r>
              <a:rPr lang="fi-FI" sz="2400" dirty="0" smtClean="0"/>
              <a:t> </a:t>
            </a:r>
            <a:r>
              <a:rPr lang="fi-FI" sz="2400" dirty="0" err="1" smtClean="0"/>
              <a:t>with</a:t>
            </a:r>
            <a:r>
              <a:rPr lang="fi-FI" sz="2400" dirty="0" smtClean="0"/>
              <a:t> EGSS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Sami Hautakangas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2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One </a:t>
            </a:r>
            <a:r>
              <a:rPr lang="fi-FI" dirty="0" err="1" smtClean="0"/>
              <a:t>way</a:t>
            </a:r>
            <a:r>
              <a:rPr lang="fi-FI" dirty="0" smtClean="0"/>
              <a:t> to </a:t>
            </a:r>
            <a:r>
              <a:rPr lang="fi-FI" dirty="0" err="1" smtClean="0"/>
              <a:t>put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concepts</a:t>
            </a:r>
            <a:r>
              <a:rPr lang="fi-FI" dirty="0" smtClean="0"/>
              <a:t> in </a:t>
            </a:r>
            <a:r>
              <a:rPr lang="fi-FI" dirty="0" err="1" smtClean="0"/>
              <a:t>context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3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8" y="1918798"/>
            <a:ext cx="6237115" cy="426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1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Definitions-Bioeconomy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/>
              <a:t>Main </a:t>
            </a:r>
            <a:r>
              <a:rPr lang="fi-FI" sz="2400" dirty="0" err="1" smtClean="0"/>
              <a:t>point</a:t>
            </a:r>
            <a:r>
              <a:rPr lang="fi-FI" sz="2400" dirty="0" smtClean="0"/>
              <a:t> in </a:t>
            </a:r>
            <a:r>
              <a:rPr lang="fi-FI" sz="2400" dirty="0" err="1" smtClean="0"/>
              <a:t>definitions</a:t>
            </a:r>
            <a:r>
              <a:rPr lang="fi-FI" sz="2400" dirty="0" smtClean="0"/>
              <a:t>:</a:t>
            </a:r>
          </a:p>
          <a:p>
            <a:pPr lvl="1"/>
            <a:r>
              <a:rPr lang="fi-FI" sz="2400" dirty="0" err="1" smtClean="0"/>
              <a:t>Renewable</a:t>
            </a:r>
            <a:r>
              <a:rPr lang="fi-FI" sz="2400" dirty="0" smtClean="0"/>
              <a:t> </a:t>
            </a:r>
            <a:r>
              <a:rPr lang="fi-FI" sz="2400" dirty="0" err="1" smtClean="0"/>
              <a:t>resources</a:t>
            </a:r>
            <a:r>
              <a:rPr lang="fi-FI" sz="2400" dirty="0" smtClean="0"/>
              <a:t> in </a:t>
            </a:r>
            <a:r>
              <a:rPr lang="fi-FI" sz="2400" dirty="0" err="1" smtClean="0"/>
              <a:t>production</a:t>
            </a:r>
            <a:r>
              <a:rPr lang="fi-FI" sz="2400" dirty="0" smtClean="0"/>
              <a:t> </a:t>
            </a:r>
            <a:r>
              <a:rPr lang="fi-FI" sz="2400" dirty="0" err="1" smtClean="0"/>
              <a:t>process</a:t>
            </a:r>
            <a:endParaRPr lang="fi-FI" sz="24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3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Definitions-Clean</a:t>
            </a:r>
            <a:r>
              <a:rPr lang="fi-FI" dirty="0" smtClean="0"/>
              <a:t> Tech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/>
              <a:t>Main </a:t>
            </a:r>
            <a:r>
              <a:rPr lang="fi-FI" sz="2400" dirty="0" err="1" smtClean="0"/>
              <a:t>point</a:t>
            </a:r>
            <a:r>
              <a:rPr lang="fi-FI" sz="2400" dirty="0" smtClean="0"/>
              <a:t> in </a:t>
            </a:r>
            <a:r>
              <a:rPr lang="fi-FI" sz="2400" dirty="0" err="1" smtClean="0"/>
              <a:t>definitions</a:t>
            </a:r>
            <a:r>
              <a:rPr lang="fi-FI" sz="2400" dirty="0" smtClean="0"/>
              <a:t>:</a:t>
            </a:r>
          </a:p>
          <a:p>
            <a:pPr lvl="1"/>
            <a:r>
              <a:rPr lang="fi-FI" sz="2400" dirty="0" smtClean="0"/>
              <a:t>Using </a:t>
            </a:r>
            <a:r>
              <a:rPr lang="fi-FI" sz="2400" dirty="0" err="1" smtClean="0"/>
              <a:t>materials</a:t>
            </a:r>
            <a:r>
              <a:rPr lang="fi-FI" sz="2400" dirty="0" smtClean="0"/>
              <a:t> </a:t>
            </a:r>
            <a:r>
              <a:rPr lang="fi-FI" sz="2400" dirty="0" err="1" smtClean="0"/>
              <a:t>efficiently</a:t>
            </a:r>
            <a:r>
              <a:rPr lang="fi-FI" sz="2400" dirty="0" smtClean="0"/>
              <a:t> in </a:t>
            </a:r>
            <a:r>
              <a:rPr lang="fi-FI" sz="2400" dirty="0" err="1" smtClean="0"/>
              <a:t>production</a:t>
            </a:r>
            <a:r>
              <a:rPr lang="fi-FI" sz="2400" dirty="0" smtClean="0"/>
              <a:t> </a:t>
            </a:r>
            <a:r>
              <a:rPr lang="fi-FI" sz="2400" dirty="0" err="1" smtClean="0"/>
              <a:t>process</a:t>
            </a:r>
            <a:endParaRPr lang="fi-FI" sz="2400" dirty="0" smtClean="0"/>
          </a:p>
          <a:p>
            <a:pPr lvl="2"/>
            <a:r>
              <a:rPr lang="fi-FI" sz="2400" dirty="0" smtClean="0"/>
              <a:t>To </a:t>
            </a:r>
            <a:r>
              <a:rPr lang="fi-FI" sz="2400" dirty="0" err="1" smtClean="0"/>
              <a:t>prevent</a:t>
            </a:r>
            <a:r>
              <a:rPr lang="fi-FI" sz="2400" dirty="0" smtClean="0"/>
              <a:t> </a:t>
            </a:r>
            <a:r>
              <a:rPr lang="fi-FI" sz="2400" dirty="0" err="1" smtClean="0"/>
              <a:t>emissions</a:t>
            </a:r>
            <a:endParaRPr lang="fi-FI" sz="2400" dirty="0" smtClean="0"/>
          </a:p>
          <a:p>
            <a:pPr lvl="2"/>
            <a:r>
              <a:rPr lang="fi-FI" sz="2400" dirty="0" smtClean="0"/>
              <a:t>To </a:t>
            </a:r>
            <a:r>
              <a:rPr lang="fi-FI" sz="2400" dirty="0" err="1" smtClean="0"/>
              <a:t>promote</a:t>
            </a:r>
            <a:r>
              <a:rPr lang="fi-FI" sz="2400" dirty="0" smtClean="0"/>
              <a:t> </a:t>
            </a:r>
            <a:r>
              <a:rPr lang="fi-FI" sz="2400" dirty="0" err="1" smtClean="0"/>
              <a:t>sustainable</a:t>
            </a:r>
            <a:r>
              <a:rPr lang="fi-FI" sz="2400" dirty="0" smtClean="0"/>
              <a:t> </a:t>
            </a:r>
            <a:r>
              <a:rPr lang="fi-FI" sz="2400" dirty="0" err="1" smtClean="0"/>
              <a:t>use</a:t>
            </a:r>
            <a:r>
              <a:rPr lang="fi-FI" sz="2400" dirty="0" smtClean="0"/>
              <a:t> of </a:t>
            </a:r>
            <a:r>
              <a:rPr lang="fi-FI" sz="2400" dirty="0" err="1" smtClean="0"/>
              <a:t>natural</a:t>
            </a:r>
            <a:r>
              <a:rPr lang="fi-FI" sz="2400" dirty="0" smtClean="0"/>
              <a:t> </a:t>
            </a:r>
            <a:r>
              <a:rPr lang="fi-FI" sz="2400" dirty="0" err="1" smtClean="0"/>
              <a:t>resources</a:t>
            </a:r>
            <a:endParaRPr lang="fi-FI" sz="2400" dirty="0" smtClean="0"/>
          </a:p>
          <a:p>
            <a:pPr lvl="2"/>
            <a:endParaRPr lang="fi-FI" sz="2400" dirty="0"/>
          </a:p>
          <a:p>
            <a:r>
              <a:rPr lang="fi-FI" sz="2400" dirty="0" err="1" smtClean="0"/>
              <a:t>Note</a:t>
            </a:r>
            <a:r>
              <a:rPr lang="fi-FI" sz="2400" dirty="0" smtClean="0"/>
              <a:t>: Canadian definition on </a:t>
            </a:r>
            <a:r>
              <a:rPr lang="fi-FI" sz="2400" dirty="0" err="1" smtClean="0"/>
              <a:t>Tuesday</a:t>
            </a:r>
            <a:endParaRPr lang="fi-FI" sz="2400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5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Definitions-Circular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/>
              <a:t>Main </a:t>
            </a:r>
            <a:r>
              <a:rPr lang="fi-FI" sz="2400" dirty="0" err="1" smtClean="0"/>
              <a:t>point</a:t>
            </a:r>
            <a:r>
              <a:rPr lang="fi-FI" sz="2400" dirty="0" smtClean="0"/>
              <a:t> in </a:t>
            </a:r>
            <a:r>
              <a:rPr lang="fi-FI" sz="2400" dirty="0" err="1" smtClean="0"/>
              <a:t>definitions</a:t>
            </a:r>
            <a:r>
              <a:rPr lang="fi-FI" sz="2400" dirty="0" smtClean="0"/>
              <a:t>:</a:t>
            </a:r>
          </a:p>
          <a:p>
            <a:pPr lvl="1"/>
            <a:r>
              <a:rPr lang="fi-FI" sz="2400" dirty="0" err="1" smtClean="0"/>
              <a:t>Reducing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amount</a:t>
            </a:r>
            <a:r>
              <a:rPr lang="fi-FI" sz="2400" dirty="0" smtClean="0"/>
              <a:t> of </a:t>
            </a:r>
            <a:r>
              <a:rPr lang="fi-FI" sz="2400" dirty="0" err="1" smtClean="0"/>
              <a:t>waste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</a:t>
            </a:r>
            <a:r>
              <a:rPr lang="fi-FI" sz="2400" dirty="0" err="1" smtClean="0"/>
              <a:t>maximizing</a:t>
            </a:r>
            <a:r>
              <a:rPr lang="fi-FI" sz="2400" dirty="0" smtClean="0"/>
              <a:t> </a:t>
            </a:r>
            <a:r>
              <a:rPr lang="fi-FI" sz="2400" dirty="0" err="1" smtClean="0"/>
              <a:t>material</a:t>
            </a:r>
            <a:r>
              <a:rPr lang="fi-FI" sz="2400" dirty="0" smtClean="0"/>
              <a:t> </a:t>
            </a:r>
            <a:r>
              <a:rPr lang="fi-FI" sz="2400" dirty="0" err="1" smtClean="0"/>
              <a:t>circulation</a:t>
            </a:r>
            <a:r>
              <a:rPr lang="fi-FI" sz="2400" dirty="0" smtClean="0"/>
              <a:t> in </a:t>
            </a:r>
            <a:r>
              <a:rPr lang="fi-FI" sz="2400" dirty="0" err="1" smtClean="0"/>
              <a:t>economy</a:t>
            </a:r>
            <a:endParaRPr lang="fi-FI" sz="2400" dirty="0" smtClean="0"/>
          </a:p>
          <a:p>
            <a:pPr lvl="2"/>
            <a:r>
              <a:rPr lang="fi-FI" sz="2400" dirty="0" smtClean="0"/>
              <a:t>Long-</a:t>
            </a:r>
            <a:r>
              <a:rPr lang="fi-FI" sz="2400" dirty="0" err="1" smtClean="0"/>
              <a:t>lasting</a:t>
            </a:r>
            <a:r>
              <a:rPr lang="fi-FI" sz="2400" dirty="0" smtClean="0"/>
              <a:t> products</a:t>
            </a:r>
          </a:p>
          <a:p>
            <a:pPr lvl="2"/>
            <a:r>
              <a:rPr lang="fi-FI" sz="2400" dirty="0" err="1" smtClean="0"/>
              <a:t>Well</a:t>
            </a:r>
            <a:r>
              <a:rPr lang="fi-FI" sz="2400" dirty="0" smtClean="0"/>
              <a:t> </a:t>
            </a:r>
            <a:r>
              <a:rPr lang="fi-FI" sz="2400" dirty="0" err="1" smtClean="0"/>
              <a:t>developed</a:t>
            </a:r>
            <a:r>
              <a:rPr lang="fi-FI" sz="2400" dirty="0" smtClean="0"/>
              <a:t> </a:t>
            </a:r>
            <a:r>
              <a:rPr lang="fi-FI" sz="2400" dirty="0" err="1" smtClean="0"/>
              <a:t>recycling</a:t>
            </a:r>
            <a:r>
              <a:rPr lang="fi-FI" sz="2400" dirty="0" smtClean="0"/>
              <a:t> </a:t>
            </a:r>
            <a:r>
              <a:rPr lang="fi-FI" sz="2400" dirty="0" err="1" smtClean="0"/>
              <a:t>systems</a:t>
            </a:r>
            <a:endParaRPr lang="fi-FI" sz="2400" dirty="0" smtClean="0"/>
          </a:p>
          <a:p>
            <a:pPr lvl="2"/>
            <a:r>
              <a:rPr lang="fi-FI" sz="2400" dirty="0" smtClean="0"/>
              <a:t>Design products to </a:t>
            </a:r>
            <a:r>
              <a:rPr lang="fi-FI" sz="2400" dirty="0" err="1" smtClean="0"/>
              <a:t>maximize</a:t>
            </a:r>
            <a:r>
              <a:rPr lang="fi-FI" sz="2400" dirty="0" smtClean="0"/>
              <a:t> </a:t>
            </a:r>
            <a:r>
              <a:rPr lang="fi-FI" sz="2400" dirty="0" err="1" smtClean="0"/>
              <a:t>recyclability</a:t>
            </a:r>
            <a:endParaRPr lang="fi-FI" sz="2400" dirty="0" smtClean="0"/>
          </a:p>
          <a:p>
            <a:endParaRPr lang="fi-FI" sz="2400" dirty="0" smtClean="0"/>
          </a:p>
          <a:p>
            <a:r>
              <a:rPr lang="fi-FI" sz="2400" dirty="0" err="1" smtClean="0"/>
              <a:t>Essential</a:t>
            </a:r>
            <a:r>
              <a:rPr lang="fi-FI" sz="2400" dirty="0" smtClean="0"/>
              <a:t> </a:t>
            </a:r>
            <a:r>
              <a:rPr lang="fi-FI" sz="2400" dirty="0" err="1" smtClean="0"/>
              <a:t>concept</a:t>
            </a:r>
            <a:r>
              <a:rPr lang="fi-FI" sz="2400" dirty="0" smtClean="0"/>
              <a:t>: </a:t>
            </a:r>
            <a:r>
              <a:rPr lang="fi-FI" sz="2400" dirty="0" err="1" smtClean="0"/>
              <a:t>cascade</a:t>
            </a:r>
            <a:r>
              <a:rPr lang="fi-FI" sz="2400" dirty="0" smtClean="0"/>
              <a:t> </a:t>
            </a:r>
            <a:r>
              <a:rPr lang="fi-FI" sz="2400" dirty="0" err="1" smtClean="0"/>
              <a:t>use</a:t>
            </a:r>
            <a:endParaRPr lang="fi-FI" sz="2400" dirty="0" smtClean="0"/>
          </a:p>
          <a:p>
            <a:pPr lvl="1"/>
            <a:r>
              <a:rPr lang="fi-FI" sz="2400" dirty="0" err="1" smtClean="0"/>
              <a:t>Prioritize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use</a:t>
            </a:r>
            <a:r>
              <a:rPr lang="fi-FI" sz="2400" dirty="0" smtClean="0"/>
              <a:t> of </a:t>
            </a:r>
            <a:r>
              <a:rPr lang="fi-FI" sz="2400" dirty="0" err="1" smtClean="0"/>
              <a:t>raw</a:t>
            </a:r>
            <a:r>
              <a:rPr lang="fi-FI" sz="2400" dirty="0" smtClean="0"/>
              <a:t> </a:t>
            </a:r>
            <a:r>
              <a:rPr lang="fi-FI" sz="2400" dirty="0" err="1" smtClean="0"/>
              <a:t>materials</a:t>
            </a:r>
            <a:r>
              <a:rPr lang="fi-FI" sz="2400" dirty="0" smtClean="0"/>
              <a:t> to </a:t>
            </a:r>
            <a:r>
              <a:rPr lang="fi-FI" sz="2400" dirty="0" err="1" smtClean="0"/>
              <a:t>keep</a:t>
            </a:r>
            <a:r>
              <a:rPr lang="fi-FI" sz="2400" dirty="0" smtClean="0"/>
              <a:t> </a:t>
            </a:r>
            <a:r>
              <a:rPr lang="fi-FI" sz="2400" dirty="0" err="1" smtClean="0"/>
              <a:t>the</a:t>
            </a:r>
            <a:r>
              <a:rPr lang="fi-FI" sz="2400" dirty="0" smtClean="0"/>
              <a:t> products in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economy</a:t>
            </a:r>
            <a:r>
              <a:rPr lang="fi-FI" sz="2400" dirty="0" smtClean="0"/>
              <a:t> as long as </a:t>
            </a:r>
            <a:r>
              <a:rPr lang="fi-FI" sz="2400" dirty="0" err="1" smtClean="0"/>
              <a:t>possible</a:t>
            </a:r>
            <a:endParaRPr lang="fi-FI" sz="2400" dirty="0" smtClean="0"/>
          </a:p>
          <a:p>
            <a:pPr marL="457200" lvl="1" indent="0">
              <a:buNone/>
            </a:pPr>
            <a:r>
              <a:rPr lang="fi-FI" dirty="0" smtClean="0"/>
              <a:t>	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02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Comparisons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300" dirty="0" err="1" smtClean="0"/>
              <a:t>See</a:t>
            </a:r>
            <a:r>
              <a:rPr lang="fi-FI" sz="2300" dirty="0" smtClean="0"/>
              <a:t> </a:t>
            </a:r>
            <a:r>
              <a:rPr lang="fi-FI" sz="2300" dirty="0" err="1" smtClean="0"/>
              <a:t>slide</a:t>
            </a:r>
            <a:r>
              <a:rPr lang="fi-FI" sz="2300" dirty="0" smtClean="0"/>
              <a:t> 3, </a:t>
            </a:r>
            <a:r>
              <a:rPr lang="fi-FI" sz="2300" dirty="0" err="1"/>
              <a:t>F</a:t>
            </a:r>
            <a:r>
              <a:rPr lang="fi-FI" sz="2300" dirty="0" err="1" smtClean="0"/>
              <a:t>igure</a:t>
            </a:r>
            <a:r>
              <a:rPr lang="fi-FI" sz="2300" dirty="0" smtClean="0"/>
              <a:t> 1</a:t>
            </a:r>
          </a:p>
          <a:p>
            <a:r>
              <a:rPr lang="fi-FI" sz="2300" dirty="0" err="1" smtClean="0"/>
              <a:t>Distinguishing</a:t>
            </a:r>
            <a:r>
              <a:rPr lang="fi-FI" sz="2300" dirty="0" smtClean="0"/>
              <a:t> </a:t>
            </a:r>
            <a:r>
              <a:rPr lang="fi-FI" sz="2300" dirty="0" err="1" smtClean="0"/>
              <a:t>the</a:t>
            </a:r>
            <a:r>
              <a:rPr lang="fi-FI" sz="2300" dirty="0" smtClean="0"/>
              <a:t> </a:t>
            </a:r>
            <a:r>
              <a:rPr lang="fi-FI" sz="2300" dirty="0" err="1" smtClean="0"/>
              <a:t>concepts</a:t>
            </a:r>
            <a:r>
              <a:rPr lang="fi-FI" sz="2300" dirty="0" smtClean="0"/>
              <a:t> </a:t>
            </a:r>
            <a:r>
              <a:rPr lang="fi-FI" sz="2300" dirty="0" err="1" smtClean="0"/>
              <a:t>along</a:t>
            </a:r>
            <a:r>
              <a:rPr lang="fi-FI" sz="2300" dirty="0" smtClean="0"/>
              <a:t> </a:t>
            </a:r>
            <a:r>
              <a:rPr lang="fi-FI" sz="2300" dirty="0" err="1" smtClean="0"/>
              <a:t>the</a:t>
            </a:r>
            <a:r>
              <a:rPr lang="fi-FI" sz="2300" dirty="0" smtClean="0"/>
              <a:t> </a:t>
            </a:r>
            <a:r>
              <a:rPr lang="fi-FI" sz="2300" dirty="0" err="1" smtClean="0"/>
              <a:t>product</a:t>
            </a:r>
            <a:r>
              <a:rPr lang="fi-FI" sz="2300" dirty="0" smtClean="0"/>
              <a:t> life </a:t>
            </a:r>
            <a:r>
              <a:rPr lang="fi-FI" sz="2300" dirty="0" err="1" smtClean="0"/>
              <a:t>cycle</a:t>
            </a:r>
            <a:endParaRPr lang="fi-FI" sz="2300" dirty="0" smtClean="0"/>
          </a:p>
          <a:p>
            <a:pPr lvl="1"/>
            <a:r>
              <a:rPr lang="fi-FI" sz="2300" dirty="0" err="1" smtClean="0"/>
              <a:t>Bioeconomy</a:t>
            </a:r>
            <a:r>
              <a:rPr lang="fi-FI" sz="2300" dirty="0" smtClean="0"/>
              <a:t>: </a:t>
            </a:r>
            <a:r>
              <a:rPr lang="fi-FI" sz="2300" dirty="0" err="1" smtClean="0"/>
              <a:t>renewable</a:t>
            </a:r>
            <a:r>
              <a:rPr lang="fi-FI" sz="2300" dirty="0" smtClean="0"/>
              <a:t> </a:t>
            </a:r>
            <a:r>
              <a:rPr lang="fi-FI" sz="2300" dirty="0" err="1" smtClean="0"/>
              <a:t>resources</a:t>
            </a:r>
            <a:r>
              <a:rPr lang="fi-FI" sz="2300" dirty="0" smtClean="0"/>
              <a:t> to </a:t>
            </a:r>
            <a:r>
              <a:rPr lang="fi-FI" sz="2300" dirty="0" err="1" smtClean="0"/>
              <a:t>production</a:t>
            </a:r>
            <a:r>
              <a:rPr lang="fi-FI" sz="2300" dirty="0" smtClean="0"/>
              <a:t> </a:t>
            </a:r>
            <a:r>
              <a:rPr lang="fi-FI" sz="2300" dirty="0" err="1" smtClean="0"/>
              <a:t>process</a:t>
            </a:r>
            <a:endParaRPr lang="fi-FI" sz="2300" dirty="0" smtClean="0"/>
          </a:p>
          <a:p>
            <a:pPr lvl="1"/>
            <a:r>
              <a:rPr lang="fi-FI" sz="2300" dirty="0" err="1" smtClean="0"/>
              <a:t>Clean</a:t>
            </a:r>
            <a:r>
              <a:rPr lang="fi-FI" sz="2300" dirty="0" smtClean="0"/>
              <a:t> Tech: </a:t>
            </a:r>
            <a:r>
              <a:rPr lang="fi-FI" sz="2300" dirty="0" err="1" smtClean="0"/>
              <a:t>maximize</a:t>
            </a:r>
            <a:r>
              <a:rPr lang="fi-FI" sz="2300" dirty="0" smtClean="0"/>
              <a:t> </a:t>
            </a:r>
            <a:r>
              <a:rPr lang="fi-FI" sz="2300" dirty="0" err="1" smtClean="0"/>
              <a:t>material</a:t>
            </a:r>
            <a:r>
              <a:rPr lang="fi-FI" sz="2300" dirty="0" smtClean="0"/>
              <a:t> </a:t>
            </a:r>
            <a:r>
              <a:rPr lang="fi-FI" sz="2300" dirty="0" err="1" smtClean="0"/>
              <a:t>efficiency</a:t>
            </a:r>
            <a:r>
              <a:rPr lang="fi-FI" sz="2300" dirty="0" smtClean="0"/>
              <a:t> in </a:t>
            </a:r>
            <a:r>
              <a:rPr lang="fi-FI" sz="2300" dirty="0" err="1" smtClean="0"/>
              <a:t>process</a:t>
            </a:r>
            <a:endParaRPr lang="fi-FI" sz="2300" dirty="0" smtClean="0"/>
          </a:p>
          <a:p>
            <a:pPr lvl="1"/>
            <a:r>
              <a:rPr lang="fi-FI" sz="2300" dirty="0" err="1" smtClean="0"/>
              <a:t>Circular</a:t>
            </a:r>
            <a:r>
              <a:rPr lang="fi-FI" sz="2300" dirty="0" smtClean="0"/>
              <a:t> </a:t>
            </a:r>
            <a:r>
              <a:rPr lang="fi-FI" sz="2300" dirty="0" err="1" smtClean="0"/>
              <a:t>economy</a:t>
            </a:r>
            <a:r>
              <a:rPr lang="fi-FI" sz="2300" dirty="0" smtClean="0"/>
              <a:t>: </a:t>
            </a:r>
            <a:r>
              <a:rPr lang="fi-FI" sz="2300" dirty="0" err="1" smtClean="0"/>
              <a:t>recycle</a:t>
            </a:r>
            <a:r>
              <a:rPr lang="fi-FI" sz="2300" dirty="0" smtClean="0"/>
              <a:t> </a:t>
            </a:r>
            <a:r>
              <a:rPr lang="fi-FI" sz="2300" dirty="0" err="1" smtClean="0"/>
              <a:t>material</a:t>
            </a:r>
            <a:r>
              <a:rPr lang="fi-FI" sz="2300" dirty="0" smtClean="0"/>
              <a:t> </a:t>
            </a:r>
            <a:r>
              <a:rPr lang="fi-FI" sz="2300" dirty="0" err="1" smtClean="0"/>
              <a:t>back</a:t>
            </a:r>
            <a:r>
              <a:rPr lang="fi-FI" sz="2300" dirty="0" smtClean="0"/>
              <a:t> to </a:t>
            </a:r>
            <a:r>
              <a:rPr lang="fi-FI" sz="2300" dirty="0" err="1" smtClean="0"/>
              <a:t>process</a:t>
            </a:r>
            <a:endParaRPr lang="fi-FI" sz="2300" dirty="0" smtClean="0"/>
          </a:p>
          <a:p>
            <a:r>
              <a:rPr lang="fi-FI" sz="2300" dirty="0" smtClean="0"/>
              <a:t>In </a:t>
            </a:r>
            <a:r>
              <a:rPr lang="fi-FI" sz="2300" dirty="0" err="1" smtClean="0"/>
              <a:t>common</a:t>
            </a:r>
            <a:endParaRPr lang="fi-FI" sz="2300" dirty="0" smtClean="0"/>
          </a:p>
          <a:p>
            <a:pPr lvl="1"/>
            <a:r>
              <a:rPr lang="fi-FI" sz="2300" dirty="0" err="1" smtClean="0"/>
              <a:t>Economic</a:t>
            </a:r>
            <a:r>
              <a:rPr lang="fi-FI" sz="2300" dirty="0" smtClean="0"/>
              <a:t> </a:t>
            </a:r>
            <a:r>
              <a:rPr lang="fi-FI" sz="2300" dirty="0" err="1" smtClean="0"/>
              <a:t>growth</a:t>
            </a:r>
            <a:endParaRPr lang="fi-FI" sz="2300" dirty="0" smtClean="0"/>
          </a:p>
          <a:p>
            <a:pPr lvl="1"/>
            <a:r>
              <a:rPr lang="fi-FI" sz="2300" dirty="0" smtClean="0"/>
              <a:t>Eco-</a:t>
            </a:r>
            <a:r>
              <a:rPr lang="fi-FI" sz="2300" dirty="0" err="1" smtClean="0"/>
              <a:t>efficiency</a:t>
            </a:r>
            <a:endParaRPr lang="fi-FI" sz="23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33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1/2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04598" y="1118850"/>
            <a:ext cx="7734300" cy="4393308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8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98" y="5845759"/>
            <a:ext cx="7734300" cy="30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1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EGSS vs. </a:t>
            </a:r>
            <a:r>
              <a:rPr lang="fi-FI" dirty="0" err="1" smtClean="0"/>
              <a:t>concepts</a:t>
            </a:r>
            <a:r>
              <a:rPr lang="fi-FI" dirty="0" smtClean="0"/>
              <a:t> 1/2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04598" y="1118850"/>
            <a:ext cx="7734300" cy="4393308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19 October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Sami Hautakangas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9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98" y="5845759"/>
            <a:ext cx="7734300" cy="309926"/>
          </a:xfrm>
          <a:prstGeom prst="rect">
            <a:avLst/>
          </a:prstGeom>
        </p:spPr>
      </p:pic>
      <p:sp>
        <p:nvSpPr>
          <p:cNvPr id="9" name="Ellipsi 8"/>
          <p:cNvSpPr/>
          <p:nvPr/>
        </p:nvSpPr>
        <p:spPr>
          <a:xfrm>
            <a:off x="7186411" y="2859110"/>
            <a:ext cx="682581" cy="39924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7756317" y="2826288"/>
            <a:ext cx="682581" cy="399245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8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K_en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A40084"/>
      </a:accent3>
      <a:accent4>
        <a:srgbClr val="33C1BA"/>
      </a:accent4>
      <a:accent5>
        <a:srgbClr val="F8941E"/>
      </a:accent5>
      <a:accent6>
        <a:srgbClr val="E21776"/>
      </a:accent6>
      <a:hlink>
        <a:srgbClr val="0073B0"/>
      </a:hlink>
      <a:folHlink>
        <a:srgbClr val="A4008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K_en.potx" id="{FA9F40D0-59C2-4976-AA4C-453FD4FC1DB4}" vid="{3FACD2C7-0421-48C8-A32E-BCF9ECFAE8E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TK_en</Template>
  <TotalTime>317</TotalTime>
  <Words>437</Words>
  <Application>Microsoft Office PowerPoint</Application>
  <PresentationFormat>Näytössä katseltava diaesitys (4:3)</PresentationFormat>
  <Paragraphs>121</Paragraphs>
  <Slides>16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_TK_en</vt:lpstr>
      <vt:lpstr>EGSS, Bioeconomy, Circular Economy and Clean Tech – what is this all about?</vt:lpstr>
      <vt:lpstr>Introduction</vt:lpstr>
      <vt:lpstr>Definitions</vt:lpstr>
      <vt:lpstr>Definitions-Bioeconomy</vt:lpstr>
      <vt:lpstr>Definitions-Clean Tech</vt:lpstr>
      <vt:lpstr>Definitions-Circular Economy</vt:lpstr>
      <vt:lpstr>Comparisons</vt:lpstr>
      <vt:lpstr>EGSS vs. concepts 1/2</vt:lpstr>
      <vt:lpstr>EGSS vs. concepts 1/2</vt:lpstr>
      <vt:lpstr>EGSS vs. concepts 1/2</vt:lpstr>
      <vt:lpstr>EGSS vs. concepts 1/2</vt:lpstr>
      <vt:lpstr>EGSS vs. concepts 2/2</vt:lpstr>
      <vt:lpstr>EGSS vs. concepts 2/2</vt:lpstr>
      <vt:lpstr>What should we include in Bioeconomy? 1/3</vt:lpstr>
      <vt:lpstr>What should we include in Bioeconomy? 2/3</vt:lpstr>
      <vt:lpstr>What should we include in Bioeconomy? 3/3</vt:lpstr>
    </vt:vector>
  </TitlesOfParts>
  <Company>Tilastokeskus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EGSS, Bioeconomy, Circular Economy and Clean Tech</dc:title>
  <dc:creator>Sami Hautakangas</dc:creator>
  <cp:lastModifiedBy>Sami Hautakangas</cp:lastModifiedBy>
  <cp:revision>22</cp:revision>
  <dcterms:created xsi:type="dcterms:W3CDTF">2017-10-12T10:23:02Z</dcterms:created>
  <dcterms:modified xsi:type="dcterms:W3CDTF">2017-10-19T15:02:00Z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ieli">
    <vt:lpwstr>EN</vt:lpwstr>
  </property>
</Properties>
</file>