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69" r:id="rId1"/>
    <p:sldMasterId id="2147484478" r:id="rId2"/>
  </p:sldMasterIdLst>
  <p:notesMasterIdLst>
    <p:notesMasterId r:id="rId10"/>
  </p:notesMasterIdLst>
  <p:sldIdLst>
    <p:sldId id="256" r:id="rId3"/>
    <p:sldId id="262" r:id="rId4"/>
    <p:sldId id="266" r:id="rId5"/>
    <p:sldId id="257" r:id="rId6"/>
    <p:sldId id="268" r:id="rId7"/>
    <p:sldId id="263" r:id="rId8"/>
    <p:sldId id="269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71D6C"/>
    <a:srgbClr val="ECECEC"/>
    <a:srgbClr val="82045E"/>
    <a:srgbClr val="B23D02"/>
    <a:srgbClr val="488225"/>
    <a:srgbClr val="00A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39" autoAdjust="0"/>
  </p:normalViewPr>
  <p:slideViewPr>
    <p:cSldViewPr showGuides="1"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AE180-6544-43C2-B32F-23307011F640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2A34C-D2C2-434F-B3C4-15FBF8DA41E3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2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research agenda for SEEA CF consists of two parts:</a:t>
            </a:r>
            <a:endParaRPr lang="nl-NL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list of conceptual issues which needs to be addressed.</a:t>
            </a:r>
            <a:endParaRPr lang="nl-NL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list of implementation issues which arose and needs to be addressed, and is primarily focused on methods of data collection/compilation.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789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041347-F41E-4B1E-B90F-7CE5265D6BE8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5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87790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10" name="Groep 9"/>
          <p:cNvGrpSpPr/>
          <p:nvPr userDrawn="1"/>
        </p:nvGrpSpPr>
        <p:grpSpPr>
          <a:xfrm>
            <a:off x="810000" y="3024000"/>
            <a:ext cx="7974000" cy="3383999"/>
            <a:chOff x="810000" y="3024000"/>
            <a:chExt cx="7974000" cy="3383999"/>
          </a:xfrm>
        </p:grpSpPr>
        <p:sp>
          <p:nvSpPr>
            <p:cNvPr id="12" name="Rond hoek zelfde zijde rechthoek 11"/>
            <p:cNvSpPr/>
            <p:nvPr userDrawn="1"/>
          </p:nvSpPr>
          <p:spPr>
            <a:xfrm rot="16200000">
              <a:off x="3966520" y="-132520"/>
              <a:ext cx="1656000" cy="7969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ond hoek zelfde zijde rechthoek 12"/>
            <p:cNvSpPr/>
            <p:nvPr userDrawn="1"/>
          </p:nvSpPr>
          <p:spPr>
            <a:xfrm rot="16200000">
              <a:off x="4770000" y="1530000"/>
              <a:ext cx="864000" cy="7164000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ond hoek zelfde zijde rechthoek 13"/>
            <p:cNvSpPr/>
            <p:nvPr userDrawn="1"/>
          </p:nvSpPr>
          <p:spPr>
            <a:xfrm rot="16200000">
              <a:off x="7429384" y="5058341"/>
              <a:ext cx="864002" cy="1835313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00" y="5634000"/>
            <a:ext cx="1433468" cy="586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4000" y="4679999"/>
            <a:ext cx="6943344" cy="864001"/>
          </a:xfrm>
        </p:spPr>
        <p:txBody>
          <a:bodyPr tIns="18000" anchor="ctr" anchorCtr="0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no graphics)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735668"/>
            <a:ext cx="6081104" cy="1215495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043239"/>
            <a:ext cx="6081104" cy="98689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37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">
    <p:bg>
      <p:bgPr>
        <a:solidFill>
          <a:schemeClr val="bg1">
            <a:alpha val="9882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532188" y="6215063"/>
            <a:ext cx="0" cy="527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2632075" y="6216650"/>
            <a:ext cx="0" cy="527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544513" y="6216650"/>
            <a:ext cx="0" cy="527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6356350"/>
            <a:ext cx="9096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6259513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6288088"/>
            <a:ext cx="16430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38163"/>
            <a:ext cx="14224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735668"/>
            <a:ext cx="6081104" cy="1215495"/>
          </a:xfrm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043239"/>
            <a:ext cx="6081104" cy="98689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8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no graphics)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538163"/>
            <a:ext cx="14224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735668"/>
            <a:ext cx="6081104" cy="1215495"/>
          </a:xfrm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043239"/>
            <a:ext cx="6081104" cy="98689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99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isti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1"/>
          </a:xfrm>
        </p:grpSpPr>
        <p:sp>
          <p:nvSpPr>
            <p:cNvPr id="4" name="Rectangle 9"/>
            <p:cNvSpPr/>
            <p:nvPr userDrawn="1"/>
          </p:nvSpPr>
          <p:spPr>
            <a:xfrm>
              <a:off x="0" y="5749926"/>
              <a:ext cx="7342188" cy="1108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7342188" y="0"/>
              <a:ext cx="1801812" cy="6858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Isosceles Triangle 11"/>
            <p:cNvSpPr/>
            <p:nvPr userDrawn="1"/>
          </p:nvSpPr>
          <p:spPr>
            <a:xfrm rot="10800000">
              <a:off x="644525" y="5527676"/>
              <a:ext cx="727075" cy="396875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4337050"/>
            <a:ext cx="8239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5"/>
          <p:cNvCxnSpPr/>
          <p:nvPr userDrawn="1"/>
        </p:nvCxnSpPr>
        <p:spPr>
          <a:xfrm>
            <a:off x="554038" y="6386513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1443039"/>
            <a:ext cx="6388309" cy="3948556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8455DA-C5E9-44EF-A054-A04B33767415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6262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istic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"/>
          <p:cNvSpPr/>
          <p:nvPr userDrawn="1"/>
        </p:nvSpPr>
        <p:spPr>
          <a:xfrm rot="10800000">
            <a:off x="0" y="0"/>
            <a:ext cx="7340600" cy="5924550"/>
          </a:xfrm>
          <a:custGeom>
            <a:avLst/>
            <a:gdLst>
              <a:gd name="connsiteX0" fmla="*/ 7340600 w 7340600"/>
              <a:gd name="connsiteY0" fmla="*/ 5925324 h 5925324"/>
              <a:gd name="connsiteX1" fmla="*/ 0 w 7340600"/>
              <a:gd name="connsiteY1" fmla="*/ 5925324 h 5925324"/>
              <a:gd name="connsiteX2" fmla="*/ 0 w 7340600"/>
              <a:gd name="connsiteY2" fmla="*/ 174789 h 5925324"/>
              <a:gd name="connsiteX3" fmla="*/ 6172563 w 7340600"/>
              <a:gd name="connsiteY3" fmla="*/ 174789 h 5925324"/>
              <a:gd name="connsiteX4" fmla="*/ 6332537 w 7340600"/>
              <a:gd name="connsiteY4" fmla="*/ 0 h 5925324"/>
              <a:gd name="connsiteX5" fmla="*/ 6492511 w 7340600"/>
              <a:gd name="connsiteY5" fmla="*/ 174789 h 5925324"/>
              <a:gd name="connsiteX6" fmla="*/ 7340600 w 7340600"/>
              <a:gd name="connsiteY6" fmla="*/ 174789 h 592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0600" h="5925324">
                <a:moveTo>
                  <a:pt x="7340600" y="5925324"/>
                </a:moveTo>
                <a:lnTo>
                  <a:pt x="0" y="5925324"/>
                </a:lnTo>
                <a:lnTo>
                  <a:pt x="0" y="174789"/>
                </a:lnTo>
                <a:lnTo>
                  <a:pt x="6172563" y="174789"/>
                </a:lnTo>
                <a:lnTo>
                  <a:pt x="6332537" y="0"/>
                </a:lnTo>
                <a:lnTo>
                  <a:pt x="6492511" y="174789"/>
                </a:lnTo>
                <a:lnTo>
                  <a:pt x="7340600" y="174789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4337050"/>
            <a:ext cx="8239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5"/>
          <p:cNvCxnSpPr/>
          <p:nvPr userDrawn="1"/>
        </p:nvCxnSpPr>
        <p:spPr>
          <a:xfrm>
            <a:off x="554038" y="6386513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1443039"/>
            <a:ext cx="6388309" cy="3948556"/>
          </a:xfrm>
        </p:spPr>
        <p:txBody>
          <a:bodyPr/>
          <a:lstStyle>
            <a:lvl1pPr>
              <a:defRPr sz="5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F5D76B-F5D2-453A-8F72-9D5EE83EFA0F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0785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540800"/>
            <a:ext cx="8264525" cy="46404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9A14E1-27B5-46C3-9685-68E93DCA02CA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4904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F4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540800"/>
            <a:ext cx="8264525" cy="464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38" y="1129554"/>
            <a:ext cx="8264525" cy="300247"/>
          </a:xfrm>
        </p:spPr>
        <p:txBody>
          <a:bodyPr/>
          <a:lstStyle>
            <a:lvl1pPr marL="0" indent="0">
              <a:buNone/>
              <a:defRPr sz="2200" b="0">
                <a:solidFill>
                  <a:srgbClr val="00AF4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40BE359-9DDC-4C56-ACD3-EBE7AC028188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3804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540800"/>
            <a:ext cx="6940800" cy="46404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3E82F1-B5B6-4ACE-BD64-E55CF4878F5B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736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540800"/>
            <a:ext cx="6940800" cy="464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38" y="1130400"/>
            <a:ext cx="8264525" cy="300247"/>
          </a:xfrm>
        </p:spPr>
        <p:txBody>
          <a:bodyPr/>
          <a:lstStyle>
            <a:lvl1pPr marL="0" indent="0">
              <a:buNone/>
              <a:defRPr sz="2200" b="0">
                <a:solidFill>
                  <a:srgbClr val="00B05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39C32375-8C55-4456-B21A-D5AD6B29EE39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5112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540800"/>
            <a:ext cx="4075112" cy="464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540800"/>
            <a:ext cx="4075113" cy="464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091E41-2644-4444-8948-0388DC284EEA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650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 userDrawn="1"/>
        </p:nvGrpSpPr>
        <p:grpSpPr>
          <a:xfrm>
            <a:off x="810000" y="3024000"/>
            <a:ext cx="7974000" cy="3383999"/>
            <a:chOff x="810000" y="3024000"/>
            <a:chExt cx="7974000" cy="3383999"/>
          </a:xfrm>
        </p:grpSpPr>
        <p:sp>
          <p:nvSpPr>
            <p:cNvPr id="12" name="Rond hoek zelfde zijde rechthoek 11"/>
            <p:cNvSpPr/>
            <p:nvPr userDrawn="1"/>
          </p:nvSpPr>
          <p:spPr>
            <a:xfrm rot="16200000">
              <a:off x="3966520" y="-132520"/>
              <a:ext cx="1656000" cy="7969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ond hoek zelfde zijde rechthoek 12"/>
            <p:cNvSpPr/>
            <p:nvPr userDrawn="1"/>
          </p:nvSpPr>
          <p:spPr>
            <a:xfrm rot="16200000">
              <a:off x="4770000" y="1530000"/>
              <a:ext cx="864000" cy="7164000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ond hoek zelfde zijde rechthoek 13"/>
            <p:cNvSpPr/>
            <p:nvPr userDrawn="1"/>
          </p:nvSpPr>
          <p:spPr>
            <a:xfrm rot="16200000">
              <a:off x="7429384" y="5058341"/>
              <a:ext cx="864002" cy="1835313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00" y="5634000"/>
            <a:ext cx="1433468" cy="586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4000" y="4679999"/>
            <a:ext cx="6943344" cy="864001"/>
          </a:xfrm>
        </p:spPr>
        <p:txBody>
          <a:bodyPr tIns="18000" anchor="ctr" anchorCtr="0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8774604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7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00" y="471896"/>
            <a:ext cx="8265600" cy="482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200" y="1130400"/>
            <a:ext cx="4039394" cy="2988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200" y="1540800"/>
            <a:ext cx="4039394" cy="464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30400"/>
            <a:ext cx="4075650" cy="2988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40800"/>
            <a:ext cx="4075650" cy="464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F5C04D-E47A-443E-BD6B-492EA7FE28F4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0430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de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9" y="480363"/>
            <a:ext cx="2592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520825"/>
            <a:ext cx="2592000" cy="4651637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057" y="476251"/>
            <a:ext cx="5517206" cy="569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D75ACA-433B-4B2D-AE36-A9387DA113AF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6353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Sub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00" y="479483"/>
            <a:ext cx="2592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200" y="1130400"/>
            <a:ext cx="2592000" cy="2988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200" y="1540800"/>
            <a:ext cx="2592000" cy="4668837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b="1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756" y="476250"/>
            <a:ext cx="5523044" cy="5713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6E1498-6EA2-468E-9BE7-88189E975442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9445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7"/>
          <p:cNvSpPr/>
          <p:nvPr userDrawn="1"/>
        </p:nvSpPr>
        <p:spPr>
          <a:xfrm rot="10800000">
            <a:off x="441325" y="5597525"/>
            <a:ext cx="727075" cy="396875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476250"/>
            <a:ext cx="2077200" cy="5334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4621" y="476250"/>
            <a:ext cx="6029642" cy="5695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094E59-5E90-4A6E-89BE-5FD171F66824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8087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A762F9-5B73-48A5-92BE-7A4E90A71864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6719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B14EB8-945B-48F7-810C-0E788956F9AE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371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1566000"/>
            <a:ext cx="7596000" cy="44676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fld id="{845CA951-4815-4987-9CD6-BB5D6648C0B5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8" name="Afgeronde rechthoek 27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n>
                <a:noFill/>
              </a:ln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00" y="450000"/>
            <a:ext cx="8298480" cy="126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2070000"/>
            <a:ext cx="7596000" cy="39512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8" name="Afgeronde rechthoek 27"/>
          <p:cNvSpPr/>
          <p:nvPr userDrawn="1"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n>
                <a:noFill/>
              </a:ln>
              <a:latin typeface="+mj-lt"/>
            </a:endParaRP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‹Nº›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463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fgeronde rechthoek 28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n>
                <a:noFill/>
              </a:ln>
              <a:latin typeface="+mj-lt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66000"/>
            <a:ext cx="3657600" cy="438328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6000"/>
            <a:ext cx="3657600" cy="438328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9" name="Afgeronde rechthoek 8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Afgeronde rechthoek 24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‹Nº›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276872"/>
            <a:ext cx="3657600" cy="3744416"/>
          </a:xfrm>
        </p:spPr>
        <p:txBody>
          <a:bodyPr anchor="t" anchorCtr="0"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76872"/>
            <a:ext cx="3657600" cy="3744416"/>
          </a:xfrm>
        </p:spPr>
        <p:txBody>
          <a:bodyPr anchor="t" anchorCtr="0"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220486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220486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fgeronde rechthoek 13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2" name="Afgeronde rechthoek 2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4" name="Afgeronde rechthoek 33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‹Nº›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Afgeronde rechthoek 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7" name="Afgeronde rechthoek 26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‹Nº›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‹Nº›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735668"/>
            <a:ext cx="6081104" cy="1215495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043239"/>
            <a:ext cx="6081104" cy="98689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4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nd hoek zelfde zijde rechthoek 12"/>
          <p:cNvSpPr/>
          <p:nvPr/>
        </p:nvSpPr>
        <p:spPr>
          <a:xfrm rot="16200000">
            <a:off x="8100000" y="5904000"/>
            <a:ext cx="684000" cy="684000"/>
          </a:xfrm>
          <a:prstGeom prst="round2SameRect">
            <a:avLst>
              <a:gd name="adj1" fmla="val 135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450000"/>
            <a:ext cx="8298480" cy="755999"/>
          </a:xfrm>
          <a:prstGeom prst="rect">
            <a:avLst/>
          </a:prstGeom>
        </p:spPr>
        <p:txBody>
          <a:bodyPr vert="horz" wrap="square" lIns="90000" tIns="72000" rIns="90000" bIns="45720" rtlCol="0" anchor="t" anchorCtr="0">
            <a:noAutofit/>
          </a:bodyPr>
          <a:lstStyle/>
          <a:p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stijl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000" y="1566000"/>
            <a:ext cx="7543800" cy="446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modelstijlen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Tweede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 err="1" smtClean="0"/>
              <a:t>Vijfde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sz="2400" b="0" i="0" u="none" strike="noStrike" baseline="30000" noProof="0" dirty="0" smtClean="0">
              <a:solidFill>
                <a:srgbClr val="000000"/>
              </a:solidFill>
              <a:latin typeface="Corbel"/>
            </a:endParaRPr>
          </a:p>
          <a:p>
            <a:pPr lvl="4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en-US" smtClean="0"/>
              <a:pPr algn="r"/>
              <a:t>‹Nº›</a:t>
            </a:fld>
            <a:endParaRPr lang="en-US" dirty="0"/>
          </a:p>
        </p:txBody>
      </p:sp>
      <p:sp>
        <p:nvSpPr>
          <p:cNvPr id="11" name="Rechthoek 10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hthoek 11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86"/>
          <a:stretch/>
        </p:blipFill>
        <p:spPr>
          <a:xfrm>
            <a:off x="8244000" y="5983200"/>
            <a:ext cx="317862" cy="464400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hthoek 16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hthoek 17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hthoek 18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hthoek 19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115000"/>
        </a:lnSpc>
        <a:spcBef>
          <a:spcPts val="0"/>
        </a:spcBef>
        <a:buClrTx/>
        <a:buFont typeface="Corbel" pitchFamily="34" charset="0"/>
        <a:buChar char="–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594360" indent="-274320" algn="l" defTabSz="914400" rtl="0" eaLnBrk="1" latinLnBrk="0" hangingPunct="1">
        <a:lnSpc>
          <a:spcPct val="115000"/>
        </a:lnSpc>
        <a:spcBef>
          <a:spcPts val="0"/>
        </a:spcBef>
        <a:buClrTx/>
        <a:buFont typeface="Corbel" pitchFamily="34" charset="0"/>
        <a:buChar char="‐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868680" indent="-228600" algn="l" defTabSz="914400" rtl="0" eaLnBrk="1" latinLnBrk="0" hangingPunct="1">
        <a:lnSpc>
          <a:spcPct val="115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15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371600" marR="0" indent="-2286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lang="nl-NL" sz="2400" b="0" i="0" u="none" strike="noStrike" kern="1200" baseline="0" smtClean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39738" y="466725"/>
            <a:ext cx="8264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9738" y="1539875"/>
            <a:ext cx="82645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788" y="6356350"/>
            <a:ext cx="5675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1525" y="6356350"/>
            <a:ext cx="4111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B05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890E44-3F1C-4889-B3BB-1D7D4A3CF143}" type="slidenum">
              <a:rPr lang="en-GB" altLang="en-US"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4038" y="6386513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1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  <p:sldLayoutId id="2147484495" r:id="rId1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Sjoerd Schenau 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cap="all" dirty="0" smtClean="0"/>
              <a:t>  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1115616" y="314096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Introduction </a:t>
            </a:r>
            <a:r>
              <a:rPr lang="en-US" sz="3600" b="1" dirty="0"/>
              <a:t>to the </a:t>
            </a:r>
            <a:endParaRPr lang="en-US" sz="3600" b="1" dirty="0" smtClean="0"/>
          </a:p>
          <a:p>
            <a:r>
              <a:rPr lang="en-US" sz="3600" b="1" dirty="0" smtClean="0"/>
              <a:t>SEEA </a:t>
            </a:r>
            <a:r>
              <a:rPr lang="en-US" sz="3600" b="1" dirty="0"/>
              <a:t>CF research agenda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74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Background	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83568" y="1566000"/>
            <a:ext cx="7920880" cy="4467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During </a:t>
            </a:r>
            <a:r>
              <a:rPr lang="en-GB" dirty="0"/>
              <a:t>the preparation of the SEEA CF, some important topics were identified that would benefit from further research and </a:t>
            </a:r>
            <a:r>
              <a:rPr lang="en-GB" dirty="0" smtClean="0"/>
              <a:t>consideration.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 move the SEEA CF research agenda forward, a revised complete list of issues has been developed by the SEEA CF technical committee.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2016, the items on the research agenda have been prioritized and a detailed time line for 2017-2019 has been established. </a:t>
            </a:r>
          </a:p>
          <a:p>
            <a:pPr marL="0" indent="0">
              <a:buNone/>
            </a:pPr>
            <a:endParaRPr lang="en-US" dirty="0" smtClean="0"/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26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Process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research 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566000"/>
            <a:ext cx="7830432" cy="48873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SEEA-CF </a:t>
            </a:r>
            <a:r>
              <a:rPr lang="en-US" dirty="0"/>
              <a:t>research agenda can be updated when needed.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proposed </a:t>
            </a:r>
            <a:r>
              <a:rPr lang="en-US" b="1" dirty="0"/>
              <a:t>timeline</a:t>
            </a:r>
            <a:r>
              <a:rPr lang="en-US" dirty="0"/>
              <a:t> for the topics currently identified </a:t>
            </a:r>
            <a:r>
              <a:rPr lang="en-US" dirty="0" smtClean="0"/>
              <a:t>is 3 years (2017-2019).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Lead agencies </a:t>
            </a:r>
            <a:r>
              <a:rPr lang="en-US" dirty="0" smtClean="0"/>
              <a:t>have been assigned to topics, they ensure progress in the work on the issues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For each topic a </a:t>
            </a:r>
            <a:r>
              <a:rPr lang="en-GB" dirty="0" smtClean="0"/>
              <a:t>short </a:t>
            </a:r>
            <a:r>
              <a:rPr lang="en-GB" b="1" dirty="0"/>
              <a:t>issue paper </a:t>
            </a:r>
            <a:r>
              <a:rPr lang="en-GB" dirty="0"/>
              <a:t>will be written </a:t>
            </a:r>
            <a:r>
              <a:rPr lang="en-GB" dirty="0" smtClean="0"/>
              <a:t>that will be discussed in  the London group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After a final review by the SEEA </a:t>
            </a:r>
            <a:r>
              <a:rPr lang="en-GB" dirty="0"/>
              <a:t>CF Technical Committee </a:t>
            </a:r>
            <a:r>
              <a:rPr lang="en-GB" dirty="0" smtClean="0"/>
              <a:t>and a formal decision by UNCEEA, the papers </a:t>
            </a:r>
            <a:r>
              <a:rPr lang="en-GB" dirty="0"/>
              <a:t>will </a:t>
            </a:r>
            <a:r>
              <a:rPr lang="en-GB" dirty="0" smtClean="0"/>
              <a:t>be </a:t>
            </a:r>
            <a:r>
              <a:rPr lang="en-GB" dirty="0"/>
              <a:t>published on the </a:t>
            </a:r>
            <a:r>
              <a:rPr lang="en-GB" b="1" dirty="0"/>
              <a:t>SEEA website</a:t>
            </a:r>
            <a:r>
              <a:rPr lang="en-GB" dirty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45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Prioritization</a:t>
            </a:r>
            <a:endParaRPr lang="en-GB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4</a:t>
            </a:fld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760976"/>
              </p:ext>
            </p:extLst>
          </p:nvPr>
        </p:nvGraphicFramePr>
        <p:xfrm>
          <a:off x="971600" y="1340768"/>
          <a:ext cx="7128793" cy="5264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423"/>
                <a:gridCol w="181306"/>
                <a:gridCol w="5315927"/>
                <a:gridCol w="1224137"/>
              </a:tblGrid>
              <a:tr h="24307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Priority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359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A: Conceptual issues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307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Development of classifications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High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307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Development of consistent valuation techniques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High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46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Definition of resource management /structure of </a:t>
                      </a:r>
                      <a:r>
                        <a:rPr lang="en-GB" sz="1600" dirty="0" err="1" smtClean="0">
                          <a:effectLst/>
                        </a:rPr>
                        <a:t>ReMEA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High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307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Depletion of natural biological resources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Medium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61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Integrated framework for environmental activity accounts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High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307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Losses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Medium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61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7.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Linkages and overlap between SEEA CF and SEEA EEA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High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61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Fossil fuel subsidies by industry as part of climate statistics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High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359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B: Implementation issues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307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Implementation issues related to classifications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High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307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Approaches to the measurement of adapted goods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Medium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48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Economy wide material flow accounts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High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307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Input output techniques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Medium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307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Global DSDs for data exchange for SDMX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61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6.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Recording of fishery related activities in the PSUTs and asset accounts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Medium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8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8480" cy="755999"/>
          </a:xfrm>
        </p:spPr>
        <p:txBody>
          <a:bodyPr/>
          <a:lstStyle/>
          <a:p>
            <a:r>
              <a:rPr lang="nl-NL" dirty="0" smtClean="0"/>
              <a:t>Time line 2017-June 2018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061680"/>
              </p:ext>
            </p:extLst>
          </p:nvPr>
        </p:nvGraphicFramePr>
        <p:xfrm>
          <a:off x="755576" y="1412776"/>
          <a:ext cx="7632848" cy="5059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1296144"/>
                <a:gridCol w="5472608"/>
              </a:tblGrid>
              <a:tr h="136745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nl-NL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nl-NL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January</a:t>
                      </a:r>
                      <a:endParaRPr lang="nl-N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Call</a:t>
                      </a:r>
                      <a:r>
                        <a:rPr lang="nl-NL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16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nl-NL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papers:</a:t>
                      </a:r>
                      <a:endParaRPr lang="nl-NL" sz="16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674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nl-N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   1) Classification land</a:t>
                      </a:r>
                      <a:endParaRPr lang="nl-NL" sz="1600" b="0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674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nl-N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   2) Integrated framework</a:t>
                      </a:r>
                      <a:endParaRPr lang="nl-NL" sz="1600" b="0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674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nl-N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3</a:t>
                      </a:r>
                      <a:r>
                        <a:rPr lang="en-US" sz="16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) Economy wide material flow accounts</a:t>
                      </a:r>
                      <a:endParaRPr lang="en-US" sz="1600" b="0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674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nl-N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4</a:t>
                      </a:r>
                      <a:r>
                        <a:rPr lang="nl-NL" sz="16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) Global </a:t>
                      </a:r>
                      <a:r>
                        <a:rPr lang="nl-NL" sz="1600" b="0" i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DSDs</a:t>
                      </a:r>
                      <a:r>
                        <a:rPr lang="nl-NL" sz="16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1600" b="0" i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nl-NL" sz="16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data exchange </a:t>
                      </a:r>
                      <a:r>
                        <a:rPr lang="nl-NL" sz="1600" b="0" i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nl-NL" sz="16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SDMX</a:t>
                      </a:r>
                      <a:endParaRPr lang="nl-NL" sz="1600" b="0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750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nl-N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5</a:t>
                      </a:r>
                      <a:r>
                        <a:rPr lang="en-US" sz="16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) Fossil fuel subsidies by industry as part of climate statistics</a:t>
                      </a:r>
                      <a:endParaRPr lang="en-US" sz="1600" b="0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674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nl-N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6</a:t>
                      </a:r>
                      <a:r>
                        <a:rPr lang="en-US" sz="16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) other areas of application</a:t>
                      </a:r>
                      <a:endParaRPr lang="en-US" sz="1600" b="0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348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June</a:t>
                      </a:r>
                      <a:endParaRPr lang="nl-N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UNCEEA : </a:t>
                      </a:r>
                      <a:r>
                        <a:rPr lang="en-US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review progress and work plan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674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September</a:t>
                      </a:r>
                      <a:endParaRPr lang="nl-NL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Issue papers ready and sent to the LG members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674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October</a:t>
                      </a:r>
                      <a:endParaRPr lang="nl-N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London group</a:t>
                      </a:r>
                      <a:r>
                        <a:rPr lang="en-US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: </a:t>
                      </a:r>
                      <a:r>
                        <a:rPr lang="en-US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Discussion 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on the research topics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674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November</a:t>
                      </a:r>
                      <a:endParaRPr lang="nl-N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Comments LG incorporated in new version issue papers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674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December</a:t>
                      </a:r>
                      <a:endParaRPr lang="nl-N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Issue papers reviewed by SEEA CF TC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6261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nl-NL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nl-NL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January</a:t>
                      </a:r>
                      <a:endParaRPr lang="nl-N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1600" b="1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Call</a:t>
                      </a:r>
                      <a:r>
                        <a:rPr lang="nl-NL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16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nl-NL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papers:</a:t>
                      </a:r>
                      <a:endParaRPr lang="nl-NL" sz="1600" b="1" i="1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674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nl-N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1) </a:t>
                      </a:r>
                      <a:r>
                        <a:rPr lang="nl-NL" sz="1600" b="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Classification</a:t>
                      </a:r>
                      <a:r>
                        <a:rPr lang="nl-NL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of </a:t>
                      </a:r>
                      <a:r>
                        <a:rPr lang="nl-NL" sz="1600" b="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residuals</a:t>
                      </a:r>
                      <a:endParaRPr lang="en-US" sz="1600" b="0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674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nl-N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2</a:t>
                      </a:r>
                      <a:r>
                        <a:rPr lang="en-US" sz="16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) Development of consistent valuation techniques</a:t>
                      </a:r>
                      <a:endParaRPr lang="en-US" sz="1600" b="0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674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nl-N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3</a:t>
                      </a:r>
                      <a:r>
                        <a:rPr lang="nl-NL" sz="16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) Definition of resource management etc.</a:t>
                      </a:r>
                      <a:endParaRPr lang="nl-NL" sz="1600" b="0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674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nl-N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4</a:t>
                      </a:r>
                      <a:r>
                        <a:rPr lang="en-US" sz="16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) Linkages and overlap between SEEA CF and SEEA EEA</a:t>
                      </a:r>
                      <a:endParaRPr lang="en-US" sz="1600" b="0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750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nl-N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5</a:t>
                      </a:r>
                      <a:r>
                        <a:rPr lang="en-US" sz="16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) Implementation issues related to the CEA classifications</a:t>
                      </a:r>
                      <a:endParaRPr lang="en-US" sz="1600" b="0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674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nl-N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6</a:t>
                      </a:r>
                      <a:r>
                        <a:rPr lang="en-US" sz="16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) other areas of application</a:t>
                      </a:r>
                      <a:endParaRPr lang="en-US" sz="1600" b="0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348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June</a:t>
                      </a:r>
                      <a:endParaRPr lang="nl-N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UNCEEA : </a:t>
                      </a:r>
                      <a:r>
                        <a:rPr lang="en-US" sz="1600" b="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review progress and work plan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5</a:t>
            </a:fld>
            <a:endParaRPr lang="nl-NL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-28575" y="195024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20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err="1" smtClean="0">
                <a:latin typeface="Times New Roman"/>
                <a:ea typeface="Times New Roman"/>
              </a:rPr>
              <a:t>Work</a:t>
            </a:r>
            <a:r>
              <a:rPr lang="nl-NL" sz="3600" dirty="0" smtClean="0">
                <a:latin typeface="Times New Roman"/>
                <a:ea typeface="Times New Roman"/>
              </a:rPr>
              <a:t> </a:t>
            </a:r>
            <a:r>
              <a:rPr lang="nl-NL" sz="3600" dirty="0" err="1" smtClean="0">
                <a:latin typeface="Times New Roman"/>
                <a:ea typeface="Times New Roman"/>
              </a:rPr>
              <a:t>to</a:t>
            </a:r>
            <a:r>
              <a:rPr lang="nl-NL" sz="3600" dirty="0" smtClean="0">
                <a:latin typeface="Times New Roman"/>
                <a:ea typeface="Times New Roman"/>
              </a:rPr>
              <a:t> </a:t>
            </a:r>
            <a:r>
              <a:rPr lang="nl-NL" sz="3600" dirty="0" err="1" smtClean="0">
                <a:latin typeface="Times New Roman"/>
                <a:ea typeface="Times New Roman"/>
              </a:rPr>
              <a:t>be</a:t>
            </a:r>
            <a:r>
              <a:rPr lang="nl-NL" sz="3600" dirty="0" smtClean="0">
                <a:latin typeface="Times New Roman"/>
                <a:ea typeface="Times New Roman"/>
              </a:rPr>
              <a:t> </a:t>
            </a:r>
            <a:r>
              <a:rPr lang="nl-NL" sz="3600" dirty="0" err="1" smtClean="0">
                <a:latin typeface="Times New Roman"/>
                <a:ea typeface="Times New Roman"/>
              </a:rPr>
              <a:t>done</a:t>
            </a:r>
            <a:r>
              <a:rPr lang="nl-NL" sz="3600" dirty="0" smtClean="0">
                <a:latin typeface="Times New Roman"/>
                <a:ea typeface="Times New Roman"/>
              </a:rPr>
              <a:t> </a:t>
            </a:r>
            <a:r>
              <a:rPr lang="nl-NL" sz="3600" dirty="0" err="1" smtClean="0">
                <a:latin typeface="Times New Roman"/>
                <a:ea typeface="Times New Roman"/>
              </a:rPr>
              <a:t>this</a:t>
            </a:r>
            <a:r>
              <a:rPr lang="nl-NL" sz="3600" dirty="0" smtClean="0">
                <a:latin typeface="Times New Roman"/>
                <a:ea typeface="Times New Roman"/>
              </a:rPr>
              <a:t> </a:t>
            </a:r>
            <a:r>
              <a:rPr lang="nl-NL" sz="3600" dirty="0" err="1" smtClean="0">
                <a:latin typeface="Times New Roman"/>
                <a:ea typeface="Times New Roman"/>
              </a:rPr>
              <a:t>year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6</a:t>
            </a:fld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968473"/>
              </p:ext>
            </p:extLst>
          </p:nvPr>
        </p:nvGraphicFramePr>
        <p:xfrm>
          <a:off x="467544" y="1340768"/>
          <a:ext cx="8136903" cy="5350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428"/>
                <a:gridCol w="145858"/>
                <a:gridCol w="4511827"/>
                <a:gridCol w="739718"/>
                <a:gridCol w="2441072"/>
              </a:tblGrid>
              <a:tr h="22124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priority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When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</a:tr>
              <a:tr h="21012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A: Conceptual issues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</a:tr>
              <a:tr h="94817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1.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Development of classifications</a:t>
                      </a:r>
                      <a:endParaRPr lang="nl-NL" sz="13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"/>
                      </a:pPr>
                      <a:r>
                        <a:rPr lang="en-US" sz="1300" dirty="0">
                          <a:effectLst/>
                        </a:rPr>
                        <a:t>Land</a:t>
                      </a:r>
                      <a:endParaRPr lang="nl-NL" sz="13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"/>
                      </a:pPr>
                      <a:r>
                        <a:rPr lang="en-US" sz="1300" dirty="0">
                          <a:effectLst/>
                        </a:rPr>
                        <a:t>Environmental </a:t>
                      </a:r>
                      <a:r>
                        <a:rPr lang="en-US" sz="1300" dirty="0" smtClean="0">
                          <a:effectLst/>
                        </a:rPr>
                        <a:t>activities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"/>
                      </a:pPr>
                      <a:endParaRPr lang="nl-NL" sz="13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"/>
                      </a:pPr>
                      <a:r>
                        <a:rPr lang="en-US" sz="1300" dirty="0" smtClean="0">
                          <a:effectLst/>
                        </a:rPr>
                        <a:t>Residuals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  <a:cs typeface="MyriadPro-SemiboldSemiCnIt"/>
                      </a:endParaRPr>
                    </a:p>
                  </a:txBody>
                  <a:tcPr marL="53290" marR="5329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MyriadPro-SemiboldSemiCnIt"/>
                        </a:rPr>
                        <a:t>High</a:t>
                      </a:r>
                      <a:endParaRPr lang="nl-NL" sz="13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300" b="0" dirty="0" smtClean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  <a:ea typeface="Times New Roman"/>
                        <a:cs typeface="MyriadPro-SemiboldSemiCnI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b="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MyriadPro-SemiboldSemiCnIt"/>
                        </a:rPr>
                        <a:t>Paper </a:t>
                      </a: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MyriadPro-SemiboldSemiCnIt"/>
                        </a:rPr>
                        <a:t>in 2017 ???</a:t>
                      </a:r>
                      <a:endParaRPr lang="nl-NL" sz="13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MyriadPro-SemiboldSemiCnIt"/>
                        </a:rPr>
                        <a:t>Eurostat taskforce start in 2017, paper in 2018</a:t>
                      </a:r>
                      <a:endParaRPr lang="nl-NL" sz="13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MyriadPro-SemiboldSemiCnIt"/>
                        </a:rPr>
                        <a:t>2018</a:t>
                      </a:r>
                      <a:endParaRPr lang="nl-NL" sz="13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624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2.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Development of consistent valuation techniques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High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2018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</a:tr>
              <a:tr h="2802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3.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Definition of resource management </a:t>
                      </a:r>
                      <a:r>
                        <a:rPr lang="en-GB" sz="1300" dirty="0" smtClean="0">
                          <a:effectLst/>
                        </a:rPr>
                        <a:t>/structure </a:t>
                      </a:r>
                      <a:r>
                        <a:rPr lang="en-GB" sz="1300" dirty="0">
                          <a:effectLst/>
                        </a:rPr>
                        <a:t>of </a:t>
                      </a:r>
                      <a:r>
                        <a:rPr lang="en-GB" sz="1300" dirty="0" err="1" smtClean="0">
                          <a:effectLst/>
                        </a:rPr>
                        <a:t>ReMEA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High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2018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</a:tr>
              <a:tr h="18963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4.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Depletion of natural biological resources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Medium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</a:tr>
              <a:tr h="37927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5.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Integrated framework for environmental activity accounts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High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highlight>
                            <a:srgbClr val="00FF00"/>
                          </a:highlight>
                        </a:rPr>
                        <a:t>First papers in 2016</a:t>
                      </a:r>
                      <a:endParaRPr lang="nl-NL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highlight>
                            <a:srgbClr val="00FF00"/>
                          </a:highlight>
                        </a:rPr>
                        <a:t>Paper in 2017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</a:tr>
              <a:tr h="18963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6.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Losses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Medium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2019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</a:tr>
              <a:tr h="317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 7.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Linkages and overlap between SEEA CF and SEEA EEA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High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highlight>
                            <a:srgbClr val="00FF00"/>
                          </a:highlight>
                        </a:rPr>
                        <a:t>Papers in 2017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</a:tr>
              <a:tr h="2292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8.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Fossil fuel subsidies by industry as part of climate statistics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High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highlight>
                            <a:srgbClr val="00FF00"/>
                          </a:highlight>
                        </a:rPr>
                        <a:t>Paper in 2017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</a:tr>
              <a:tr h="21012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B: Implementation issues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</a:tr>
              <a:tr h="35624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1.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Implementation issues related to classifications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High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(see A1)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</a:tr>
              <a:tr h="37927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2.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Approaches to the measurement of adapted goods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Medium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highlight>
                            <a:srgbClr val="00FF00"/>
                          </a:highlight>
                        </a:rPr>
                        <a:t>First contribution in 2017</a:t>
                      </a:r>
                      <a:r>
                        <a:rPr lang="en-GB" sz="1300" dirty="0">
                          <a:effectLst/>
                        </a:rPr>
                        <a:t>, paper in 2018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</a:tr>
              <a:tr h="1923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3.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Economy wide material flow accounts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High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b="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MyriadPro-SemiboldSemiCnIt"/>
                        </a:rPr>
                        <a:t>Paper in 2017 ???</a:t>
                      </a:r>
                      <a:endParaRPr lang="nl-NL" sz="13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</a:tr>
              <a:tr h="18963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4.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Input output techniques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Medium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highlight>
                            <a:srgbClr val="00FF00"/>
                          </a:highlight>
                        </a:rPr>
                        <a:t>Paper on RME in 2017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</a:tr>
              <a:tr h="18963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5.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Global DSDs for data exchange for SDMX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High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highlight>
                            <a:srgbClr val="00FF00"/>
                          </a:highlight>
                        </a:rPr>
                        <a:t>Paper in 2017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</a:tr>
              <a:tr h="379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     6.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Recording of fishery related activities in the PSUTs and asset accounts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Medium</a:t>
                      </a:r>
                      <a:endParaRPr lang="nl-NL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highlight>
                            <a:srgbClr val="00FF00"/>
                          </a:highlight>
                        </a:rPr>
                        <a:t>First discussion in 2016,</a:t>
                      </a:r>
                      <a:r>
                        <a:rPr lang="en-US" sz="1300" dirty="0">
                          <a:effectLst/>
                        </a:rPr>
                        <a:t> paper </a:t>
                      </a:r>
                      <a:r>
                        <a:rPr lang="en-US" sz="1300" dirty="0" smtClean="0">
                          <a:effectLst/>
                        </a:rPr>
                        <a:t>in 2019</a:t>
                      </a:r>
                      <a:endParaRPr lang="nl-NL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90" marR="532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7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367506" y="1628799"/>
            <a:ext cx="8229600" cy="4566943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The CF research agenda has implications for the compilation and use of ecosystem accounts:</a:t>
            </a:r>
            <a:endParaRPr lang="en-GB" alt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A1. Development of classifications for </a:t>
            </a:r>
          </a:p>
          <a:p>
            <a:pPr marL="914400" lvl="1" indent="-457200" eaLnBrk="1" hangingPunct="1">
              <a:lnSpc>
                <a:spcPct val="100000"/>
              </a:lnSpc>
              <a:buFont typeface="+mj-lt"/>
              <a:buAutoNum type="alphaLcParenR"/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Land </a:t>
            </a:r>
            <a:r>
              <a:rPr lang="en-GB" altLang="en-US" dirty="0">
                <a:solidFill>
                  <a:schemeClr val="tx1"/>
                </a:solidFill>
                <a:latin typeface="Arial" charset="0"/>
                <a:cs typeface="Arial" charset="0"/>
              </a:rPr>
              <a:t>use =&gt; land management </a:t>
            </a:r>
            <a:r>
              <a:rPr lang="en-GB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practices and </a:t>
            </a:r>
          </a:p>
          <a:p>
            <a:pPr marL="914400" lvl="1" indent="-457200" eaLnBrk="1" hangingPunct="1">
              <a:lnSpc>
                <a:spcPct val="100000"/>
              </a:lnSpc>
              <a:buFont typeface="+mj-lt"/>
              <a:buAutoNum type="alphaLcParenR"/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Resource management expenditures =&gt; spending on ecosystem maintenance and restoration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A2. Development of consistent valuation techniques for stocks and flows which are neither market nor near market =&gt; ecosystem values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A4. Depletion of natural biological resources =&gt; ecosystem degradation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A6 Treatment of water losses =&gt; water provisioning accounts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B3. MFA – CF PSUT reconciliation with respect to timber growth/yields, fodder provisioning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7FEF463-CADF-4F45-B6DF-EACFBF49DDB8}" type="slidenum">
              <a:rPr lang="en-GB" altLang="en-US" sz="1000">
                <a:solidFill>
                  <a:srgbClr val="00B050"/>
                </a:solidFill>
              </a:rPr>
              <a:pPr/>
              <a:t>7</a:t>
            </a:fld>
            <a:endParaRPr lang="en-GB" altLang="en-US" sz="1000">
              <a:solidFill>
                <a:srgbClr val="00B05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73088" y="553244"/>
            <a:ext cx="82296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GB" altLang="en-US" sz="2800" dirty="0" smtClean="0">
                <a:solidFill>
                  <a:srgbClr val="00B050"/>
                </a:solidFill>
              </a:rPr>
              <a:t>Items in the CF Research agenda of relevance to ecosystem accounts</a:t>
            </a:r>
          </a:p>
        </p:txBody>
      </p:sp>
    </p:spTree>
    <p:extLst>
      <p:ext uri="{BB962C8B-B14F-4D97-AF65-F5344CB8AC3E}">
        <p14:creationId xmlns:p14="http://schemas.microsoft.com/office/powerpoint/2010/main" val="32288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BS Powerpoint blauw EN">
  <a:themeElements>
    <a:clrScheme name="CBS_1">
      <a:dk1>
        <a:srgbClr val="271D6C"/>
      </a:dk1>
      <a:lt1>
        <a:srgbClr val="FFFFFF"/>
      </a:lt1>
      <a:dk2>
        <a:srgbClr val="271D6C"/>
      </a:dk2>
      <a:lt2>
        <a:srgbClr val="D8D8D8"/>
      </a:lt2>
      <a:accent1>
        <a:srgbClr val="00A1CD"/>
      </a:accent1>
      <a:accent2>
        <a:srgbClr val="0058B8"/>
      </a:accent2>
      <a:accent3>
        <a:srgbClr val="53A31D"/>
      </a:accent3>
      <a:accent4>
        <a:srgbClr val="AF0E80"/>
      </a:accent4>
      <a:accent5>
        <a:srgbClr val="FFCC00"/>
      </a:accent5>
      <a:accent6>
        <a:srgbClr val="E94C0A"/>
      </a:accent6>
      <a:hlink>
        <a:srgbClr val="271D6C"/>
      </a:hlink>
      <a:folHlink>
        <a:srgbClr val="271D6C"/>
      </a:folHlink>
    </a:clrScheme>
    <a:fontScheme name="CBS_1">
      <a:majorFont>
        <a:latin typeface="Cambria"/>
        <a:ea typeface=""/>
        <a:cs typeface=""/>
      </a:majorFont>
      <a:minorFont>
        <a:latin typeface="Corbe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blauw 140314 - EN.potx" id="{21550CE7-9760-4642-9BFA-E544CB385747}" vid="{2408EBD0-A2C0-4275-82AB-A555CACCC7CE}"/>
    </a:ext>
  </a:extLst>
</a:theme>
</file>

<file path=ppt/theme/theme2.xml><?xml version="1.0" encoding="utf-8"?>
<a:theme xmlns:a="http://schemas.openxmlformats.org/drawingml/2006/main" name="defra-powerpoint-template-3">
  <a:themeElements>
    <a:clrScheme name="Defra palette">
      <a:dk1>
        <a:sysClr val="windowText" lastClr="000000"/>
      </a:dk1>
      <a:lt1>
        <a:sysClr val="window" lastClr="FFFFFF"/>
      </a:lt1>
      <a:dk2>
        <a:srgbClr val="00B050"/>
      </a:dk2>
      <a:lt2>
        <a:srgbClr val="FFFFFF"/>
      </a:lt2>
      <a:accent1>
        <a:srgbClr val="00AF41"/>
      </a:accent1>
      <a:accent2>
        <a:srgbClr val="8FBF41"/>
      </a:accent2>
      <a:accent3>
        <a:srgbClr val="FFD500"/>
      </a:accent3>
      <a:accent4>
        <a:srgbClr val="DE2B29"/>
      </a:accent4>
      <a:accent5>
        <a:srgbClr val="F59A00"/>
      </a:accent5>
      <a:accent6>
        <a:srgbClr val="007BC4"/>
      </a:accent6>
      <a:hlink>
        <a:srgbClr val="007BC4"/>
      </a:hlink>
      <a:folHlink>
        <a:srgbClr val="6D307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1756_Defra_Powerpoint_template_v3.potx" id="{9FA114EF-0F28-45DA-BD28-1DBA18000EF3}" vid="{39D81AC2-6EAA-48ED-836F-6F337E5C2DBB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blauw EN</Template>
  <TotalTime>0</TotalTime>
  <Words>814</Words>
  <Application>Microsoft Office PowerPoint</Application>
  <PresentationFormat>Presentación en pantalla (4:3)</PresentationFormat>
  <Paragraphs>191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MS PGothic</vt:lpstr>
      <vt:lpstr>Arial</vt:lpstr>
      <vt:lpstr>Calibri</vt:lpstr>
      <vt:lpstr>Calibri Light</vt:lpstr>
      <vt:lpstr>Cambria</vt:lpstr>
      <vt:lpstr>Corbel</vt:lpstr>
      <vt:lpstr>MyriadPro-SemiboldSemiCnIt</vt:lpstr>
      <vt:lpstr>Times New Roman</vt:lpstr>
      <vt:lpstr>Wingdings</vt:lpstr>
      <vt:lpstr>CBS Powerpoint blauw EN</vt:lpstr>
      <vt:lpstr>defra-powerpoint-template-3</vt:lpstr>
      <vt:lpstr>Presentación de PowerPoint</vt:lpstr>
      <vt:lpstr>Background </vt:lpstr>
      <vt:lpstr>Process for research agenda</vt:lpstr>
      <vt:lpstr>Prioritization</vt:lpstr>
      <vt:lpstr>Time line 2017-June 2018</vt:lpstr>
      <vt:lpstr>Work to be done this year</vt:lpstr>
      <vt:lpstr>Presentación de PowerPoint</vt:lpstr>
    </vt:vector>
  </TitlesOfParts>
  <Company>CBS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CBS PowerPoint sjabloon</dc:subject>
  <dc:creator>Schenau, S.</dc:creator>
  <cp:lastModifiedBy>usuario</cp:lastModifiedBy>
  <cp:revision>41</cp:revision>
  <dcterms:created xsi:type="dcterms:W3CDTF">2016-06-08T08:49:31Z</dcterms:created>
  <dcterms:modified xsi:type="dcterms:W3CDTF">2017-10-17T16:24:09Z</dcterms:modified>
</cp:coreProperties>
</file>