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70" r:id="rId4"/>
    <p:sldId id="271" r:id="rId5"/>
    <p:sldId id="265" r:id="rId6"/>
    <p:sldId id="273" r:id="rId7"/>
    <p:sldId id="267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514" y="8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908395EA-510B-4677-A3EA-631E6D9749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0158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3492F71D-8D98-480F-98A4-EB720C2673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4103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F71D-8D98-480F-98A4-EB720C26736E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812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F71D-8D98-480F-98A4-EB720C26736E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81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F71D-8D98-480F-98A4-EB720C26736E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81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F71D-8D98-480F-98A4-EB720C26736E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81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F71D-8D98-480F-98A4-EB720C26736E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81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CC2A5472-AA0F-43DE-A1D5-9E069882B3A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F9D20-1632-442A-818E-5630AB2291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29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697F2-5DC0-420C-8E0C-9556BE368C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43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1414E-A2EE-4AC4-8917-3CCFDDE3A0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094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6C5B1-97BB-48CD-ACEB-EC02387185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847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5FA81-7EFA-4122-AE60-EF5B49D3DA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564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43024-3C3A-4C27-8348-9B9E4D7D26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829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E74AE-3458-4349-84D0-68C2EA82F2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2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77C29-CBCE-4433-8F6C-211474C669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357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DC293-8860-4FDB-AB13-88C75D30CC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613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93837-D7C1-4B5D-B69B-60771B795A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088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0218283-C8D0-46DF-BE58-03EEEFF4C12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1988840"/>
            <a:ext cx="8568506" cy="1367135"/>
          </a:xfrm>
        </p:spPr>
        <p:txBody>
          <a:bodyPr/>
          <a:lstStyle/>
          <a:p>
            <a:pPr algn="ctr"/>
            <a:r>
              <a:rPr lang="en-GB" altLang="en-US" sz="2400" b="0" dirty="0" smtClean="0"/>
              <a:t>Implementing</a:t>
            </a:r>
            <a:r>
              <a:rPr lang="en-GB" altLang="en-US" sz="3600" dirty="0" smtClean="0"/>
              <a:t> </a:t>
            </a:r>
            <a:br>
              <a:rPr lang="en-GB" altLang="en-US" sz="3600" dirty="0" smtClean="0"/>
            </a:br>
            <a:r>
              <a:rPr lang="en-GB" altLang="en-US" sz="3600" dirty="0" smtClean="0"/>
              <a:t>Physical Energy Flow Accounts</a:t>
            </a:r>
            <a:br>
              <a:rPr lang="en-GB" altLang="en-US" sz="3600" dirty="0" smtClean="0"/>
            </a:br>
            <a:r>
              <a:rPr lang="en-GB" altLang="en-US" sz="3600" dirty="0" smtClean="0"/>
              <a:t> </a:t>
            </a:r>
            <a:r>
              <a:rPr lang="en-GB" altLang="en-US" sz="2400" b="0" dirty="0" smtClean="0"/>
              <a:t>in the European Statistical System (ESS)</a:t>
            </a:r>
            <a:endParaRPr lang="en-GB" altLang="en-US" sz="2400" b="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077072"/>
            <a:ext cx="8532812" cy="1728787"/>
          </a:xfrm>
        </p:spPr>
        <p:txBody>
          <a:bodyPr/>
          <a:lstStyle/>
          <a:p>
            <a:r>
              <a:rPr lang="en-GB" altLang="en-US" dirty="0" smtClean="0"/>
              <a:t>Arturo de la Fuente</a:t>
            </a:r>
          </a:p>
          <a:p>
            <a:r>
              <a:rPr lang="en-GB" altLang="en-US" dirty="0" smtClean="0"/>
              <a:t>Eurostat</a:t>
            </a:r>
            <a:endParaRPr lang="en-GB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A5472-AA0F-43DE-A1D5-9E069882B3AE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61"/>
            <a:ext cx="8229600" cy="648072"/>
          </a:xfrm>
        </p:spPr>
        <p:txBody>
          <a:bodyPr/>
          <a:lstStyle/>
          <a:p>
            <a:pPr marL="0"/>
            <a:r>
              <a:rPr lang="en-GB" dirty="0" smtClean="0"/>
              <a:t>Introduction (historical overview)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579296" cy="410455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2009: Agreement to develop SEEA-type energy accounts in the European Statistical System (ESS)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2009-2010: Discussion paper </a:t>
            </a:r>
            <a:r>
              <a:rPr lang="en-GB" dirty="0" smtClean="0">
                <a:sym typeface="Wingdings" panose="05000000000000000000" pitchFamily="2" charset="2"/>
              </a:rPr>
              <a:t> Eurostat</a:t>
            </a:r>
            <a:r>
              <a:rPr lang="en-GB" dirty="0" smtClean="0"/>
              <a:t> </a:t>
            </a:r>
            <a:r>
              <a:rPr lang="en-GB" dirty="0" smtClean="0"/>
              <a:t>Working Group on Environmental Accounts, choices taken: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 smtClean="0"/>
              <a:t>start with physical flow accounts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 smtClean="0"/>
              <a:t>full-articulated framework of physical supply and use tables (PSUT)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 smtClean="0"/>
              <a:t>detailed industry breakdown (NACE A*64 = </a:t>
            </a:r>
            <a:r>
              <a:rPr lang="en-GB" b="0" dirty="0" smtClean="0"/>
              <a:t>same as IOTs</a:t>
            </a:r>
            <a:r>
              <a:rPr lang="en-GB" b="0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2010-2014:Task force developed PEFA questionnaire and conceptual guidelines (closely based on SEEA-CF and draft SEEA-Energy)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14E-A2EE-4AC4-8917-3CCFDDE3A00C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09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18345"/>
            <a:ext cx="9105905" cy="43349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363272" cy="57606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None/>
            </a:pPr>
            <a:r>
              <a:rPr lang="en-GB" dirty="0" smtClean="0"/>
              <a:t>Set of tables in PEFA-questionnaire 2017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14E-A2EE-4AC4-8917-3CCFDDE3A00C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02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648990"/>
          </a:xfrm>
        </p:spPr>
        <p:txBody>
          <a:bodyPr/>
          <a:lstStyle/>
          <a:p>
            <a:pPr marL="0"/>
            <a:r>
              <a:rPr lang="en-GB" dirty="0" smtClean="0"/>
              <a:t>Introduction (historical overview)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396054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2012: decision to develop PEFA-Builder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None/>
            </a:pPr>
            <a:r>
              <a:rPr lang="en-GB" b="0" dirty="0" smtClean="0"/>
              <a:t>= IT-tool populating PEFA-questionnaire from already existing energy statistics (5 Annual Energy Questionnaires)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None/>
            </a:pPr>
            <a:r>
              <a:rPr lang="en-GB" b="0" dirty="0" smtClean="0"/>
              <a:t>= highly complex algorithms !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2012-2014: </a:t>
            </a:r>
            <a:r>
              <a:rPr lang="en-GB" dirty="0" smtClean="0"/>
              <a:t>EU legal </a:t>
            </a:r>
            <a:r>
              <a:rPr lang="en-GB" dirty="0" smtClean="0"/>
              <a:t>base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2014: draft PEFA Manual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2014-2016: Voluntary data collections (response rate </a:t>
            </a:r>
            <a:r>
              <a:rPr lang="en-GB" dirty="0" smtClean="0"/>
              <a:t>circa 50</a:t>
            </a:r>
            <a:r>
              <a:rPr lang="en-GB" dirty="0" smtClean="0"/>
              <a:t>%) = learning process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2017: first mandatory data collection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14E-A2EE-4AC4-8917-3CCFDDE3A00C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680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648990"/>
          </a:xfrm>
        </p:spPr>
        <p:txBody>
          <a:bodyPr/>
          <a:lstStyle/>
          <a:p>
            <a:pPr marL="0"/>
            <a:r>
              <a:rPr lang="en-GB" dirty="0" smtClean="0"/>
              <a:t>Lessons learnt from </a:t>
            </a:r>
            <a:r>
              <a:rPr lang="en-GB" dirty="0" smtClean="0"/>
              <a:t>implementation in EU: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396054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Implementation took 8 years!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 smtClean="0"/>
              <a:t>Yet, not all countries established PEFA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 smtClean="0"/>
              <a:t>Quality has to improve in the coming years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Many conceptual and methodological issues </a:t>
            </a:r>
            <a:r>
              <a:rPr lang="en-GB" dirty="0"/>
              <a:t>(beyond SEEA) </a:t>
            </a:r>
            <a:r>
              <a:rPr lang="en-GB" dirty="0" smtClean="0"/>
              <a:t>needed to be clarified and settled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PEFA-Builder matured gradually accommodating 'wishes' from countries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 smtClean="0"/>
              <a:t>using this IT-tool requires expert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14E-A2EE-4AC4-8917-3CCFDDE3A00C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654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648990"/>
          </a:xfrm>
        </p:spPr>
        <p:txBody>
          <a:bodyPr/>
          <a:lstStyle/>
          <a:p>
            <a:pPr marL="0"/>
            <a:r>
              <a:rPr lang="en-GB" dirty="0" smtClean="0"/>
              <a:t>Lessons learnt from </a:t>
            </a:r>
            <a:r>
              <a:rPr lang="en-GB" dirty="0" smtClean="0"/>
              <a:t>implementation in EU: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396054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dirty="0" smtClean="0"/>
              <a:t>Policy use of PEFA needs to be sharpened: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/>
              <a:t>Currently, energy and climate policy making can widely be informed by energy </a:t>
            </a:r>
            <a:r>
              <a:rPr lang="en-GB" b="0" dirty="0" smtClean="0"/>
              <a:t>statistics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 smtClean="0"/>
              <a:t>What is the </a:t>
            </a:r>
            <a:r>
              <a:rPr lang="en-GB" b="0" dirty="0"/>
              <a:t>added </a:t>
            </a:r>
            <a:r>
              <a:rPr lang="en-GB" b="0" dirty="0" smtClean="0"/>
              <a:t>value of PEFA? </a:t>
            </a:r>
            <a:r>
              <a:rPr lang="en-GB" b="0" dirty="0"/>
              <a:t>– further discussion needed on the potential of PEFA </a:t>
            </a:r>
            <a:r>
              <a:rPr lang="en-GB" b="0" dirty="0" smtClean="0"/>
              <a:t>indicators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 smtClean="0"/>
              <a:t>More integrated </a:t>
            </a:r>
            <a:r>
              <a:rPr lang="en-GB" b="0" dirty="0"/>
              <a:t>environmental-economic </a:t>
            </a:r>
            <a:r>
              <a:rPr lang="en-GB" b="0" dirty="0" smtClean="0"/>
              <a:t>applications (</a:t>
            </a:r>
            <a:r>
              <a:rPr lang="en-GB" b="0" dirty="0"/>
              <a:t>including monetary accounts and air emissions accounts</a:t>
            </a:r>
            <a:r>
              <a:rPr lang="en-GB" b="0" dirty="0" smtClean="0"/>
              <a:t>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sz="2000" dirty="0" smtClean="0"/>
              <a:t>e.g. structural </a:t>
            </a:r>
            <a:r>
              <a:rPr lang="en-GB" sz="2000" dirty="0"/>
              <a:t>decomposition </a:t>
            </a:r>
            <a:r>
              <a:rPr lang="en-GB" sz="2000" dirty="0" smtClean="0"/>
              <a:t>analysis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GB" b="0" dirty="0" smtClean="0"/>
              <a:t>Needed: same detailed industry breakdown as in national accounts (IOTs)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14E-A2EE-4AC4-8917-3CCFDDE3A00C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715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68549"/>
            <a:ext cx="8229600" cy="3529013"/>
          </a:xfrm>
        </p:spPr>
        <p:txBody>
          <a:bodyPr/>
          <a:lstStyle/>
          <a:p>
            <a:pPr marL="0" indent="0" algn="ctr">
              <a:buClr>
                <a:srgbClr val="0070C0"/>
              </a:buClr>
              <a:buNone/>
            </a:pPr>
            <a:endParaRPr lang="es-ES_tradnl" sz="4400" dirty="0" smtClean="0"/>
          </a:p>
          <a:p>
            <a:pPr marL="0" indent="0" algn="ctr">
              <a:buClr>
                <a:srgbClr val="0070C0"/>
              </a:buClr>
              <a:buNone/>
            </a:pPr>
            <a:r>
              <a:rPr lang="es-ES_tradnl" sz="6600" dirty="0" err="1" smtClean="0"/>
              <a:t>Thank</a:t>
            </a:r>
            <a:r>
              <a:rPr lang="es-ES_tradnl" sz="6600" dirty="0" smtClean="0"/>
              <a:t> </a:t>
            </a:r>
            <a:r>
              <a:rPr lang="es-ES_tradnl" sz="6600" dirty="0" err="1" smtClean="0"/>
              <a:t>you</a:t>
            </a:r>
            <a:r>
              <a:rPr lang="es-ES_tradnl" sz="6600" dirty="0" smtClean="0"/>
              <a:t>!</a:t>
            </a:r>
            <a:endParaRPr lang="en-GB" sz="6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414E-A2EE-4AC4-8917-3CCFDDE3A00C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487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</TotalTime>
  <Words>303</Words>
  <Application>Microsoft Office PowerPoint</Application>
  <PresentationFormat>On-screen Show (4:3)</PresentationFormat>
  <Paragraphs>47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Implementing  Physical Energy Flow Accounts  in the European Statistical System (ESS)</vt:lpstr>
      <vt:lpstr>Introduction (historical overview)</vt:lpstr>
      <vt:lpstr>PowerPoint Presentation</vt:lpstr>
      <vt:lpstr>Introduction (historical overview)</vt:lpstr>
      <vt:lpstr>Lessons learnt from implementation in EU:</vt:lpstr>
      <vt:lpstr>Lessons learnt from implementation in EU: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data structure definitions</dc:title>
  <dc:creator>Arturo DE LA FUENTE (ESTAT)</dc:creator>
  <cp:lastModifiedBy>Arturo DE LA FUENTE (ESTAT)</cp:lastModifiedBy>
  <cp:revision>18</cp:revision>
  <dcterms:created xsi:type="dcterms:W3CDTF">2017-10-03T12:21:19Z</dcterms:created>
  <dcterms:modified xsi:type="dcterms:W3CDTF">2017-10-11T13:55:08Z</dcterms:modified>
</cp:coreProperties>
</file>