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66" r:id="rId3"/>
    <p:sldId id="285" r:id="rId4"/>
    <p:sldId id="298" r:id="rId5"/>
    <p:sldId id="268" r:id="rId6"/>
    <p:sldId id="269" r:id="rId7"/>
    <p:sldId id="271" r:id="rId8"/>
    <p:sldId id="295" r:id="rId9"/>
    <p:sldId id="272" r:id="rId10"/>
    <p:sldId id="273" r:id="rId11"/>
    <p:sldId id="274" r:id="rId12"/>
    <p:sldId id="296" r:id="rId13"/>
    <p:sldId id="288" r:id="rId14"/>
    <p:sldId id="287" r:id="rId15"/>
    <p:sldId id="297" r:id="rId16"/>
    <p:sldId id="289" r:id="rId17"/>
    <p:sldId id="291" r:id="rId18"/>
    <p:sldId id="293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bsp.nl\Productie\Primair\MODNAM\Werk\MRontwikkelprojecten\Ecosystem%20accounting\Natuurlijk%20kapitaal_werkmap%202016\carbon%20account\historische_CO2_cijf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 emissions per capita since AD 1900 </a:t>
            </a:r>
            <a:r>
              <a:rPr lang="en-US" dirty="0" smtClean="0"/>
              <a:t> </a:t>
            </a:r>
            <a:endParaRPr lang="en-US" dirty="0"/>
          </a:p>
        </c:rich>
      </c:tx>
      <c:layout>
        <c:manualLayout>
          <c:xMode val="edge"/>
          <c:yMode val="edge"/>
          <c:x val="9.5557409863978204E-2"/>
          <c:y val="3.2679730152917981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year</c:v>
          </c:tx>
          <c:marker>
            <c:symbol val="none"/>
          </c:marker>
          <c:xVal>
            <c:numRef>
              <c:f>tijdreeks!$K$4:$K$119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xVal>
          <c:yVal>
            <c:numRef>
              <c:f>tijdreeks!$I$4:$I$119</c:f>
              <c:numCache>
                <c:formatCode>General</c:formatCode>
                <c:ptCount val="116"/>
                <c:pt idx="0">
                  <c:v>1033.4556229077516</c:v>
                </c:pt>
                <c:pt idx="1">
                  <c:v>999.13587175012321</c:v>
                </c:pt>
                <c:pt idx="2">
                  <c:v>985.01366227874735</c:v>
                </c:pt>
                <c:pt idx="3">
                  <c:v>1038.9671826217689</c:v>
                </c:pt>
                <c:pt idx="4">
                  <c:v>1082.2432612051889</c:v>
                </c:pt>
                <c:pt idx="5">
                  <c:v>1095.4791488709968</c:v>
                </c:pt>
                <c:pt idx="6">
                  <c:v>1175.4133347689358</c:v>
                </c:pt>
                <c:pt idx="7">
                  <c:v>1192.27187119525</c:v>
                </c:pt>
                <c:pt idx="8">
                  <c:v>1197.3212507707531</c:v>
                </c:pt>
                <c:pt idx="9">
                  <c:v>1243.7914393380545</c:v>
                </c:pt>
                <c:pt idx="10">
                  <c:v>1281.8934419527955</c:v>
                </c:pt>
                <c:pt idx="11">
                  <c:v>1337.314688673463</c:v>
                </c:pt>
                <c:pt idx="12">
                  <c:v>1489.0104305464729</c:v>
                </c:pt>
                <c:pt idx="13">
                  <c:v>1619.1293967445474</c:v>
                </c:pt>
                <c:pt idx="14">
                  <c:v>1492.8764781179611</c:v>
                </c:pt>
                <c:pt idx="15">
                  <c:v>1394.827897029081</c:v>
                </c:pt>
                <c:pt idx="16">
                  <c:v>1254.9756000918162</c:v>
                </c:pt>
                <c:pt idx="17">
                  <c:v>477.92606687711157</c:v>
                </c:pt>
                <c:pt idx="18">
                  <c:v>791.2447957524231</c:v>
                </c:pt>
                <c:pt idx="19">
                  <c:v>1186.9215898164719</c:v>
                </c:pt>
                <c:pt idx="20">
                  <c:v>1183.2064660654128</c:v>
                </c:pt>
                <c:pt idx="21">
                  <c:v>1219.8646587213482</c:v>
                </c:pt>
                <c:pt idx="22">
                  <c:v>1408.6772200234795</c:v>
                </c:pt>
                <c:pt idx="23">
                  <c:v>1384.4564657132923</c:v>
                </c:pt>
                <c:pt idx="24">
                  <c:v>1532.4621562461718</c:v>
                </c:pt>
                <c:pt idx="25">
                  <c:v>1656.8015938034182</c:v>
                </c:pt>
                <c:pt idx="26">
                  <c:v>1668.4682839773409</c:v>
                </c:pt>
                <c:pt idx="27">
                  <c:v>1819.3015795950605</c:v>
                </c:pt>
                <c:pt idx="28">
                  <c:v>1797.5743151684105</c:v>
                </c:pt>
                <c:pt idx="29">
                  <c:v>1924.7813786820971</c:v>
                </c:pt>
                <c:pt idx="30">
                  <c:v>1878.4742918673396</c:v>
                </c:pt>
                <c:pt idx="31">
                  <c:v>2041.9135039716418</c:v>
                </c:pt>
                <c:pt idx="32">
                  <c:v>1851.7561374412908</c:v>
                </c:pt>
                <c:pt idx="33">
                  <c:v>1698.9731265404121</c:v>
                </c:pt>
                <c:pt idx="34">
                  <c:v>1679.5932232287826</c:v>
                </c:pt>
                <c:pt idx="35">
                  <c:v>1600.636134301415</c:v>
                </c:pt>
                <c:pt idx="36">
                  <c:v>1696.6913394460075</c:v>
                </c:pt>
                <c:pt idx="37">
                  <c:v>1853.4452025516321</c:v>
                </c:pt>
                <c:pt idx="38">
                  <c:v>1806.7504509651096</c:v>
                </c:pt>
                <c:pt idx="39">
                  <c:v>1680.7569315927949</c:v>
                </c:pt>
                <c:pt idx="40">
                  <c:v>1364.3239632712859</c:v>
                </c:pt>
                <c:pt idx="41">
                  <c:v>1499.7593818897499</c:v>
                </c:pt>
                <c:pt idx="42">
                  <c:v>1384.2994817656775</c:v>
                </c:pt>
                <c:pt idx="43">
                  <c:v>1387.1695390438194</c:v>
                </c:pt>
                <c:pt idx="44">
                  <c:v>921.38784672727354</c:v>
                </c:pt>
                <c:pt idx="45">
                  <c:v>572.81571054481196</c:v>
                </c:pt>
                <c:pt idx="46">
                  <c:v>1204.9839702518454</c:v>
                </c:pt>
                <c:pt idx="47">
                  <c:v>1684.7784984806099</c:v>
                </c:pt>
                <c:pt idx="48">
                  <c:v>1753.4631440069479</c:v>
                </c:pt>
                <c:pt idx="49">
                  <c:v>1841.64304462419</c:v>
                </c:pt>
                <c:pt idx="50">
                  <c:v>1843.6964181561468</c:v>
                </c:pt>
                <c:pt idx="51">
                  <c:v>1942.550756583782</c:v>
                </c:pt>
                <c:pt idx="52">
                  <c:v>1909.652542690445</c:v>
                </c:pt>
                <c:pt idx="53">
                  <c:v>1908.8723666124042</c:v>
                </c:pt>
                <c:pt idx="54">
                  <c:v>1994.962043676373</c:v>
                </c:pt>
                <c:pt idx="55">
                  <c:v>2058.4156509506784</c:v>
                </c:pt>
                <c:pt idx="56">
                  <c:v>2167.720196549717</c:v>
                </c:pt>
                <c:pt idx="57">
                  <c:v>2118.9545758371523</c:v>
                </c:pt>
                <c:pt idx="58">
                  <c:v>2166.5611873141165</c:v>
                </c:pt>
                <c:pt idx="59">
                  <c:v>2145.2989332279071</c:v>
                </c:pt>
                <c:pt idx="60">
                  <c:v>2318.7210103473662</c:v>
                </c:pt>
                <c:pt idx="61">
                  <c:v>2411.1429520410388</c:v>
                </c:pt>
                <c:pt idx="62">
                  <c:v>2469.0696435726022</c:v>
                </c:pt>
                <c:pt idx="63">
                  <c:v>2478.6177827876731</c:v>
                </c:pt>
                <c:pt idx="64">
                  <c:v>2718.5090810976199</c:v>
                </c:pt>
                <c:pt idx="65">
                  <c:v>2864.542334939847</c:v>
                </c:pt>
                <c:pt idx="66">
                  <c:v>3096.3486203582288</c:v>
                </c:pt>
                <c:pt idx="67">
                  <c:v>3130.387280070745</c:v>
                </c:pt>
                <c:pt idx="68">
                  <c:v>3485.2680360713562</c:v>
                </c:pt>
                <c:pt idx="69">
                  <c:v>3615.2258829065772</c:v>
                </c:pt>
                <c:pt idx="70">
                  <c:v>3461.8001721757387</c:v>
                </c:pt>
                <c:pt idx="71">
                  <c:v>3321.025786913267</c:v>
                </c:pt>
                <c:pt idx="72">
                  <c:v>3608.7805962620773</c:v>
                </c:pt>
                <c:pt idx="73">
                  <c:v>3563.5274878188197</c:v>
                </c:pt>
                <c:pt idx="74">
                  <c:v>3694.6946443617603</c:v>
                </c:pt>
                <c:pt idx="75">
                  <c:v>3882.6810932227395</c:v>
                </c:pt>
                <c:pt idx="76">
                  <c:v>3620.5860914636614</c:v>
                </c:pt>
                <c:pt idx="77">
                  <c:v>3437.0608343836766</c:v>
                </c:pt>
                <c:pt idx="78">
                  <c:v>3140.6077258552814</c:v>
                </c:pt>
                <c:pt idx="79">
                  <c:v>3150.5520461700212</c:v>
                </c:pt>
                <c:pt idx="80">
                  <c:v>3249.6058676252019</c:v>
                </c:pt>
                <c:pt idx="81">
                  <c:v>3260.2384381515421</c:v>
                </c:pt>
                <c:pt idx="82">
                  <c:v>3377.0340166975789</c:v>
                </c:pt>
                <c:pt idx="83">
                  <c:v>3409.9627542824114</c:v>
                </c:pt>
                <c:pt idx="84">
                  <c:v>3408.9574091453096</c:v>
                </c:pt>
                <c:pt idx="85">
                  <c:v>3376.1188466407275</c:v>
                </c:pt>
                <c:pt idx="86">
                  <c:v>3328.5837275250306</c:v>
                </c:pt>
                <c:pt idx="87">
                  <c:v>3417.1581608781848</c:v>
                </c:pt>
                <c:pt idx="88">
                  <c:v>3379.1066082478251</c:v>
                </c:pt>
                <c:pt idx="89">
                  <c:v>3452.6223309109737</c:v>
                </c:pt>
                <c:pt idx="90">
                  <c:v>3314.7698225601571</c:v>
                </c:pt>
                <c:pt idx="91">
                  <c:v>3459.5111768408246</c:v>
                </c:pt>
                <c:pt idx="92">
                  <c:v>3446.778142480096</c:v>
                </c:pt>
                <c:pt idx="93">
                  <c:v>3446.5593659013912</c:v>
                </c:pt>
                <c:pt idx="94">
                  <c:v>3519.6283411046238</c:v>
                </c:pt>
                <c:pt idx="95">
                  <c:v>3481.1822193044095</c:v>
                </c:pt>
                <c:pt idx="96">
                  <c:v>3639.0081861841613</c:v>
                </c:pt>
                <c:pt idx="97">
                  <c:v>3544.2573992563739</c:v>
                </c:pt>
                <c:pt idx="98">
                  <c:v>3560.877791779204</c:v>
                </c:pt>
                <c:pt idx="99">
                  <c:v>3488.4316439922736</c:v>
                </c:pt>
                <c:pt idx="100">
                  <c:v>3495.0939090508718</c:v>
                </c:pt>
                <c:pt idx="101">
                  <c:v>3552.9083464071409</c:v>
                </c:pt>
                <c:pt idx="102">
                  <c:v>3507.5709322171815</c:v>
                </c:pt>
                <c:pt idx="103">
                  <c:v>3541.5476149958681</c:v>
                </c:pt>
                <c:pt idx="104">
                  <c:v>3570.5110310516498</c:v>
                </c:pt>
                <c:pt idx="105">
                  <c:v>3521.0641903978703</c:v>
                </c:pt>
                <c:pt idx="106">
                  <c:v>3408.2812191700095</c:v>
                </c:pt>
                <c:pt idx="107">
                  <c:v>3443.262614514043</c:v>
                </c:pt>
                <c:pt idx="108">
                  <c:v>3511.6110387869517</c:v>
                </c:pt>
                <c:pt idx="109">
                  <c:v>3411.7296630468441</c:v>
                </c:pt>
                <c:pt idx="110">
                  <c:v>3581.3600448030684</c:v>
                </c:pt>
                <c:pt idx="111">
                  <c:v>3366.4237141740155</c:v>
                </c:pt>
                <c:pt idx="112">
                  <c:v>3311.8221981820125</c:v>
                </c:pt>
                <c:pt idx="113">
                  <c:v>3274.8710772349705</c:v>
                </c:pt>
                <c:pt idx="114">
                  <c:v>3170.865843423257</c:v>
                </c:pt>
                <c:pt idx="115">
                  <c:v>3297.3833263801907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984000"/>
        <c:axId val="184769152"/>
      </c:scatterChart>
      <c:valAx>
        <c:axId val="153984000"/>
        <c:scaling>
          <c:orientation val="minMax"/>
          <c:max val="2020"/>
          <c:min val="1900"/>
        </c:scaling>
        <c:delete val="0"/>
        <c:axPos val="b"/>
        <c:numFmt formatCode="General" sourceLinked="1"/>
        <c:majorTickMark val="out"/>
        <c:minorTickMark val="in"/>
        <c:tickLblPos val="nextTo"/>
        <c:crossAx val="184769152"/>
        <c:crosses val="autoZero"/>
        <c:crossBetween val="midCat"/>
        <c:minorUnit val="10"/>
      </c:valAx>
      <c:valAx>
        <c:axId val="18476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984000"/>
        <c:crosses val="autoZero"/>
        <c:crossBetween val="midCat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nl-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2A029-1ABF-421E-80AA-6B6E9EB9F027}" type="datetimeFigureOut">
              <a:rPr lang="nl-NL" smtClean="0"/>
              <a:t>5-10-2017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F5B71-5511-40E6-8175-23D007A1B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9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 smtClean="0">
              <a:effectLst/>
              <a:latin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22225-62CE-4D37-938B-4D6834503D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7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physical supply and use tables, the economy wide Material Flow Accounts, and the energy, water and air emissions accounts.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: carbon in e.g. building materials and in waste dumps, bitumen in roads, etc.</a:t>
            </a:r>
            <a:endParaRPr lang="nl-N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5B71-5511-40E6-8175-23D007A1B67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38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Because of its extended scope, the carbon account is an ideal format to be used for the </a:t>
            </a:r>
            <a:r>
              <a:rPr lang="en-GB" sz="1200" b="1" dirty="0" smtClean="0"/>
              <a:t>more detailed requirements on carbon emissions reporting</a:t>
            </a:r>
            <a:r>
              <a:rPr lang="en-GB" sz="120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5B71-5511-40E6-8175-23D007A1B67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46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56F9-2310-4F18-8EFF-7D4465FC7B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7B7A-EC66-48B0-890D-83062A42B4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98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56F9-2310-4F18-8EFF-7D4465FC7B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7B7A-EC66-48B0-890D-83062A42B4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1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56F9-2310-4F18-8EFF-7D4465FC7B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7B7A-EC66-48B0-890D-83062A42B4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2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54" r="14692" b="21128"/>
          <a:stretch/>
        </p:blipFill>
        <p:spPr>
          <a:xfrm>
            <a:off x="0" y="0"/>
            <a:ext cx="9144000" cy="1440161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27" y="6403501"/>
            <a:ext cx="267190" cy="4098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21" y="6453336"/>
            <a:ext cx="958044" cy="35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CBSTEMP\USER\Temporary Internet Files\RRME\Content.Outlook\MHEA4UKS\5f838ec1-b5f5-42c9-ae1e-4e0970f9baf3_WUR_logo_1000px_fc1ee0eb_530x156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60356"/>
            <a:ext cx="1444005" cy="4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96" y="6525344"/>
            <a:ext cx="309634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smtClean="0"/>
              <a:t>NKR Klankbord groepbijeenkomst 29-11-2016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93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56F9-2310-4F18-8EFF-7D4465FC7B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7B7A-EC66-48B0-890D-83062A42B4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6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56F9-2310-4F18-8EFF-7D4465FC7B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7B7A-EC66-48B0-890D-83062A42B4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0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56F9-2310-4F18-8EFF-7D4465FC7B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7B7A-EC66-48B0-890D-83062A42B4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1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56F9-2310-4F18-8EFF-7D4465FC7B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7B7A-EC66-48B0-890D-83062A42B4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56F9-2310-4F18-8EFF-7D4465FC7B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7B7A-EC66-48B0-890D-83062A42B4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6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56F9-2310-4F18-8EFF-7D4465FC7B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7B7A-EC66-48B0-890D-83062A42B4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3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56F9-2310-4F18-8EFF-7D4465FC7B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7B7A-EC66-48B0-890D-83062A42B4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1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656F9-2310-4F18-8EFF-7D4465FC7B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17B7A-EC66-48B0-890D-83062A42B4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5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HudHWlMvQAhXMthoKHYU-BbwQjRwIBw&amp;url=http://www.storkwood.nl/portfolio/houtoogst-in-heek-duitsland/&amp;psig=AFQjCNG68fmZqhzzQ49KnCEoAK6Q0F6VGA&amp;ust=1480412195100773" TargetMode="Externa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16273"/>
          <a:stretch/>
        </p:blipFill>
        <p:spPr>
          <a:xfrm>
            <a:off x="9516" y="-27384"/>
            <a:ext cx="9144000" cy="57235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0993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b="1" dirty="0" smtClean="0">
                <a:solidFill>
                  <a:schemeClr val="bg1"/>
                </a:solidFill>
              </a:rPr>
              <a:t>The SEEA EEA </a:t>
            </a:r>
            <a:r>
              <a:rPr lang="nl-NL" sz="4000" b="1" dirty="0" smtClean="0">
                <a:solidFill>
                  <a:schemeClr val="bg1"/>
                </a:solidFill>
              </a:rPr>
              <a:t>Carbon Account </a:t>
            </a:r>
            <a:br>
              <a:rPr lang="nl-NL" sz="4000" b="1" dirty="0" smtClean="0">
                <a:solidFill>
                  <a:schemeClr val="bg1"/>
                </a:solidFill>
              </a:rPr>
            </a:br>
            <a:r>
              <a:rPr lang="nl-NL" sz="4000" b="1" dirty="0" err="1" smtClean="0">
                <a:solidFill>
                  <a:schemeClr val="bg1"/>
                </a:solidFill>
              </a:rPr>
              <a:t>for</a:t>
            </a:r>
            <a:r>
              <a:rPr lang="nl-NL" sz="4000" b="1" dirty="0" smtClean="0">
                <a:solidFill>
                  <a:schemeClr val="bg1"/>
                </a:solidFill>
              </a:rPr>
              <a:t> the Netherlands</a:t>
            </a:r>
            <a:br>
              <a:rPr lang="nl-NL" sz="4000" b="1" dirty="0" smtClean="0">
                <a:solidFill>
                  <a:schemeClr val="bg1"/>
                </a:solidFill>
              </a:rPr>
            </a:br>
            <a:r>
              <a:rPr lang="nl-NL" sz="4000" b="1" dirty="0" smtClean="0">
                <a:solidFill>
                  <a:schemeClr val="bg1"/>
                </a:solidFill>
              </a:rPr>
              <a:t/>
            </a:r>
            <a:br>
              <a:rPr lang="nl-NL" sz="4000" b="1" dirty="0" smtClean="0">
                <a:solidFill>
                  <a:schemeClr val="bg1"/>
                </a:solidFill>
              </a:rPr>
            </a:br>
            <a:r>
              <a:rPr lang="nl-NL" sz="2700" dirty="0" smtClean="0">
                <a:solidFill>
                  <a:schemeClr val="bg1"/>
                </a:solidFill>
              </a:rPr>
              <a:t>Sjoerd </a:t>
            </a:r>
            <a:r>
              <a:rPr lang="nl-NL" sz="2700" dirty="0" err="1" smtClean="0">
                <a:solidFill>
                  <a:schemeClr val="bg1"/>
                </a:solidFill>
              </a:rPr>
              <a:t>schenau</a:t>
            </a:r>
            <a:r>
              <a:rPr lang="nl-NL" sz="2700" dirty="0"/>
              <a:t/>
            </a:r>
            <a:br>
              <a:rPr lang="nl-NL" sz="2700" dirty="0"/>
            </a:br>
            <a:r>
              <a:rPr lang="nl-NL" sz="2700" dirty="0"/>
              <a:t> </a:t>
            </a:r>
            <a:r>
              <a:rPr lang="nl-NL" sz="2700" dirty="0">
                <a:solidFill>
                  <a:schemeClr val="bg1"/>
                </a:solidFill>
              </a:rPr>
              <a:t>Marjolein Lof </a:t>
            </a:r>
            <a:br>
              <a:rPr lang="nl-NL" sz="2700" dirty="0">
                <a:solidFill>
                  <a:schemeClr val="bg1"/>
                </a:solidFill>
              </a:rPr>
            </a:br>
            <a:r>
              <a:rPr lang="nl-NL" sz="2700" dirty="0" smtClean="0">
                <a:solidFill>
                  <a:schemeClr val="bg1"/>
                </a:solidFill>
              </a:rPr>
              <a:t>Rixt </a:t>
            </a:r>
            <a:r>
              <a:rPr lang="nl-NL" sz="2700" dirty="0">
                <a:solidFill>
                  <a:schemeClr val="bg1"/>
                </a:solidFill>
              </a:rPr>
              <a:t>de Jong </a:t>
            </a:r>
            <a:br>
              <a:rPr lang="nl-NL" sz="2700" dirty="0">
                <a:solidFill>
                  <a:schemeClr val="bg1"/>
                </a:solidFill>
              </a:rPr>
            </a:br>
            <a:r>
              <a:rPr lang="nl-NL" sz="2700" dirty="0">
                <a:solidFill>
                  <a:schemeClr val="bg1"/>
                </a:solidFill>
              </a:rPr>
              <a:t>Roy Remme </a:t>
            </a:r>
            <a:br>
              <a:rPr lang="nl-NL" sz="2700" dirty="0">
                <a:solidFill>
                  <a:schemeClr val="bg1"/>
                </a:solidFill>
              </a:rPr>
            </a:br>
            <a:r>
              <a:rPr lang="nl-NL" sz="2700" dirty="0">
                <a:solidFill>
                  <a:schemeClr val="bg1"/>
                </a:solidFill>
              </a:rPr>
              <a:t>Cor Graveland </a:t>
            </a:r>
            <a:br>
              <a:rPr lang="nl-NL" sz="2700" dirty="0">
                <a:solidFill>
                  <a:schemeClr val="bg1"/>
                </a:solidFill>
              </a:rPr>
            </a:br>
            <a:r>
              <a:rPr lang="nl-NL" sz="2700" dirty="0">
                <a:solidFill>
                  <a:schemeClr val="bg1"/>
                </a:solidFill>
              </a:rPr>
              <a:t>Lars Hein </a:t>
            </a:r>
            <a:r>
              <a:rPr lang="nl-NL" sz="4000" b="1" dirty="0" smtClean="0">
                <a:solidFill>
                  <a:schemeClr val="bg1"/>
                </a:solidFill>
              </a:rPr>
              <a:t/>
            </a:r>
            <a:br>
              <a:rPr lang="nl-NL" sz="4000" b="1" dirty="0" smtClean="0">
                <a:solidFill>
                  <a:schemeClr val="bg1"/>
                </a:solidFill>
              </a:rPr>
            </a:b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9" y="5742314"/>
            <a:ext cx="651265" cy="9990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939825"/>
            <a:ext cx="1916088" cy="71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CBSTEMP\USER\Temporary Internet Files\RRME\Content.Outlook\MHEA4UKS\5f838ec1-b5f5-42c9-ae1e-4e0970f9baf3_WUR_logo_1000px_fc1ee0eb_530x1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66930"/>
            <a:ext cx="2888010" cy="8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Carbon stock in soil (30 </a:t>
            </a:r>
            <a:r>
              <a:rPr lang="en-GB" b="1" dirty="0" smtClean="0">
                <a:solidFill>
                  <a:schemeClr val="tx1"/>
                </a:solidFill>
              </a:rPr>
              <a:t>cm)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8" descr="https://www.researchgate.net/profile/Mohammed_Rahman2/publication/244478790/viewer/AS:101863995215877@1401297677472/background/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53" y="4077072"/>
            <a:ext cx="2819545" cy="23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360809" y="4149080"/>
            <a:ext cx="1152128" cy="172819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745" y="4203356"/>
            <a:ext cx="496664" cy="122355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0809" y="4365104"/>
            <a:ext cx="1152128" cy="89947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16993" y="5264583"/>
            <a:ext cx="576064" cy="32465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urved Connector 8"/>
          <p:cNvCxnSpPr>
            <a:stCxn id="16" idx="2"/>
            <a:endCxn id="7" idx="0"/>
          </p:cNvCxnSpPr>
          <p:nvPr/>
        </p:nvCxnSpPr>
        <p:spPr>
          <a:xfrm rot="5400000">
            <a:off x="7019428" y="3640377"/>
            <a:ext cx="642172" cy="807282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73452" y="4005064"/>
            <a:ext cx="14350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Below ground stock</a:t>
            </a:r>
            <a:endParaRPr lang="en-GB" sz="1200" dirty="0"/>
          </a:p>
        </p:txBody>
      </p:sp>
      <p:cxnSp>
        <p:nvCxnSpPr>
          <p:cNvPr id="11" name="Curved Connector 10"/>
          <p:cNvCxnSpPr>
            <a:stCxn id="10" idx="2"/>
            <a:endCxn id="8" idx="3"/>
          </p:cNvCxnSpPr>
          <p:nvPr/>
        </p:nvCxnSpPr>
        <p:spPr>
          <a:xfrm rot="16200000" flipH="1">
            <a:off x="7919593" y="4753447"/>
            <a:ext cx="1144849" cy="202079"/>
          </a:xfrm>
          <a:prstGeom prst="curvedConnector4">
            <a:avLst>
              <a:gd name="adj1" fmla="val 25901"/>
              <a:gd name="adj2" fmla="val 300605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65180" y="3459833"/>
            <a:ext cx="1590995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85000"/>
                  </a:schemeClr>
                </a:solidFill>
              </a:rPr>
              <a:t>Emissions organic soils</a:t>
            </a:r>
            <a:endParaRPr lang="en-GB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3" name="Curved Connector 12"/>
          <p:cNvCxnSpPr>
            <a:stCxn id="12" idx="2"/>
            <a:endCxn id="6" idx="0"/>
          </p:cNvCxnSpPr>
          <p:nvPr/>
        </p:nvCxnSpPr>
        <p:spPr>
          <a:xfrm rot="16200000" flipH="1">
            <a:off x="5463615" y="3633894"/>
            <a:ext cx="466524" cy="672399"/>
          </a:xfrm>
          <a:prstGeom prst="curvedConnector3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87770" y="3007985"/>
            <a:ext cx="1803208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85000"/>
                  </a:schemeClr>
                </a:solidFill>
              </a:rPr>
              <a:t>Sequestration by biomass</a:t>
            </a:r>
            <a:endParaRPr lang="en-GB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5" name="Curved Connector 14"/>
          <p:cNvCxnSpPr>
            <a:stCxn id="14" idx="2"/>
            <a:endCxn id="5" idx="0"/>
          </p:cNvCxnSpPr>
          <p:nvPr/>
        </p:nvCxnSpPr>
        <p:spPr>
          <a:xfrm rot="5400000">
            <a:off x="6781076" y="3440782"/>
            <a:ext cx="864096" cy="552501"/>
          </a:xfrm>
          <a:prstGeom prst="curvedConnector3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08881" y="3445933"/>
            <a:ext cx="1470548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85000"/>
                  </a:schemeClr>
                </a:solidFill>
              </a:rPr>
              <a:t>Above ground stock</a:t>
            </a:r>
            <a:endParaRPr lang="en-GB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13586" r="4103" b="8033"/>
          <a:stretch/>
        </p:blipFill>
        <p:spPr>
          <a:xfrm>
            <a:off x="478999" y="1476507"/>
            <a:ext cx="4300558" cy="5192853"/>
          </a:xfrm>
        </p:spPr>
      </p:pic>
      <p:sp>
        <p:nvSpPr>
          <p:cNvPr id="18" name="TextBox 17"/>
          <p:cNvSpPr txBox="1"/>
          <p:nvPr/>
        </p:nvSpPr>
        <p:spPr>
          <a:xfrm>
            <a:off x="5064665" y="173594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Peat soils have largest carbon stock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Total stock in soil: </a:t>
            </a:r>
            <a:r>
              <a:rPr lang="en-GB" dirty="0" smtClean="0"/>
              <a:t>357 </a:t>
            </a:r>
            <a:r>
              <a:rPr lang="en-GB" dirty="0" err="1" smtClean="0"/>
              <a:t>Mton</a:t>
            </a:r>
            <a:r>
              <a:rPr lang="en-GB" dirty="0" smtClean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0721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t="13888" r="24107" b="14021"/>
          <a:stretch/>
        </p:blipFill>
        <p:spPr bwMode="auto">
          <a:xfrm>
            <a:off x="323528" y="1538976"/>
            <a:ext cx="4680520" cy="4913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Emissions from peat and organic soils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8" descr="https://www.researchgate.net/profile/Mohammed_Rahman2/publication/244478790/viewer/AS:101863995215877@1401297677472/background/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53" y="4077072"/>
            <a:ext cx="2819545" cy="23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360809" y="4149080"/>
            <a:ext cx="1152128" cy="172819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745" y="4203356"/>
            <a:ext cx="496664" cy="122355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60809" y="4365104"/>
            <a:ext cx="1152128" cy="89947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16993" y="5264583"/>
            <a:ext cx="576064" cy="32465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" name="Curved Connector 8"/>
          <p:cNvCxnSpPr>
            <a:stCxn id="16" idx="2"/>
            <a:endCxn id="7" idx="0"/>
          </p:cNvCxnSpPr>
          <p:nvPr/>
        </p:nvCxnSpPr>
        <p:spPr>
          <a:xfrm rot="5400000">
            <a:off x="7019428" y="3640377"/>
            <a:ext cx="642172" cy="807282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73452" y="4005064"/>
            <a:ext cx="14350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85000"/>
                  </a:schemeClr>
                </a:solidFill>
              </a:rPr>
              <a:t>Below ground stock</a:t>
            </a:r>
            <a:endParaRPr lang="en-GB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1" name="Curved Connector 10"/>
          <p:cNvCxnSpPr>
            <a:stCxn id="10" idx="2"/>
            <a:endCxn id="8" idx="3"/>
          </p:cNvCxnSpPr>
          <p:nvPr/>
        </p:nvCxnSpPr>
        <p:spPr>
          <a:xfrm rot="16200000" flipH="1">
            <a:off x="7919593" y="4753447"/>
            <a:ext cx="1144849" cy="202079"/>
          </a:xfrm>
          <a:prstGeom prst="curvedConnector4">
            <a:avLst>
              <a:gd name="adj1" fmla="val 25901"/>
              <a:gd name="adj2" fmla="val 300605"/>
            </a:avLst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2" idx="2"/>
            <a:endCxn id="6" idx="0"/>
          </p:cNvCxnSpPr>
          <p:nvPr/>
        </p:nvCxnSpPr>
        <p:spPr>
          <a:xfrm rot="16200000" flipH="1">
            <a:off x="5463615" y="3633894"/>
            <a:ext cx="466524" cy="672399"/>
          </a:xfrm>
          <a:prstGeom prst="curvedConnector3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87770" y="3007985"/>
            <a:ext cx="1803208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85000"/>
                  </a:schemeClr>
                </a:solidFill>
              </a:rPr>
              <a:t>Sequestration by biomass</a:t>
            </a:r>
            <a:endParaRPr lang="en-GB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5" name="Curved Connector 14"/>
          <p:cNvCxnSpPr>
            <a:stCxn id="14" idx="2"/>
            <a:endCxn id="5" idx="0"/>
          </p:cNvCxnSpPr>
          <p:nvPr/>
        </p:nvCxnSpPr>
        <p:spPr>
          <a:xfrm rot="5400000">
            <a:off x="6781076" y="3440782"/>
            <a:ext cx="864096" cy="552501"/>
          </a:xfrm>
          <a:prstGeom prst="curvedConnector3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08881" y="3445933"/>
            <a:ext cx="1470548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85000"/>
                  </a:schemeClr>
                </a:solidFill>
              </a:rPr>
              <a:t>Above ground stock</a:t>
            </a:r>
            <a:endParaRPr lang="en-GB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5180" y="3459833"/>
            <a:ext cx="1590995" cy="27699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Emissions organic soils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992657" y="154335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Net emission: </a:t>
            </a:r>
            <a:r>
              <a:rPr lang="en-GB" dirty="0" smtClean="0"/>
              <a:t>0.40 </a:t>
            </a:r>
            <a:r>
              <a:rPr lang="en-GB" dirty="0" err="1" smtClean="0"/>
              <a:t>Mton</a:t>
            </a:r>
            <a:r>
              <a:rPr lang="en-GB" dirty="0" smtClean="0"/>
              <a:t> C jr</a:t>
            </a:r>
            <a:r>
              <a:rPr lang="en-GB" baseline="30000" dirty="0" smtClean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4061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b="1" dirty="0" err="1" smtClean="0">
                <a:solidFill>
                  <a:schemeClr val="tx1"/>
                </a:solidFill>
              </a:rPr>
              <a:t>Biocarbon</a:t>
            </a:r>
            <a:r>
              <a:rPr lang="nl-NL" b="1" dirty="0" smtClean="0">
                <a:solidFill>
                  <a:schemeClr val="tx1"/>
                </a:solidFill>
              </a:rPr>
              <a:t> account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5688632" cy="51615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" name="Rechte verbindingslijn met pijl 5"/>
          <p:cNvCxnSpPr/>
          <p:nvPr/>
        </p:nvCxnSpPr>
        <p:spPr>
          <a:xfrm flipH="1" flipV="1">
            <a:off x="6444208" y="3356992"/>
            <a:ext cx="43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 flipV="1">
            <a:off x="6444208" y="3933056"/>
            <a:ext cx="43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 flipV="1">
            <a:off x="6444208" y="4941168"/>
            <a:ext cx="43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 flipV="1">
            <a:off x="6444793" y="5157192"/>
            <a:ext cx="43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7020271" y="3033826"/>
            <a:ext cx="2026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Carbon stock </a:t>
            </a:r>
            <a:r>
              <a:rPr lang="nl-NL" dirty="0" err="1" smtClean="0"/>
              <a:t>above</a:t>
            </a:r>
            <a:endParaRPr lang="nl-NL" dirty="0" smtClean="0"/>
          </a:p>
          <a:p>
            <a:r>
              <a:rPr lang="nl-NL" dirty="0" smtClean="0"/>
              <a:t> </a:t>
            </a:r>
            <a:r>
              <a:rPr lang="nl-NL" dirty="0" err="1" smtClean="0"/>
              <a:t>ground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in </a:t>
            </a:r>
            <a:r>
              <a:rPr lang="nl-NL" dirty="0" err="1" smtClean="0"/>
              <a:t>soil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7092280" y="36866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Carbon </a:t>
            </a:r>
            <a:r>
              <a:rPr lang="nl-NL" dirty="0" err="1" smtClean="0"/>
              <a:t>sequestration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7020271" y="4684494"/>
            <a:ext cx="208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Emissions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peat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046963" y="4972526"/>
            <a:ext cx="160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Timber</a:t>
            </a:r>
            <a:r>
              <a:rPr lang="nl-NL" dirty="0" smtClean="0"/>
              <a:t> </a:t>
            </a:r>
            <a:r>
              <a:rPr lang="nl-NL" dirty="0" err="1" smtClean="0"/>
              <a:t>harvest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Carbon in the </a:t>
            </a:r>
            <a:r>
              <a:rPr lang="nl-NL" b="1" dirty="0" err="1" smtClean="0">
                <a:solidFill>
                  <a:schemeClr val="tx1"/>
                </a:solidFill>
              </a:rPr>
              <a:t>economy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92500"/>
          </a:bodyPr>
          <a:lstStyle/>
          <a:p>
            <a:pPr lvl="0"/>
            <a:r>
              <a:rPr lang="en-GB" sz="2600" dirty="0"/>
              <a:t>Carbon in the economy reflects a wide range of materials that are either in stock or that flow through the economy.</a:t>
            </a:r>
            <a:endParaRPr lang="nl-NL" sz="2600" dirty="0"/>
          </a:p>
          <a:p>
            <a:pPr lvl="0"/>
            <a:r>
              <a:rPr lang="en-GB" sz="2600" dirty="0"/>
              <a:t>Some </a:t>
            </a:r>
            <a:r>
              <a:rPr lang="en-GB" sz="2600" b="1" dirty="0"/>
              <a:t>flows of carbon related to products </a:t>
            </a:r>
            <a:r>
              <a:rPr lang="en-GB" sz="2600" dirty="0"/>
              <a:t>(including imports and exports) are relatively well known and were derived from the </a:t>
            </a:r>
            <a:r>
              <a:rPr lang="en-GB" sz="2600" dirty="0" smtClean="0"/>
              <a:t>SEEA CF accounts </a:t>
            </a:r>
          </a:p>
          <a:p>
            <a:pPr lvl="0"/>
            <a:r>
              <a:rPr lang="en-GB" sz="2600" dirty="0" smtClean="0"/>
              <a:t>The </a:t>
            </a:r>
            <a:r>
              <a:rPr lang="en-GB" sz="2600" b="1" dirty="0"/>
              <a:t>stocks of carbon in the economy </a:t>
            </a:r>
            <a:r>
              <a:rPr lang="en-GB" sz="2600" dirty="0"/>
              <a:t>are often not well known, as well </a:t>
            </a:r>
            <a:r>
              <a:rPr lang="en-GB" sz="2600" dirty="0" smtClean="0"/>
              <a:t>the </a:t>
            </a:r>
            <a:r>
              <a:rPr lang="en-GB" sz="2600" dirty="0"/>
              <a:t>flow of carbon associated with fixed capital </a:t>
            </a:r>
            <a:r>
              <a:rPr lang="en-GB" sz="2600" dirty="0" smtClean="0"/>
              <a:t>formation</a:t>
            </a:r>
          </a:p>
          <a:p>
            <a:pPr lvl="0"/>
            <a:r>
              <a:rPr lang="en-GB" sz="2600" dirty="0" smtClean="0"/>
              <a:t>The </a:t>
            </a:r>
            <a:r>
              <a:rPr lang="en-GB" sz="2600" dirty="0"/>
              <a:t>account for carbon in the economy also includes data on recycled products, which is valuable information with regard to the </a:t>
            </a:r>
            <a:r>
              <a:rPr lang="en-GB" sz="2600" b="1" dirty="0"/>
              <a:t>circular </a:t>
            </a:r>
            <a:r>
              <a:rPr lang="en-GB" sz="2600" b="1" dirty="0" smtClean="0"/>
              <a:t>economy</a:t>
            </a:r>
            <a:endParaRPr lang="nl-NL" sz="26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4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56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C</a:t>
            </a:r>
            <a:r>
              <a:rPr lang="nl-NL" b="1" dirty="0" smtClean="0">
                <a:solidFill>
                  <a:schemeClr val="tx1"/>
                </a:solidFill>
              </a:rPr>
              <a:t>arbon in the </a:t>
            </a:r>
            <a:r>
              <a:rPr lang="nl-NL" b="1" dirty="0" err="1" smtClean="0">
                <a:solidFill>
                  <a:schemeClr val="tx1"/>
                </a:solidFill>
              </a:rPr>
              <a:t>economy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56784" cy="60212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159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Carbon in the </a:t>
            </a:r>
            <a:r>
              <a:rPr lang="nl-NL" b="1" dirty="0" err="1" smtClean="0">
                <a:solidFill>
                  <a:schemeClr val="tx1"/>
                </a:solidFill>
              </a:rPr>
              <a:t>atmosphere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Very relevant in view of climate change!</a:t>
            </a:r>
          </a:p>
          <a:p>
            <a:r>
              <a:rPr lang="en-GB" sz="2600" dirty="0" smtClean="0"/>
              <a:t>Additions to stock: emissions from </a:t>
            </a:r>
          </a:p>
          <a:p>
            <a:pPr marL="0" indent="0">
              <a:buNone/>
            </a:pPr>
            <a:r>
              <a:rPr lang="en-GB" sz="2600" dirty="0" smtClean="0"/>
              <a:t>	economic activities</a:t>
            </a:r>
          </a:p>
          <a:p>
            <a:pPr marL="0" indent="0">
              <a:buNone/>
            </a:pPr>
            <a:r>
              <a:rPr lang="en-GB" sz="2600" dirty="0" smtClean="0"/>
              <a:t>	</a:t>
            </a:r>
            <a:r>
              <a:rPr lang="en-GB" sz="2600" i="1" dirty="0" smtClean="0"/>
              <a:t>….but also emissions from respiration (humans and 	livestock) + emissions from soils (</a:t>
            </a:r>
            <a:r>
              <a:rPr lang="en-GB" sz="2600" i="1" dirty="0" err="1" smtClean="0"/>
              <a:t>biocarbon</a:t>
            </a:r>
            <a:r>
              <a:rPr lang="en-GB" sz="2600" i="1" dirty="0" smtClean="0"/>
              <a:t>)</a:t>
            </a:r>
          </a:p>
          <a:p>
            <a:r>
              <a:rPr lang="en-GB" sz="2600" dirty="0" smtClean="0"/>
              <a:t>Reduction in stock: carbon sequestration (cultivated plants + </a:t>
            </a:r>
            <a:r>
              <a:rPr lang="en-GB" sz="2600" dirty="0" err="1" smtClean="0"/>
              <a:t>biocarbon</a:t>
            </a:r>
            <a:r>
              <a:rPr lang="en-GB" sz="2600" dirty="0" smtClean="0"/>
              <a:t>)</a:t>
            </a:r>
          </a:p>
          <a:p>
            <a:r>
              <a:rPr lang="en-GB" sz="2600" dirty="0" smtClean="0"/>
              <a:t>National carbon stock ?????</a:t>
            </a:r>
          </a:p>
          <a:p>
            <a:pPr lvl="1">
              <a:buFont typeface="Wingdings"/>
              <a:buChar char="à"/>
            </a:pPr>
            <a:r>
              <a:rPr lang="en-GB" sz="2200" i="1" dirty="0" smtClean="0">
                <a:sym typeface="Wingdings" pitchFamily="2" charset="2"/>
              </a:rPr>
              <a:t>We took cumulative C emissions</a:t>
            </a:r>
          </a:p>
          <a:p>
            <a:pPr marL="457200" lvl="1" indent="0">
              <a:buNone/>
            </a:pPr>
            <a:r>
              <a:rPr lang="en-GB" sz="2200" i="1" dirty="0" smtClean="0">
                <a:sym typeface="Wingdings" pitchFamily="2" charset="2"/>
              </a:rPr>
              <a:t>since 1900</a:t>
            </a:r>
            <a:endParaRPr lang="en-GB" sz="2200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33770" r="46513" b="19686"/>
          <a:stretch/>
        </p:blipFill>
        <p:spPr bwMode="auto">
          <a:xfrm>
            <a:off x="6714406" y="1196752"/>
            <a:ext cx="242959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434184"/>
              </p:ext>
            </p:extLst>
          </p:nvPr>
        </p:nvGraphicFramePr>
        <p:xfrm>
          <a:off x="5220072" y="4489534"/>
          <a:ext cx="3851920" cy="236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372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Carbon account for the atmosphere (2013) in </a:t>
            </a:r>
            <a:r>
              <a:rPr lang="en-US" b="1" dirty="0" err="1">
                <a:solidFill>
                  <a:schemeClr val="tx1"/>
                </a:solidFill>
              </a:rPr>
              <a:t>Mton</a:t>
            </a:r>
            <a:r>
              <a:rPr lang="en-US" b="1" dirty="0">
                <a:solidFill>
                  <a:schemeClr val="tx1"/>
                </a:solidFill>
              </a:rPr>
              <a:t> C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54" y="1700808"/>
            <a:ext cx="69342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7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tx1"/>
                </a:solidFill>
              </a:rPr>
              <a:t>Overall carbon account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980729"/>
            <a:ext cx="7583115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Policy </a:t>
            </a:r>
            <a:r>
              <a:rPr lang="nl-NL" b="1" dirty="0" err="1" smtClean="0">
                <a:solidFill>
                  <a:schemeClr val="tx1"/>
                </a:solidFill>
              </a:rPr>
              <a:t>relevance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56596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Measuring progress towards </a:t>
            </a:r>
            <a:r>
              <a:rPr lang="en-GB" sz="2400" b="1" dirty="0"/>
              <a:t>international climate mitigation </a:t>
            </a:r>
            <a:r>
              <a:rPr lang="en-GB" sz="2400" b="1" dirty="0" smtClean="0"/>
              <a:t>obligations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Supporting specific policy actions </a:t>
            </a:r>
            <a:r>
              <a:rPr lang="en-GB" sz="2400" dirty="0"/>
              <a:t>in the field of climate change mitigation.</a:t>
            </a: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The ecosystem part of the carbon account (i.e. </a:t>
            </a:r>
            <a:r>
              <a:rPr lang="en-GB" sz="2400" dirty="0" err="1"/>
              <a:t>biocarbon</a:t>
            </a:r>
            <a:r>
              <a:rPr lang="en-GB" sz="2400" dirty="0"/>
              <a:t>) is </a:t>
            </a:r>
            <a:r>
              <a:rPr lang="en-GB" sz="2400" b="1" dirty="0"/>
              <a:t>spatially explicit</a:t>
            </a:r>
            <a:r>
              <a:rPr lang="en-GB" sz="2400" dirty="0"/>
              <a:t>. Maps depict where carbon emissions take place and which areas are most important for carbon sequestration. This facilitates </a:t>
            </a:r>
            <a:r>
              <a:rPr lang="en-GB" sz="2400" b="1" dirty="0"/>
              <a:t>climate action by provincial and local stakeholders</a:t>
            </a:r>
            <a:r>
              <a:rPr lang="en-GB" sz="2400" dirty="0"/>
              <a:t>. </a:t>
            </a: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Measuring progress </a:t>
            </a:r>
            <a:r>
              <a:rPr lang="en-GB" sz="2400" dirty="0"/>
              <a:t>towards a </a:t>
            </a:r>
            <a:r>
              <a:rPr lang="en-GB" sz="2400" b="1" dirty="0"/>
              <a:t>circular economy </a:t>
            </a:r>
            <a:r>
              <a:rPr lang="en-GB" sz="2400" dirty="0"/>
              <a:t>regarding carbon</a:t>
            </a:r>
            <a:endParaRPr lang="en-GB" dirty="0" smtClean="0"/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32" y="23046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4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Issues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err="1" smtClean="0"/>
              <a:t>Should</a:t>
            </a:r>
            <a:r>
              <a:rPr lang="nl-NL" sz="2800" dirty="0" smtClean="0"/>
              <a:t> </a:t>
            </a:r>
            <a:r>
              <a:rPr lang="nl-NL" sz="2800" dirty="0" err="1" smtClean="0"/>
              <a:t>all</a:t>
            </a:r>
            <a:r>
              <a:rPr lang="nl-NL" sz="2800" dirty="0" smtClean="0"/>
              <a:t> carbon </a:t>
            </a:r>
            <a:r>
              <a:rPr lang="nl-NL" sz="2800" dirty="0" err="1" smtClean="0"/>
              <a:t>flows</a:t>
            </a:r>
            <a:r>
              <a:rPr lang="nl-NL" sz="2800" dirty="0" smtClean="0"/>
              <a:t> </a:t>
            </a:r>
            <a:r>
              <a:rPr lang="nl-NL" sz="2800" dirty="0" err="1" smtClean="0"/>
              <a:t>be</a:t>
            </a:r>
            <a:r>
              <a:rPr lang="nl-NL" sz="2800" dirty="0" smtClean="0"/>
              <a:t> </a:t>
            </a:r>
            <a:r>
              <a:rPr lang="nl-NL" sz="2800" dirty="0" err="1" smtClean="0"/>
              <a:t>recorded</a:t>
            </a:r>
            <a:r>
              <a:rPr lang="nl-NL" sz="2800" dirty="0" smtClean="0"/>
              <a:t> in the carbon account (or </a:t>
            </a:r>
            <a:r>
              <a:rPr lang="nl-NL" sz="2800" dirty="0" err="1" smtClean="0"/>
              <a:t>only</a:t>
            </a:r>
            <a:r>
              <a:rPr lang="nl-NL" sz="2800" dirty="0" smtClean="0"/>
              <a:t> the ‘relevant </a:t>
            </a:r>
            <a:r>
              <a:rPr lang="nl-NL" sz="2800" dirty="0" err="1" smtClean="0"/>
              <a:t>ones</a:t>
            </a:r>
            <a:r>
              <a:rPr lang="nl-NL" sz="2800" dirty="0" smtClean="0"/>
              <a:t>’)?</a:t>
            </a:r>
          </a:p>
          <a:p>
            <a:r>
              <a:rPr lang="nl-NL" sz="2800" dirty="0" smtClean="0"/>
              <a:t>Is the </a:t>
            </a:r>
            <a:r>
              <a:rPr lang="nl-NL" sz="2800" dirty="0" err="1" smtClean="0"/>
              <a:t>structure</a:t>
            </a:r>
            <a:r>
              <a:rPr lang="nl-NL" sz="2800" dirty="0" smtClean="0"/>
              <a:t> of carbon in the </a:t>
            </a:r>
            <a:r>
              <a:rPr lang="nl-NL" sz="2800" dirty="0" err="1" smtClean="0"/>
              <a:t>economy</a:t>
            </a:r>
            <a:r>
              <a:rPr lang="nl-NL" sz="2800" dirty="0" smtClean="0"/>
              <a:t> adequate ?</a:t>
            </a:r>
          </a:p>
          <a:p>
            <a:r>
              <a:rPr lang="nl-NL" sz="2800" dirty="0" smtClean="0"/>
              <a:t>Data </a:t>
            </a:r>
            <a:r>
              <a:rPr lang="nl-NL" sz="2800" dirty="0" err="1" smtClean="0"/>
              <a:t>gaps</a:t>
            </a:r>
            <a:r>
              <a:rPr lang="nl-NL" sz="2800" dirty="0" smtClean="0"/>
              <a:t>: </a:t>
            </a:r>
            <a:r>
              <a:rPr lang="nl-NL" sz="2800" dirty="0" err="1" smtClean="0"/>
              <a:t>how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find</a:t>
            </a:r>
            <a:r>
              <a:rPr lang="nl-NL" sz="2800" dirty="0" smtClean="0"/>
              <a:t> data </a:t>
            </a:r>
            <a:r>
              <a:rPr lang="nl-NL" sz="2800" dirty="0" err="1" smtClean="0"/>
              <a:t>for</a:t>
            </a:r>
            <a:r>
              <a:rPr lang="nl-NL" sz="2800" dirty="0" smtClean="0"/>
              <a:t> carbon in (</a:t>
            </a:r>
            <a:r>
              <a:rPr lang="nl-NL" sz="2800" dirty="0" err="1" smtClean="0"/>
              <a:t>economic</a:t>
            </a:r>
            <a:r>
              <a:rPr lang="nl-NL" sz="2800" dirty="0" smtClean="0"/>
              <a:t>) stocks ? Is </a:t>
            </a:r>
            <a:r>
              <a:rPr lang="nl-NL" sz="2800" dirty="0" err="1" smtClean="0"/>
              <a:t>this</a:t>
            </a:r>
            <a:r>
              <a:rPr lang="nl-NL" sz="2800" dirty="0" smtClean="0"/>
              <a:t> policy relevant ?</a:t>
            </a:r>
            <a:r>
              <a:rPr lang="nl-NL" sz="2800" dirty="0"/>
              <a:t> </a:t>
            </a:r>
            <a:endParaRPr lang="nl-NL" sz="2800" dirty="0" smtClean="0"/>
          </a:p>
          <a:p>
            <a:r>
              <a:rPr lang="nl-NL" sz="2800" dirty="0" smtClean="0"/>
              <a:t>Carbon in the </a:t>
            </a:r>
            <a:r>
              <a:rPr lang="nl-NL" sz="2800" dirty="0" err="1" smtClean="0"/>
              <a:t>seas</a:t>
            </a:r>
            <a:r>
              <a:rPr lang="nl-NL" sz="2800" dirty="0" smtClean="0"/>
              <a:t>/</a:t>
            </a:r>
            <a:r>
              <a:rPr lang="nl-NL" sz="2800" dirty="0" err="1" smtClean="0"/>
              <a:t>oceans</a:t>
            </a:r>
            <a:r>
              <a:rPr lang="nl-NL" sz="2800" dirty="0" smtClean="0"/>
              <a:t> ?</a:t>
            </a:r>
          </a:p>
          <a:p>
            <a:r>
              <a:rPr lang="nl-NL" sz="2800" dirty="0" err="1" smtClean="0"/>
              <a:t>What</a:t>
            </a:r>
            <a:r>
              <a:rPr lang="nl-NL" sz="2800" dirty="0" smtClean="0"/>
              <a:t> </a:t>
            </a:r>
            <a:r>
              <a:rPr lang="nl-NL" sz="2800" dirty="0" err="1" smtClean="0"/>
              <a:t>could</a:t>
            </a:r>
            <a:r>
              <a:rPr lang="nl-NL" sz="2800" dirty="0" smtClean="0"/>
              <a:t> </a:t>
            </a:r>
            <a:r>
              <a:rPr lang="nl-NL" sz="2800" dirty="0" err="1" smtClean="0"/>
              <a:t>be</a:t>
            </a:r>
            <a:r>
              <a:rPr lang="nl-NL" sz="2800" dirty="0" smtClean="0"/>
              <a:t> </a:t>
            </a:r>
            <a:r>
              <a:rPr lang="nl-NL" sz="2800" dirty="0" err="1" smtClean="0"/>
              <a:t>additional</a:t>
            </a:r>
            <a:r>
              <a:rPr lang="nl-NL" sz="2800" dirty="0" smtClean="0"/>
              <a:t> policy </a:t>
            </a:r>
            <a:r>
              <a:rPr lang="nl-NL" sz="2800" dirty="0" err="1" smtClean="0"/>
              <a:t>applications</a:t>
            </a:r>
            <a:r>
              <a:rPr lang="nl-NL" sz="2800" dirty="0" smtClean="0"/>
              <a:t> </a:t>
            </a:r>
            <a:r>
              <a:rPr lang="nl-NL" sz="2800" dirty="0" err="1" smtClean="0"/>
              <a:t>for</a:t>
            </a:r>
            <a:r>
              <a:rPr lang="nl-NL" sz="2800" dirty="0" smtClean="0"/>
              <a:t> the carbon account ?</a:t>
            </a: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38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Content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Context project</a:t>
            </a:r>
          </a:p>
          <a:p>
            <a:r>
              <a:rPr lang="nl-NL" dirty="0" err="1" smtClean="0"/>
              <a:t>Biocarbon</a:t>
            </a:r>
            <a:endParaRPr lang="nl-NL" dirty="0" smtClean="0"/>
          </a:p>
          <a:p>
            <a:r>
              <a:rPr lang="nl-NL" dirty="0" err="1" smtClean="0"/>
              <a:t>Geocarbon</a:t>
            </a:r>
            <a:endParaRPr lang="nl-NL" dirty="0" smtClean="0"/>
          </a:p>
          <a:p>
            <a:r>
              <a:rPr lang="nl-NL" dirty="0" smtClean="0"/>
              <a:t>Carbon in the </a:t>
            </a:r>
            <a:r>
              <a:rPr lang="nl-NL" dirty="0" err="1" smtClean="0"/>
              <a:t>economy</a:t>
            </a:r>
            <a:endParaRPr lang="nl-NL" dirty="0" smtClean="0"/>
          </a:p>
          <a:p>
            <a:r>
              <a:rPr lang="nl-NL" dirty="0" smtClean="0"/>
              <a:t>Carbon in the </a:t>
            </a:r>
            <a:r>
              <a:rPr lang="nl-NL" dirty="0" err="1" smtClean="0"/>
              <a:t>atmosphere</a:t>
            </a:r>
            <a:endParaRPr lang="nl-NL" dirty="0" smtClean="0"/>
          </a:p>
          <a:p>
            <a:r>
              <a:rPr lang="nl-NL" dirty="0" smtClean="0"/>
              <a:t>Overall carbon account</a:t>
            </a:r>
          </a:p>
          <a:p>
            <a:r>
              <a:rPr lang="nl-NL" dirty="0" smtClean="0"/>
              <a:t>Important issues / </a:t>
            </a:r>
            <a:r>
              <a:rPr lang="nl-NL" dirty="0" err="1" smtClean="0"/>
              <a:t>questions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LG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88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Context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4525963"/>
          </a:xfrm>
        </p:spPr>
        <p:txBody>
          <a:bodyPr/>
          <a:lstStyle/>
          <a:p>
            <a:r>
              <a:rPr lang="nl-NL" dirty="0" smtClean="0"/>
              <a:t>Carbon account is a </a:t>
            </a:r>
            <a:r>
              <a:rPr lang="nl-NL" dirty="0" err="1" smtClean="0"/>
              <a:t>thematic</a:t>
            </a:r>
            <a:r>
              <a:rPr lang="nl-NL" dirty="0" smtClean="0"/>
              <a:t> account part of NCA project Netherlands</a:t>
            </a:r>
          </a:p>
          <a:p>
            <a:r>
              <a:rPr lang="nl-NL" b="1" dirty="0" err="1" smtClean="0"/>
              <a:t>Aim</a:t>
            </a:r>
            <a:r>
              <a:rPr lang="nl-NL" b="1" dirty="0" smtClean="0"/>
              <a:t>: </a:t>
            </a:r>
            <a:r>
              <a:rPr lang="en-US" dirty="0"/>
              <a:t>to compile a comprehensive carbon account for the Netherlands for one year </a:t>
            </a:r>
            <a:r>
              <a:rPr lang="en-US" dirty="0" smtClean="0"/>
              <a:t>(2013). </a:t>
            </a:r>
            <a:endParaRPr lang="nl-NL" dirty="0" smtClean="0"/>
          </a:p>
          <a:p>
            <a:r>
              <a:rPr lang="nl-NL" dirty="0" smtClean="0"/>
              <a:t>For </a:t>
            </a:r>
            <a:r>
              <a:rPr lang="nl-NL" dirty="0" err="1" smtClean="0"/>
              <a:t>biocarbon</a:t>
            </a:r>
            <a:r>
              <a:rPr lang="nl-NL" dirty="0" smtClean="0"/>
              <a:t> </a:t>
            </a:r>
            <a:r>
              <a:rPr lang="nl-NL" b="1" dirty="0" err="1" smtClean="0"/>
              <a:t>spatially</a:t>
            </a:r>
            <a:r>
              <a:rPr lang="nl-NL" b="1" dirty="0" smtClean="0"/>
              <a:t> explicit data</a:t>
            </a:r>
          </a:p>
          <a:p>
            <a:r>
              <a:rPr lang="nl-NL" dirty="0" smtClean="0"/>
              <a:t>Carbon in the </a:t>
            </a:r>
            <a:r>
              <a:rPr lang="nl-NL" dirty="0" err="1" smtClean="0"/>
              <a:t>economy</a:t>
            </a:r>
            <a:r>
              <a:rPr lang="nl-NL" dirty="0" smtClean="0"/>
              <a:t>: new!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4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tx1"/>
                </a:solidFill>
              </a:rPr>
              <a:t>Geocarbon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28800"/>
            <a:ext cx="3888432" cy="4853136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 err="1"/>
              <a:t>Geocarbon</a:t>
            </a:r>
            <a:r>
              <a:rPr lang="en-GB" sz="2600" dirty="0"/>
              <a:t> includes all carbon stored in the </a:t>
            </a:r>
            <a:r>
              <a:rPr lang="en-GB" sz="2600" dirty="0" smtClean="0"/>
              <a:t>lithosphere</a:t>
            </a:r>
          </a:p>
          <a:p>
            <a:r>
              <a:rPr lang="en-GB" sz="2600" dirty="0"/>
              <a:t>only the subsoil energy resources i.e. oil, gas, coal resources, which </a:t>
            </a:r>
            <a:r>
              <a:rPr lang="en-GB" sz="2600" b="1" dirty="0"/>
              <a:t>could potentially be extracted</a:t>
            </a:r>
            <a:r>
              <a:rPr lang="en-GB" sz="2600" dirty="0"/>
              <a:t>, will be included in the carbon account. </a:t>
            </a:r>
            <a:endParaRPr lang="en-GB" sz="2600" dirty="0" smtClean="0"/>
          </a:p>
          <a:p>
            <a:r>
              <a:rPr lang="en-GB" sz="2600" dirty="0" smtClean="0"/>
              <a:t>Following </a:t>
            </a:r>
            <a:r>
              <a:rPr lang="en-GB" sz="2600" dirty="0"/>
              <a:t>the guidelines of the SEEA CF not only the commercially recoverable energy resource will be taken into account, but </a:t>
            </a:r>
            <a:r>
              <a:rPr lang="en-GB" sz="2600" b="1" dirty="0"/>
              <a:t>all known deposits</a:t>
            </a:r>
            <a:r>
              <a:rPr lang="en-GB" sz="2600" dirty="0"/>
              <a:t>. </a:t>
            </a:r>
            <a:endParaRPr lang="en-GB" sz="2600" dirty="0" smtClean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82" y="2564904"/>
            <a:ext cx="5204817" cy="418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30" y="332656"/>
            <a:ext cx="272660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00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1"/>
                </a:solidFill>
              </a:rPr>
              <a:t>B</a:t>
            </a:r>
            <a:r>
              <a:rPr lang="en-GB" b="1" dirty="0" err="1" smtClean="0">
                <a:solidFill>
                  <a:schemeClr val="tx1"/>
                </a:solidFill>
              </a:rPr>
              <a:t>iocarbon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westerwolde.groningen.nl/uploads/illustraties/bf73f82c-2467-4807-b6dc-5aa6f9fdc368/274754614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8" y="1428788"/>
            <a:ext cx="6179399" cy="389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researchgate.net/profile/Mohammed_Rahman2/publication/244478790/viewer/AS:101863995215877@1401297677472/background/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53" y="4077072"/>
            <a:ext cx="2819545" cy="23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360809" y="4149080"/>
            <a:ext cx="1152128" cy="1728192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784745" y="4203356"/>
            <a:ext cx="496664" cy="122355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360809" y="4365104"/>
            <a:ext cx="1152128" cy="89947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016993" y="5264583"/>
            <a:ext cx="576064" cy="32465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Curved Connector 13"/>
          <p:cNvCxnSpPr>
            <a:stCxn id="12" idx="2"/>
            <a:endCxn id="10" idx="0"/>
          </p:cNvCxnSpPr>
          <p:nvPr/>
        </p:nvCxnSpPr>
        <p:spPr>
          <a:xfrm rot="5400000">
            <a:off x="7019428" y="3640377"/>
            <a:ext cx="642172" cy="807282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73452" y="4005064"/>
            <a:ext cx="14350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Below ground stock</a:t>
            </a:r>
            <a:endParaRPr lang="en-GB" sz="1200" dirty="0"/>
          </a:p>
        </p:txBody>
      </p:sp>
      <p:cxnSp>
        <p:nvCxnSpPr>
          <p:cNvPr id="20" name="Curved Connector 19"/>
          <p:cNvCxnSpPr>
            <a:stCxn id="22" idx="2"/>
            <a:endCxn id="11" idx="3"/>
          </p:cNvCxnSpPr>
          <p:nvPr/>
        </p:nvCxnSpPr>
        <p:spPr>
          <a:xfrm rot="16200000" flipH="1">
            <a:off x="7919593" y="4753447"/>
            <a:ext cx="1144849" cy="202079"/>
          </a:xfrm>
          <a:prstGeom prst="curvedConnector4">
            <a:avLst>
              <a:gd name="adj1" fmla="val 25901"/>
              <a:gd name="adj2" fmla="val 300605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65180" y="3459833"/>
            <a:ext cx="159099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Emissions organic soils</a:t>
            </a:r>
            <a:endParaRPr lang="en-GB" sz="1200" dirty="0"/>
          </a:p>
        </p:txBody>
      </p:sp>
      <p:cxnSp>
        <p:nvCxnSpPr>
          <p:cNvPr id="28" name="Curved Connector 27"/>
          <p:cNvCxnSpPr>
            <a:stCxn id="30" idx="2"/>
            <a:endCxn id="7" idx="0"/>
          </p:cNvCxnSpPr>
          <p:nvPr/>
        </p:nvCxnSpPr>
        <p:spPr>
          <a:xfrm rot="16200000" flipH="1">
            <a:off x="5463615" y="3633894"/>
            <a:ext cx="466524" cy="672399"/>
          </a:xfrm>
          <a:prstGeom prst="curvedConnector3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87770" y="3007985"/>
            <a:ext cx="1803208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Sequestration by biomass</a:t>
            </a:r>
            <a:endParaRPr lang="en-GB" sz="1200" dirty="0"/>
          </a:p>
        </p:txBody>
      </p:sp>
      <p:cxnSp>
        <p:nvCxnSpPr>
          <p:cNvPr id="31" name="Curved Connector 30"/>
          <p:cNvCxnSpPr>
            <a:stCxn id="33" idx="2"/>
            <a:endCxn id="5" idx="0"/>
          </p:cNvCxnSpPr>
          <p:nvPr/>
        </p:nvCxnSpPr>
        <p:spPr>
          <a:xfrm rot="5400000">
            <a:off x="6781076" y="3440782"/>
            <a:ext cx="864096" cy="552501"/>
          </a:xfrm>
          <a:prstGeom prst="curvedConnector3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08881" y="3445933"/>
            <a:ext cx="1470548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Above ground stock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611560" y="5661248"/>
            <a:ext cx="5011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Carbon stocks: </a:t>
            </a:r>
            <a:r>
              <a:rPr lang="en-GB" dirty="0" smtClean="0"/>
              <a:t>above and below ground</a:t>
            </a:r>
          </a:p>
          <a:p>
            <a:r>
              <a:rPr lang="en-GB" b="1" dirty="0" smtClean="0"/>
              <a:t>Carbon flows: </a:t>
            </a:r>
            <a:r>
              <a:rPr lang="en-GB" dirty="0" smtClean="0"/>
              <a:t>timber harvest, carbon sequestration</a:t>
            </a:r>
          </a:p>
          <a:p>
            <a:r>
              <a:rPr lang="en-GB" dirty="0" smtClean="0"/>
              <a:t> and carbon emissions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0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15212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Combining </a:t>
            </a:r>
            <a:r>
              <a:rPr lang="en-GB" dirty="0" smtClean="0"/>
              <a:t>EU_NL </a:t>
            </a:r>
            <a:r>
              <a:rPr lang="en-GB" dirty="0" err="1" smtClean="0"/>
              <a:t>kaart</a:t>
            </a:r>
            <a:r>
              <a:rPr lang="en-GB" dirty="0" smtClean="0"/>
              <a:t> met look-up tables</a:t>
            </a:r>
          </a:p>
          <a:p>
            <a:r>
              <a:rPr lang="en-GB" dirty="0" smtClean="0"/>
              <a:t>Soil map of the Netherlands</a:t>
            </a:r>
            <a:endParaRPr lang="en-GB" dirty="0" smtClean="0"/>
          </a:p>
          <a:p>
            <a:r>
              <a:rPr lang="en-GB" dirty="0" smtClean="0"/>
              <a:t>Map of carbon stock in upper </a:t>
            </a:r>
            <a:r>
              <a:rPr lang="en-GB" dirty="0" smtClean="0"/>
              <a:t>30 cm </a:t>
            </a:r>
            <a:r>
              <a:rPr lang="en-GB" dirty="0" smtClean="0"/>
              <a:t>Dutch soil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26179"/>
              </p:ext>
            </p:extLst>
          </p:nvPr>
        </p:nvGraphicFramePr>
        <p:xfrm>
          <a:off x="5508104" y="980728"/>
          <a:ext cx="3552059" cy="4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545"/>
                <a:gridCol w="364484"/>
                <a:gridCol w="976484"/>
                <a:gridCol w="799546"/>
              </a:tblGrid>
              <a:tr h="288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Vastlegging</a:t>
                      </a:r>
                      <a:endParaRPr lang="en-GB" sz="1200" dirty="0" smtClean="0"/>
                    </a:p>
                    <a:p>
                      <a:r>
                        <a:rPr lang="en-GB" sz="1200" dirty="0" smtClean="0"/>
                        <a:t>(</a:t>
                      </a:r>
                      <a:r>
                        <a:rPr lang="en-GB" sz="1200" dirty="0" err="1" smtClean="0"/>
                        <a:t>tonC</a:t>
                      </a:r>
                      <a:r>
                        <a:rPr lang="en-GB" sz="1200" dirty="0" smtClean="0"/>
                        <a:t>/ha/</a:t>
                      </a:r>
                      <a:r>
                        <a:rPr lang="en-GB" sz="1200" dirty="0" err="1" smtClean="0"/>
                        <a:t>jr</a:t>
                      </a:r>
                      <a:r>
                        <a:rPr lang="en-GB" sz="1200" dirty="0" smtClean="0"/>
                        <a:t>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Voorraad</a:t>
                      </a:r>
                      <a:endParaRPr lang="en-GB" sz="1200" dirty="0" smtClean="0"/>
                    </a:p>
                    <a:p>
                      <a:r>
                        <a:rPr lang="en-GB" sz="1200" dirty="0" smtClean="0"/>
                        <a:t>(</a:t>
                      </a:r>
                      <a:r>
                        <a:rPr lang="en-GB" sz="1200" dirty="0" err="1" smtClean="0"/>
                        <a:t>tonC</a:t>
                      </a:r>
                      <a:r>
                        <a:rPr lang="en-GB" sz="1200" dirty="0" smtClean="0"/>
                        <a:t>/ha)</a:t>
                      </a:r>
                      <a:endParaRPr lang="en-GB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Eenjarig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gewas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Meerjarig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gewas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0.38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</a:t>
                      </a:r>
                      <a:endParaRPr lang="en-GB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Kassen</a:t>
                      </a:r>
                      <a:r>
                        <a:rPr lang="en-GB" sz="1200" baseline="0" dirty="0" smtClean="0"/>
                        <a:t>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Weiland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0.18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Faunarand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0.17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: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Loofbos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1.89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62</a:t>
                      </a:r>
                      <a:endParaRPr lang="en-GB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Naaldbos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1.89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62</a:t>
                      </a:r>
                      <a:endParaRPr lang="en-GB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Gemengd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bos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1.89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62</a:t>
                      </a:r>
                      <a:endParaRPr lang="en-GB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Heide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0.19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8</a:t>
                      </a:r>
                      <a:endParaRPr lang="en-GB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: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Uiterwaarden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Kwelders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</a:t>
                      </a:r>
                      <a:endParaRPr lang="en-GB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: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11605" r="6037" b="14568"/>
          <a:stretch/>
        </p:blipFill>
        <p:spPr>
          <a:xfrm>
            <a:off x="1403648" y="1440194"/>
            <a:ext cx="3360771" cy="4027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Data sources and methods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4860032" y="2732529"/>
            <a:ext cx="432048" cy="42079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Carbon sequestration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8" descr="https://www.researchgate.net/profile/Mohammed_Rahman2/publication/244478790/viewer/AS:101863995215877@1401297677472/background/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53" y="4077072"/>
            <a:ext cx="2819545" cy="23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784745" y="4203356"/>
            <a:ext cx="496664" cy="122355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60809" y="4365104"/>
            <a:ext cx="1152128" cy="89947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016993" y="5264583"/>
            <a:ext cx="576064" cy="32465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urved Connector 8"/>
          <p:cNvCxnSpPr>
            <a:stCxn id="16" idx="2"/>
            <a:endCxn id="7" idx="0"/>
          </p:cNvCxnSpPr>
          <p:nvPr/>
        </p:nvCxnSpPr>
        <p:spPr>
          <a:xfrm rot="5400000">
            <a:off x="7019428" y="3640377"/>
            <a:ext cx="642172" cy="807282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73452" y="4005064"/>
            <a:ext cx="14350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85000"/>
                  </a:schemeClr>
                </a:solidFill>
              </a:rPr>
              <a:t>Below ground stock</a:t>
            </a:r>
            <a:endParaRPr lang="en-GB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1" name="Curved Connector 10"/>
          <p:cNvCxnSpPr>
            <a:stCxn id="10" idx="2"/>
            <a:endCxn id="8" idx="3"/>
          </p:cNvCxnSpPr>
          <p:nvPr/>
        </p:nvCxnSpPr>
        <p:spPr>
          <a:xfrm rot="16200000" flipH="1">
            <a:off x="7919593" y="4753447"/>
            <a:ext cx="1144849" cy="202079"/>
          </a:xfrm>
          <a:prstGeom prst="curvedConnector4">
            <a:avLst>
              <a:gd name="adj1" fmla="val 25901"/>
              <a:gd name="adj2" fmla="val 300605"/>
            </a:avLst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65180" y="3459833"/>
            <a:ext cx="1590995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85000"/>
                  </a:schemeClr>
                </a:solidFill>
              </a:rPr>
              <a:t>Emissions organic soils</a:t>
            </a:r>
            <a:endParaRPr lang="en-GB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3" name="Curved Connector 12"/>
          <p:cNvCxnSpPr>
            <a:stCxn id="12" idx="2"/>
            <a:endCxn id="6" idx="0"/>
          </p:cNvCxnSpPr>
          <p:nvPr/>
        </p:nvCxnSpPr>
        <p:spPr>
          <a:xfrm rot="16200000" flipH="1">
            <a:off x="5463615" y="3633894"/>
            <a:ext cx="466524" cy="672399"/>
          </a:xfrm>
          <a:prstGeom prst="curvedConnector3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87770" y="3007985"/>
            <a:ext cx="1803208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Sequestration by biomass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008881" y="3445933"/>
            <a:ext cx="1470548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85000"/>
                  </a:schemeClr>
                </a:solidFill>
              </a:rPr>
              <a:t>Above ground stock</a:t>
            </a:r>
            <a:endParaRPr lang="en-GB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5" name="Curved Connector 14"/>
          <p:cNvCxnSpPr>
            <a:stCxn id="14" idx="2"/>
            <a:endCxn id="5" idx="0"/>
          </p:cNvCxnSpPr>
          <p:nvPr/>
        </p:nvCxnSpPr>
        <p:spPr>
          <a:xfrm rot="5400000">
            <a:off x="6781076" y="3440782"/>
            <a:ext cx="864096" cy="552501"/>
          </a:xfrm>
          <a:prstGeom prst="curvedConnector3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360809" y="4149080"/>
            <a:ext cx="1152128" cy="1728192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13399" r="5954" b="10839"/>
          <a:stretch/>
        </p:blipFill>
        <p:spPr>
          <a:xfrm>
            <a:off x="467544" y="1479156"/>
            <a:ext cx="4326737" cy="5262212"/>
          </a:xfrm>
        </p:spPr>
      </p:pic>
      <p:sp>
        <p:nvSpPr>
          <p:cNvPr id="18" name="TextBox 17"/>
          <p:cNvSpPr txBox="1"/>
          <p:nvPr/>
        </p:nvSpPr>
        <p:spPr>
          <a:xfrm>
            <a:off x="5004048" y="148478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Forests have the largest contribution in C sequestration: </a:t>
            </a:r>
            <a:r>
              <a:rPr lang="en-GB" dirty="0" smtClean="0"/>
              <a:t>0.59 </a:t>
            </a:r>
            <a:r>
              <a:rPr lang="en-GB" dirty="0" err="1"/>
              <a:t>Mton</a:t>
            </a:r>
            <a:r>
              <a:rPr lang="en-GB" dirty="0"/>
              <a:t> C </a:t>
            </a:r>
            <a:r>
              <a:rPr lang="en-GB" dirty="0" smtClean="0"/>
              <a:t>jr</a:t>
            </a:r>
            <a:r>
              <a:rPr lang="en-GB" baseline="30000" dirty="0" smtClean="0"/>
              <a:t>-1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Total C sequestration: </a:t>
            </a:r>
            <a:r>
              <a:rPr lang="en-GB" dirty="0" smtClean="0"/>
              <a:t>0.98 </a:t>
            </a:r>
            <a:r>
              <a:rPr lang="en-GB" dirty="0" err="1" smtClean="0"/>
              <a:t>Mton</a:t>
            </a:r>
            <a:r>
              <a:rPr lang="en-GB" dirty="0" smtClean="0"/>
              <a:t> C jr</a:t>
            </a:r>
            <a:r>
              <a:rPr lang="en-GB" baseline="30000" dirty="0" smtClean="0"/>
              <a:t>-1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479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27784" y="404664"/>
            <a:ext cx="3456384" cy="864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b="1" dirty="0" err="1" smtClean="0"/>
              <a:t>Timber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harvest</a:t>
            </a:r>
            <a:endParaRPr lang="nl-NL" sz="40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C138D-E637-41FB-90A1-53BD31E791D6}" type="slidenum">
              <a:rPr lang="nl-NL" smtClean="0"/>
              <a:t>8</a:t>
            </a:fld>
            <a:endParaRPr lang="nl-NL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11530" r="34264" b="11715"/>
          <a:stretch/>
        </p:blipFill>
        <p:spPr bwMode="auto">
          <a:xfrm>
            <a:off x="534889" y="1628800"/>
            <a:ext cx="4362896" cy="4963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2" t="55955" r="15768" b="11623"/>
          <a:stretch/>
        </p:blipFill>
        <p:spPr bwMode="auto">
          <a:xfrm>
            <a:off x="315805" y="1628800"/>
            <a:ext cx="1591899" cy="2096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7"/>
          <p:cNvSpPr txBox="1"/>
          <p:nvPr/>
        </p:nvSpPr>
        <p:spPr>
          <a:xfrm>
            <a:off x="5004048" y="171358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Average harvest: </a:t>
            </a:r>
            <a:r>
              <a:rPr lang="en-GB" dirty="0"/>
              <a:t>3.4 m</a:t>
            </a:r>
            <a:r>
              <a:rPr lang="en-GB" baseline="30000" dirty="0"/>
              <a:t>3</a:t>
            </a:r>
            <a:r>
              <a:rPr lang="en-GB" dirty="0"/>
              <a:t> yr</a:t>
            </a:r>
            <a:r>
              <a:rPr lang="en-GB" baseline="30000" dirty="0"/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Total harvest: </a:t>
            </a:r>
            <a:r>
              <a:rPr lang="en-GB" dirty="0"/>
              <a:t>1.1 10</a:t>
            </a:r>
            <a:r>
              <a:rPr lang="en-GB" baseline="30000" dirty="0"/>
              <a:t>6</a:t>
            </a:r>
            <a:r>
              <a:rPr lang="en-GB" dirty="0"/>
              <a:t> m</a:t>
            </a:r>
            <a:r>
              <a:rPr lang="en-GB" baseline="30000" dirty="0"/>
              <a:t>3</a:t>
            </a:r>
            <a:r>
              <a:rPr lang="en-GB" dirty="0"/>
              <a:t> yr</a:t>
            </a:r>
            <a:r>
              <a:rPr lang="en-GB" baseline="30000" dirty="0"/>
              <a:t>-1</a:t>
            </a:r>
            <a:endParaRPr lang="en-GB" dirty="0"/>
          </a:p>
        </p:txBody>
      </p:sp>
      <p:pic>
        <p:nvPicPr>
          <p:cNvPr id="8" name="Picture 4" descr="Image result for houtoogst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0"/>
          <a:stretch/>
        </p:blipFill>
        <p:spPr bwMode="auto">
          <a:xfrm>
            <a:off x="5094808" y="2899875"/>
            <a:ext cx="3850928" cy="33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4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65180" y="3459833"/>
            <a:ext cx="1590995" cy="276999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85000"/>
                  </a:schemeClr>
                </a:solidFill>
              </a:rPr>
              <a:t>Emissions organic soils</a:t>
            </a:r>
            <a:endParaRPr lang="en-GB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Carbon stock – above ground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11061" r="5820" b="10905"/>
          <a:stretch/>
        </p:blipFill>
        <p:spPr>
          <a:xfrm>
            <a:off x="497871" y="1465365"/>
            <a:ext cx="4304877" cy="5392635"/>
          </a:xfrm>
        </p:spPr>
      </p:pic>
      <p:pic>
        <p:nvPicPr>
          <p:cNvPr id="4" name="Picture 8" descr="https://www.researchgate.net/profile/Mohammed_Rahman2/publication/244478790/viewer/AS:101863995215877@1401297677472/background/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53" y="4077072"/>
            <a:ext cx="2819545" cy="23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360809" y="4149080"/>
            <a:ext cx="1152128" cy="172819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84745" y="4203356"/>
            <a:ext cx="496664" cy="122355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60809" y="4365104"/>
            <a:ext cx="1152128" cy="89947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016993" y="5264583"/>
            <a:ext cx="576064" cy="32465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urved Connector 8"/>
          <p:cNvCxnSpPr>
            <a:stCxn id="16" idx="2"/>
            <a:endCxn id="7" idx="0"/>
          </p:cNvCxnSpPr>
          <p:nvPr/>
        </p:nvCxnSpPr>
        <p:spPr>
          <a:xfrm rot="5400000">
            <a:off x="7019428" y="3640377"/>
            <a:ext cx="642172" cy="807282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73452" y="4005064"/>
            <a:ext cx="14350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85000"/>
                  </a:schemeClr>
                </a:solidFill>
              </a:rPr>
              <a:t>Below ground stock</a:t>
            </a:r>
            <a:endParaRPr lang="en-GB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1" name="Curved Connector 10"/>
          <p:cNvCxnSpPr>
            <a:stCxn id="10" idx="2"/>
            <a:endCxn id="8" idx="3"/>
          </p:cNvCxnSpPr>
          <p:nvPr/>
        </p:nvCxnSpPr>
        <p:spPr>
          <a:xfrm rot="16200000" flipH="1">
            <a:off x="7919593" y="4753447"/>
            <a:ext cx="1144849" cy="202079"/>
          </a:xfrm>
          <a:prstGeom prst="curvedConnector4">
            <a:avLst>
              <a:gd name="adj1" fmla="val 25901"/>
              <a:gd name="adj2" fmla="val 300605"/>
            </a:avLst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2" idx="2"/>
            <a:endCxn id="6" idx="0"/>
          </p:cNvCxnSpPr>
          <p:nvPr/>
        </p:nvCxnSpPr>
        <p:spPr>
          <a:xfrm rot="16200000" flipH="1">
            <a:off x="5463615" y="3633894"/>
            <a:ext cx="466524" cy="672399"/>
          </a:xfrm>
          <a:prstGeom prst="curvedConnector3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87770" y="3007985"/>
            <a:ext cx="1803208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85000"/>
                  </a:schemeClr>
                </a:solidFill>
              </a:rPr>
              <a:t>Sequestration by biomass</a:t>
            </a:r>
            <a:endParaRPr lang="en-GB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5" name="Curved Connector 14"/>
          <p:cNvCxnSpPr>
            <a:stCxn id="14" idx="2"/>
            <a:endCxn id="5" idx="0"/>
          </p:cNvCxnSpPr>
          <p:nvPr/>
        </p:nvCxnSpPr>
        <p:spPr>
          <a:xfrm rot="5400000">
            <a:off x="6781076" y="3440782"/>
            <a:ext cx="864096" cy="552501"/>
          </a:xfrm>
          <a:prstGeom prst="curvedConnector3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08881" y="3445933"/>
            <a:ext cx="1470548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Above ground stock</a:t>
            </a:r>
            <a:endParaRPr lang="en-GB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064665" y="168620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Forests have largest carbon stock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Total stock: </a:t>
            </a:r>
            <a:r>
              <a:rPr lang="en-GB" dirty="0" smtClean="0"/>
              <a:t>25 </a:t>
            </a:r>
            <a:r>
              <a:rPr lang="en-GB" dirty="0" err="1" smtClean="0"/>
              <a:t>Mton</a:t>
            </a:r>
            <a:r>
              <a:rPr lang="en-GB" dirty="0" smtClean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5596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Office PowerPoint</Application>
  <PresentationFormat>Diavoorstelling (4:3)</PresentationFormat>
  <Paragraphs>156</Paragraphs>
  <Slides>19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 Theme</vt:lpstr>
      <vt:lpstr> The SEEA EEA Carbon Account  for the Netherlands  Sjoerd schenau  Marjolein Lof  Rixt de Jong  Roy Remme  Cor Graveland  Lars Hein  </vt:lpstr>
      <vt:lpstr>Content</vt:lpstr>
      <vt:lpstr>Context</vt:lpstr>
      <vt:lpstr>Geocarbon</vt:lpstr>
      <vt:lpstr>Biocarbon</vt:lpstr>
      <vt:lpstr>Data sources and methods</vt:lpstr>
      <vt:lpstr>Carbon sequestration</vt:lpstr>
      <vt:lpstr>PowerPoint-presentatie</vt:lpstr>
      <vt:lpstr>Carbon stock – above ground</vt:lpstr>
      <vt:lpstr>Carbon stock in soil (30 cm)</vt:lpstr>
      <vt:lpstr>Emissions from peat and organic soils</vt:lpstr>
      <vt:lpstr>Biocarbon account</vt:lpstr>
      <vt:lpstr>Carbon in the economy</vt:lpstr>
      <vt:lpstr>Carbon in the economy</vt:lpstr>
      <vt:lpstr>Carbon in the atmosphere</vt:lpstr>
      <vt:lpstr>Carbon account for the atmosphere (2013) in Mton C</vt:lpstr>
      <vt:lpstr>Overall carbon account</vt:lpstr>
      <vt:lpstr>Policy relevance</vt:lpstr>
      <vt:lpstr>Issues</vt:lpstr>
    </vt:vector>
  </TitlesOfParts>
  <Company>Wageningen 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Lof, Marjolein</dc:creator>
  <cp:lastModifiedBy>Schenau, S.</cp:lastModifiedBy>
  <cp:revision>223</cp:revision>
  <dcterms:created xsi:type="dcterms:W3CDTF">2016-11-22T12:16:59Z</dcterms:created>
  <dcterms:modified xsi:type="dcterms:W3CDTF">2017-10-12T06:39:06Z</dcterms:modified>
</cp:coreProperties>
</file>