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9" r:id="rId2"/>
    <p:sldId id="263" r:id="rId3"/>
    <p:sldId id="257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730" autoAdjust="0"/>
  </p:normalViewPr>
  <p:slideViewPr>
    <p:cSldViewPr>
      <p:cViewPr varScale="1">
        <p:scale>
          <a:sx n="88" d="100"/>
          <a:sy n="88" d="100"/>
        </p:scale>
        <p:origin x="571" y="62"/>
      </p:cViewPr>
      <p:guideLst>
        <p:guide orient="horz" pos="420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25FCB-81EE-43C0-9E8F-A1B5B799F5E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84AB16B-2A43-4E75-9700-047107B8F978}">
      <dgm:prSet phldrT="[Text]" custT="1"/>
      <dgm:spPr/>
      <dgm:t>
        <a:bodyPr/>
        <a:lstStyle/>
        <a:p>
          <a:r>
            <a:rPr lang="sv-SE" sz="1400" dirty="0" err="1" smtClean="0"/>
            <a:t>Outcome</a:t>
          </a:r>
          <a:r>
            <a:rPr lang="sv-SE" sz="1400" dirty="0" smtClean="0"/>
            <a:t> </a:t>
          </a:r>
          <a:r>
            <a:rPr lang="sv-SE" sz="1400" dirty="0" err="1" smtClean="0"/>
            <a:t>of</a:t>
          </a:r>
          <a:r>
            <a:rPr lang="sv-SE" sz="1400" dirty="0" smtClean="0"/>
            <a:t> 23rd meeting</a:t>
          </a:r>
          <a:endParaRPr lang="sv-SE" sz="1400" dirty="0"/>
        </a:p>
      </dgm:t>
    </dgm:pt>
    <dgm:pt modelId="{2132B72E-B4BD-4006-A262-9530DC4D476F}" type="parTrans" cxnId="{050F3982-8304-4DDA-9368-E54B4C269673}">
      <dgm:prSet/>
      <dgm:spPr/>
      <dgm:t>
        <a:bodyPr/>
        <a:lstStyle/>
        <a:p>
          <a:endParaRPr lang="sv-SE"/>
        </a:p>
      </dgm:t>
    </dgm:pt>
    <dgm:pt modelId="{C1D8B566-7D3D-4041-B1F0-EE41C7B44299}" type="sibTrans" cxnId="{050F3982-8304-4DDA-9368-E54B4C269673}">
      <dgm:prSet/>
      <dgm:spPr/>
      <dgm:t>
        <a:bodyPr/>
        <a:lstStyle/>
        <a:p>
          <a:endParaRPr lang="sv-SE"/>
        </a:p>
      </dgm:t>
    </dgm:pt>
    <dgm:pt modelId="{088F9C61-6D28-4D6A-8B15-48C4D00F04BD}">
      <dgm:prSet phldrT="[Text]" custT="1"/>
      <dgm:spPr/>
      <dgm:t>
        <a:bodyPr/>
        <a:lstStyle/>
        <a:p>
          <a:r>
            <a:rPr lang="sv-SE" sz="1400" dirty="0" smtClean="0"/>
            <a:t>Calling for </a:t>
          </a:r>
          <a:r>
            <a:rPr lang="sv-SE" sz="1400" dirty="0" err="1" smtClean="0"/>
            <a:t>issue</a:t>
          </a:r>
          <a:r>
            <a:rPr lang="sv-SE" sz="1400" dirty="0" smtClean="0"/>
            <a:t> </a:t>
          </a:r>
          <a:r>
            <a:rPr lang="sv-SE" sz="1400" dirty="0" err="1" smtClean="0"/>
            <a:t>papers</a:t>
          </a:r>
          <a:r>
            <a:rPr lang="sv-SE" sz="1400" dirty="0" smtClean="0"/>
            <a:t> – </a:t>
          </a:r>
          <a:r>
            <a:rPr lang="sv-SE" sz="1400" dirty="0" err="1" smtClean="0"/>
            <a:t>setting</a:t>
          </a:r>
          <a:r>
            <a:rPr lang="sv-SE" sz="1400" dirty="0" smtClean="0"/>
            <a:t> the agenda for 24th meeting</a:t>
          </a:r>
          <a:endParaRPr lang="sv-SE" sz="1400" dirty="0"/>
        </a:p>
      </dgm:t>
    </dgm:pt>
    <dgm:pt modelId="{77AFA2AC-A248-46A4-92E8-495B2A835940}" type="parTrans" cxnId="{F3B97E10-46AF-4AB2-85A8-A1F719DA24A0}">
      <dgm:prSet/>
      <dgm:spPr/>
      <dgm:t>
        <a:bodyPr/>
        <a:lstStyle/>
        <a:p>
          <a:endParaRPr lang="sv-SE"/>
        </a:p>
      </dgm:t>
    </dgm:pt>
    <dgm:pt modelId="{3A24BAE8-8108-422D-9202-ADEC3E861FCE}" type="sibTrans" cxnId="{F3B97E10-46AF-4AB2-85A8-A1F719DA24A0}">
      <dgm:prSet/>
      <dgm:spPr/>
      <dgm:t>
        <a:bodyPr/>
        <a:lstStyle/>
        <a:p>
          <a:endParaRPr lang="sv-SE"/>
        </a:p>
      </dgm:t>
    </dgm:pt>
    <dgm:pt modelId="{134620EA-A3FC-49DF-92D4-74B702ECE64B}">
      <dgm:prSet phldrT="[Text]" custT="1"/>
      <dgm:spPr/>
      <dgm:t>
        <a:bodyPr/>
        <a:lstStyle/>
        <a:p>
          <a:r>
            <a:rPr lang="sv-SE" sz="1400" dirty="0" smtClean="0"/>
            <a:t>24th LG meeting</a:t>
          </a:r>
          <a:endParaRPr lang="sv-SE" sz="1400" dirty="0"/>
        </a:p>
      </dgm:t>
    </dgm:pt>
    <dgm:pt modelId="{DD9A7645-0064-4EFB-AA0E-CAA831126786}" type="parTrans" cxnId="{482DE0ED-D238-417F-903E-D64537718AE7}">
      <dgm:prSet/>
      <dgm:spPr/>
      <dgm:t>
        <a:bodyPr/>
        <a:lstStyle/>
        <a:p>
          <a:endParaRPr lang="sv-SE"/>
        </a:p>
      </dgm:t>
    </dgm:pt>
    <dgm:pt modelId="{B2A66C4A-4BC4-4EC7-B6A5-DDE369D18BE2}" type="sibTrans" cxnId="{482DE0ED-D238-417F-903E-D64537718AE7}">
      <dgm:prSet/>
      <dgm:spPr/>
      <dgm:t>
        <a:bodyPr/>
        <a:lstStyle/>
        <a:p>
          <a:endParaRPr lang="sv-SE"/>
        </a:p>
      </dgm:t>
    </dgm:pt>
    <dgm:pt modelId="{ABB6976A-6A39-49F4-8C82-B1C8CA18B59C}" type="pres">
      <dgm:prSet presAssocID="{B5025FCB-81EE-43C0-9E8F-A1B5B799F5E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sv-SE"/>
        </a:p>
      </dgm:t>
    </dgm:pt>
    <dgm:pt modelId="{03EDDE70-80C7-49DC-AAC3-B7B24D505F84}" type="pres">
      <dgm:prSet presAssocID="{F84AB16B-2A43-4E75-9700-047107B8F978}" presName="Accent1" presStyleCnt="0"/>
      <dgm:spPr/>
    </dgm:pt>
    <dgm:pt modelId="{45A74C5A-B51C-4A4C-BFE8-B5955EE2448C}" type="pres">
      <dgm:prSet presAssocID="{F84AB16B-2A43-4E75-9700-047107B8F978}" presName="Accent" presStyleLbl="node1" presStyleIdx="0" presStyleCnt="3"/>
      <dgm:spPr/>
    </dgm:pt>
    <dgm:pt modelId="{339D489E-F71B-4B10-8667-23FBF3A57A29}" type="pres">
      <dgm:prSet presAssocID="{F84AB16B-2A43-4E75-9700-047107B8F97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DBEA69B-0F2B-41B5-9272-DD68B58823EA}" type="pres">
      <dgm:prSet presAssocID="{088F9C61-6D28-4D6A-8B15-48C4D00F04BD}" presName="Accent2" presStyleCnt="0"/>
      <dgm:spPr/>
    </dgm:pt>
    <dgm:pt modelId="{FBD21409-18A9-4E13-9253-B8AEF5811D5C}" type="pres">
      <dgm:prSet presAssocID="{088F9C61-6D28-4D6A-8B15-48C4D00F04BD}" presName="Accent" presStyleLbl="node1" presStyleIdx="1" presStyleCnt="3"/>
      <dgm:spPr/>
    </dgm:pt>
    <dgm:pt modelId="{26A69C53-6784-452C-97BD-2CA953AAE861}" type="pres">
      <dgm:prSet presAssocID="{088F9C61-6D28-4D6A-8B15-48C4D00F04B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9E609BF-1B7C-4070-B947-8B62A7C48408}" type="pres">
      <dgm:prSet presAssocID="{134620EA-A3FC-49DF-92D4-74B702ECE64B}" presName="Accent3" presStyleCnt="0"/>
      <dgm:spPr/>
    </dgm:pt>
    <dgm:pt modelId="{3DC9F924-AEB6-48A5-BABE-CCCFF7BEEF55}" type="pres">
      <dgm:prSet presAssocID="{134620EA-A3FC-49DF-92D4-74B702ECE64B}" presName="Accent" presStyleLbl="node1" presStyleIdx="2" presStyleCnt="3"/>
      <dgm:spPr/>
    </dgm:pt>
    <dgm:pt modelId="{CA14C9BC-3EA0-4F59-B024-F4A2C2B543F1}" type="pres">
      <dgm:prSet presAssocID="{134620EA-A3FC-49DF-92D4-74B702ECE64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482DE0ED-D238-417F-903E-D64537718AE7}" srcId="{B5025FCB-81EE-43C0-9E8F-A1B5B799F5E6}" destId="{134620EA-A3FC-49DF-92D4-74B702ECE64B}" srcOrd="2" destOrd="0" parTransId="{DD9A7645-0064-4EFB-AA0E-CAA831126786}" sibTransId="{B2A66C4A-4BC4-4EC7-B6A5-DDE369D18BE2}"/>
    <dgm:cxn modelId="{050F3982-8304-4DDA-9368-E54B4C269673}" srcId="{B5025FCB-81EE-43C0-9E8F-A1B5B799F5E6}" destId="{F84AB16B-2A43-4E75-9700-047107B8F978}" srcOrd="0" destOrd="0" parTransId="{2132B72E-B4BD-4006-A262-9530DC4D476F}" sibTransId="{C1D8B566-7D3D-4041-B1F0-EE41C7B44299}"/>
    <dgm:cxn modelId="{D5C4C6F2-3028-4883-880C-3C3D3320F63B}" type="presOf" srcId="{B5025FCB-81EE-43C0-9E8F-A1B5B799F5E6}" destId="{ABB6976A-6A39-49F4-8C82-B1C8CA18B59C}" srcOrd="0" destOrd="0" presId="urn:microsoft.com/office/officeart/2009/layout/CircleArrowProcess"/>
    <dgm:cxn modelId="{E516AE2B-7570-4B2A-B019-88D50D7F291E}" type="presOf" srcId="{088F9C61-6D28-4D6A-8B15-48C4D00F04BD}" destId="{26A69C53-6784-452C-97BD-2CA953AAE861}" srcOrd="0" destOrd="0" presId="urn:microsoft.com/office/officeart/2009/layout/CircleArrowProcess"/>
    <dgm:cxn modelId="{D68506A1-4DA3-4BD6-BA48-BDAA842757DB}" type="presOf" srcId="{134620EA-A3FC-49DF-92D4-74B702ECE64B}" destId="{CA14C9BC-3EA0-4F59-B024-F4A2C2B543F1}" srcOrd="0" destOrd="0" presId="urn:microsoft.com/office/officeart/2009/layout/CircleArrowProcess"/>
    <dgm:cxn modelId="{F3B97E10-46AF-4AB2-85A8-A1F719DA24A0}" srcId="{B5025FCB-81EE-43C0-9E8F-A1B5B799F5E6}" destId="{088F9C61-6D28-4D6A-8B15-48C4D00F04BD}" srcOrd="1" destOrd="0" parTransId="{77AFA2AC-A248-46A4-92E8-495B2A835940}" sibTransId="{3A24BAE8-8108-422D-9202-ADEC3E861FCE}"/>
    <dgm:cxn modelId="{4E7EEB76-10E9-4E46-A12A-CDA47721B5AE}" type="presOf" srcId="{F84AB16B-2A43-4E75-9700-047107B8F978}" destId="{339D489E-F71B-4B10-8667-23FBF3A57A29}" srcOrd="0" destOrd="0" presId="urn:microsoft.com/office/officeart/2009/layout/CircleArrowProcess"/>
    <dgm:cxn modelId="{C8BC18DD-33EF-4B70-8426-94D26BBA2B68}" type="presParOf" srcId="{ABB6976A-6A39-49F4-8C82-B1C8CA18B59C}" destId="{03EDDE70-80C7-49DC-AAC3-B7B24D505F84}" srcOrd="0" destOrd="0" presId="urn:microsoft.com/office/officeart/2009/layout/CircleArrowProcess"/>
    <dgm:cxn modelId="{3015C00D-43A0-4991-BDB8-47D75DE1B82B}" type="presParOf" srcId="{03EDDE70-80C7-49DC-AAC3-B7B24D505F84}" destId="{45A74C5A-B51C-4A4C-BFE8-B5955EE2448C}" srcOrd="0" destOrd="0" presId="urn:microsoft.com/office/officeart/2009/layout/CircleArrowProcess"/>
    <dgm:cxn modelId="{6D9FE2D8-A51D-4606-82FD-DE81D9FC5EAF}" type="presParOf" srcId="{ABB6976A-6A39-49F4-8C82-B1C8CA18B59C}" destId="{339D489E-F71B-4B10-8667-23FBF3A57A29}" srcOrd="1" destOrd="0" presId="urn:microsoft.com/office/officeart/2009/layout/CircleArrowProcess"/>
    <dgm:cxn modelId="{A996B681-08D1-4B81-931C-CA8FE9223C62}" type="presParOf" srcId="{ABB6976A-6A39-49F4-8C82-B1C8CA18B59C}" destId="{DDBEA69B-0F2B-41B5-9272-DD68B58823EA}" srcOrd="2" destOrd="0" presId="urn:microsoft.com/office/officeart/2009/layout/CircleArrowProcess"/>
    <dgm:cxn modelId="{5987D0FF-3280-44A3-B693-FDD2E6988D1C}" type="presParOf" srcId="{DDBEA69B-0F2B-41B5-9272-DD68B58823EA}" destId="{FBD21409-18A9-4E13-9253-B8AEF5811D5C}" srcOrd="0" destOrd="0" presId="urn:microsoft.com/office/officeart/2009/layout/CircleArrowProcess"/>
    <dgm:cxn modelId="{7F87DF25-EF09-4316-A03B-F8EB7F5729E7}" type="presParOf" srcId="{ABB6976A-6A39-49F4-8C82-B1C8CA18B59C}" destId="{26A69C53-6784-452C-97BD-2CA953AAE861}" srcOrd="3" destOrd="0" presId="urn:microsoft.com/office/officeart/2009/layout/CircleArrowProcess"/>
    <dgm:cxn modelId="{7B747F6A-769C-4D36-9F09-8F45C82EA04B}" type="presParOf" srcId="{ABB6976A-6A39-49F4-8C82-B1C8CA18B59C}" destId="{69E609BF-1B7C-4070-B947-8B62A7C48408}" srcOrd="4" destOrd="0" presId="urn:microsoft.com/office/officeart/2009/layout/CircleArrowProcess"/>
    <dgm:cxn modelId="{2226A8FE-B719-4590-9FEA-D90B754994D0}" type="presParOf" srcId="{69E609BF-1B7C-4070-B947-8B62A7C48408}" destId="{3DC9F924-AEB6-48A5-BABE-CCCFF7BEEF55}" srcOrd="0" destOrd="0" presId="urn:microsoft.com/office/officeart/2009/layout/CircleArrowProcess"/>
    <dgm:cxn modelId="{18A11DA6-33A5-4041-A69E-968D66F98703}" type="presParOf" srcId="{ABB6976A-6A39-49F4-8C82-B1C8CA18B59C}" destId="{CA14C9BC-3EA0-4F59-B024-F4A2C2B543F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74C5A-B51C-4A4C-BFE8-B5955EE2448C}">
      <dsp:nvSpPr>
        <dsp:cNvPr id="0" name=""/>
        <dsp:cNvSpPr/>
      </dsp:nvSpPr>
      <dsp:spPr>
        <a:xfrm>
          <a:off x="3305571" y="0"/>
          <a:ext cx="2511294" cy="251167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D489E-F71B-4B10-8667-23FBF3A57A29}">
      <dsp:nvSpPr>
        <dsp:cNvPr id="0" name=""/>
        <dsp:cNvSpPr/>
      </dsp:nvSpPr>
      <dsp:spPr>
        <a:xfrm>
          <a:off x="3860650" y="906791"/>
          <a:ext cx="1395478" cy="697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Outcome</a:t>
          </a:r>
          <a:r>
            <a:rPr lang="sv-SE" sz="1400" kern="1200" dirty="0" smtClean="0"/>
            <a:t> </a:t>
          </a:r>
          <a:r>
            <a:rPr lang="sv-SE" sz="1400" kern="1200" dirty="0" err="1" smtClean="0"/>
            <a:t>of</a:t>
          </a:r>
          <a:r>
            <a:rPr lang="sv-SE" sz="1400" kern="1200" dirty="0" smtClean="0"/>
            <a:t> 23rd meeting</a:t>
          </a:r>
          <a:endParaRPr lang="sv-SE" sz="1400" kern="1200" dirty="0"/>
        </a:p>
      </dsp:txBody>
      <dsp:txXfrm>
        <a:off x="3860650" y="906791"/>
        <a:ext cx="1395478" cy="697572"/>
      </dsp:txXfrm>
    </dsp:sp>
    <dsp:sp modelId="{FBD21409-18A9-4E13-9253-B8AEF5811D5C}">
      <dsp:nvSpPr>
        <dsp:cNvPr id="0" name=""/>
        <dsp:cNvSpPr/>
      </dsp:nvSpPr>
      <dsp:spPr>
        <a:xfrm>
          <a:off x="2608068" y="1443144"/>
          <a:ext cx="2511294" cy="251167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69C53-6784-452C-97BD-2CA953AAE861}">
      <dsp:nvSpPr>
        <dsp:cNvPr id="0" name=""/>
        <dsp:cNvSpPr/>
      </dsp:nvSpPr>
      <dsp:spPr>
        <a:xfrm>
          <a:off x="3165976" y="2358284"/>
          <a:ext cx="1395478" cy="697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Calling for </a:t>
          </a:r>
          <a:r>
            <a:rPr lang="sv-SE" sz="1400" kern="1200" dirty="0" err="1" smtClean="0"/>
            <a:t>issue</a:t>
          </a:r>
          <a:r>
            <a:rPr lang="sv-SE" sz="1400" kern="1200" dirty="0" smtClean="0"/>
            <a:t> </a:t>
          </a:r>
          <a:r>
            <a:rPr lang="sv-SE" sz="1400" kern="1200" dirty="0" err="1" smtClean="0"/>
            <a:t>papers</a:t>
          </a:r>
          <a:r>
            <a:rPr lang="sv-SE" sz="1400" kern="1200" dirty="0" smtClean="0"/>
            <a:t> – </a:t>
          </a:r>
          <a:r>
            <a:rPr lang="sv-SE" sz="1400" kern="1200" dirty="0" err="1" smtClean="0"/>
            <a:t>setting</a:t>
          </a:r>
          <a:r>
            <a:rPr lang="sv-SE" sz="1400" kern="1200" dirty="0" smtClean="0"/>
            <a:t> the agenda for 24th meeting</a:t>
          </a:r>
          <a:endParaRPr lang="sv-SE" sz="1400" kern="1200" dirty="0"/>
        </a:p>
      </dsp:txBody>
      <dsp:txXfrm>
        <a:off x="3165976" y="2358284"/>
        <a:ext cx="1395478" cy="697572"/>
      </dsp:txXfrm>
    </dsp:sp>
    <dsp:sp modelId="{3DC9F924-AEB6-48A5-BABE-CCCFF7BEEF55}">
      <dsp:nvSpPr>
        <dsp:cNvPr id="0" name=""/>
        <dsp:cNvSpPr/>
      </dsp:nvSpPr>
      <dsp:spPr>
        <a:xfrm>
          <a:off x="3484309" y="3058986"/>
          <a:ext cx="2157591" cy="215845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4C9BC-3EA0-4F59-B024-F4A2C2B543F1}">
      <dsp:nvSpPr>
        <dsp:cNvPr id="0" name=""/>
        <dsp:cNvSpPr/>
      </dsp:nvSpPr>
      <dsp:spPr>
        <a:xfrm>
          <a:off x="3863951" y="3811863"/>
          <a:ext cx="1395478" cy="697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24th LG meeting</a:t>
          </a:r>
          <a:endParaRPr lang="sv-SE" sz="1400" kern="1200" dirty="0"/>
        </a:p>
      </dsp:txBody>
      <dsp:txXfrm>
        <a:off x="3863951" y="3811863"/>
        <a:ext cx="1395478" cy="697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14" name="textruta 13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Bildobjekt 4" descr="linkedin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5" name="Bildobjekt 14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5" name="textruta 14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15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86115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23" name="Bildobjekt 22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2017-10-17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  <p:pic>
        <p:nvPicPr>
          <p:cNvPr id="7" name="Bildobjekt 6" descr="SCB-marke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smtClean="0"/>
              <a:t>plan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Nancy Steinbach, </a:t>
            </a:r>
            <a:r>
              <a:rPr lang="sv-SE" dirty="0" err="1" smtClean="0"/>
              <a:t>Chair</a:t>
            </a:r>
            <a:r>
              <a:rPr lang="sv-SE" dirty="0" smtClean="0"/>
              <a:t> London </a:t>
            </a:r>
            <a:r>
              <a:rPr lang="sv-SE" dirty="0" err="1" smtClean="0"/>
              <a:t>group</a:t>
            </a:r>
            <a:endParaRPr lang="sv-SE" dirty="0" smtClean="0"/>
          </a:p>
          <a:p>
            <a:r>
              <a:rPr lang="sv-SE" sz="1600" dirty="0" smtClean="0"/>
              <a:t>23rd London </a:t>
            </a:r>
            <a:r>
              <a:rPr lang="sv-SE" sz="1600" dirty="0" err="1" smtClean="0"/>
              <a:t>group</a:t>
            </a:r>
            <a:r>
              <a:rPr lang="sv-SE" sz="1600" dirty="0" smtClean="0"/>
              <a:t> meeting in Costa Rica 2017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160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Long-term </a:t>
            </a:r>
            <a:r>
              <a:rPr lang="sv-SE" dirty="0" err="1" smtClean="0"/>
              <a:t>goals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To assist by,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examples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err="1"/>
              <a:t>That</a:t>
            </a:r>
            <a:r>
              <a:rPr lang="sv-SE" dirty="0"/>
              <a:t> the SEEA CF is </a:t>
            </a:r>
            <a:r>
              <a:rPr lang="sv-SE" dirty="0" err="1"/>
              <a:t>globally</a:t>
            </a:r>
            <a:r>
              <a:rPr lang="sv-SE" dirty="0"/>
              <a:t> harmonised and </a:t>
            </a:r>
            <a:r>
              <a:rPr lang="sv-SE" dirty="0" err="1"/>
              <a:t>compiled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 smtClean="0"/>
              <a:t>quality</a:t>
            </a:r>
            <a:endParaRPr lang="sv-SE" dirty="0" smtClean="0"/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/>
              <a:t>the SEEA EEA is </a:t>
            </a:r>
            <a:r>
              <a:rPr lang="sv-SE" dirty="0" err="1"/>
              <a:t>continuing</a:t>
            </a:r>
            <a:r>
              <a:rPr lang="sv-SE" dirty="0"/>
              <a:t> on the </a:t>
            </a:r>
            <a:r>
              <a:rPr lang="sv-SE" dirty="0" err="1" smtClean="0"/>
              <a:t>path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global </a:t>
            </a:r>
            <a:r>
              <a:rPr lang="sv-SE" dirty="0" err="1" smtClean="0"/>
              <a:t>harmonisation</a:t>
            </a:r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- Implementation and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data </a:t>
            </a:r>
            <a:r>
              <a:rPr lang="sv-SE" dirty="0" err="1" smtClean="0"/>
              <a:t>continues</a:t>
            </a:r>
            <a:r>
              <a:rPr lang="sv-SE" dirty="0" smtClean="0"/>
              <a:t> to </a:t>
            </a:r>
            <a:r>
              <a:rPr lang="sv-SE" dirty="0" err="1" smtClean="0"/>
              <a:t>expand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429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scope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workplan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2016-2019</a:t>
            </a:r>
            <a:endParaRPr lang="sv-SE" dirty="0"/>
          </a:p>
        </p:txBody>
      </p:sp>
      <p:sp>
        <p:nvSpPr>
          <p:cNvPr id="23" name="Platshållare för innehåll 22"/>
          <p:cNvSpPr>
            <a:spLocks noGrp="1"/>
          </p:cNvSpPr>
          <p:nvPr>
            <p:ph idx="1"/>
          </p:nvPr>
        </p:nvSpPr>
        <p:spPr>
          <a:xfrm>
            <a:off x="1187624" y="1916832"/>
            <a:ext cx="7430429" cy="4525963"/>
          </a:xfrm>
        </p:spPr>
        <p:txBody>
          <a:bodyPr/>
          <a:lstStyle/>
          <a:p>
            <a:r>
              <a:rPr lang="sv-SE" b="1" dirty="0" err="1"/>
              <a:t>Methodological</a:t>
            </a:r>
            <a:r>
              <a:rPr lang="sv-SE" b="1" dirty="0"/>
              <a:t> </a:t>
            </a:r>
            <a:r>
              <a:rPr lang="sv-SE" b="1" dirty="0" smtClean="0"/>
              <a:t>research</a:t>
            </a:r>
          </a:p>
          <a:p>
            <a:endParaRPr lang="sv-SE" b="1" dirty="0"/>
          </a:p>
          <a:p>
            <a:r>
              <a:rPr lang="en-US" b="1" dirty="0" smtClean="0"/>
              <a:t>Implementation </a:t>
            </a:r>
            <a:r>
              <a:rPr lang="en-US" b="1" dirty="0"/>
              <a:t>advice and best practices for </a:t>
            </a:r>
            <a:r>
              <a:rPr lang="en-US" b="1" dirty="0" smtClean="0"/>
              <a:t>SEEA</a:t>
            </a:r>
          </a:p>
          <a:p>
            <a:endParaRPr lang="en-US" b="1" dirty="0" smtClean="0"/>
          </a:p>
          <a:p>
            <a:r>
              <a:rPr lang="en-US" b="1" dirty="0" smtClean="0"/>
              <a:t>Development </a:t>
            </a:r>
            <a:r>
              <a:rPr lang="en-US" b="1" dirty="0"/>
              <a:t>and sharing of uses, applications, and </a:t>
            </a:r>
            <a:r>
              <a:rPr lang="en-US" b="1" dirty="0" smtClean="0"/>
              <a:t>extensions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/>
              <a:t>the </a:t>
            </a:r>
            <a:r>
              <a:rPr lang="sv-SE" b="1" dirty="0" err="1"/>
              <a:t>environmental-economic</a:t>
            </a:r>
            <a:r>
              <a:rPr lang="sv-SE" b="1" dirty="0"/>
              <a:t> </a:t>
            </a:r>
            <a:r>
              <a:rPr lang="sv-SE" b="1" dirty="0" err="1"/>
              <a:t>accounts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3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Not all </a:t>
            </a:r>
            <a:r>
              <a:rPr lang="sv-SE" dirty="0" err="1" smtClean="0"/>
              <a:t>things</a:t>
            </a:r>
            <a:r>
              <a:rPr lang="sv-SE" dirty="0" smtClean="0"/>
              <a:t> at </a:t>
            </a:r>
            <a:r>
              <a:rPr lang="sv-SE" dirty="0" err="1" smtClean="0"/>
              <a:t>once</a:t>
            </a:r>
            <a:r>
              <a:rPr lang="sv-SE" dirty="0" smtClean="0"/>
              <a:t>….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Certain</a:t>
            </a:r>
            <a:r>
              <a:rPr lang="sv-SE" dirty="0" smtClean="0"/>
              <a:t> </a:t>
            </a:r>
            <a:r>
              <a:rPr lang="sv-SE" dirty="0" err="1" smtClean="0"/>
              <a:t>topics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SEEA CF </a:t>
            </a:r>
            <a:r>
              <a:rPr lang="sv-SE" dirty="0" err="1" smtClean="0"/>
              <a:t>resesarch</a:t>
            </a:r>
            <a:r>
              <a:rPr lang="sv-SE" dirty="0" smtClean="0"/>
              <a:t> agenda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prioritised</a:t>
            </a:r>
            <a:r>
              <a:rPr lang="sv-SE" dirty="0" smtClean="0"/>
              <a:t> by the UNCEEA – </a:t>
            </a:r>
            <a:r>
              <a:rPr lang="sv-SE" dirty="0" err="1" smtClean="0"/>
              <a:t>those</a:t>
            </a:r>
            <a:r>
              <a:rPr lang="sv-SE" dirty="0" smtClean="0"/>
              <a:t> on the agenda for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week</a:t>
            </a:r>
            <a:r>
              <a:rPr lang="sv-SE" dirty="0" smtClean="0"/>
              <a:t>.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topics</a:t>
            </a:r>
            <a:r>
              <a:rPr lang="sv-SE" dirty="0" smtClean="0"/>
              <a:t> to </a:t>
            </a:r>
            <a:r>
              <a:rPr lang="sv-SE" dirty="0" err="1" smtClean="0"/>
              <a:t>follow</a:t>
            </a:r>
            <a:r>
              <a:rPr lang="sv-SE" dirty="0" smtClean="0"/>
              <a:t> </a:t>
            </a:r>
            <a:r>
              <a:rPr lang="sv-SE" dirty="0" err="1" smtClean="0"/>
              <a:t>suit</a:t>
            </a:r>
            <a:r>
              <a:rPr lang="sv-SE" dirty="0" smtClean="0"/>
              <a:t>. </a:t>
            </a:r>
          </a:p>
          <a:p>
            <a:r>
              <a:rPr lang="sv-SE" dirty="0" smtClean="0"/>
              <a:t>The SEEA EEA research agenda is still under </a:t>
            </a:r>
            <a:r>
              <a:rPr lang="sv-SE" dirty="0" err="1" smtClean="0"/>
              <a:t>development</a:t>
            </a:r>
            <a:r>
              <a:rPr lang="sv-SE" dirty="0" smtClean="0"/>
              <a:t> – </a:t>
            </a:r>
            <a:r>
              <a:rPr lang="sv-SE" dirty="0" smtClean="0"/>
              <a:t>5 </a:t>
            </a:r>
            <a:r>
              <a:rPr lang="sv-SE" dirty="0" err="1" smtClean="0"/>
              <a:t>issues</a:t>
            </a:r>
            <a:r>
              <a:rPr lang="sv-SE" dirty="0" smtClean="0"/>
              <a:t> </a:t>
            </a:r>
            <a:r>
              <a:rPr lang="sv-SE" dirty="0" err="1" smtClean="0"/>
              <a:t>identified</a:t>
            </a:r>
            <a:r>
              <a:rPr lang="sv-SE" dirty="0"/>
              <a:t> </a:t>
            </a:r>
            <a:r>
              <a:rPr lang="sv-SE" dirty="0" smtClean="0"/>
              <a:t>by UNCEEA – </a:t>
            </a:r>
            <a:r>
              <a:rPr lang="sv-SE" dirty="0" err="1" smtClean="0"/>
              <a:t>those</a:t>
            </a:r>
            <a:r>
              <a:rPr lang="sv-SE" dirty="0" smtClean="0"/>
              <a:t> on the agenda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week</a:t>
            </a:r>
            <a:r>
              <a:rPr lang="sv-SE" dirty="0" smtClean="0"/>
              <a:t>.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topics</a:t>
            </a:r>
            <a:r>
              <a:rPr lang="sv-SE" dirty="0" smtClean="0"/>
              <a:t> to </a:t>
            </a:r>
            <a:r>
              <a:rPr lang="sv-SE" dirty="0" err="1" smtClean="0"/>
              <a:t>follow</a:t>
            </a:r>
            <a:r>
              <a:rPr lang="sv-SE" dirty="0" smtClean="0"/>
              <a:t> </a:t>
            </a:r>
            <a:r>
              <a:rPr lang="sv-SE" dirty="0" err="1" smtClean="0"/>
              <a:t>suit</a:t>
            </a:r>
            <a:r>
              <a:rPr lang="sv-SE" dirty="0" smtClean="0"/>
              <a:t>. </a:t>
            </a:r>
            <a:endParaRPr lang="sv-SE" dirty="0"/>
          </a:p>
          <a:p>
            <a:r>
              <a:rPr lang="sv-SE" dirty="0" smtClean="0"/>
              <a:t>On implementation </a:t>
            </a:r>
            <a:r>
              <a:rPr lang="sv-SE" dirty="0" err="1" smtClean="0"/>
              <a:t>advice</a:t>
            </a:r>
            <a:r>
              <a:rPr lang="sv-SE" dirty="0" smtClean="0"/>
              <a:t> and best </a:t>
            </a:r>
            <a:r>
              <a:rPr lang="sv-SE" dirty="0" err="1" smtClean="0"/>
              <a:t>practises</a:t>
            </a:r>
            <a:r>
              <a:rPr lang="sv-SE" dirty="0" smtClean="0"/>
              <a:t> – LG  and </a:t>
            </a:r>
            <a:r>
              <a:rPr lang="sv-SE" dirty="0" err="1" smtClean="0"/>
              <a:t>your</a:t>
            </a:r>
            <a:r>
              <a:rPr lang="sv-SE" dirty="0"/>
              <a:t> </a:t>
            </a:r>
            <a:r>
              <a:rPr lang="sv-SE" dirty="0" err="1" smtClean="0"/>
              <a:t>papers</a:t>
            </a:r>
            <a:endParaRPr lang="sv-SE" dirty="0" smtClean="0"/>
          </a:p>
          <a:p>
            <a:r>
              <a:rPr lang="sv-SE" dirty="0" smtClean="0"/>
              <a:t>On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uses</a:t>
            </a:r>
            <a:r>
              <a:rPr lang="sv-SE" dirty="0" smtClean="0"/>
              <a:t>, </a:t>
            </a:r>
            <a:r>
              <a:rPr lang="sv-SE" dirty="0" err="1" smtClean="0"/>
              <a:t>applications</a:t>
            </a:r>
            <a:r>
              <a:rPr lang="sv-SE" dirty="0" smtClean="0"/>
              <a:t> – LG and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papers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668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2016-2018 – </a:t>
            </a:r>
            <a:r>
              <a:rPr lang="sv-SE" dirty="0" err="1" smtClean="0"/>
              <a:t>half</a:t>
            </a:r>
            <a:r>
              <a:rPr lang="sv-SE" dirty="0" smtClean="0"/>
              <a:t> </a:t>
            </a:r>
            <a:r>
              <a:rPr lang="sv-SE" dirty="0" err="1" smtClean="0"/>
              <a:t>way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2016 </a:t>
            </a:r>
            <a:r>
              <a:rPr lang="sv-SE" dirty="0" err="1" smtClean="0"/>
              <a:t>done</a:t>
            </a:r>
            <a:r>
              <a:rPr lang="sv-SE" dirty="0" smtClean="0"/>
              <a:t> and </a:t>
            </a:r>
            <a:r>
              <a:rPr lang="sv-SE" dirty="0" err="1" smtClean="0"/>
              <a:t>dusted</a:t>
            </a:r>
            <a:r>
              <a:rPr lang="sv-SE" dirty="0" smtClean="0"/>
              <a:t>: The UNCEEA </a:t>
            </a:r>
            <a:r>
              <a:rPr lang="sv-SE" dirty="0" err="1" smtClean="0"/>
              <a:t>involved</a:t>
            </a:r>
            <a:r>
              <a:rPr lang="sv-SE" dirty="0" smtClean="0"/>
              <a:t> and the 22nd meeting </a:t>
            </a:r>
            <a:r>
              <a:rPr lang="sv-SE" dirty="0" err="1" smtClean="0"/>
              <a:t>of</a:t>
            </a:r>
            <a:r>
              <a:rPr lang="sv-SE" dirty="0" smtClean="0"/>
              <a:t> the LG </a:t>
            </a:r>
            <a:r>
              <a:rPr lang="sv-SE" dirty="0" err="1" smtClean="0"/>
              <a:t>held</a:t>
            </a:r>
            <a:r>
              <a:rPr lang="sv-SE" dirty="0" smtClean="0"/>
              <a:t> in Oslo </a:t>
            </a:r>
            <a:r>
              <a:rPr lang="sv-SE" dirty="0" err="1" smtClean="0"/>
              <a:t>provided</a:t>
            </a:r>
            <a:r>
              <a:rPr lang="sv-SE" dirty="0" smtClean="0"/>
              <a:t> </a:t>
            </a:r>
            <a:r>
              <a:rPr lang="sv-SE" dirty="0" err="1" smtClean="0"/>
              <a:t>direction</a:t>
            </a:r>
            <a:r>
              <a:rPr lang="sv-SE" dirty="0" smtClean="0"/>
              <a:t> </a:t>
            </a:r>
            <a:r>
              <a:rPr lang="sv-SE" dirty="0" err="1" smtClean="0"/>
              <a:t>towards</a:t>
            </a:r>
            <a:r>
              <a:rPr lang="sv-SE" dirty="0" smtClean="0"/>
              <a:t> 2017</a:t>
            </a:r>
          </a:p>
          <a:p>
            <a:endParaRPr lang="sv-SE" dirty="0"/>
          </a:p>
          <a:p>
            <a:r>
              <a:rPr lang="sv-SE" dirty="0" smtClean="0"/>
              <a:t>2017: call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issue</a:t>
            </a:r>
            <a:r>
              <a:rPr lang="sv-SE" dirty="0" smtClean="0"/>
              <a:t> </a:t>
            </a:r>
            <a:r>
              <a:rPr lang="sv-SE" dirty="0" err="1" smtClean="0"/>
              <a:t>papers</a:t>
            </a:r>
            <a:r>
              <a:rPr lang="sv-SE" dirty="0" smtClean="0"/>
              <a:t> </a:t>
            </a:r>
            <a:r>
              <a:rPr lang="sv-SE" dirty="0" err="1" smtClean="0"/>
              <a:t>done</a:t>
            </a:r>
            <a:r>
              <a:rPr lang="sv-SE" dirty="0" smtClean="0"/>
              <a:t> – </a:t>
            </a:r>
            <a:r>
              <a:rPr lang="sv-SE" dirty="0" err="1" smtClean="0"/>
              <a:t>highly</a:t>
            </a:r>
            <a:r>
              <a:rPr lang="sv-SE" dirty="0" smtClean="0"/>
              <a:t> </a:t>
            </a:r>
            <a:r>
              <a:rPr lang="sv-SE" dirty="0" err="1" smtClean="0"/>
              <a:t>sucessful</a:t>
            </a:r>
            <a:r>
              <a:rPr lang="sv-SE" dirty="0" smtClean="0"/>
              <a:t> and </a:t>
            </a:r>
            <a:r>
              <a:rPr lang="sv-SE" dirty="0" err="1" smtClean="0"/>
              <a:t>paving</a:t>
            </a:r>
            <a:r>
              <a:rPr lang="sv-SE" dirty="0" smtClean="0"/>
              <a:t> the </a:t>
            </a:r>
            <a:r>
              <a:rPr lang="sv-SE" dirty="0" err="1" smtClean="0"/>
              <a:t>way</a:t>
            </a:r>
            <a:r>
              <a:rPr lang="sv-SE" dirty="0" smtClean="0"/>
              <a:t> </a:t>
            </a:r>
            <a:r>
              <a:rPr lang="sv-SE" dirty="0" err="1" smtClean="0"/>
              <a:t>towards</a:t>
            </a:r>
            <a:r>
              <a:rPr lang="sv-SE" dirty="0" smtClean="0"/>
              <a:t> </a:t>
            </a:r>
            <a:r>
              <a:rPr lang="sv-SE" dirty="0" err="1" smtClean="0"/>
              <a:t>setting</a:t>
            </a:r>
            <a:r>
              <a:rPr lang="sv-SE" dirty="0" smtClean="0"/>
              <a:t> the 23rd LG agenda.</a:t>
            </a:r>
          </a:p>
          <a:p>
            <a:endParaRPr lang="sv-SE" dirty="0"/>
          </a:p>
          <a:p>
            <a:r>
              <a:rPr lang="sv-SE" dirty="0" err="1" smtClean="0"/>
              <a:t>Outcome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2017 LG meeting to </a:t>
            </a:r>
            <a:r>
              <a:rPr lang="sv-SE" dirty="0" err="1" smtClean="0"/>
              <a:t>direct</a:t>
            </a:r>
            <a:r>
              <a:rPr lang="sv-SE" dirty="0" smtClean="0"/>
              <a:t> the agenda for 2018 – </a:t>
            </a:r>
            <a:r>
              <a:rPr lang="sv-SE" dirty="0" err="1" smtClean="0"/>
              <a:t>Hosted</a:t>
            </a:r>
            <a:r>
              <a:rPr lang="sv-SE" dirty="0" smtClean="0"/>
              <a:t> by Central </a:t>
            </a:r>
            <a:r>
              <a:rPr lang="sv-SE" dirty="0" err="1" smtClean="0"/>
              <a:t>Statistical</a:t>
            </a:r>
            <a:r>
              <a:rPr lang="sv-SE" dirty="0" smtClean="0"/>
              <a:t> Office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Ireland</a:t>
            </a:r>
            <a:r>
              <a:rPr lang="sv-SE" dirty="0" smtClean="0"/>
              <a:t> </a:t>
            </a:r>
            <a:r>
              <a:rPr lang="sv-SE" dirty="0" err="1" smtClean="0"/>
              <a:t>provisional</a:t>
            </a:r>
            <a:r>
              <a:rPr lang="sv-SE" dirty="0" smtClean="0"/>
              <a:t> dates </a:t>
            </a:r>
            <a:r>
              <a:rPr lang="sv-SE" dirty="0"/>
              <a:t>1-4 </a:t>
            </a:r>
            <a:r>
              <a:rPr lang="sv-SE" dirty="0" err="1" smtClean="0"/>
              <a:t>October</a:t>
            </a:r>
            <a:r>
              <a:rPr lang="sv-SE" dirty="0" smtClean="0"/>
              <a:t> 2018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695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2018 plan	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72270"/>
              </p:ext>
            </p:extLst>
          </p:nvPr>
        </p:nvGraphicFramePr>
        <p:xfrm>
          <a:off x="539552" y="908720"/>
          <a:ext cx="8424935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ktangel med rundade hörn 5"/>
          <p:cNvSpPr/>
          <p:nvPr/>
        </p:nvSpPr>
        <p:spPr>
          <a:xfrm>
            <a:off x="6300192" y="3068960"/>
            <a:ext cx="1728192" cy="1224136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Informing</a:t>
            </a:r>
            <a:r>
              <a:rPr lang="sv-SE" dirty="0" smtClean="0">
                <a:solidFill>
                  <a:schemeClr val="tx1"/>
                </a:solidFill>
              </a:rPr>
              <a:t> and </a:t>
            </a:r>
            <a:r>
              <a:rPr lang="sv-SE" dirty="0" err="1" smtClean="0">
                <a:solidFill>
                  <a:schemeClr val="tx1"/>
                </a:solidFill>
              </a:rPr>
              <a:t>receving</a:t>
            </a:r>
            <a:r>
              <a:rPr lang="sv-SE" dirty="0" smtClean="0">
                <a:solidFill>
                  <a:schemeClr val="tx1"/>
                </a:solidFill>
              </a:rPr>
              <a:t> input from  UNCEEA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971600" y="2701940"/>
            <a:ext cx="2304256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Exchanges </a:t>
            </a:r>
            <a:r>
              <a:rPr lang="sv-SE" dirty="0" err="1" smtClean="0">
                <a:solidFill>
                  <a:schemeClr val="tx1"/>
                </a:solidFill>
              </a:rPr>
              <a:t>with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Technical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Committee</a:t>
            </a:r>
            <a:r>
              <a:rPr lang="sv-SE" dirty="0" smtClean="0">
                <a:solidFill>
                  <a:schemeClr val="tx1"/>
                </a:solidFill>
              </a:rPr>
              <a:t> on SEEA CF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971600" y="3871863"/>
            <a:ext cx="2304256" cy="864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Exchanges </a:t>
            </a:r>
            <a:r>
              <a:rPr lang="sv-SE" dirty="0" err="1">
                <a:solidFill>
                  <a:schemeClr val="tx1"/>
                </a:solidFill>
              </a:rPr>
              <a:t>with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Technical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Committee</a:t>
            </a:r>
            <a:r>
              <a:rPr lang="sv-SE" dirty="0" smtClean="0">
                <a:solidFill>
                  <a:schemeClr val="tx1"/>
                </a:solidFill>
              </a:rPr>
              <a:t> on </a:t>
            </a:r>
            <a:r>
              <a:rPr lang="sv-SE" dirty="0">
                <a:solidFill>
                  <a:schemeClr val="tx1"/>
                </a:solidFill>
              </a:rPr>
              <a:t>SEEA </a:t>
            </a:r>
            <a:r>
              <a:rPr lang="sv-SE" dirty="0" smtClean="0">
                <a:solidFill>
                  <a:schemeClr val="tx1"/>
                </a:solidFill>
              </a:rPr>
              <a:t>EEA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300192" y="6021288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New </a:t>
            </a:r>
            <a:r>
              <a:rPr lang="sv-SE" dirty="0" err="1" smtClean="0"/>
              <a:t>workplan</a:t>
            </a:r>
            <a:r>
              <a:rPr lang="sv-SE" dirty="0" smtClean="0"/>
              <a:t> </a:t>
            </a:r>
          </a:p>
          <a:p>
            <a:pPr algn="ctr"/>
            <a:r>
              <a:rPr lang="sv-SE" dirty="0" smtClean="0"/>
              <a:t>2019-2021?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6156176" y="1268760"/>
            <a:ext cx="2376264" cy="64633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Arial" pitchFamily="34" charset="0"/>
                <a:cs typeface="Arial" pitchFamily="34" charset="0"/>
              </a:rPr>
              <a:t>LG Bureau to </a:t>
            </a:r>
            <a:r>
              <a:rPr lang="sv-SE" sz="1200" dirty="0" err="1" smtClean="0">
                <a:latin typeface="Arial" pitchFamily="34" charset="0"/>
                <a:cs typeface="Arial" pitchFamily="34" charset="0"/>
              </a:rPr>
              <a:t>evaluate</a:t>
            </a:r>
            <a:r>
              <a:rPr lang="sv-SE" sz="1200" dirty="0" smtClean="0">
                <a:latin typeface="Arial" pitchFamily="34" charset="0"/>
                <a:cs typeface="Arial" pitchFamily="34" charset="0"/>
              </a:rPr>
              <a:t> and set </a:t>
            </a:r>
            <a:r>
              <a:rPr lang="sv-SE" sz="1200" dirty="0" err="1" smtClean="0">
                <a:latin typeface="Arial" pitchFamily="34" charset="0"/>
                <a:cs typeface="Arial" pitchFamily="34" charset="0"/>
              </a:rPr>
              <a:t>up</a:t>
            </a:r>
            <a:r>
              <a:rPr lang="sv-S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200" dirty="0" err="1" smtClean="0">
                <a:latin typeface="Arial" pitchFamily="34" charset="0"/>
                <a:cs typeface="Arial" pitchFamily="34" charset="0"/>
              </a:rPr>
              <a:t>frame</a:t>
            </a:r>
            <a:r>
              <a:rPr lang="sv-SE" sz="1200" dirty="0" smtClean="0">
                <a:latin typeface="Arial" pitchFamily="34" charset="0"/>
                <a:cs typeface="Arial" pitchFamily="34" charset="0"/>
              </a:rPr>
              <a:t> for 2018</a:t>
            </a: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79074"/>
      </p:ext>
    </p:extLst>
  </p:cSld>
  <p:clrMapOvr>
    <a:masterClrMapping/>
  </p:clrMapOvr>
</p:sld>
</file>

<file path=ppt/theme/theme1.xml><?xml version="1.0" encoding="utf-8"?>
<a:theme xmlns:a="http://schemas.openxmlformats.org/drawingml/2006/main" name="SCB-mall-2016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8C35265-A650-4832-9783-4390615E2151}" vid="{240344F0-93EF-4DE2-BBDB-4CEBED6649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SCB</Template>
  <TotalTime>60</TotalTime>
  <Words>299</Words>
  <Application>Microsoft Office PowerPoint</Application>
  <PresentationFormat>Bildspel på skärmen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SCB-mall-2016</vt:lpstr>
      <vt:lpstr>The work plan</vt:lpstr>
      <vt:lpstr>Long-term goals</vt:lpstr>
      <vt:lpstr>The scope of the workplan  2016-2019</vt:lpstr>
      <vt:lpstr>Not all things at once….</vt:lpstr>
      <vt:lpstr>2016-2018 – half way there</vt:lpstr>
      <vt:lpstr>2018 plan </vt:lpstr>
    </vt:vector>
  </TitlesOfParts>
  <Company>Statistiska Centralbyrån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plan – half way through</dc:title>
  <dc:creator>Steinbach Nancy RM/MN-S</dc:creator>
  <cp:lastModifiedBy>Steinbach Nancy RM/MN-S</cp:lastModifiedBy>
  <cp:revision>16</cp:revision>
  <dcterms:created xsi:type="dcterms:W3CDTF">2017-09-22T06:29:06Z</dcterms:created>
  <dcterms:modified xsi:type="dcterms:W3CDTF">2017-10-17T11:40:56Z</dcterms:modified>
</cp:coreProperties>
</file>