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50" r:id="rId4"/>
    <p:sldMasterId id="2147483902" r:id="rId5"/>
  </p:sldMasterIdLst>
  <p:notesMasterIdLst>
    <p:notesMasterId r:id="rId14"/>
  </p:notesMasterIdLst>
  <p:handoutMasterIdLst>
    <p:handoutMasterId r:id="rId15"/>
  </p:handoutMasterIdLst>
  <p:sldIdLst>
    <p:sldId id="384" r:id="rId6"/>
    <p:sldId id="512" r:id="rId7"/>
    <p:sldId id="513" r:id="rId8"/>
    <p:sldId id="511" r:id="rId9"/>
    <p:sldId id="514" r:id="rId10"/>
    <p:sldId id="504" r:id="rId11"/>
    <p:sldId id="510" r:id="rId12"/>
    <p:sldId id="509" r:id="rId13"/>
  </p:sldIdLst>
  <p:sldSz cx="9144000" cy="6858000" type="screen4x3"/>
  <p:notesSz cx="6799263" cy="9929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D46"/>
    <a:srgbClr val="00CC00"/>
    <a:srgbClr val="009900"/>
    <a:srgbClr val="66FF33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83842" autoAdjust="0"/>
  </p:normalViewPr>
  <p:slideViewPr>
    <p:cSldViewPr>
      <p:cViewPr varScale="1">
        <p:scale>
          <a:sx n="61" d="100"/>
          <a:sy n="61" d="100"/>
        </p:scale>
        <p:origin x="-16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748" y="-7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nnoe\Downloads\Figure_14-_Partial_estimation_of_the_value_of_UK_natural_capit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  <c:showLeaderLines val="1"/>
          </c:dLbls>
          <c:cat>
            <c:strRef>
              <c:f>data!$B$7:$L$7</c:f>
              <c:strCache>
                <c:ptCount val="11"/>
                <c:pt idx="0">
                  <c:v>Minerals</c:v>
                </c:pt>
                <c:pt idx="1">
                  <c:v>Timber</c:v>
                </c:pt>
                <c:pt idx="2">
                  <c:v>Fisheries</c:v>
                </c:pt>
                <c:pt idx="3">
                  <c:v>Hydropower</c:v>
                </c:pt>
                <c:pt idx="4">
                  <c:v>Wind</c:v>
                </c:pt>
                <c:pt idx="5">
                  <c:v>Water</c:v>
                </c:pt>
                <c:pt idx="6">
                  <c:v>Agriculture</c:v>
                </c:pt>
                <c:pt idx="7">
                  <c:v>Carbon Sequestration</c:v>
                </c:pt>
                <c:pt idx="8">
                  <c:v>Pollution Absorption</c:v>
                </c:pt>
                <c:pt idx="9">
                  <c:v>Oil and Gas</c:v>
                </c:pt>
                <c:pt idx="10">
                  <c:v>Recreation</c:v>
                </c:pt>
              </c:strCache>
            </c:strRef>
          </c:cat>
          <c:val>
            <c:numRef>
              <c:f>data!$B$9:$L$9</c:f>
              <c:numCache>
                <c:formatCode>_-[$£-809]* #,##0_-;\-[$£-809]* #,##0_-;_-[$£-809]* "-"??_-;_-@_-</c:formatCode>
                <c:ptCount val="11"/>
                <c:pt idx="0">
                  <c:v>3.74</c:v>
                </c:pt>
                <c:pt idx="1">
                  <c:v>4.25</c:v>
                </c:pt>
                <c:pt idx="2">
                  <c:v>9.14</c:v>
                </c:pt>
                <c:pt idx="3">
                  <c:v>9.16</c:v>
                </c:pt>
                <c:pt idx="4">
                  <c:v>45.26</c:v>
                </c:pt>
                <c:pt idx="5">
                  <c:v>29.21</c:v>
                </c:pt>
                <c:pt idx="6">
                  <c:v>32.35</c:v>
                </c:pt>
                <c:pt idx="7">
                  <c:v>60.74</c:v>
                </c:pt>
                <c:pt idx="8">
                  <c:v>114.23</c:v>
                </c:pt>
                <c:pt idx="9">
                  <c:v>22.62</c:v>
                </c:pt>
                <c:pt idx="10">
                  <c:v>166.32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043A0EFB-CF47-4677-A285-9DEFF2BB4211}" type="datetimeFigureOut">
              <a:rPr lang="en-GB"/>
              <a:pPr>
                <a:defRPr/>
              </a:pPr>
              <a:t>18/10/2017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BF9B75-7953-4588-9AD4-100807D7F1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480170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82B55EA4-CFCB-4783-9E0D-622702BDCC7D}" type="datetimeFigureOut">
              <a:rPr lang="en-GB"/>
              <a:pPr>
                <a:defRPr/>
              </a:pPr>
              <a:t>18/10/2017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5D8357-F223-4EC1-BC4A-6454DDE6F3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1747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2F6468-520F-446F-87FE-5E2D87DA23C7}" type="slidenum"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463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041347-F41E-4B1E-B90F-7CE5265D6BE8}" type="slidenum"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0595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041347-F41E-4B1E-B90F-7CE5265D6BE8}" type="slidenum"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9239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041347-F41E-4B1E-B90F-7CE5265D6BE8}" type="slidenum"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740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F20BD-E15E-47ED-AE61-B172B4AC30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5096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840561-DCC8-497B-AAA4-41A7312BC9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52358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A2B3C-4BFF-4504-95B1-72FDE11838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739908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735668"/>
            <a:ext cx="6081104" cy="1215495"/>
          </a:xfrm>
        </p:spPr>
        <p:txBody>
          <a:bodyPr anchor="b"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800" y="3043239"/>
            <a:ext cx="6081104" cy="98689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060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no graphics)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735668"/>
            <a:ext cx="6081104" cy="1215495"/>
          </a:xfrm>
        </p:spPr>
        <p:txBody>
          <a:bodyPr anchor="b"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800" y="3043239"/>
            <a:ext cx="6081104" cy="98689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6125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White">
    <p:bg>
      <p:bgPr>
        <a:solidFill>
          <a:schemeClr val="bg1">
            <a:alpha val="9882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532188" y="6215063"/>
            <a:ext cx="0" cy="52705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2632075" y="6216650"/>
            <a:ext cx="0" cy="52705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544513" y="6216650"/>
            <a:ext cx="0" cy="52705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6650" y="6356350"/>
            <a:ext cx="90963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4475" y="6259513"/>
            <a:ext cx="43497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688" y="6288088"/>
            <a:ext cx="1643062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463" y="538163"/>
            <a:ext cx="14224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735668"/>
            <a:ext cx="6081104" cy="1215495"/>
          </a:xfrm>
        </p:spPr>
        <p:txBody>
          <a:bodyPr anchor="b"/>
          <a:lstStyle>
            <a:lvl1pPr algn="l">
              <a:defRPr sz="4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800" y="3043239"/>
            <a:ext cx="6081104" cy="98689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38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no graphics)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050" y="538163"/>
            <a:ext cx="14224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735668"/>
            <a:ext cx="6081104" cy="1215495"/>
          </a:xfrm>
        </p:spPr>
        <p:txBody>
          <a:bodyPr anchor="b"/>
          <a:lstStyle>
            <a:lvl1pPr algn="l">
              <a:defRPr sz="4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800" y="3043239"/>
            <a:ext cx="6081104" cy="98689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081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or Statistic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9144000" cy="6858001"/>
          </a:xfrm>
        </p:grpSpPr>
        <p:sp>
          <p:nvSpPr>
            <p:cNvPr id="4" name="Rectangle 9"/>
            <p:cNvSpPr/>
            <p:nvPr userDrawn="1"/>
          </p:nvSpPr>
          <p:spPr>
            <a:xfrm>
              <a:off x="0" y="5749926"/>
              <a:ext cx="7342188" cy="11080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7342188" y="0"/>
              <a:ext cx="1801812" cy="6858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6" name="Isosceles Triangle 11"/>
            <p:cNvSpPr/>
            <p:nvPr userDrawn="1"/>
          </p:nvSpPr>
          <p:spPr>
            <a:xfrm rot="10800000">
              <a:off x="644525" y="5527676"/>
              <a:ext cx="727075" cy="396875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800">
                <a:solidFill>
                  <a:prstClr val="white"/>
                </a:solidFill>
              </a:endParaRPr>
            </a:p>
          </p:txBody>
        </p:sp>
      </p:grpSp>
      <p:pic>
        <p:nvPicPr>
          <p:cNvPr id="7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8750" y="4337050"/>
            <a:ext cx="8239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15"/>
          <p:cNvCxnSpPr/>
          <p:nvPr userDrawn="1"/>
        </p:nvCxnSpPr>
        <p:spPr>
          <a:xfrm>
            <a:off x="554038" y="6386513"/>
            <a:ext cx="8142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1443039"/>
            <a:ext cx="6388309" cy="3948556"/>
          </a:xfrm>
        </p:spPr>
        <p:txBody>
          <a:bodyPr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>
                <a:ea typeface="MS PGothic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8455DA-C5E9-44EF-A054-A04B337674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489781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or Statistic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4"/>
          <p:cNvSpPr/>
          <p:nvPr userDrawn="1"/>
        </p:nvSpPr>
        <p:spPr>
          <a:xfrm rot="10800000">
            <a:off x="0" y="0"/>
            <a:ext cx="7340600" cy="5924550"/>
          </a:xfrm>
          <a:custGeom>
            <a:avLst/>
            <a:gdLst>
              <a:gd name="connsiteX0" fmla="*/ 7340600 w 7340600"/>
              <a:gd name="connsiteY0" fmla="*/ 5925324 h 5925324"/>
              <a:gd name="connsiteX1" fmla="*/ 0 w 7340600"/>
              <a:gd name="connsiteY1" fmla="*/ 5925324 h 5925324"/>
              <a:gd name="connsiteX2" fmla="*/ 0 w 7340600"/>
              <a:gd name="connsiteY2" fmla="*/ 174789 h 5925324"/>
              <a:gd name="connsiteX3" fmla="*/ 6172563 w 7340600"/>
              <a:gd name="connsiteY3" fmla="*/ 174789 h 5925324"/>
              <a:gd name="connsiteX4" fmla="*/ 6332537 w 7340600"/>
              <a:gd name="connsiteY4" fmla="*/ 0 h 5925324"/>
              <a:gd name="connsiteX5" fmla="*/ 6492511 w 7340600"/>
              <a:gd name="connsiteY5" fmla="*/ 174789 h 5925324"/>
              <a:gd name="connsiteX6" fmla="*/ 7340600 w 7340600"/>
              <a:gd name="connsiteY6" fmla="*/ 174789 h 592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0600" h="5925324">
                <a:moveTo>
                  <a:pt x="7340600" y="5925324"/>
                </a:moveTo>
                <a:lnTo>
                  <a:pt x="0" y="5925324"/>
                </a:lnTo>
                <a:lnTo>
                  <a:pt x="0" y="174789"/>
                </a:lnTo>
                <a:lnTo>
                  <a:pt x="6172563" y="174789"/>
                </a:lnTo>
                <a:lnTo>
                  <a:pt x="6332537" y="0"/>
                </a:lnTo>
                <a:lnTo>
                  <a:pt x="6492511" y="174789"/>
                </a:lnTo>
                <a:lnTo>
                  <a:pt x="7340600" y="174789"/>
                </a:lnTo>
                <a:close/>
              </a:path>
            </a:pathLst>
          </a:cu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8750" y="4337050"/>
            <a:ext cx="8239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5"/>
          <p:cNvCxnSpPr/>
          <p:nvPr userDrawn="1"/>
        </p:nvCxnSpPr>
        <p:spPr>
          <a:xfrm>
            <a:off x="554038" y="6386513"/>
            <a:ext cx="8142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1443039"/>
            <a:ext cx="6388309" cy="3948556"/>
          </a:xfrm>
        </p:spPr>
        <p:txBody>
          <a:bodyPr/>
          <a:lstStyle>
            <a:lvl1pPr>
              <a:defRPr sz="50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>
                <a:ea typeface="MS PGothic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F5D76B-F5D2-453A-8F72-9D5EE83EFA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261574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1540800"/>
            <a:ext cx="8264525" cy="46404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9A14E1-27B5-46C3-9685-68E93DCA02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5767141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AF4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1540800"/>
            <a:ext cx="8264525" cy="464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39738" y="1129554"/>
            <a:ext cx="8264525" cy="300247"/>
          </a:xfrm>
        </p:spPr>
        <p:txBody>
          <a:bodyPr/>
          <a:lstStyle>
            <a:lvl1pPr marL="0" indent="0">
              <a:buNone/>
              <a:defRPr sz="2200" b="0">
                <a:solidFill>
                  <a:srgbClr val="00AF4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F40BE359-9DDC-4C56-ACD3-EBE7AC0281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26673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EDAA4-9C65-410E-8658-0A582B9DA2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9356970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and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1540800"/>
            <a:ext cx="6940800" cy="46404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3E82F1-B5B6-4ACE-BD64-E55CF4878F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910230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 and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1540800"/>
            <a:ext cx="6940800" cy="464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39738" y="1130400"/>
            <a:ext cx="8264525" cy="300247"/>
          </a:xfrm>
        </p:spPr>
        <p:txBody>
          <a:bodyPr/>
          <a:lstStyle>
            <a:lvl1pPr marL="0" indent="0">
              <a:buNone/>
              <a:defRPr sz="2200" b="0">
                <a:solidFill>
                  <a:srgbClr val="00B05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ea typeface="MS PGothic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39C32375-8C55-4456-B21A-D5AD6B29EE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2987472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9738" y="1540800"/>
            <a:ext cx="4075112" cy="464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540800"/>
            <a:ext cx="4075113" cy="464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MS PGothic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091E41-2644-4444-8948-0388DC284E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5928801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200" y="471896"/>
            <a:ext cx="8265600" cy="4827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200" y="1130400"/>
            <a:ext cx="4039394" cy="298800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200" y="1540800"/>
            <a:ext cx="4039394" cy="464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30400"/>
            <a:ext cx="4075650" cy="298800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540800"/>
            <a:ext cx="4075650" cy="464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MS PGothic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F5C04D-E47A-443E-BD6B-492EA7FE28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8513630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ide Ba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9" y="480363"/>
            <a:ext cx="2592000" cy="43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9738" y="1520825"/>
            <a:ext cx="2592000" cy="4651637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7057" y="476251"/>
            <a:ext cx="5517206" cy="5696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MS PGothic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D75ACA-433B-4B2D-AE36-A9387DA113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0159290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ar Sub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200" y="479483"/>
            <a:ext cx="2592000" cy="43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200" y="1130400"/>
            <a:ext cx="2592000" cy="298800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200" y="1540800"/>
            <a:ext cx="2592000" cy="4668837"/>
          </a:xfrm>
        </p:spPr>
        <p:txBody>
          <a:bodyPr/>
          <a:lstStyle>
            <a:lvl1pPr marL="0" indent="0">
              <a:buNone/>
              <a:defRPr sz="1800"/>
            </a:lvl1pPr>
            <a:lvl2pPr>
              <a:defRPr b="1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1756" y="476250"/>
            <a:ext cx="5523044" cy="5713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MS PGothic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E1498-6EA2-468E-9BE7-88189E9754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4732218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7"/>
          <p:cNvSpPr/>
          <p:nvPr userDrawn="1"/>
        </p:nvSpPr>
        <p:spPr>
          <a:xfrm rot="10800000">
            <a:off x="441325" y="5597525"/>
            <a:ext cx="727075" cy="396875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263" y="476250"/>
            <a:ext cx="2077200" cy="53340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74621" y="476250"/>
            <a:ext cx="6029642" cy="5695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MS PGothic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094E59-5E90-4A6E-89BE-5FD171F668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102858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A762F9-5B73-48A5-92BE-7A4E90A718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706639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MS PGothic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B14EB8-945B-48F7-810C-0E788956F9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07262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F0943C-214E-403C-BAE9-FC760B39AA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60880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F96A4-6F97-4076-9DA1-E6BC267633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41500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3F014-10C4-4A19-AB2D-281D1A4E95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60847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E76EA2-BD73-455E-AD25-EA069E7F08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69334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83B1-99C8-4954-B535-26E5186CAA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56851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4C44F-2A05-4F5F-B131-2F41EC0B51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926138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0838E-7DD0-4543-B71B-6362AAE95D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63770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667916-E514-4A6E-9D8A-A6B9B308594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1143000"/>
            <a:ext cx="8458200" cy="0"/>
          </a:xfrm>
          <a:prstGeom prst="line">
            <a:avLst/>
          </a:prstGeom>
          <a:noFill/>
          <a:ln w="9525">
            <a:solidFill>
              <a:srgbClr val="9BA9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2D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2D4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2D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2D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39738" y="466725"/>
            <a:ext cx="82645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39738" y="1539875"/>
            <a:ext cx="8264525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8788" y="6356350"/>
            <a:ext cx="5675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1525" y="6356350"/>
            <a:ext cx="4111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B050"/>
                </a:solidFill>
              </a:defRPr>
            </a:lvl1pPr>
          </a:lstStyle>
          <a:p>
            <a:fld id="{5A890E44-3F1C-4889-B3BB-1D7D4A3CF143}" type="slidenum">
              <a:rPr lang="en-GB" altLang="en-US"/>
              <a:pPr/>
              <a:t>‹#›</a:t>
            </a:fld>
            <a:endParaRPr lang="en-GB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54038" y="6386513"/>
            <a:ext cx="8142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0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  <p:sldLayoutId id="2147484331" r:id="rId12"/>
    <p:sldLayoutId id="2147484332" r:id="rId13"/>
    <p:sldLayoutId id="2147484333" r:id="rId14"/>
    <p:sldLayoutId id="2147484334" r:id="rId15"/>
    <p:sldLayoutId id="2147484335" r:id="rId16"/>
    <p:sldLayoutId id="2147484336" r:id="rId17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5959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rgbClr val="5959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539750" y="1916113"/>
            <a:ext cx="77724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GB" altLang="en-US" sz="3800" b="1" dirty="0" smtClean="0">
                <a:solidFill>
                  <a:schemeClr val="bg1"/>
                </a:solidFill>
              </a:rPr>
              <a:t>Experimental ecosystem accounts – valuation of assets</a:t>
            </a:r>
            <a:endParaRPr lang="en-GB" altLang="en-US" sz="3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endParaRPr lang="en-GB" altLang="en-US" sz="2400" b="1" dirty="0" smtClean="0">
              <a:solidFill>
                <a:srgbClr val="002D46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GB" altLang="en-US" sz="2400" b="1" dirty="0" smtClean="0">
                <a:solidFill>
                  <a:srgbClr val="002D46"/>
                </a:solidFill>
              </a:rPr>
              <a:t>London Group conference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GB" altLang="en-US" sz="2400" b="1" dirty="0" smtClean="0">
                <a:solidFill>
                  <a:srgbClr val="002D46"/>
                </a:solidFill>
              </a:rPr>
              <a:t>October 2017</a:t>
            </a:r>
            <a:endParaRPr lang="en-GB" altLang="en-US" sz="2400" b="1" dirty="0">
              <a:solidFill>
                <a:srgbClr val="002D46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3200" b="1" dirty="0">
              <a:solidFill>
                <a:srgbClr val="002D46"/>
              </a:solidFill>
            </a:endParaRPr>
          </a:p>
        </p:txBody>
      </p:sp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436563" y="4665663"/>
            <a:ext cx="76422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GB" altLang="en-US" sz="2400" dirty="0" smtClean="0">
                <a:solidFill>
                  <a:srgbClr val="002D46"/>
                </a:solidFill>
              </a:rPr>
              <a:t>Emily Connors and Rocky </a:t>
            </a:r>
            <a:r>
              <a:rPr lang="en-GB" altLang="en-US" sz="2400" dirty="0" smtClean="0">
                <a:solidFill>
                  <a:srgbClr val="002D46"/>
                </a:solidFill>
              </a:rPr>
              <a:t>Harris</a:t>
            </a:r>
            <a:endParaRPr lang="en-GB" altLang="en-US" sz="2400" dirty="0">
              <a:solidFill>
                <a:srgbClr val="002D46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GB" altLang="en-US" sz="1800" b="1" dirty="0" smtClean="0">
                <a:solidFill>
                  <a:srgbClr val="002D46"/>
                </a:solidFill>
              </a:rPr>
              <a:t>ONS and Defra</a:t>
            </a:r>
            <a:r>
              <a:rPr lang="en-GB" altLang="en-US" sz="1800" b="1" dirty="0" smtClean="0">
                <a:solidFill>
                  <a:srgbClr val="002D46"/>
                </a:solidFill>
              </a:rPr>
              <a:t>, UK</a:t>
            </a:r>
            <a:endParaRPr lang="en-GB" altLang="en-US" sz="1800" b="1" dirty="0">
              <a:solidFill>
                <a:srgbClr val="002D4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Ecosystem Asset 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1124744"/>
            <a:ext cx="7300614" cy="5056456"/>
          </a:xfrm>
        </p:spPr>
        <p:txBody>
          <a:bodyPr/>
          <a:lstStyle/>
          <a:p>
            <a:r>
              <a:rPr lang="en-GB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Net </a:t>
            </a:r>
            <a:r>
              <a:rPr lang="en-GB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Present Value (NPV) of future flow of </a:t>
            </a:r>
            <a:r>
              <a:rPr lang="en-GB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ecosystem services – as advocated in the SEEA</a:t>
            </a:r>
          </a:p>
          <a:p>
            <a:r>
              <a:rPr lang="en-GB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National level</a:t>
            </a:r>
          </a:p>
          <a:p>
            <a:r>
              <a:rPr lang="en-GB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Used in all publications, but especially important in our aggregate UK accounts</a:t>
            </a:r>
            <a:endParaRPr lang="en-GB" alt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None/>
            </a:pPr>
            <a:endParaRPr lang="en-GB" alt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None/>
            </a:pPr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A14E1-27B5-46C3-9685-68E93DCA02CA}" type="slidenum">
              <a:rPr lang="en-GB" altLang="en-US" smtClean="0"/>
              <a:pPr/>
              <a:t>2</a:t>
            </a:fld>
            <a:endParaRPr lang="en-GB" alt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1187624" y="2780928"/>
          <a:ext cx="734481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6309320"/>
            <a:ext cx="691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Source: ONS UK Natural Capital Accounts, £billion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we have developed asset accounts?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Demand </a:t>
            </a:r>
            <a:r>
              <a:rPr lang="en-GB" sz="2400" dirty="0" smtClean="0"/>
              <a:t>from our independent Natural Capital Committee</a:t>
            </a:r>
          </a:p>
          <a:p>
            <a:r>
              <a:rPr lang="en-GB" sz="2400" dirty="0" smtClean="0"/>
              <a:t>Has the potential to tell us a lot about ecosystem health in one number</a:t>
            </a:r>
          </a:p>
          <a:p>
            <a:r>
              <a:rPr lang="en-GB" sz="2400" dirty="0" smtClean="0"/>
              <a:t>Popular </a:t>
            </a:r>
            <a:r>
              <a:rPr lang="en-GB" sz="2400" dirty="0" smtClean="0"/>
              <a:t>with the media and </a:t>
            </a:r>
            <a:r>
              <a:rPr lang="en-GB" sz="2400" dirty="0" smtClean="0"/>
              <a:t>public</a:t>
            </a:r>
          </a:p>
          <a:p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Problems to be wary of:</a:t>
            </a:r>
          </a:p>
          <a:p>
            <a:r>
              <a:rPr lang="en-GB" sz="2400" dirty="0" smtClean="0"/>
              <a:t>The ‘one number’ can change greatly with revisions</a:t>
            </a:r>
          </a:p>
          <a:p>
            <a:r>
              <a:rPr lang="en-GB" sz="2400" dirty="0" smtClean="0"/>
              <a:t>Can take a lot of time </a:t>
            </a:r>
            <a:endParaRPr lang="en-GB" sz="2400" dirty="0" smtClean="0"/>
          </a:p>
          <a:p>
            <a:r>
              <a:rPr lang="en-GB" sz="2400" dirty="0" smtClean="0"/>
              <a:t>With limited knowledge about future flows, what do they really tell us?</a:t>
            </a:r>
            <a:endParaRPr lang="en-GB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A14E1-27B5-46C3-9685-68E93DCA02CA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NPV require?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buFont typeface="Arial" charset="0"/>
              <a:buChar char="•"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 </a:t>
            </a:r>
            <a:r>
              <a:rPr lang="en-GB" altLang="en-US" sz="24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best estimate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of the future or expected pattern of services flows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ideally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 both physical and monetary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terms</a:t>
            </a:r>
            <a:endParaRPr lang="en-GB" altLang="en-US" sz="24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buFont typeface="Arial" charset="0"/>
              <a:buChar char="•"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specified length of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time</a:t>
            </a:r>
            <a:endParaRPr lang="en-GB" altLang="en-US" sz="24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buFont typeface="Arial" charset="0"/>
              <a:buChar char="•"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  <a:sym typeface="Calibri" pitchFamily="34" charset="0"/>
              </a:rPr>
              <a:t>Appropriate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  <a:sym typeface="Calibri" pitchFamily="34" charset="0"/>
              </a:rPr>
              <a:t>discount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  <a:sym typeface="Calibri" pitchFamily="34" charset="0"/>
              </a:rPr>
              <a:t>rate</a:t>
            </a:r>
            <a:endParaRPr lang="en-US" altLang="en-US" sz="2400" dirty="0" smtClean="0">
              <a:solidFill>
                <a:srgbClr val="FF0000"/>
              </a:solidFill>
              <a:latin typeface="Arial" charset="0"/>
              <a:cs typeface="Arial" charset="0"/>
              <a:sym typeface="Calibri" pitchFamily="34" charset="0"/>
            </a:endParaRPr>
          </a:p>
          <a:p>
            <a:pPr marL="228600" lvl="1" eaLnBrk="1" hangingPunct="1">
              <a:lnSpc>
                <a:spcPct val="100000"/>
              </a:lnSpc>
              <a:spcBef>
                <a:spcPts val="1000"/>
              </a:spcBef>
              <a:buClr>
                <a:srgbClr val="92D050"/>
              </a:buClr>
              <a:buFont typeface="Arial" charset="0"/>
              <a:buChar char="•"/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  <a:cs typeface="Arial" charset="0"/>
                <a:sym typeface="Calibri" pitchFamily="34" charset="0"/>
              </a:rPr>
              <a:t>Each calculation requires consistent assumptions</a:t>
            </a:r>
          </a:p>
          <a:p>
            <a:pPr marL="0" lvl="1" indent="0" eaLnBrk="1" hangingPunct="1">
              <a:lnSpc>
                <a:spcPct val="100000"/>
              </a:lnSpc>
              <a:spcBef>
                <a:spcPts val="1000"/>
              </a:spcBef>
              <a:buClr>
                <a:srgbClr val="92D050"/>
              </a:buClr>
              <a:buNone/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  <a:cs typeface="Arial" charset="0"/>
                <a:sym typeface="Calibri" pitchFamily="34" charset="0"/>
              </a:rPr>
              <a:t> 	- For each service</a:t>
            </a:r>
          </a:p>
          <a:p>
            <a:pPr marL="0" lvl="1" indent="0" eaLnBrk="1" hangingPunct="1">
              <a:lnSpc>
                <a:spcPct val="100000"/>
              </a:lnSpc>
              <a:spcBef>
                <a:spcPts val="1000"/>
              </a:spcBef>
              <a:buClr>
                <a:srgbClr val="92D050"/>
              </a:buClr>
              <a:buNone/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  <a:cs typeface="Arial" charset="0"/>
                <a:sym typeface="Calibri" pitchFamily="34" charset="0"/>
              </a:rPr>
              <a:t>	- For each type of 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  <a:cs typeface="Arial" charset="0"/>
                <a:sym typeface="Calibri" pitchFamily="34" charset="0"/>
              </a:rPr>
              <a:t>asset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A14E1-27B5-46C3-9685-68E93DCA02CA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NPV require?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buFont typeface="Arial" charset="0"/>
              <a:buChar char="•"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 </a:t>
            </a:r>
            <a:r>
              <a:rPr lang="en-GB" altLang="en-US" sz="24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best estimate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of the future or expected pattern of services flows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ideally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 both physical and monetary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terms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5 year average if no information about flows is available</a:t>
            </a:r>
            <a:endParaRPr lang="en-GB" altLang="en-US" sz="24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buFont typeface="Arial" charset="0"/>
              <a:buChar char="•"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specified length of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time </a:t>
            </a:r>
            <a:r>
              <a:rPr lang="en-GB" alt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-100 years</a:t>
            </a:r>
            <a:endParaRPr lang="en-GB" altLang="en-US" sz="24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buFont typeface="Arial" charset="0"/>
              <a:buChar char="•"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  <a:sym typeface="Calibri" pitchFamily="34" charset="0"/>
              </a:rPr>
              <a:t>Appropriate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  <a:sym typeface="Calibri" pitchFamily="34" charset="0"/>
              </a:rPr>
              <a:t>discount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  <a:cs typeface="Arial" charset="0"/>
                <a:sym typeface="Calibri" pitchFamily="34" charset="0"/>
              </a:rPr>
              <a:t>rate </a:t>
            </a:r>
            <a:r>
              <a:rPr lang="en-GB" altLang="en-US" sz="2400" dirty="0" smtClean="0">
                <a:solidFill>
                  <a:srgbClr val="FF0000"/>
                </a:solidFill>
                <a:latin typeface="Arial" charset="0"/>
                <a:cs typeface="Arial" charset="0"/>
                <a:sym typeface="Calibri" pitchFamily="34" charset="0"/>
              </a:rPr>
              <a:t>- declining from 3.5%</a:t>
            </a:r>
            <a:endParaRPr lang="en-US" altLang="en-US" sz="2400" dirty="0" smtClean="0">
              <a:solidFill>
                <a:srgbClr val="FF0000"/>
              </a:solidFill>
              <a:latin typeface="Arial" charset="0"/>
              <a:cs typeface="Arial" charset="0"/>
              <a:sym typeface="Calibri" pitchFamily="34" charset="0"/>
            </a:endParaRPr>
          </a:p>
          <a:p>
            <a:pPr marL="228600" lvl="1" eaLnBrk="1" hangingPunct="1">
              <a:lnSpc>
                <a:spcPct val="100000"/>
              </a:lnSpc>
              <a:spcBef>
                <a:spcPts val="1000"/>
              </a:spcBef>
              <a:buClr>
                <a:srgbClr val="92D050"/>
              </a:buClr>
              <a:buFont typeface="Arial" charset="0"/>
              <a:buChar char="•"/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  <a:cs typeface="Arial" charset="0"/>
                <a:sym typeface="Calibri" pitchFamily="34" charset="0"/>
              </a:rPr>
              <a:t>Each calculation requires consistent assumptions</a:t>
            </a:r>
          </a:p>
          <a:p>
            <a:pPr marL="0" lvl="1" indent="0" eaLnBrk="1" hangingPunct="1">
              <a:lnSpc>
                <a:spcPct val="100000"/>
              </a:lnSpc>
              <a:spcBef>
                <a:spcPts val="1000"/>
              </a:spcBef>
              <a:buClr>
                <a:srgbClr val="92D050"/>
              </a:buClr>
              <a:buNone/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  <a:cs typeface="Arial" charset="0"/>
                <a:sym typeface="Calibri" pitchFamily="34" charset="0"/>
              </a:rPr>
              <a:t> 	- For each service</a:t>
            </a:r>
          </a:p>
          <a:p>
            <a:pPr marL="0" lvl="1" indent="0" eaLnBrk="1" hangingPunct="1">
              <a:lnSpc>
                <a:spcPct val="100000"/>
              </a:lnSpc>
              <a:spcBef>
                <a:spcPts val="1000"/>
              </a:spcBef>
              <a:buClr>
                <a:srgbClr val="92D050"/>
              </a:buClr>
              <a:buNone/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  <a:cs typeface="Arial" charset="0"/>
                <a:sym typeface="Calibri" pitchFamily="34" charset="0"/>
              </a:rPr>
              <a:t>	- For each type of 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  <a:cs typeface="Arial" charset="0"/>
                <a:sym typeface="Calibri" pitchFamily="34" charset="0"/>
              </a:rPr>
              <a:t>asset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A14E1-27B5-46C3-9685-68E93DCA02CA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Content Placeholder 2"/>
          <p:cNvSpPr>
            <a:spLocks noGrp="1"/>
          </p:cNvSpPr>
          <p:nvPr>
            <p:ph idx="1"/>
          </p:nvPr>
        </p:nvSpPr>
        <p:spPr>
          <a:xfrm>
            <a:off x="367506" y="1266555"/>
            <a:ext cx="8229600" cy="492918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 typeface="Arial" charset="0"/>
              <a:buChar char="•"/>
              <a:defRPr/>
            </a:pPr>
            <a:r>
              <a:rPr lang="en-GB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The Technical Recommendations emphasise ecosystem condition as the key determinant of the future pattern of services</a:t>
            </a:r>
          </a:p>
          <a:p>
            <a:pPr eaLnBrk="1" hangingPunct="1">
              <a:lnSpc>
                <a:spcPct val="100000"/>
              </a:lnSpc>
              <a:buFont typeface="Arial" charset="0"/>
              <a:buChar char="•"/>
              <a:defRPr/>
            </a:pPr>
            <a:r>
              <a:rPr lang="en-GB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Although does go on to suggest other factors, such as future environmental condition (e.g. air pollution concentrations) may be relevant</a:t>
            </a:r>
          </a:p>
          <a:p>
            <a:pPr eaLnBrk="1" hangingPunct="1">
              <a:lnSpc>
                <a:spcPct val="100000"/>
              </a:lnSpc>
              <a:buFont typeface="Arial" charset="0"/>
              <a:buChar char="•"/>
              <a:defRPr/>
            </a:pPr>
            <a:endParaRPr lang="en-GB" altLang="en-US" u="sng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buNone/>
              <a:defRPr/>
            </a:pPr>
            <a:r>
              <a:rPr lang="en-GB" altLang="en-US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What </a:t>
            </a:r>
            <a:r>
              <a:rPr lang="en-GB" altLang="en-US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are the main changes we should be taking into account?</a:t>
            </a:r>
          </a:p>
          <a:p>
            <a:pPr marL="228600" lvl="1" eaLnBrk="1" hangingPunct="1">
              <a:lnSpc>
                <a:spcPct val="100000"/>
              </a:lnSpc>
              <a:spcBef>
                <a:spcPts val="1000"/>
              </a:spcBef>
              <a:buClr>
                <a:srgbClr val="92D050"/>
              </a:buClr>
              <a:buFont typeface="Arial" charset="0"/>
              <a:buChar char="•"/>
              <a:defRPr/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  <a:cs typeface="Arial" charset="0"/>
                <a:sym typeface="Calibri" pitchFamily="34" charset="0"/>
              </a:rPr>
              <a:t>Some changes are reasonably certain at national level</a:t>
            </a:r>
          </a:p>
          <a:p>
            <a:pPr marL="742950" lvl="2" indent="-285750" eaLnBrk="1" hangingPunct="1">
              <a:lnSpc>
                <a:spcPct val="100000"/>
              </a:lnSpc>
              <a:spcBef>
                <a:spcPts val="1000"/>
              </a:spcBef>
              <a:buClr>
                <a:srgbClr val="92D050"/>
              </a:buClr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Calibri" pitchFamily="34" charset="0"/>
              </a:rPr>
              <a:t>Population growth, increase in urban extent</a:t>
            </a:r>
          </a:p>
          <a:p>
            <a:pPr marL="228600" lvl="1" eaLnBrk="1" hangingPunct="1">
              <a:lnSpc>
                <a:spcPct val="100000"/>
              </a:lnSpc>
              <a:spcBef>
                <a:spcPts val="1000"/>
              </a:spcBef>
              <a:buClr>
                <a:srgbClr val="92D050"/>
              </a:buClr>
              <a:buFont typeface="Arial" charset="0"/>
              <a:buChar char="•"/>
              <a:defRPr/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  <a:cs typeface="Arial" charset="0"/>
                <a:sym typeface="Calibri" pitchFamily="34" charset="0"/>
              </a:rPr>
              <a:t>Some changes are expected but impact not certain</a:t>
            </a:r>
          </a:p>
          <a:p>
            <a:pPr marL="685800" lvl="2" eaLnBrk="1" hangingPunct="1">
              <a:lnSpc>
                <a:spcPct val="100000"/>
              </a:lnSpc>
              <a:spcBef>
                <a:spcPts val="1000"/>
              </a:spcBef>
              <a:buClr>
                <a:srgbClr val="92D050"/>
              </a:buClr>
              <a:buFont typeface="Arial" charset="0"/>
              <a:buChar char="•"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Calibri" pitchFamily="34" charset="0"/>
              </a:rPr>
              <a:t>Climate change</a:t>
            </a:r>
          </a:p>
          <a:p>
            <a:pPr marL="228600" lvl="1" eaLnBrk="1" hangingPunct="1">
              <a:lnSpc>
                <a:spcPct val="100000"/>
              </a:lnSpc>
              <a:spcBef>
                <a:spcPts val="1000"/>
              </a:spcBef>
              <a:buClr>
                <a:srgbClr val="92D050"/>
              </a:buClr>
              <a:buFont typeface="Arial" charset="0"/>
              <a:buChar char="•"/>
              <a:defRPr/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  <a:cs typeface="Arial" charset="0"/>
                <a:sym typeface="Calibri" pitchFamily="34" charset="0"/>
              </a:rPr>
              <a:t>Some </a:t>
            </a:r>
            <a:r>
              <a:rPr lang="en-US" altLang="en-US" sz="2000" dirty="0" smtClean="0">
                <a:solidFill>
                  <a:schemeClr val="tx1"/>
                </a:solidFill>
                <a:latin typeface="Arial" charset="0"/>
                <a:cs typeface="Arial" charset="0"/>
                <a:sym typeface="Calibri" pitchFamily="34" charset="0"/>
              </a:rPr>
              <a:t>changes may be implicit in Government projections</a:t>
            </a:r>
          </a:p>
          <a:p>
            <a:pPr marL="685800" lvl="2" eaLnBrk="1" hangingPunct="1">
              <a:lnSpc>
                <a:spcPct val="100000"/>
              </a:lnSpc>
              <a:spcBef>
                <a:spcPts val="1000"/>
              </a:spcBef>
              <a:buClr>
                <a:srgbClr val="92D050"/>
              </a:buClr>
              <a:buFont typeface="Arial" charset="0"/>
              <a:buChar char="•"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  <a:sym typeface="Calibri" pitchFamily="34" charset="0"/>
              </a:rPr>
              <a:t>Income growth</a:t>
            </a:r>
            <a:endParaRPr lang="en-US" altLang="en-US" dirty="0">
              <a:solidFill>
                <a:schemeClr val="tx1"/>
              </a:solidFill>
              <a:latin typeface="Arial" charset="0"/>
              <a:cs typeface="Arial" charset="0"/>
              <a:sym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7FEF463-CADF-4F45-B6DF-EACFBF49DDB8}" type="slidenum">
              <a:rPr lang="en-GB" altLang="en-US" sz="1000">
                <a:solidFill>
                  <a:srgbClr val="00B050"/>
                </a:solidFill>
              </a:rPr>
              <a:pPr/>
              <a:t>6</a:t>
            </a:fld>
            <a:endParaRPr lang="en-GB" altLang="en-US" sz="1000">
              <a:solidFill>
                <a:srgbClr val="00B05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3088" y="553244"/>
            <a:ext cx="82296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GB" altLang="en-US" dirty="0" smtClean="0"/>
              <a:t>Factors to take into account</a:t>
            </a:r>
          </a:p>
        </p:txBody>
      </p:sp>
    </p:spTree>
    <p:extLst>
      <p:ext uri="{BB962C8B-B14F-4D97-AF65-F5344CB8AC3E}">
        <p14:creationId xmlns:p14="http://schemas.microsoft.com/office/powerpoint/2010/main" xmlns="" val="61097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Content Placeholder 2"/>
          <p:cNvSpPr>
            <a:spLocks noGrp="1"/>
          </p:cNvSpPr>
          <p:nvPr>
            <p:ph idx="1"/>
          </p:nvPr>
        </p:nvSpPr>
        <p:spPr>
          <a:xfrm>
            <a:off x="499723" y="1250227"/>
            <a:ext cx="8229600" cy="4929188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None/>
              <a:defRPr/>
            </a:pPr>
            <a:r>
              <a:rPr lang="en-GB" altLang="en-US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Illustrative UK woodland asset values</a:t>
            </a:r>
            <a:r>
              <a:rPr lang="en-GB" alt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  <a:r>
              <a:rPr lang="en-GB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100000"/>
              </a:lnSpc>
              <a:buNone/>
              <a:defRPr/>
            </a:pPr>
            <a:endParaRPr lang="en-GB" alt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00000"/>
              </a:lnSpc>
              <a:buNone/>
              <a:defRPr/>
            </a:pPr>
            <a:endParaRPr lang="en-GB" altLang="en-US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00000"/>
              </a:lnSpc>
              <a:buNone/>
              <a:defRPr/>
            </a:pPr>
            <a:endParaRPr lang="en-GB" alt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00000"/>
              </a:lnSpc>
              <a:buNone/>
              <a:defRPr/>
            </a:pPr>
            <a:endParaRPr lang="en-GB" altLang="en-US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00000"/>
              </a:lnSpc>
              <a:buNone/>
              <a:defRPr/>
            </a:pPr>
            <a:endParaRPr lang="en-GB" alt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00000"/>
              </a:lnSpc>
              <a:buNone/>
              <a:defRPr/>
            </a:pPr>
            <a:endParaRPr lang="en-GB" altLang="en-US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00000"/>
              </a:lnSpc>
              <a:buNone/>
              <a:defRPr/>
            </a:pPr>
            <a:endParaRPr lang="en-GB" alt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00000"/>
              </a:lnSpc>
              <a:buNone/>
              <a:defRPr/>
            </a:pPr>
            <a:endParaRPr lang="en-GB" altLang="en-US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00000"/>
              </a:lnSpc>
              <a:buNone/>
              <a:defRPr/>
            </a:pPr>
            <a:endParaRPr lang="en-GB" alt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00000"/>
              </a:lnSpc>
              <a:buNone/>
              <a:defRPr/>
            </a:pPr>
            <a:endParaRPr lang="en-GB" alt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00000"/>
              </a:lnSpc>
              <a:buNone/>
              <a:defRPr/>
            </a:pPr>
            <a:r>
              <a:rPr lang="en-GB" altLang="en-US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1. Using Social discount rate, which embodies an income growth assumption</a:t>
            </a:r>
            <a:endParaRPr lang="en-GB" altLang="en-US" sz="1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7FEF463-CADF-4F45-B6DF-EACFBF49DDB8}" type="slidenum">
              <a:rPr lang="en-GB" altLang="en-US" sz="1000">
                <a:solidFill>
                  <a:srgbClr val="00B050"/>
                </a:solidFill>
              </a:rPr>
              <a:pPr/>
              <a:t>7</a:t>
            </a:fld>
            <a:endParaRPr lang="en-GB" altLang="en-US" sz="1000">
              <a:solidFill>
                <a:srgbClr val="00B05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3088" y="553244"/>
            <a:ext cx="82296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GB" altLang="en-US" dirty="0" smtClean="0"/>
              <a:t>The assumptions </a:t>
            </a:r>
            <a:r>
              <a:rPr lang="en-GB" altLang="en-US" dirty="0" smtClean="0"/>
              <a:t>are </a:t>
            </a:r>
            <a:r>
              <a:rPr lang="en-GB" altLang="en-US" dirty="0" smtClean="0"/>
              <a:t>important</a:t>
            </a:r>
            <a:endParaRPr lang="en-GB" alt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9165081"/>
              </p:ext>
            </p:extLst>
          </p:nvPr>
        </p:nvGraphicFramePr>
        <p:xfrm>
          <a:off x="880355" y="1808559"/>
          <a:ext cx="7203902" cy="386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9"/>
                <a:gridCol w="137125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effect if different assumptions at national level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USD billion</a:t>
                      </a:r>
                    </a:p>
                    <a:p>
                      <a:r>
                        <a:rPr lang="en-GB" dirty="0" smtClean="0"/>
                        <a:t>2015 prices</a:t>
                      </a:r>
                      <a:endParaRPr lang="en-GB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GB" dirty="0" smtClean="0"/>
                        <a:t>Recreation</a:t>
                      </a:r>
                      <a:r>
                        <a:rPr lang="en-GB" baseline="0" dirty="0" smtClean="0"/>
                        <a:t> services - constant 2015 flows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15.2</a:t>
                      </a:r>
                      <a:endParaRPr lang="en-GB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GB" dirty="0" smtClean="0"/>
                        <a:t>As above, with allowance for population growth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17.4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As above, with</a:t>
                      </a:r>
                      <a:r>
                        <a:rPr lang="en-GB" baseline="0" dirty="0" smtClean="0"/>
                        <a:t> allowance for 2% income growth and 50% income elasticity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24.3</a:t>
                      </a:r>
                      <a:endParaRPr lang="en-GB" dirty="0"/>
                    </a:p>
                  </a:txBody>
                  <a:tcPr/>
                </a:tc>
              </a:tr>
              <a:tr h="2859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Air filtration services – constant 2015 flows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29.2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As above, with projected</a:t>
                      </a:r>
                      <a:r>
                        <a:rPr lang="en-GB" baseline="0" dirty="0" smtClean="0"/>
                        <a:t> emissions reductions to 2030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16.4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As above, with allowance for population growth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18.5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As above, with allowance for 2% income growth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35.5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3607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Content Placeholder 2"/>
          <p:cNvSpPr>
            <a:spLocks noGrp="1"/>
          </p:cNvSpPr>
          <p:nvPr>
            <p:ph idx="1"/>
          </p:nvPr>
        </p:nvSpPr>
        <p:spPr>
          <a:xfrm>
            <a:off x="367506" y="1266555"/>
            <a:ext cx="8229600" cy="4929188"/>
          </a:xfrm>
        </p:spPr>
        <p:txBody>
          <a:bodyPr/>
          <a:lstStyle/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GB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Is </a:t>
            </a:r>
            <a:r>
              <a:rPr lang="en-GB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 default assumption of a 100 year asset life something that should be advocated in the revised SEEA</a:t>
            </a:r>
            <a:r>
              <a:rPr lang="en-GB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?</a:t>
            </a: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  <a:defRPr/>
            </a:pPr>
            <a:endParaRPr lang="en-GB" alt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GB" altLang="en-US" dirty="0">
                <a:solidFill>
                  <a:schemeClr val="tx1"/>
                </a:solidFill>
                <a:latin typeface="Arial" charset="0"/>
                <a:cs typeface="Arial" charset="0"/>
              </a:rPr>
              <a:t>What advice should the SEEA give about taking population change, climate change or other drivers of land cover change into account in projecting asset lives and future service flows? </a:t>
            </a:r>
            <a:endParaRPr lang="en-GB" alt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  <a:defRPr/>
            </a:pPr>
            <a:endParaRPr lang="en-GB" alt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GB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To what extent can such assumptions and projections reasonably be applied at more detailed spatial levels</a:t>
            </a:r>
            <a:r>
              <a:rPr lang="en-GB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?</a:t>
            </a: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  <a:defRPr/>
            </a:pPr>
            <a:endParaRPr lang="en-GB" altLang="en-US" dirty="0" smtClean="0">
              <a:solidFill>
                <a:schemeClr val="tx1"/>
              </a:solidFill>
              <a:latin typeface="Arial" charset="0"/>
              <a:cs typeface="Arial" charset="0"/>
              <a:sym typeface="Calibri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/>
              <a:defRPr/>
            </a:pPr>
            <a:endParaRPr lang="en-US" altLang="en-US" dirty="0">
              <a:solidFill>
                <a:schemeClr val="tx1"/>
              </a:solidFill>
              <a:latin typeface="Arial" charset="0"/>
              <a:cs typeface="Arial" charset="0"/>
              <a:sym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7FEF463-CADF-4F45-B6DF-EACFBF49DDB8}" type="slidenum">
              <a:rPr lang="en-GB" altLang="en-US" sz="1000">
                <a:solidFill>
                  <a:srgbClr val="00B050"/>
                </a:solidFill>
              </a:rPr>
              <a:pPr/>
              <a:t>8</a:t>
            </a:fld>
            <a:endParaRPr lang="en-GB" altLang="en-US" sz="1000">
              <a:solidFill>
                <a:srgbClr val="00B05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3088" y="553244"/>
            <a:ext cx="82296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GB" altLang="en-US" dirty="0" smtClean="0"/>
              <a:t>Asset valuation - questions for discussion</a:t>
            </a:r>
          </a:p>
        </p:txBody>
      </p:sp>
    </p:spTree>
    <p:extLst>
      <p:ext uri="{BB962C8B-B14F-4D97-AF65-F5344CB8AC3E}">
        <p14:creationId xmlns:p14="http://schemas.microsoft.com/office/powerpoint/2010/main" xmlns="" val="390774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 Slide Master: blank">
  <a:themeElements>
    <a:clrScheme name="Default Design Slide Master: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 Slide Master: 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Default Design Slide Master: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ra-powerpoint-template-3">
  <a:themeElements>
    <a:clrScheme name="Defra palette">
      <a:dk1>
        <a:sysClr val="windowText" lastClr="000000"/>
      </a:dk1>
      <a:lt1>
        <a:sysClr val="window" lastClr="FFFFFF"/>
      </a:lt1>
      <a:dk2>
        <a:srgbClr val="00B050"/>
      </a:dk2>
      <a:lt2>
        <a:srgbClr val="FFFFFF"/>
      </a:lt2>
      <a:accent1>
        <a:srgbClr val="00AF41"/>
      </a:accent1>
      <a:accent2>
        <a:srgbClr val="8FBF41"/>
      </a:accent2>
      <a:accent3>
        <a:srgbClr val="FFD500"/>
      </a:accent3>
      <a:accent4>
        <a:srgbClr val="DE2B29"/>
      </a:accent4>
      <a:accent5>
        <a:srgbClr val="F59A00"/>
      </a:accent5>
      <a:accent6>
        <a:srgbClr val="007BC4"/>
      </a:accent6>
      <a:hlink>
        <a:srgbClr val="007BC4"/>
      </a:hlink>
      <a:folHlink>
        <a:srgbClr val="6D3075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6.1756_Defra_Powerpoint_template_v3.potx" id="{9FA114EF-0F28-45DA-BD28-1DBA18000EF3}" vid="{39D81AC2-6EAA-48ED-836F-6F337E5C2DB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eb8f3fab875401ca34a9f28cac46400 xmlns="41b3ec6c-eebd-4435-b1cb-6f93f025f7d1">
      <Terms xmlns="http://schemas.microsoft.com/office/infopath/2007/PartnerControls"/>
    </peb8f3fab875401ca34a9f28cac46400>
    <TaxCatchAll xmlns="41b3ec6c-eebd-4435-b1cb-6f93f025f7d1"/>
    <bcb1675984d34ae3a1ed6b6e433c98de xmlns="41b3ec6c-eebd-4435-b1cb-6f93f025f7d1">
      <Terms xmlns="http://schemas.microsoft.com/office/infopath/2007/PartnerControls"/>
    </bcb1675984d34ae3a1ed6b6e433c98de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efra Presentation" ma:contentTypeID="0x010100F686F50C4F4FBE4DBC200A01334D69F201010031AFD378B6F78949A14DE1083D739CBE" ma:contentTypeVersion="8" ma:contentTypeDescription="Presentation document" ma:contentTypeScope="" ma:versionID="a90784ab9d938a0d7846421ffe188530">
  <xsd:schema xmlns:xsd="http://www.w3.org/2001/XMLSchema" xmlns:xs="http://www.w3.org/2001/XMLSchema" xmlns:p="http://schemas.microsoft.com/office/2006/metadata/properties" xmlns:ns2="41b3ec6c-eebd-4435-b1cb-6f93f025f7d1" targetNamespace="http://schemas.microsoft.com/office/2006/metadata/properties" ma:root="true" ma:fieldsID="bf3d1323d27efb1c3da275fc0345a7ba" ns2:_="">
    <xsd:import namespace="41b3ec6c-eebd-4435-b1cb-6f93f025f7d1"/>
    <xsd:element name="properties">
      <xsd:complexType>
        <xsd:sequence>
          <xsd:element name="documentManagement">
            <xsd:complexType>
              <xsd:all>
                <xsd:element ref="ns2:bcb1675984d34ae3a1ed6b6e433c98de" minOccurs="0"/>
                <xsd:element ref="ns2:TaxCatchAll" minOccurs="0"/>
                <xsd:element ref="ns2:TaxCatchAllLabel" minOccurs="0"/>
                <xsd:element ref="ns2:peb8f3fab875401ca34a9f28cac4640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b3ec6c-eebd-4435-b1cb-6f93f025f7d1" elementFormDefault="qualified">
    <xsd:import namespace="http://schemas.microsoft.com/office/2006/documentManagement/types"/>
    <xsd:import namespace="http://schemas.microsoft.com/office/infopath/2007/PartnerControls"/>
    <xsd:element name="bcb1675984d34ae3a1ed6b6e433c98de" ma:index="8" nillable="true" ma:taxonomy="true" ma:internalName="bcb1675984d34ae3a1ed6b6e433c98de" ma:taxonomyFieldName="Directorate" ma:displayName="Directorate" ma:default="" ma:fieldId="{bcb16759-84d3-4ae3-a1ed-6b6e433c98de}" ma:sspId="fbabd5ee-c98c-4a9b-aa64-c82fd249b873" ma:termSetId="a3042207-bc74-4e42-93b3-dbb4e6115b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ec245b23-5d41-47a0-adc2-77a4c5bde524}" ma:internalName="TaxCatchAll" ma:showField="CatchAllData" ma:web="4692b460-0076-4470-9125-53a274e536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c245b23-5d41-47a0-adc2-77a4c5bde524}" ma:internalName="TaxCatchAllLabel" ma:readOnly="true" ma:showField="CatchAllDataLabel" ma:web="4692b460-0076-4470-9125-53a274e536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eb8f3fab875401ca34a9f28cac46400" ma:index="12" nillable="true" ma:taxonomy="true" ma:internalName="peb8f3fab875401ca34a9f28cac46400" ma:taxonomyFieldName="SecurityClassification" ma:displayName="SecurityClassification" ma:default="" ma:fieldId="{9eb8f3fa-b875-401c-a34a-9f28cac46400}" ma:sspId="fbabd5ee-c98c-4a9b-aa64-c82fd249b873" ma:termSetId="cb8bbbf2-2a11-43af-a18e-40ed7c8e4b1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10A60A-AF6D-4EE1-81BE-5E02EF6ACE5A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41b3ec6c-eebd-4435-b1cb-6f93f025f7d1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FD6DFF0-8382-489F-AB84-B7DAD77BA1E5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5C1D9DC0-63CD-4676-82A2-303A2D53F0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b3ec6c-eebd-4435-b1cb-6f93f025f7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Natural Capital EGB Specialist</Template>
  <TotalTime>18435</TotalTime>
  <Words>513</Words>
  <Application>Microsoft Office PowerPoint</Application>
  <PresentationFormat>On-screen Show (4:3)</PresentationFormat>
  <Paragraphs>93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 Slide Master: blank</vt:lpstr>
      <vt:lpstr>defra-powerpoint-template-3</vt:lpstr>
      <vt:lpstr>Slide 1</vt:lpstr>
      <vt:lpstr>Ecosystem Asset Valuation</vt:lpstr>
      <vt:lpstr>Why we have developed asset accounts?</vt:lpstr>
      <vt:lpstr>What does NPV require?</vt:lpstr>
      <vt:lpstr>What does NPV require?</vt:lpstr>
      <vt:lpstr>Slide 6</vt:lpstr>
      <vt:lpstr>Slide 7</vt:lpstr>
      <vt:lpstr>Slide 8</vt:lpstr>
    </vt:vector>
  </TitlesOfParts>
  <Company>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connoe</dc:creator>
  <cp:lastModifiedBy>connoe</cp:lastModifiedBy>
  <cp:revision>480</cp:revision>
  <cp:lastPrinted>2017-09-05T14:32:36Z</cp:lastPrinted>
  <dcterms:created xsi:type="dcterms:W3CDTF">2016-01-22T10:02:47Z</dcterms:created>
  <dcterms:modified xsi:type="dcterms:W3CDTF">2017-10-18T13:33:20Z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0x010100F686F50C4F4FBE4DBC200A01334D69F201010031AFD378B6F78949A14DE1083D739CBE</vt:lpwstr>
  </property>
  <property fmtid="{D5CDD505-2E9C-101B-9397-08002B2CF9AE}" pid="3" name="Directorate">
    <vt:lpwstr/>
  </property>
  <property fmtid="{D5CDD505-2E9C-101B-9397-08002B2CF9AE}" pid="4" name="SecurityClassification">
    <vt:lpwstr/>
  </property>
</Properties>
</file>