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2" r:id="rId3"/>
    <p:sldMasterId id="2147483701" r:id="rId4"/>
    <p:sldMasterId id="2147483740" r:id="rId5"/>
  </p:sldMasterIdLst>
  <p:notesMasterIdLst>
    <p:notesMasterId r:id="rId32"/>
  </p:notesMasterIdLst>
  <p:sldIdLst>
    <p:sldId id="381" r:id="rId6"/>
    <p:sldId id="410" r:id="rId7"/>
    <p:sldId id="418" r:id="rId8"/>
    <p:sldId id="402" r:id="rId9"/>
    <p:sldId id="403" r:id="rId10"/>
    <p:sldId id="404" r:id="rId11"/>
    <p:sldId id="405" r:id="rId12"/>
    <p:sldId id="305" r:id="rId13"/>
    <p:sldId id="317" r:id="rId14"/>
    <p:sldId id="419" r:id="rId15"/>
    <p:sldId id="379" r:id="rId16"/>
    <p:sldId id="411" r:id="rId17"/>
    <p:sldId id="412" r:id="rId18"/>
    <p:sldId id="416" r:id="rId19"/>
    <p:sldId id="413" r:id="rId20"/>
    <p:sldId id="414" r:id="rId21"/>
    <p:sldId id="415" r:id="rId22"/>
    <p:sldId id="386" r:id="rId23"/>
    <p:sldId id="387" r:id="rId24"/>
    <p:sldId id="388" r:id="rId25"/>
    <p:sldId id="389" r:id="rId26"/>
    <p:sldId id="407" r:id="rId27"/>
    <p:sldId id="408" r:id="rId28"/>
    <p:sldId id="409" r:id="rId29"/>
    <p:sldId id="395" r:id="rId30"/>
    <p:sldId id="401"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984AF"/>
    <a:srgbClr val="068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94660" autoAdjust="0"/>
  </p:normalViewPr>
  <p:slideViewPr>
    <p:cSldViewPr snapToGrid="0">
      <p:cViewPr varScale="1">
        <p:scale>
          <a:sx n="70" d="100"/>
          <a:sy n="70" d="100"/>
        </p:scale>
        <p:origin x="1292" y="60"/>
      </p:cViewPr>
      <p:guideLst>
        <p:guide orient="horz" pos="2160"/>
        <p:guide pos="2880"/>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NBS\Desktop\Oil%20Meeting\SEEA\Energy%20Accounts%20Kenya%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NBS\Desktop\Oil%20Meeting\SEEA\Energy%20Accounts%20Kenya%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NBS\Desktop\Oil%20Meeting\SEEA\Energy%20Accounts%20Kenya%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NBS\Desktop\Oil%20Meeting\SEEA\Energy%20Accounts%20Kenya%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US" sz="1400" b="1" dirty="0">
                <a:latin typeface="News Gothic" panose="02000503040000020004" pitchFamily="2" charset="0"/>
              </a:rPr>
              <a:t>WATER USE</a:t>
            </a:r>
            <a:r>
              <a:rPr lang="en-US" sz="1400" b="1" baseline="0" dirty="0">
                <a:latin typeface="News Gothic" panose="02000503040000020004" pitchFamily="2" charset="0"/>
              </a:rPr>
              <a:t> INENSITIES PRODUCTION </a:t>
            </a:r>
          </a:p>
          <a:p>
            <a:pPr algn="l">
              <a:defRPr/>
            </a:pPr>
            <a:r>
              <a:rPr lang="en-US" sz="1400" b="1" baseline="0" dirty="0">
                <a:latin typeface="News Gothic" panose="02000503040000020004" pitchFamily="2" charset="0"/>
              </a:rPr>
              <a:t>ACTIVITY BY VALUE ADDED</a:t>
            </a:r>
            <a:endParaRPr lang="en-US" sz="1400" b="1" dirty="0">
              <a:latin typeface="News Gothic" panose="02000503040000020004" pitchFamily="2" charset="0"/>
            </a:endParaRPr>
          </a:p>
        </c:rich>
      </c:tx>
      <c:layout>
        <c:manualLayout>
          <c:xMode val="edge"/>
          <c:yMode val="edge"/>
          <c:x val="4.71925853018373E-2"/>
          <c:y val="5.6250000000000001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065538310952702E-2"/>
          <c:y val="0.34199765754554301"/>
          <c:w val="0.81388297287535005"/>
          <c:h val="0.55615802348415699"/>
        </c:manualLayout>
      </c:layout>
      <c:lineChart>
        <c:grouping val="standard"/>
        <c:varyColors val="0"/>
        <c:ser>
          <c:idx val="0"/>
          <c:order val="0"/>
          <c:tx>
            <c:strRef>
              <c:f>Sheet1!$B$1</c:f>
              <c:strCache>
                <c:ptCount val="1"/>
                <c:pt idx="0">
                  <c:v>Ground Water</c:v>
                </c:pt>
              </c:strCache>
            </c:strRef>
          </c:tx>
          <c:spPr>
            <a:ln w="28575" cap="rnd">
              <a:solidFill>
                <a:schemeClr val="accent1">
                  <a:lumMod val="50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Sheet1!$B$2:$B$9</c:f>
              <c:numCache>
                <c:formatCode>General</c:formatCode>
                <c:ptCount val="8"/>
                <c:pt idx="0">
                  <c:v>20</c:v>
                </c:pt>
                <c:pt idx="1">
                  <c:v>18</c:v>
                </c:pt>
                <c:pt idx="2">
                  <c:v>19</c:v>
                </c:pt>
                <c:pt idx="3">
                  <c:v>16</c:v>
                </c:pt>
                <c:pt idx="4">
                  <c:v>14</c:v>
                </c:pt>
                <c:pt idx="5">
                  <c:v>11</c:v>
                </c:pt>
                <c:pt idx="6">
                  <c:v>5</c:v>
                </c:pt>
                <c:pt idx="7">
                  <c:v>6</c:v>
                </c:pt>
              </c:numCache>
            </c:numRef>
          </c:val>
          <c:smooth val="0"/>
          <c:extLst xmlns:c16r2="http://schemas.microsoft.com/office/drawing/2015/06/chart">
            <c:ext xmlns:c16="http://schemas.microsoft.com/office/drawing/2014/chart" uri="{C3380CC4-5D6E-409C-BE32-E72D297353CC}">
              <c16:uniqueId val="{00000000-4170-4019-8E69-5466831535BD}"/>
            </c:ext>
          </c:extLst>
        </c:ser>
        <c:ser>
          <c:idx val="1"/>
          <c:order val="1"/>
          <c:tx>
            <c:strRef>
              <c:f>Sheet1!$C$1</c:f>
              <c:strCache>
                <c:ptCount val="1"/>
                <c:pt idx="0">
                  <c:v>Tap Water</c:v>
                </c:pt>
              </c:strCache>
            </c:strRef>
          </c:tx>
          <c:spPr>
            <a:ln w="28575" cap="rnd">
              <a:solidFill>
                <a:schemeClr val="accent1"/>
              </a:solidFill>
              <a:prstDash val="sysDash"/>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Sheet1!$C$2:$C$9</c:f>
              <c:numCache>
                <c:formatCode>General</c:formatCode>
                <c:ptCount val="8"/>
                <c:pt idx="0">
                  <c:v>20</c:v>
                </c:pt>
                <c:pt idx="1">
                  <c:v>16</c:v>
                </c:pt>
                <c:pt idx="2">
                  <c:v>16.399999999999999</c:v>
                </c:pt>
                <c:pt idx="3">
                  <c:v>16</c:v>
                </c:pt>
                <c:pt idx="4">
                  <c:v>12</c:v>
                </c:pt>
                <c:pt idx="5">
                  <c:v>4</c:v>
                </c:pt>
                <c:pt idx="6">
                  <c:v>6</c:v>
                </c:pt>
                <c:pt idx="7">
                  <c:v>5</c:v>
                </c:pt>
              </c:numCache>
            </c:numRef>
          </c:val>
          <c:smooth val="0"/>
          <c:extLst xmlns:c16r2="http://schemas.microsoft.com/office/drawing/2015/06/chart">
            <c:ext xmlns:c16="http://schemas.microsoft.com/office/drawing/2014/chart" uri="{C3380CC4-5D6E-409C-BE32-E72D297353CC}">
              <c16:uniqueId val="{00000001-4170-4019-8E69-5466831535BD}"/>
            </c:ext>
          </c:extLst>
        </c:ser>
        <c:ser>
          <c:idx val="2"/>
          <c:order val="2"/>
          <c:tx>
            <c:strRef>
              <c:f>Sheet1!$D$1</c:f>
              <c:strCache>
                <c:ptCount val="1"/>
                <c:pt idx="0">
                  <c:v>Surface Water</c:v>
                </c:pt>
              </c:strCache>
            </c:strRef>
          </c:tx>
          <c:spPr>
            <a:ln w="28575" cap="rnd">
              <a:solidFill>
                <a:schemeClr val="accent1">
                  <a:tint val="65000"/>
                </a:schemeClr>
              </a:solidFill>
              <a:round/>
            </a:ln>
            <a:effectLst/>
          </c:spPr>
          <c:marker>
            <c:symbol val="none"/>
          </c:marker>
          <c:cat>
            <c:numRef>
              <c:f>Sheet1!$A$2:$A$9</c:f>
              <c:numCache>
                <c:formatCode>General</c:formatCode>
                <c:ptCount val="8"/>
                <c:pt idx="0">
                  <c:v>1975</c:v>
                </c:pt>
                <c:pt idx="1">
                  <c:v>1980</c:v>
                </c:pt>
                <c:pt idx="2">
                  <c:v>1985</c:v>
                </c:pt>
                <c:pt idx="3">
                  <c:v>1990</c:v>
                </c:pt>
                <c:pt idx="4">
                  <c:v>1995</c:v>
                </c:pt>
                <c:pt idx="5">
                  <c:v>2000</c:v>
                </c:pt>
                <c:pt idx="6">
                  <c:v>2005</c:v>
                </c:pt>
                <c:pt idx="7">
                  <c:v>2010</c:v>
                </c:pt>
              </c:numCache>
            </c:numRef>
          </c:cat>
          <c:val>
            <c:numRef>
              <c:f>Sheet1!$D$2:$D$9</c:f>
              <c:numCache>
                <c:formatCode>General</c:formatCode>
                <c:ptCount val="8"/>
                <c:pt idx="0">
                  <c:v>20</c:v>
                </c:pt>
                <c:pt idx="1">
                  <c:v>15</c:v>
                </c:pt>
                <c:pt idx="2">
                  <c:v>14.7</c:v>
                </c:pt>
                <c:pt idx="3">
                  <c:v>15.2</c:v>
                </c:pt>
                <c:pt idx="4">
                  <c:v>14</c:v>
                </c:pt>
                <c:pt idx="5">
                  <c:v>8</c:v>
                </c:pt>
                <c:pt idx="6">
                  <c:v>7</c:v>
                </c:pt>
                <c:pt idx="7">
                  <c:v>6</c:v>
                </c:pt>
              </c:numCache>
            </c:numRef>
          </c:val>
          <c:smooth val="0"/>
          <c:extLst xmlns:c16r2="http://schemas.microsoft.com/office/drawing/2015/06/chart">
            <c:ext xmlns:c16="http://schemas.microsoft.com/office/drawing/2014/chart" uri="{C3380CC4-5D6E-409C-BE32-E72D297353CC}">
              <c16:uniqueId val="{00000002-4170-4019-8E69-5466831535BD}"/>
            </c:ext>
          </c:extLst>
        </c:ser>
        <c:dLbls>
          <c:showLegendKey val="0"/>
          <c:showVal val="0"/>
          <c:showCatName val="0"/>
          <c:showSerName val="0"/>
          <c:showPercent val="0"/>
          <c:showBubbleSize val="0"/>
        </c:dLbls>
        <c:smooth val="0"/>
        <c:axId val="-925683248"/>
        <c:axId val="-925680528"/>
      </c:lineChart>
      <c:catAx>
        <c:axId val="-92568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5680528"/>
        <c:crosses val="autoZero"/>
        <c:auto val="1"/>
        <c:lblAlgn val="ctr"/>
        <c:lblOffset val="100"/>
        <c:noMultiLvlLbl val="0"/>
      </c:catAx>
      <c:valAx>
        <c:axId val="-925680528"/>
        <c:scaling>
          <c:orientation val="minMax"/>
        </c:scaling>
        <c:delete val="0"/>
        <c:axPos val="l"/>
        <c:majorGridlines>
          <c:spPr>
            <a:ln w="9525" cap="flat" cmpd="sng" algn="ctr">
              <a:noFill/>
              <a:round/>
            </a:ln>
            <a:effectLst/>
          </c:spPr>
        </c:majorGridlines>
        <c:numFmt formatCode="\2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5683248"/>
        <c:crosses val="autoZero"/>
        <c:crossBetween val="between"/>
      </c:valAx>
      <c:spPr>
        <a:noFill/>
        <a:ln>
          <a:noFill/>
        </a:ln>
        <a:effectLst/>
      </c:spPr>
    </c:plotArea>
    <c:legend>
      <c:legendPos val="tr"/>
      <c:layout>
        <c:manualLayout>
          <c:xMode val="edge"/>
          <c:yMode val="edge"/>
          <c:x val="0.67582174954534102"/>
          <c:y val="0.15578125000000001"/>
          <c:w val="0.22494294012621499"/>
          <c:h val="0.2114972087042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Electricity Generation Sources, 2016</a:t>
            </a:r>
          </a:p>
        </c:rich>
      </c:tx>
      <c:layout>
        <c:manualLayout>
          <c:xMode val="edge"/>
          <c:yMode val="edge"/>
          <c:x val="0.2495137795275591"/>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Pt>
            <c:idx val="3"/>
            <c:bubble3D val="0"/>
            <c:spPr>
              <a:solidFill>
                <a:schemeClr val="accent2">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Data!$G$34:$G$37</c:f>
              <c:strCache>
                <c:ptCount val="4"/>
                <c:pt idx="0">
                  <c:v>Hydro</c:v>
                </c:pt>
                <c:pt idx="1">
                  <c:v>Thermal</c:v>
                </c:pt>
                <c:pt idx="2">
                  <c:v>Geo-thermal</c:v>
                </c:pt>
                <c:pt idx="3">
                  <c:v>Wind</c:v>
                </c:pt>
              </c:strCache>
            </c:strRef>
          </c:cat>
          <c:val>
            <c:numRef>
              <c:f>Data!$H$34:$H$37</c:f>
              <c:numCache>
                <c:formatCode>General</c:formatCode>
                <c:ptCount val="4"/>
                <c:pt idx="0">
                  <c:v>39.71</c:v>
                </c:pt>
                <c:pt idx="1">
                  <c:v>14.75</c:v>
                </c:pt>
                <c:pt idx="2">
                  <c:v>44.97</c:v>
                </c:pt>
                <c:pt idx="3">
                  <c:v>0.56999999999999995</c:v>
                </c:pt>
              </c:numCache>
            </c:numRef>
          </c:val>
        </c:ser>
        <c:ser>
          <c:idx val="1"/>
          <c:order val="1"/>
          <c:dPt>
            <c:idx val="0"/>
            <c:bubble3D val="0"/>
            <c:spPr>
              <a:solidFill>
                <a:schemeClr val="accent2"/>
              </a:solidFill>
              <a:ln w="25400">
                <a:solidFill>
                  <a:schemeClr val="lt1"/>
                </a:solidFill>
              </a:ln>
              <a:effectLst/>
              <a:sp3d contourW="25400">
                <a:contourClr>
                  <a:schemeClr val="lt1"/>
                </a:contourClr>
              </a:sp3d>
            </c:spPr>
          </c:dPt>
          <c:dPt>
            <c:idx val="1"/>
            <c:bubble3D val="0"/>
            <c:spPr>
              <a:solidFill>
                <a:schemeClr val="accent4"/>
              </a:solidFill>
              <a:ln w="25400">
                <a:solidFill>
                  <a:schemeClr val="lt1"/>
                </a:solidFill>
              </a:ln>
              <a:effectLst/>
              <a:sp3d contourW="25400">
                <a:contourClr>
                  <a:schemeClr val="lt1"/>
                </a:contourClr>
              </a:sp3d>
            </c:spPr>
          </c:dPt>
          <c:dPt>
            <c:idx val="2"/>
            <c:bubble3D val="0"/>
            <c:spPr>
              <a:solidFill>
                <a:schemeClr val="accent6"/>
              </a:solidFill>
              <a:ln w="25400">
                <a:solidFill>
                  <a:schemeClr val="lt1"/>
                </a:solidFill>
              </a:ln>
              <a:effectLst/>
              <a:sp3d contourW="25400">
                <a:contourClr>
                  <a:schemeClr val="lt1"/>
                </a:contourClr>
              </a:sp3d>
            </c:spPr>
          </c:dPt>
          <c:dPt>
            <c:idx val="3"/>
            <c:bubble3D val="0"/>
            <c:spPr>
              <a:solidFill>
                <a:schemeClr val="accent2">
                  <a:lumMod val="6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Data!$G$34:$G$37</c:f>
              <c:strCache>
                <c:ptCount val="4"/>
                <c:pt idx="0">
                  <c:v>Hydro</c:v>
                </c:pt>
                <c:pt idx="1">
                  <c:v>Thermal</c:v>
                </c:pt>
                <c:pt idx="2">
                  <c:v>Geo-thermal</c:v>
                </c:pt>
                <c:pt idx="3">
                  <c:v>Wind</c:v>
                </c:pt>
              </c:strCache>
            </c:strRef>
          </c:cat>
          <c:val>
            <c:numRef>
              <c:f>Data!$I$34:$I$37</c:f>
              <c:numCache>
                <c:formatCode>General</c:formatCode>
                <c:ptCount val="4"/>
                <c:pt idx="0">
                  <c:v>85.25</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Electricity</a:t>
            </a:r>
            <a:r>
              <a:rPr lang="en-US" b="1" baseline="0" dirty="0"/>
              <a:t> Demand by Type of Customer</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4"/>
              </a:solidFill>
              <a:ln w="19050">
                <a:solidFill>
                  <a:schemeClr val="lt1"/>
                </a:solidFill>
              </a:ln>
              <a:effectLst/>
            </c:spPr>
          </c:dPt>
          <c:dPt>
            <c:idx val="3"/>
            <c:bubble3D val="0"/>
            <c:spPr>
              <a:solidFill>
                <a:schemeClr val="accent6">
                  <a:lumMod val="60000"/>
                </a:schemeClr>
              </a:solidFill>
              <a:ln w="19050">
                <a:solidFill>
                  <a:schemeClr val="lt1"/>
                </a:solidFill>
              </a:ln>
              <a:effectLst/>
            </c:spPr>
          </c:dPt>
          <c:dPt>
            <c:idx val="4"/>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Data!$Q$32:$Q$36</c:f>
              <c:strCache>
                <c:ptCount val="5"/>
                <c:pt idx="0">
                  <c:v>Domestic and Small Commercial .. .. .. .. .. .. ………..</c:v>
                </c:pt>
                <c:pt idx="1">
                  <c:v>Large &amp; Medium (Commercial and Industrial).. …..</c:v>
                </c:pt>
                <c:pt idx="2">
                  <c:v>Off-peak  .. .. .. .. .. .. ………………………………..</c:v>
                </c:pt>
                <c:pt idx="3">
                  <c:v>Street Lighting     ..   .. .. .. .. .. ………………………</c:v>
                </c:pt>
                <c:pt idx="4">
                  <c:v>Rural Electrification  .. .. .. .. .. ………………….. .. ..</c:v>
                </c:pt>
              </c:strCache>
            </c:strRef>
          </c:cat>
          <c:val>
            <c:numRef>
              <c:f>Data!$R$32:$R$36</c:f>
              <c:numCache>
                <c:formatCode>0.0</c:formatCode>
                <c:ptCount val="5"/>
                <c:pt idx="0">
                  <c:v>41.172453186311039</c:v>
                </c:pt>
                <c:pt idx="1">
                  <c:v>51.48636566830578</c:v>
                </c:pt>
                <c:pt idx="2">
                  <c:v>0.39487408731932649</c:v>
                </c:pt>
                <c:pt idx="3">
                  <c:v>0.57492673719763576</c:v>
                </c:pt>
                <c:pt idx="4">
                  <c:v>6.3710077981423545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Petroleum Products by </a:t>
            </a:r>
            <a:r>
              <a:rPr lang="en-US" dirty="0" smtClean="0"/>
              <a:t>Sector, 2016</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538389029207088E-2"/>
          <c:y val="0.1627357301311193"/>
          <c:w val="0.92946161097079294"/>
          <c:h val="0.43298485523597197"/>
        </c:manualLayout>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Data!$N$2:$N$10</c:f>
              <c:strCache>
                <c:ptCount val="9"/>
                <c:pt idx="0">
                  <c:v>Agriculture</c:v>
                </c:pt>
                <c:pt idx="1">
                  <c:v>Retail Pump Outlets and Road Transport</c:v>
                </c:pt>
                <c:pt idx="2">
                  <c:v>Rail Transport</c:v>
                </c:pt>
                <c:pt idx="3">
                  <c:v>Tourism</c:v>
                </c:pt>
                <c:pt idx="4">
                  <c:v>Marine (Excl Naval Forces)</c:v>
                </c:pt>
                <c:pt idx="5">
                  <c:v>Aviation (Excl Govt)</c:v>
                </c:pt>
                <c:pt idx="6">
                  <c:v>Power Generation</c:v>
                </c:pt>
                <c:pt idx="7">
                  <c:v>Industrial, commercial and other</c:v>
                </c:pt>
                <c:pt idx="8">
                  <c:v>Government</c:v>
                </c:pt>
              </c:strCache>
            </c:strRef>
          </c:cat>
          <c:val>
            <c:numRef>
              <c:f>Data!$O$2:$O$10</c:f>
              <c:numCache>
                <c:formatCode>0.00</c:formatCode>
                <c:ptCount val="9"/>
                <c:pt idx="0">
                  <c:v>0.69783117243566872</c:v>
                </c:pt>
                <c:pt idx="1">
                  <c:v>73.700487688830734</c:v>
                </c:pt>
                <c:pt idx="2">
                  <c:v>0.85246421632766345</c:v>
                </c:pt>
                <c:pt idx="3">
                  <c:v>0.10110622100630426</c:v>
                </c:pt>
                <c:pt idx="4">
                  <c:v>4.5596923198921537E-2</c:v>
                </c:pt>
                <c:pt idx="5">
                  <c:v>11.863129931406368</c:v>
                </c:pt>
                <c:pt idx="6">
                  <c:v>0.3033186630189128</c:v>
                </c:pt>
                <c:pt idx="7">
                  <c:v>12.21006304270251</c:v>
                </c:pt>
                <c:pt idx="8">
                  <c:v>0.22401966615122321</c:v>
                </c:pt>
              </c:numCache>
            </c:numRef>
          </c:val>
        </c:ser>
        <c:dLbls>
          <c:showLegendKey val="0"/>
          <c:showVal val="1"/>
          <c:showCatName val="0"/>
          <c:showSerName val="0"/>
          <c:showPercent val="0"/>
          <c:showBubbleSize val="0"/>
        </c:dLbls>
        <c:gapWidth val="65"/>
        <c:shape val="box"/>
        <c:axId val="-925689776"/>
        <c:axId val="-925676176"/>
        <c:axId val="0"/>
      </c:bar3DChart>
      <c:catAx>
        <c:axId val="-9256897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25676176"/>
        <c:crosses val="autoZero"/>
        <c:auto val="1"/>
        <c:lblAlgn val="ctr"/>
        <c:lblOffset val="100"/>
        <c:noMultiLvlLbl val="0"/>
      </c:catAx>
      <c:valAx>
        <c:axId val="-9256761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9256897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Domestic</a:t>
            </a:r>
            <a:r>
              <a:rPr lang="en-US" baseline="0" dirty="0"/>
              <a:t> </a:t>
            </a:r>
            <a:r>
              <a:rPr lang="en-US" baseline="0" dirty="0" smtClean="0"/>
              <a:t>Petroleum </a:t>
            </a:r>
            <a:r>
              <a:rPr lang="en-US" baseline="0" dirty="0"/>
              <a:t>Consumption by type of product, 2016</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Data!$Q$15:$Q$26</c:f>
              <c:strCache>
                <c:ptCount val="12"/>
                <c:pt idx="0">
                  <c:v>Aviation gas</c:v>
                </c:pt>
                <c:pt idx="1">
                  <c:v>Jet Fuel</c:v>
                </c:pt>
                <c:pt idx="2">
                  <c:v>Motor Spirit</c:v>
                </c:pt>
                <c:pt idx="3">
                  <c:v>Illuminating Kerosene</c:v>
                </c:pt>
                <c:pt idx="4">
                  <c:v>Gas oil</c:v>
                </c:pt>
                <c:pt idx="5">
                  <c:v>Heavy diesel Oil</c:v>
                </c:pt>
                <c:pt idx="6">
                  <c:v>Fuel Oil</c:v>
                </c:pt>
                <c:pt idx="7">
                  <c:v>LPG</c:v>
                </c:pt>
                <c:pt idx="8">
                  <c:v>Lubes</c:v>
                </c:pt>
                <c:pt idx="9">
                  <c:v>Bitumen</c:v>
                </c:pt>
                <c:pt idx="10">
                  <c:v>Solvents</c:v>
                </c:pt>
                <c:pt idx="11">
                  <c:v>Greases</c:v>
                </c:pt>
              </c:strCache>
            </c:strRef>
          </c:cat>
          <c:val>
            <c:numRef>
              <c:f>Data!$R$15:$R$26</c:f>
              <c:numCache>
                <c:formatCode>0.0</c:formatCode>
                <c:ptCount val="12"/>
                <c:pt idx="0">
                  <c:v>0.2820988911572091</c:v>
                </c:pt>
                <c:pt idx="1">
                  <c:v>13.305673210081064</c:v>
                </c:pt>
                <c:pt idx="2">
                  <c:v>22.972506503872818</c:v>
                </c:pt>
                <c:pt idx="3">
                  <c:v>8.1575342757833642</c:v>
                </c:pt>
                <c:pt idx="4">
                  <c:v>43.583786869313201</c:v>
                </c:pt>
                <c:pt idx="5">
                  <c:v>1.8457872750238257E-2</c:v>
                </c:pt>
                <c:pt idx="6">
                  <c:v>7.5407501944670914</c:v>
                </c:pt>
                <c:pt idx="7">
                  <c:v>3.1151593053175697</c:v>
                </c:pt>
                <c:pt idx="8">
                  <c:v>1.0051812950460945</c:v>
                </c:pt>
                <c:pt idx="9">
                  <c:v>9.2593833925228401E-3</c:v>
                </c:pt>
                <c:pt idx="10">
                  <c:v>8.5612612687689226E-3</c:v>
                </c:pt>
                <c:pt idx="11">
                  <c:v>1.0309375500943262E-3</c:v>
                </c:pt>
              </c:numCache>
            </c:numRef>
          </c:val>
        </c:ser>
        <c:dLbls>
          <c:showLegendKey val="0"/>
          <c:showVal val="0"/>
          <c:showCatName val="0"/>
          <c:showSerName val="0"/>
          <c:showPercent val="0"/>
          <c:showBubbleSize val="0"/>
        </c:dLbls>
        <c:gapWidth val="65"/>
        <c:shape val="box"/>
        <c:axId val="-925689232"/>
        <c:axId val="-925681616"/>
        <c:axId val="0"/>
      </c:bar3DChart>
      <c:catAx>
        <c:axId val="-9256892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25681616"/>
        <c:crosses val="autoZero"/>
        <c:auto val="1"/>
        <c:lblAlgn val="ctr"/>
        <c:lblOffset val="100"/>
        <c:noMultiLvlLbl val="0"/>
      </c:catAx>
      <c:valAx>
        <c:axId val="-925681616"/>
        <c:scaling>
          <c:orientation val="minMax"/>
        </c:scaling>
        <c:delete val="0"/>
        <c:axPos val="b"/>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9256892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284D844-4F32-4510-B327-D56999612EA7}" type="datetimeFigureOut">
              <a:rPr lang="en-US" smtClean="0"/>
              <a:t>12/13/2017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251393-DB9F-420B-9ED7-40348FAB9894}" type="slidenum">
              <a:rPr lang="en-US" smtClean="0"/>
              <a:t>‹#›</a:t>
            </a:fld>
            <a:endParaRPr lang="en-US"/>
          </a:p>
        </p:txBody>
      </p:sp>
    </p:spTree>
    <p:extLst>
      <p:ext uri="{BB962C8B-B14F-4D97-AF65-F5344CB8AC3E}">
        <p14:creationId xmlns:p14="http://schemas.microsoft.com/office/powerpoint/2010/main" val="482356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2278"/>
            <a:ext cx="9144000" cy="495487"/>
          </a:xfrm>
          <a:prstGeom prst="rect">
            <a:avLst/>
          </a:prstGeom>
        </p:spPr>
        <p:txBody>
          <a:bodyPr/>
          <a:lstStyle>
            <a:lvl1pPr algn="ctr">
              <a:defRPr sz="2400" baseline="0">
                <a:solidFill>
                  <a:schemeClr val="tx1">
                    <a:lumMod val="75000"/>
                    <a:lumOff val="25000"/>
                  </a:schemeClr>
                </a:solidFill>
                <a:latin typeface="Franklin Gothic Book"/>
              </a:defRPr>
            </a:lvl1pPr>
          </a:lstStyle>
          <a:p>
            <a:r>
              <a:rPr lang="en-US" dirty="0"/>
              <a:t>Bringing the Future into Focus</a:t>
            </a:r>
          </a:p>
        </p:txBody>
      </p:sp>
    </p:spTree>
    <p:extLst>
      <p:ext uri="{BB962C8B-B14F-4D97-AF65-F5344CB8AC3E}">
        <p14:creationId xmlns:p14="http://schemas.microsoft.com/office/powerpoint/2010/main" val="181183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ide with Text and Icon">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and Icon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98571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8143460" cy="591670"/>
          </a:xfrm>
          <a:prstGeom prst="rect">
            <a:avLst/>
          </a:prstGeom>
        </p:spPr>
        <p:txBody>
          <a:bodyPr anchor="b"/>
          <a:lstStyle>
            <a:lvl1pPr algn="l">
              <a:defRPr sz="3600" b="0" baseline="0">
                <a:solidFill>
                  <a:schemeClr val="accent3"/>
                </a:solidFill>
                <a:latin typeface="+mj-lt"/>
              </a:defRPr>
            </a:lvl1pPr>
          </a:lstStyle>
          <a:p>
            <a:r>
              <a:rPr lang="en-US" dirty="0"/>
              <a:t>Slide with Graph</a:t>
            </a:r>
          </a:p>
        </p:txBody>
      </p:sp>
      <p:sp>
        <p:nvSpPr>
          <p:cNvPr id="3" name="Subtitle 2"/>
          <p:cNvSpPr>
            <a:spLocks noGrp="1"/>
          </p:cNvSpPr>
          <p:nvPr>
            <p:ph type="subTitle" idx="1" hasCustomPrompt="1"/>
          </p:nvPr>
        </p:nvSpPr>
        <p:spPr>
          <a:xfrm>
            <a:off x="6638925" y="1861521"/>
            <a:ext cx="2142468" cy="2505528"/>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400" baseline="0" smtClean="0">
                <a:solidFill>
                  <a:schemeClr val="bg2">
                    <a:lumMod val="10000"/>
                  </a:schemeClr>
                </a:solidFill>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t>
            </a:r>
            <a:r>
              <a:rPr lang="en-US" dirty="0" err="1">
                <a:latin typeface="Palatino Linotype" panose="02040502050505030304" pitchFamily="18" charset="0"/>
              </a:rPr>
              <a:t>amAm</a:t>
            </a:r>
            <a:r>
              <a:rPr lang="en-US" dirty="0">
                <a:latin typeface="Palatino Linotype" panose="02040502050505030304" pitchFamily="18" charset="0"/>
              </a:rPr>
              <a:t>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r>
              <a:rPr lang="en-US" dirty="0">
                <a:latin typeface="Palatino Linotype" panose="02040502050505030304" pitchFamily="18" charset="0"/>
              </a:rPr>
              <a:t>Am </a:t>
            </a:r>
            <a:r>
              <a:rPr lang="en-US" dirty="0" err="1">
                <a:latin typeface="Palatino Linotype" panose="02040502050505030304" pitchFamily="18" charset="0"/>
              </a:rPr>
              <a:t>fugitas</a:t>
            </a:r>
            <a:r>
              <a:rPr lang="en-US" dirty="0">
                <a:latin typeface="Palatino Linotype" panose="02040502050505030304" pitchFamily="18" charset="0"/>
              </a:rPr>
              <a:t> min </a:t>
            </a:r>
            <a:r>
              <a:rPr lang="en-US" dirty="0" err="1">
                <a:latin typeface="Palatino Linotype" panose="02040502050505030304" pitchFamily="18" charset="0"/>
              </a:rPr>
              <a:t>exfo</a:t>
            </a:r>
            <a:r>
              <a:rPr lang="en-US" dirty="0">
                <a:latin typeface="Palatino Linotype" panose="02040502050505030304" pitchFamily="18" charset="0"/>
              </a:rPr>
              <a:t> </a:t>
            </a:r>
            <a:r>
              <a:rPr lang="en-US" dirty="0" err="1">
                <a:latin typeface="Palatino Linotype" panose="02040502050505030304" pitchFamily="18" charset="0"/>
              </a:rPr>
              <a:t>esequa</a:t>
            </a:r>
            <a:r>
              <a:rPr lang="en-US" dirty="0">
                <a:latin typeface="Palatino Linotype" panose="02040502050505030304" pitchFamily="18" charset="0"/>
              </a:rPr>
              <a:t> Omnia, </a:t>
            </a:r>
            <a:r>
              <a:rPr lang="en-US" dirty="0" err="1">
                <a:latin typeface="Palatino Linotype" panose="02040502050505030304" pitchFamily="18" charset="0"/>
              </a:rPr>
              <a:t>ey</a:t>
            </a:r>
            <a:r>
              <a:rPr lang="en-US" dirty="0">
                <a:latin typeface="Palatino Linotype" panose="02040502050505030304" pitchFamily="18" charset="0"/>
              </a:rPr>
              <a:t> long </a:t>
            </a:r>
            <a:r>
              <a:rPr lang="en-US" dirty="0" err="1">
                <a:latin typeface="Palatino Linotype" panose="02040502050505030304" pitchFamily="18" charset="0"/>
              </a:rPr>
              <a:t>simunant</a:t>
            </a:r>
            <a:r>
              <a:rPr lang="en-US" dirty="0">
                <a:latin typeface="Palatino Linotype" panose="02040502050505030304" pitchFamily="18" charset="0"/>
              </a:rPr>
              <a:t> </a:t>
            </a:r>
            <a:r>
              <a:rPr lang="en-US" dirty="0" err="1">
                <a:latin typeface="Palatino Linotype" panose="02040502050505030304" pitchFamily="18" charset="0"/>
              </a:rPr>
              <a:t>ectempos</a:t>
            </a:r>
            <a:r>
              <a:rPr lang="en-US" dirty="0">
                <a:latin typeface="Palatino Linotype" panose="02040502050505030304" pitchFamily="18" charset="0"/>
              </a:rPr>
              <a:t> am</a:t>
            </a:r>
            <a:endParaRPr lang="en-US" dirty="0"/>
          </a:p>
          <a:p>
            <a:endParaRPr lang="en-US" dirty="0"/>
          </a:p>
        </p:txBody>
      </p:sp>
      <p:graphicFrame>
        <p:nvGraphicFramePr>
          <p:cNvPr id="14" name="Chart 13"/>
          <p:cNvGraphicFramePr/>
          <p:nvPr userDrawn="1">
            <p:extLst>
              <p:ext uri="{D42A27DB-BD31-4B8C-83A1-F6EECF244321}">
                <p14:modId xmlns:p14="http://schemas.microsoft.com/office/powerpoint/2010/main" val="3933697324"/>
              </p:ext>
            </p:extLst>
          </p:nvPr>
        </p:nvGraphicFramePr>
        <p:xfrm>
          <a:off x="628651" y="1680670"/>
          <a:ext cx="6076950" cy="368646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730409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dato 2"/>
          <p:cNvSpPr>
            <a:spLocks noGrp="1"/>
          </p:cNvSpPr>
          <p:nvPr>
            <p:ph type="dt" sz="half" idx="10"/>
          </p:nvPr>
        </p:nvSpPr>
        <p:spPr>
          <a:xfrm>
            <a:off x="457200" y="6356350"/>
            <a:ext cx="2133600" cy="365125"/>
          </a:xfrm>
          <a:prstGeom prst="rect">
            <a:avLst/>
          </a:prstGeom>
        </p:spPr>
        <p:txBody>
          <a:bodyPr/>
          <a:lstStyle/>
          <a:p>
            <a:fld id="{2F85EFC8-B4E8-4819-B420-F52C5D9C3EFB}" type="datetimeFigureOut">
              <a:rPr lang="da-DK" smtClean="0"/>
              <a:t>13-12-2017</a:t>
            </a:fld>
            <a:endParaRPr lang="da-DK"/>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p>
            <a:endParaRPr lang="da-DK"/>
          </a:p>
        </p:txBody>
      </p:sp>
      <p:sp>
        <p:nvSpPr>
          <p:cNvPr id="5" name="Pladsholder til diasnummer 4"/>
          <p:cNvSpPr>
            <a:spLocks noGrp="1"/>
          </p:cNvSpPr>
          <p:nvPr>
            <p:ph type="sldNum" sz="quarter" idx="12"/>
          </p:nvPr>
        </p:nvSpPr>
        <p:spPr/>
        <p:txBody>
          <a:bodyPr/>
          <a:lstStyle/>
          <a:p>
            <a:fld id="{8F01C443-439B-4894-8076-EA555696B607}" type="slidenum">
              <a:rPr lang="da-DK" smtClean="0"/>
              <a:t>‹#›</a:t>
            </a:fld>
            <a:endParaRPr lang="da-DK"/>
          </a:p>
        </p:txBody>
      </p:sp>
    </p:spTree>
    <p:extLst>
      <p:ext uri="{BB962C8B-B14F-4D97-AF65-F5344CB8AC3E}">
        <p14:creationId xmlns:p14="http://schemas.microsoft.com/office/powerpoint/2010/main" val="791423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436488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knowledgments Slide">
    <p:bg>
      <p:bgPr>
        <a:solidFill>
          <a:schemeClr val="bg1"/>
        </a:solidFill>
        <a:effectLst/>
      </p:bgPr>
    </p:bg>
    <p:spTree>
      <p:nvGrpSpPr>
        <p:cNvPr id="1" name=""/>
        <p:cNvGrpSpPr/>
        <p:nvPr/>
      </p:nvGrpSpPr>
      <p:grpSpPr>
        <a:xfrm>
          <a:off x="0" y="0"/>
          <a:ext cx="0" cy="0"/>
          <a:chOff x="0" y="0"/>
          <a:chExt cx="0" cy="0"/>
        </a:xfrm>
      </p:grpSpPr>
      <p:pic>
        <p:nvPicPr>
          <p:cNvPr id="1026" name="Picture 112"/>
          <p:cNvPicPr>
            <a:picLocks noChangeAspect="1" noChangeArrowheads="1"/>
          </p:cNvPicPr>
          <p:nvPr userDrawn="1"/>
        </p:nvPicPr>
        <p:blipFill>
          <a:blip r:embed="rId2">
            <a:extLst>
              <a:ext uri="{28A0092B-C50C-407E-A947-70E740481C1C}">
                <a14:useLocalDpi xmlns:a14="http://schemas.microsoft.com/office/drawing/2010/main" val="0"/>
              </a:ext>
            </a:extLst>
          </a:blip>
          <a:srcRect r="77617"/>
          <a:stretch>
            <a:fillRect/>
          </a:stretch>
        </p:blipFill>
        <p:spPr bwMode="auto">
          <a:xfrm>
            <a:off x="4233157" y="5157001"/>
            <a:ext cx="1400816" cy="12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3"/>
          <p:cNvPicPr>
            <a:picLocks noChangeAspect="1" noChangeArrowheads="1"/>
          </p:cNvPicPr>
          <p:nvPr userDrawn="1"/>
        </p:nvPicPr>
        <p:blipFill>
          <a:blip r:embed="rId2">
            <a:extLst>
              <a:ext uri="{28A0092B-C50C-407E-A947-70E740481C1C}">
                <a14:useLocalDpi xmlns:a14="http://schemas.microsoft.com/office/drawing/2010/main" val="0"/>
              </a:ext>
            </a:extLst>
          </a:blip>
          <a:srcRect l="22334" r="62881"/>
          <a:stretch>
            <a:fillRect/>
          </a:stretch>
        </p:blipFill>
        <p:spPr bwMode="auto">
          <a:xfrm>
            <a:off x="2817563" y="5148021"/>
            <a:ext cx="916566" cy="12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14"/>
          <p:cNvPicPr>
            <a:picLocks noChangeAspect="1" noChangeArrowheads="1"/>
          </p:cNvPicPr>
          <p:nvPr userDrawn="1"/>
        </p:nvPicPr>
        <p:blipFill>
          <a:blip r:embed="rId2">
            <a:extLst>
              <a:ext uri="{28A0092B-C50C-407E-A947-70E740481C1C}">
                <a14:useLocalDpi xmlns:a14="http://schemas.microsoft.com/office/drawing/2010/main" val="0"/>
              </a:ext>
            </a:extLst>
          </a:blip>
          <a:srcRect l="36774" r="25835"/>
          <a:stretch>
            <a:fillRect/>
          </a:stretch>
        </p:blipFill>
        <p:spPr bwMode="auto">
          <a:xfrm>
            <a:off x="5937698" y="5230621"/>
            <a:ext cx="2310948" cy="126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5"/>
          <p:cNvPicPr>
            <a:picLocks noChangeAspect="1" noChangeArrowheads="1"/>
          </p:cNvPicPr>
          <p:nvPr userDrawn="1"/>
        </p:nvPicPr>
        <p:blipFill>
          <a:blip r:embed="rId2">
            <a:extLst>
              <a:ext uri="{28A0092B-C50C-407E-A947-70E740481C1C}">
                <a14:useLocalDpi xmlns:a14="http://schemas.microsoft.com/office/drawing/2010/main" val="0"/>
              </a:ext>
            </a:extLst>
          </a:blip>
          <a:srcRect l="73524"/>
          <a:stretch>
            <a:fillRect/>
          </a:stretch>
        </p:blipFill>
        <p:spPr bwMode="auto">
          <a:xfrm>
            <a:off x="626918" y="5158946"/>
            <a:ext cx="1641782" cy="12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userDrawn="1"/>
        </p:nvSpPr>
        <p:spPr>
          <a:xfrm>
            <a:off x="616063" y="545670"/>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solidFill>
                  <a:schemeClr val="accent3"/>
                </a:solidFill>
                <a:latin typeface="+mj-lt"/>
              </a:rPr>
              <a:t>Acknowledgments</a:t>
            </a:r>
          </a:p>
        </p:txBody>
      </p:sp>
      <p:sp>
        <p:nvSpPr>
          <p:cNvPr id="2" name="Rectangle 1"/>
          <p:cNvSpPr/>
          <p:nvPr userDrawn="1"/>
        </p:nvSpPr>
        <p:spPr>
          <a:xfrm>
            <a:off x="690312" y="1432900"/>
            <a:ext cx="6159208" cy="1171603"/>
          </a:xfrm>
          <a:prstGeom prst="rect">
            <a:avLst/>
          </a:prstGeom>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This project is a collaboration of The United Nations Statistics Division, United Nations Environment </a:t>
            </a:r>
            <a:r>
              <a:rPr lang="en-US" sz="1600" baseline="0" dirty="0" err="1">
                <a:solidFill>
                  <a:schemeClr val="tx2"/>
                </a:solidFill>
                <a:latin typeface="Palatino Linotype" panose="02040502050505030304" pitchFamily="18" charset="0"/>
                <a:ea typeface="Calibri" panose="020F0502020204030204" pitchFamily="34" charset="0"/>
                <a:cs typeface="Times New Roman" panose="02020603050405020304" pitchFamily="18" charset="0"/>
              </a:rPr>
              <a:t>Programme</a:t>
            </a:r>
            <a:r>
              <a:rPr lang="en-US" sz="1600" baseline="0" dirty="0">
                <a:solidFill>
                  <a:schemeClr val="tx2"/>
                </a:solidFill>
                <a:latin typeface="Palatino Linotype" panose="02040502050505030304" pitchFamily="18" charset="0"/>
                <a:ea typeface="Calibri" panose="020F0502020204030204" pitchFamily="34" charset="0"/>
                <a:cs typeface="Times New Roman" panose="02020603050405020304" pitchFamily="18" charset="0"/>
              </a:rPr>
              <a:t> and the Secretariat of the Convention on Biological Diversity and is supported by the Government of Norway</a:t>
            </a:r>
          </a:p>
        </p:txBody>
      </p:sp>
    </p:spTree>
    <p:extLst>
      <p:ext uri="{BB962C8B-B14F-4D97-AF65-F5344CB8AC3E}">
        <p14:creationId xmlns:p14="http://schemas.microsoft.com/office/powerpoint/2010/main" val="179632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userDrawn="1"/>
        </p:nvSpPr>
        <p:spPr>
          <a:xfrm>
            <a:off x="641901" y="3203108"/>
            <a:ext cx="6858000" cy="591670"/>
          </a:xfrm>
          <a:prstGeom prst="rect">
            <a:avLst/>
          </a:prstGeom>
        </p:spPr>
        <p:txBody>
          <a:bodyPr anchor="b"/>
          <a:lstStyle>
            <a:lvl1pPr algn="l" defTabSz="914400" rtl="0" eaLnBrk="1" latinLnBrk="0" hangingPunct="1">
              <a:lnSpc>
                <a:spcPct val="90000"/>
              </a:lnSpc>
              <a:spcBef>
                <a:spcPct val="0"/>
              </a:spcBef>
              <a:buNone/>
              <a:defRPr sz="3600" b="1" kern="1200" baseline="0">
                <a:solidFill>
                  <a:srgbClr val="0984AF"/>
                </a:solidFill>
                <a:latin typeface="News Gothic" panose="02000503040000020004" pitchFamily="2" charset="0"/>
                <a:ea typeface="+mj-ea"/>
                <a:cs typeface="+mj-cs"/>
              </a:defRPr>
            </a:lvl1pPr>
          </a:lstStyle>
          <a:p>
            <a:r>
              <a:rPr lang="en-US" b="0" dirty="0">
                <a:latin typeface="Franklin Gothic Medium"/>
              </a:rPr>
              <a:t>THANK YOU</a:t>
            </a:r>
          </a:p>
        </p:txBody>
      </p:sp>
      <p:sp>
        <p:nvSpPr>
          <p:cNvPr id="11" name="Subtitle 2"/>
          <p:cNvSpPr txBox="1">
            <a:spLocks/>
          </p:cNvSpPr>
          <p:nvPr userDrawn="1"/>
        </p:nvSpPr>
        <p:spPr>
          <a:xfrm>
            <a:off x="641901" y="3756294"/>
            <a:ext cx="6858000" cy="417854"/>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lang="en-US" sz="2400" kern="1200" baseline="0" smtClean="0">
                <a:solidFill>
                  <a:schemeClr val="tx1"/>
                </a:solidFill>
                <a:effectLst/>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err="1"/>
              <a:t>seea@un.org</a:t>
            </a:r>
            <a:endParaRPr lang="en-US" sz="1800" dirty="0"/>
          </a:p>
        </p:txBody>
      </p:sp>
    </p:spTree>
    <p:extLst>
      <p:ext uri="{BB962C8B-B14F-4D97-AF65-F5344CB8AC3E}">
        <p14:creationId xmlns:p14="http://schemas.microsoft.com/office/powerpoint/2010/main" val="267540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521" y="1669490"/>
            <a:ext cx="7886700" cy="576170"/>
          </a:xfrm>
          <a:prstGeom prst="rect">
            <a:avLst/>
          </a:prstGeom>
        </p:spPr>
        <p:txBody>
          <a:bodyPr/>
          <a:lstStyle>
            <a:lvl1pPr>
              <a:defRPr sz="4000" b="0" spc="100" baseline="0">
                <a:solidFill>
                  <a:schemeClr val="bg1"/>
                </a:solidFill>
                <a:latin typeface="Franklin Gothic Medium"/>
              </a:defRPr>
            </a:lvl1pPr>
          </a:lstStyle>
          <a:p>
            <a:r>
              <a:rPr lang="en-US" dirty="0"/>
              <a:t>PRESENTATION TITLE</a:t>
            </a:r>
          </a:p>
        </p:txBody>
      </p:sp>
      <p:sp>
        <p:nvSpPr>
          <p:cNvPr id="7" name="Text Placeholder 6"/>
          <p:cNvSpPr>
            <a:spLocks noGrp="1"/>
          </p:cNvSpPr>
          <p:nvPr>
            <p:ph type="body" sz="quarter" idx="10" hasCustomPrompt="1"/>
          </p:nvPr>
        </p:nvSpPr>
        <p:spPr>
          <a:xfrm>
            <a:off x="534521" y="2435969"/>
            <a:ext cx="7886700" cy="656856"/>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Subtitle</a:t>
            </a:r>
          </a:p>
        </p:txBody>
      </p:sp>
      <p:sp>
        <p:nvSpPr>
          <p:cNvPr id="9" name="Text Placeholder 8"/>
          <p:cNvSpPr>
            <a:spLocks noGrp="1"/>
          </p:cNvSpPr>
          <p:nvPr>
            <p:ph type="body" sz="quarter" idx="11" hasCustomPrompt="1"/>
          </p:nvPr>
        </p:nvSpPr>
        <p:spPr>
          <a:xfrm>
            <a:off x="534521" y="3738467"/>
            <a:ext cx="7886700" cy="483909"/>
          </a:xfrm>
          <a:prstGeom prst="rect">
            <a:avLst/>
          </a:prstGeom>
        </p:spPr>
        <p:txBody>
          <a:bodyPr/>
          <a:lstStyle>
            <a:lvl1pPr marL="0" indent="0">
              <a:buNone/>
              <a:defRPr sz="2800">
                <a:solidFill>
                  <a:schemeClr val="bg1"/>
                </a:solidFill>
                <a:latin typeface="Franklin Gothic Book"/>
                <a:cs typeface="Franklin Gothic Book"/>
              </a:defRPr>
            </a:lvl1pPr>
          </a:lstStyle>
          <a:p>
            <a:pPr lvl="0"/>
            <a:r>
              <a:rPr lang="en-US" dirty="0"/>
              <a:t>Date</a:t>
            </a:r>
          </a:p>
        </p:txBody>
      </p:sp>
    </p:spTree>
    <p:extLst>
      <p:ext uri="{BB962C8B-B14F-4D97-AF65-F5344CB8AC3E}">
        <p14:creationId xmlns:p14="http://schemas.microsoft.com/office/powerpoint/2010/main" val="71668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2944905"/>
            <a:ext cx="6858000" cy="605397"/>
          </a:xfrm>
          <a:prstGeom prst="rect">
            <a:avLst/>
          </a:prstGeom>
        </p:spPr>
        <p:txBody>
          <a:bodyPr anchor="b"/>
          <a:lstStyle>
            <a:lvl1pPr algn="l">
              <a:defRPr sz="3600" b="0" i="0">
                <a:solidFill>
                  <a:schemeClr val="bg1"/>
                </a:solidFill>
                <a:latin typeface="Franklin Gothic Medium"/>
              </a:defRPr>
            </a:lvl1pPr>
          </a:lstStyle>
          <a:p>
            <a:r>
              <a:rPr lang="en-US" dirty="0"/>
              <a:t>DIVIDER</a:t>
            </a:r>
          </a:p>
        </p:txBody>
      </p:sp>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87022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with Text Box">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Text Box </a:t>
            </a:r>
          </a:p>
        </p:txBody>
      </p:sp>
      <p:sp>
        <p:nvSpPr>
          <p:cNvPr id="3" name="Subtitle 2"/>
          <p:cNvSpPr>
            <a:spLocks noGrp="1"/>
          </p:cNvSpPr>
          <p:nvPr>
            <p:ph type="subTitle" idx="1" hasCustomPrompt="1"/>
          </p:nvPr>
        </p:nvSpPr>
        <p:spPr>
          <a:xfrm>
            <a:off x="628650" y="1463955"/>
            <a:ext cx="6858000"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5" name="Picture 2" descr="Image result for knb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43861"/>
          <a:stretch/>
        </p:blipFill>
        <p:spPr bwMode="auto">
          <a:xfrm>
            <a:off x="7515033" y="6086998"/>
            <a:ext cx="1428229" cy="5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4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a:t>
            </a:r>
          </a:p>
        </p:txBody>
      </p:sp>
      <p:sp>
        <p:nvSpPr>
          <p:cNvPr id="5" name="Text Placeholder 4"/>
          <p:cNvSpPr>
            <a:spLocks noGrp="1"/>
          </p:cNvSpPr>
          <p:nvPr>
            <p:ph type="body" sz="quarter" idx="13" hasCustomPrompt="1"/>
          </p:nvPr>
        </p:nvSpPr>
        <p:spPr>
          <a:xfrm>
            <a:off x="628650" y="1478805"/>
            <a:ext cx="6858000" cy="3308347"/>
          </a:xfrm>
          <a:prstGeom prst="rect">
            <a:avLst/>
          </a:prstGeom>
        </p:spPr>
        <p:txBody>
          <a:bodyPr/>
          <a:lstStyle>
            <a:lvl1pPr>
              <a:lnSpc>
                <a:spcPct val="110000"/>
              </a:lnSpc>
              <a:buClr>
                <a:srgbClr val="0984AF"/>
              </a:buClr>
              <a:defRPr sz="1800">
                <a:solidFill>
                  <a:schemeClr val="accent4"/>
                </a:solidFill>
                <a:latin typeface="Palatino Linotype" panose="02040502050505030304" pitchFamily="18" charset="0"/>
              </a:defRPr>
            </a:lvl1pPr>
            <a:lvl2pPr marL="685800" indent="-228600">
              <a:lnSpc>
                <a:spcPct val="110000"/>
              </a:lnSpc>
              <a:buClr>
                <a:srgbClr val="0984AF"/>
              </a:buClr>
              <a:buFont typeface="News Gothic" panose="02000503040000020004" pitchFamily="2" charset="0"/>
              <a:buChar char="&gt;"/>
              <a:defRPr sz="1800">
                <a:solidFill>
                  <a:schemeClr val="accent4"/>
                </a:solidFill>
                <a:latin typeface="Palatino Linotype" panose="02040502050505030304" pitchFamily="18" charset="0"/>
              </a:defRPr>
            </a:lvl2pPr>
            <a:lvl3pPr marL="1143000" indent="-228600">
              <a:lnSpc>
                <a:spcPct val="110000"/>
              </a:lnSpc>
              <a:buClr>
                <a:srgbClr val="0984AF"/>
              </a:buClr>
              <a:buFont typeface="Calibri" panose="020F0502020204030204" pitchFamily="34" charset="0"/>
              <a:buChar char="⁻"/>
              <a:defRPr sz="1800">
                <a:solidFill>
                  <a:schemeClr val="accent4"/>
                </a:solidFill>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lnSpc>
                <a:spcPct val="110000"/>
              </a:lnSpc>
              <a:buClr>
                <a:srgbClr val="0984AF"/>
              </a:buClr>
              <a:defRPr sz="1800" baseline="0">
                <a:solidFill>
                  <a:schemeClr val="accent4"/>
                </a:solidFill>
                <a:latin typeface="Palatino Linotype" panose="02040502050505030304" pitchFamily="18" charset="0"/>
              </a:defRPr>
            </a:lvl5pPr>
          </a:lstStyle>
          <a:p>
            <a:pPr lvl="0"/>
            <a:r>
              <a:rPr lang="en-US" dirty="0"/>
              <a:t>Bullet 1</a:t>
            </a:r>
          </a:p>
          <a:p>
            <a:pPr lvl="1"/>
            <a:r>
              <a:rPr lang="en-US" dirty="0"/>
              <a:t> Indent 1</a:t>
            </a:r>
          </a:p>
          <a:p>
            <a:pPr lvl="2"/>
            <a:r>
              <a:rPr lang="en-US" dirty="0"/>
              <a:t>Indent 2</a:t>
            </a:r>
          </a:p>
          <a:p>
            <a:pPr lvl="4"/>
            <a:r>
              <a:rPr lang="en-US" dirty="0"/>
              <a:t>Bullet 2</a:t>
            </a:r>
          </a:p>
          <a:p>
            <a:pPr lvl="4"/>
            <a:r>
              <a:rPr lang="en-US" dirty="0"/>
              <a:t>Bullet 3</a:t>
            </a:r>
          </a:p>
          <a:p>
            <a:pPr lvl="4"/>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2" descr="Image result for knb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43861"/>
          <a:stretch/>
        </p:blipFill>
        <p:spPr bwMode="auto">
          <a:xfrm>
            <a:off x="7515033" y="6086998"/>
            <a:ext cx="1428229" cy="5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7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Bullets- 2 Colum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Bullets- 2 Columns</a:t>
            </a:r>
          </a:p>
        </p:txBody>
      </p:sp>
      <p:sp>
        <p:nvSpPr>
          <p:cNvPr id="5" name="Text Placeholder 4"/>
          <p:cNvSpPr>
            <a:spLocks noGrp="1"/>
          </p:cNvSpPr>
          <p:nvPr>
            <p:ph type="body" sz="quarter" idx="13" hasCustomPrompt="1"/>
          </p:nvPr>
        </p:nvSpPr>
        <p:spPr>
          <a:xfrm>
            <a:off x="628650" y="1478805"/>
            <a:ext cx="3822326" cy="3308347"/>
          </a:xfrm>
          <a:prstGeom prst="rect">
            <a:avLst/>
          </a:prstGeom>
        </p:spPr>
        <p:txBody>
          <a:bodyPr/>
          <a:lstStyle>
            <a:lvl1pPr>
              <a:buClr>
                <a:srgbClr val="0984AF"/>
              </a:buClr>
              <a:defRPr sz="1800" baseline="0">
                <a:latin typeface="Palatino Linotype" panose="02040502050505030304" pitchFamily="18" charset="0"/>
              </a:defRPr>
            </a:lvl1pPr>
            <a:lvl2pPr marL="685800" indent="-228600">
              <a:buClr>
                <a:srgbClr val="0984AF"/>
              </a:buClr>
              <a:buFont typeface="Wingdings" panose="05000000000000000000" pitchFamily="2" charset="2"/>
              <a:buChar char="Ø"/>
              <a:defRPr sz="2400">
                <a:latin typeface="Palatino Linotype" panose="02040502050505030304" pitchFamily="18" charset="0"/>
              </a:defRPr>
            </a:lvl2pPr>
            <a:lvl3pPr marL="1143000" indent="-228600">
              <a:buClr>
                <a:srgbClr val="0984AF"/>
              </a:buClr>
              <a:buFont typeface="Calibri" panose="020F0502020204030204" pitchFamily="34" charset="0"/>
              <a:buChar char="⁻"/>
              <a:defRPr sz="2400">
                <a:latin typeface="Palatino Linotype" panose="02040502050505030304" pitchFamily="18" charset="0"/>
              </a:defRPr>
            </a:lvl3pPr>
            <a:lvl4pPr marL="1371600" indent="0">
              <a:buNone/>
              <a:defRPr sz="2400">
                <a:latin typeface="Palatino Linotype" panose="02040502050505030304" pitchFamily="18" charset="0"/>
              </a:defRPr>
            </a:lvl4pPr>
            <a:lvl5pPr marL="0" indent="228600">
              <a:buClr>
                <a:srgbClr val="0984AF"/>
              </a:buClr>
              <a:defRPr sz="2400" baseline="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4" name="Text Placeholder 3"/>
          <p:cNvSpPr>
            <a:spLocks noGrp="1"/>
          </p:cNvSpPr>
          <p:nvPr>
            <p:ph type="body" sz="quarter" idx="14" hasCustomPrompt="1"/>
          </p:nvPr>
        </p:nvSpPr>
        <p:spPr>
          <a:xfrm>
            <a:off x="4693024" y="1478805"/>
            <a:ext cx="3822326" cy="3309095"/>
          </a:xfrm>
          <a:prstGeom prst="rect">
            <a:avLst/>
          </a:prstGeom>
        </p:spPr>
        <p:txBody>
          <a:bodyPr/>
          <a:lstStyle>
            <a:lvl1pPr marL="342900" indent="-342900" algn="l">
              <a:buClr>
                <a:srgbClr val="0984AF"/>
              </a:buClr>
              <a:buFont typeface="Arial" panose="020B0604020202020204" pitchFamily="34" charset="0"/>
              <a:buChar char="•"/>
              <a:defRPr sz="1800" baseline="0">
                <a:latin typeface="Palatino Linotype" panose="02040502050505030304" pitchFamily="18" charset="0"/>
              </a:defRPr>
            </a:lvl1pPr>
            <a:lvl2pPr marL="457200" indent="0" algn="l">
              <a:buFont typeface="Arial" panose="020B0604020202020204" pitchFamily="34" charset="0"/>
              <a:buNone/>
              <a:defRPr sz="2400">
                <a:latin typeface="Palatino Linotype" panose="02040502050505030304" pitchFamily="18" charset="0"/>
              </a:defRPr>
            </a:lvl2pPr>
            <a:lvl3pPr marL="914400" indent="0" algn="l">
              <a:buFont typeface="Arial" panose="020B0604020202020204" pitchFamily="34" charset="0"/>
              <a:buNone/>
              <a:defRPr sz="2400">
                <a:latin typeface="Palatino Linotype" panose="02040502050505030304" pitchFamily="18" charset="0"/>
              </a:defRPr>
            </a:lvl3pPr>
            <a:lvl4pPr marL="1371600" indent="0" algn="l">
              <a:buFont typeface="Arial" panose="020B0604020202020204" pitchFamily="34" charset="0"/>
              <a:buNone/>
              <a:defRPr sz="2400">
                <a:latin typeface="Palatino Linotype" panose="02040502050505030304" pitchFamily="18" charset="0"/>
              </a:defRPr>
            </a:lvl4pPr>
            <a:lvl5pPr marL="1828800" indent="0" algn="l">
              <a:buFont typeface="Arial" panose="020B0604020202020204" pitchFamily="34" charset="0"/>
              <a:buNone/>
              <a:defRPr sz="2400">
                <a:latin typeface="Palatino Linotype" panose="02040502050505030304" pitchFamily="18" charset="0"/>
              </a:defRPr>
            </a:lvl5pPr>
          </a:lstStyle>
          <a:p>
            <a:pPr lvl="0"/>
            <a:r>
              <a:rPr lang="en-US" dirty="0"/>
              <a:t>Bullet 1</a:t>
            </a:r>
          </a:p>
          <a:p>
            <a:pPr lvl="0"/>
            <a:r>
              <a:rPr lang="en-US" dirty="0"/>
              <a:t>Bullet 2</a:t>
            </a:r>
          </a:p>
          <a:p>
            <a:pPr lvl="0"/>
            <a:r>
              <a:rPr lang="en-US" dirty="0"/>
              <a:t>Bullet 3</a:t>
            </a:r>
          </a:p>
          <a:p>
            <a:pPr lvl="0"/>
            <a:r>
              <a:rPr lang="en-US" dirty="0"/>
              <a:t>Bullet 4</a:t>
            </a:r>
          </a:p>
        </p:txBody>
      </p:sp>
      <p:sp>
        <p:nvSpPr>
          <p:cNvPr id="7"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2" descr="Image result for knbs"/>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43861"/>
          <a:stretch/>
        </p:blipFill>
        <p:spPr bwMode="auto">
          <a:xfrm>
            <a:off x="7515033" y="6086998"/>
            <a:ext cx="1428229" cy="5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46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Slide with Text &amp; Image">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51183"/>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850" y="-1"/>
            <a:ext cx="3891150" cy="608996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l">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6" name="Picture 2" descr="Image result for knbs"/>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3861"/>
          <a:stretch/>
        </p:blipFill>
        <p:spPr bwMode="auto">
          <a:xfrm>
            <a:off x="7515033" y="6086998"/>
            <a:ext cx="1428229" cy="5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23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amp; 2 Images">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0"/>
            <a:ext cx="4224150" cy="968188"/>
          </a:xfrm>
          <a:prstGeom prst="rect">
            <a:avLst/>
          </a:prstGeom>
        </p:spPr>
        <p:txBody>
          <a:bodyPr anchor="t" anchorCtr="0">
            <a:noAutofit/>
          </a:bodyPr>
          <a:lstStyle>
            <a:lvl1pPr>
              <a:defRPr sz="3600" b="0">
                <a:solidFill>
                  <a:schemeClr val="accent3"/>
                </a:solidFill>
                <a:latin typeface="+mj-lt"/>
              </a:defRPr>
            </a:lvl1pPr>
          </a:lstStyle>
          <a:p>
            <a:r>
              <a:rPr lang="en-US" dirty="0"/>
              <a:t>Slide with Text and Image</a:t>
            </a:r>
          </a:p>
        </p:txBody>
      </p:sp>
      <p:sp>
        <p:nvSpPr>
          <p:cNvPr id="3" name="Picture Placeholder 2"/>
          <p:cNvSpPr>
            <a:spLocks noGrp="1"/>
          </p:cNvSpPr>
          <p:nvPr>
            <p:ph type="pic" idx="1"/>
          </p:nvPr>
        </p:nvSpPr>
        <p:spPr>
          <a:xfrm>
            <a:off x="5252662" y="457200"/>
            <a:ext cx="3891150" cy="244736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630238" y="1627094"/>
            <a:ext cx="4224150" cy="4061012"/>
          </a:xfrm>
          <a:prstGeom prst="rect">
            <a:avLst/>
          </a:prstGeom>
        </p:spPr>
        <p:txBody>
          <a:bodyPr/>
          <a:lstStyle>
            <a:lvl1pPr marL="0" indent="0" algn="just">
              <a:lnSpc>
                <a:spcPct val="110000"/>
              </a:lnSpc>
              <a:buNone/>
              <a:defRPr lang="en-US" sz="1800">
                <a:effectLst/>
                <a:latin typeface="Palatino Linotype" panose="0204050205050503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etend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mio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adoldsed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malanaliqua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evenema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teveniam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manadullamco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Duis</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aute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irure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dolor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reprehenderit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voluptate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esse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cillum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eu</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fugiat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nulla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pariatur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Le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Excepteur</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sint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occaecat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cupidatat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non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asproident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in culpa qui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polotofficia</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deserunt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mollit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anim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id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est</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18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laborum</a:t>
            </a:r>
            <a:r>
              <a:rPr lang="en-US" sz="18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icture Placeholder 5"/>
          <p:cNvSpPr>
            <a:spLocks noGrp="1"/>
          </p:cNvSpPr>
          <p:nvPr>
            <p:ph type="pic" sz="quarter" idx="13"/>
          </p:nvPr>
        </p:nvSpPr>
        <p:spPr>
          <a:xfrm>
            <a:off x="5252850" y="3217817"/>
            <a:ext cx="3890962" cy="2420937"/>
          </a:xfrm>
          <a:prstGeom prst="rect">
            <a:avLst/>
          </a:prstGeom>
        </p:spPr>
        <p:txBody>
          <a:bodyPr/>
          <a:lstStyle/>
          <a:p>
            <a:endParaRPr lang="en-US"/>
          </a:p>
        </p:txBody>
      </p:sp>
      <p:sp>
        <p:nvSpPr>
          <p:cNvPr id="10"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30157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Diagram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84094"/>
            <a:ext cx="6858000" cy="591670"/>
          </a:xfrm>
          <a:prstGeom prst="rect">
            <a:avLst/>
          </a:prstGeom>
        </p:spPr>
        <p:txBody>
          <a:bodyPr anchor="b"/>
          <a:lstStyle>
            <a:lvl1pPr algn="l">
              <a:defRPr sz="3600" b="0" baseline="0">
                <a:solidFill>
                  <a:schemeClr val="accent3"/>
                </a:solidFill>
                <a:latin typeface="+mj-lt"/>
              </a:defRPr>
            </a:lvl1pPr>
          </a:lstStyle>
          <a:p>
            <a:r>
              <a:rPr lang="en-US" dirty="0"/>
              <a:t>Slide With Diagram and Text</a:t>
            </a:r>
          </a:p>
        </p:txBody>
      </p:sp>
      <p:sp>
        <p:nvSpPr>
          <p:cNvPr id="3" name="Subtitle 2"/>
          <p:cNvSpPr>
            <a:spLocks noGrp="1"/>
          </p:cNvSpPr>
          <p:nvPr>
            <p:ph type="subTitle" idx="1" hasCustomPrompt="1"/>
          </p:nvPr>
        </p:nvSpPr>
        <p:spPr>
          <a:xfrm>
            <a:off x="628650" y="1463955"/>
            <a:ext cx="4037479" cy="4089680"/>
          </a:xfrm>
          <a:prstGeom prst="rect">
            <a:avLst/>
          </a:prstGeom>
        </p:spPr>
        <p:txBody>
          <a:bodyP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lang="en-US" sz="180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Lorem ipsum dolor sit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amet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consectetur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adipiscing</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elit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sed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do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eiusmod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tempor</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incididunt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dolore</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magna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p>
          <a:p>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enim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ad minim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veniam</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quis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nostrud</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exercitation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ullamco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laboris</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nisi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ut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aliquip</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ex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ea</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commodo</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 </a:t>
            </a:r>
            <a:r>
              <a:rPr lang="en-US" sz="2400" dirty="0" err="1">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consequat</a:t>
            </a:r>
            <a:r>
              <a:rPr lang="en-US" sz="2400" dirty="0">
                <a:solidFill>
                  <a:srgbClr val="000000"/>
                </a:solidFill>
                <a:effectLst/>
                <a:latin typeface="Palatino Linotype" panose="02040502050505030304" pitchFamily="18" charset="0"/>
                <a:ea typeface="Calibri" panose="020F0502020204030204" pitchFamily="34" charset="0"/>
                <a:cs typeface="Arial" panose="020B0604020202020204" pitchFamily="34" charset="0"/>
              </a:rPr>
              <a:t>.</a:t>
            </a:r>
            <a:endParaRPr lang="en-US" dirty="0"/>
          </a:p>
          <a:p>
            <a:endParaRPr lang="en-US" dirty="0"/>
          </a:p>
        </p:txBody>
      </p:sp>
      <p:sp>
        <p:nvSpPr>
          <p:cNvPr id="8" name="Table Placeholder 7"/>
          <p:cNvSpPr>
            <a:spLocks noGrp="1"/>
          </p:cNvSpPr>
          <p:nvPr>
            <p:ph type="tbl" sz="quarter" idx="13" hasCustomPrompt="1"/>
          </p:nvPr>
        </p:nvSpPr>
        <p:spPr>
          <a:xfrm>
            <a:off x="4908550" y="1463675"/>
            <a:ext cx="3606800" cy="4089400"/>
          </a:xfrm>
          <a:prstGeom prst="rect">
            <a:avLst/>
          </a:prstGeom>
        </p:spPr>
        <p:txBody>
          <a:bodyPr/>
          <a:lstStyle>
            <a:lvl1pPr>
              <a:defRPr/>
            </a:lvl1pPr>
          </a:lstStyle>
          <a:p>
            <a:r>
              <a:rPr lang="en-US" dirty="0"/>
              <a:t>Diagram</a:t>
            </a:r>
          </a:p>
        </p:txBody>
      </p:sp>
      <p:sp>
        <p:nvSpPr>
          <p:cNvPr id="9"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1034009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5.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3494" t="22895" r="16815" b="27596"/>
          <a:stretch/>
        </p:blipFill>
        <p:spPr>
          <a:xfrm>
            <a:off x="4501825" y="1968653"/>
            <a:ext cx="3043004" cy="2342731"/>
          </a:xfrm>
          <a:prstGeom prst="rect">
            <a:avLst/>
          </a:prstGeom>
        </p:spPr>
      </p:pic>
    </p:spTree>
    <p:extLst>
      <p:ext uri="{BB962C8B-B14F-4D97-AF65-F5344CB8AC3E}">
        <p14:creationId xmlns:p14="http://schemas.microsoft.com/office/powerpoint/2010/main" val="2997010607"/>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02577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spTree>
    <p:extLst>
      <p:ext uri="{BB962C8B-B14F-4D97-AF65-F5344CB8AC3E}">
        <p14:creationId xmlns:p14="http://schemas.microsoft.com/office/powerpoint/2010/main" val="2762336697"/>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99000"/>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859585" y="6247795"/>
            <a:ext cx="2057400" cy="365125"/>
          </a:xfrm>
          <a:prstGeom prst="rect">
            <a:avLst/>
          </a:prstGeom>
        </p:spPr>
        <p:txBody>
          <a:bodyPr/>
          <a:lstStyle>
            <a:lvl1pPr algn="r">
              <a:defRPr sz="1200" baseline="0"/>
            </a:lvl1pPr>
          </a:lstStyle>
          <a:p>
            <a:r>
              <a:rPr lang="en-US" dirty="0"/>
              <a:t>Page </a:t>
            </a:r>
            <a:fld id="{C8303BCE-995F-4709-9859-41737DB22DB5}" type="slidenum">
              <a:rPr lang="en-US" smtClean="0"/>
              <a:pPr/>
              <a:t>‹#›</a:t>
            </a:fld>
            <a:endParaRPr lang="en-US" dirty="0"/>
          </a:p>
        </p:txBody>
      </p:sp>
      <p:pic>
        <p:nvPicPr>
          <p:cNvPr id="3" name="Picture 2" descr="Image result for knbs"/>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b="43861"/>
          <a:stretch/>
        </p:blipFill>
        <p:spPr bwMode="auto">
          <a:xfrm>
            <a:off x="7515033" y="6086998"/>
            <a:ext cx="1428229" cy="52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15787"/>
      </p:ext>
    </p:extLst>
  </p:cSld>
  <p:clrMap bg1="lt1" tx1="dk1" bg2="lt2" tx2="dk2" accent1="accent1" accent2="accent2" accent3="accent3" accent4="accent4" accent5="accent5" accent6="accent6" hlink="hlink" folHlink="folHlink"/>
  <p:sldLayoutIdLst>
    <p:sldLayoutId id="2147483702" r:id="rId1"/>
    <p:sldLayoutId id="2147483706" r:id="rId2"/>
    <p:sldLayoutId id="2147483707" r:id="rId3"/>
    <p:sldLayoutId id="2147483720" r:id="rId4"/>
    <p:sldLayoutId id="2147483721" r:id="rId5"/>
    <p:sldLayoutId id="2147483736" r:id="rId6"/>
    <p:sldLayoutId id="2147483737" r:id="rId7"/>
    <p:sldLayoutId id="2147483738" r:id="rId8"/>
    <p:sldLayoutId id="2147483743" r:id="rId9"/>
    <p:sldLayoutId id="214748374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265570"/>
      </p:ext>
    </p:extLst>
  </p:cSld>
  <p:clrMap bg1="lt1" tx1="dk1" bg2="lt2" tx2="dk2" accent1="accent1" accent2="accent2" accent3="accent3" accent4="accent4" accent5="accent5" accent6="accent6" hlink="hlink" folHlink="folHlink"/>
  <p:sldLayoutIdLst>
    <p:sldLayoutId id="2147483739"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233765" y="684029"/>
            <a:ext cx="6858000" cy="4089680"/>
          </a:xfrm>
        </p:spPr>
        <p:txBody>
          <a:bodyPr/>
          <a:lstStyle/>
          <a:p>
            <a:pPr algn="ctr"/>
            <a:r>
              <a:rPr lang="en-US" sz="3600" b="1" dirty="0"/>
              <a:t>Energy Accounts for Kenya</a:t>
            </a:r>
            <a:endParaRPr lang="en-US" sz="3200" dirty="0"/>
          </a:p>
          <a:p>
            <a:pPr algn="l"/>
            <a:endParaRPr lang="en-US" dirty="0"/>
          </a:p>
          <a:p>
            <a:pPr algn="l"/>
            <a:endParaRPr lang="en-US" dirty="0"/>
          </a:p>
        </p:txBody>
      </p:sp>
      <p:pic>
        <p:nvPicPr>
          <p:cNvPr id="1026" name="Picture 2" descr="Image result for kn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948" y="2116718"/>
            <a:ext cx="3180586" cy="2086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46786" y="5247248"/>
            <a:ext cx="2947118" cy="461665"/>
          </a:xfrm>
          <a:prstGeom prst="rect">
            <a:avLst/>
          </a:prstGeom>
          <a:noFill/>
        </p:spPr>
        <p:txBody>
          <a:bodyPr wrap="square" rtlCol="0">
            <a:spAutoFit/>
          </a:bodyPr>
          <a:lstStyle/>
          <a:p>
            <a:pPr algn="ctr"/>
            <a:r>
              <a:rPr lang="en-US" sz="2400" b="1" dirty="0" smtClean="0"/>
              <a:t>C. </a:t>
            </a:r>
            <a:r>
              <a:rPr lang="en-US" sz="2400" b="1" dirty="0"/>
              <a:t>Magu</a:t>
            </a:r>
          </a:p>
        </p:txBody>
      </p:sp>
    </p:spTree>
    <p:extLst>
      <p:ext uri="{BB962C8B-B14F-4D97-AF65-F5344CB8AC3E}">
        <p14:creationId xmlns:p14="http://schemas.microsoft.com/office/powerpoint/2010/main" val="341024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6354" y="307130"/>
            <a:ext cx="6858000" cy="591670"/>
          </a:xfrm>
        </p:spPr>
        <p:txBody>
          <a:bodyPr>
            <a:normAutofit fontScale="90000"/>
          </a:bodyPr>
          <a:lstStyle/>
          <a:p>
            <a:r>
              <a:rPr lang="en-US" sz="3200" b="1" dirty="0" smtClean="0"/>
              <a:t>Data Harmonization and Validation:</a:t>
            </a:r>
            <a:br>
              <a:rPr lang="en-US" sz="3200" b="1" dirty="0" smtClean="0"/>
            </a:br>
            <a:endParaRPr lang="da-DK" sz="3200" dirty="0"/>
          </a:p>
        </p:txBody>
      </p:sp>
      <p:sp>
        <p:nvSpPr>
          <p:cNvPr id="4" name="Subtitle 3">
            <a:extLst>
              <a:ext uri="{FF2B5EF4-FFF2-40B4-BE49-F238E27FC236}">
                <a16:creationId xmlns="" xmlns:a16="http://schemas.microsoft.com/office/drawing/2014/main" id="{26BE1EEA-84CE-47E3-AE3E-8C4DDF35E727}"/>
              </a:ext>
            </a:extLst>
          </p:cNvPr>
          <p:cNvSpPr>
            <a:spLocks noGrp="1"/>
          </p:cNvSpPr>
          <p:nvPr>
            <p:ph type="subTitle" idx="1"/>
          </p:nvPr>
        </p:nvSpPr>
        <p:spPr>
          <a:xfrm>
            <a:off x="546354" y="459888"/>
            <a:ext cx="7171182" cy="5520287"/>
          </a:xfrm>
        </p:spPr>
        <p:txBody>
          <a:bodyPr/>
          <a:lstStyle/>
          <a:p>
            <a:pPr algn="just"/>
            <a:r>
              <a:rPr lang="en-US" dirty="0" smtClean="0"/>
              <a:t>In line with KNBS role of coordinating, monitoring </a:t>
            </a:r>
            <a:r>
              <a:rPr lang="en-US" dirty="0"/>
              <a:t>and </a:t>
            </a:r>
            <a:r>
              <a:rPr lang="en-US" dirty="0" smtClean="0"/>
              <a:t>supervising </a:t>
            </a:r>
            <a:r>
              <a:rPr lang="en-US" dirty="0"/>
              <a:t>the National Statistical System (</a:t>
            </a:r>
            <a:r>
              <a:rPr lang="en-US" b="1" dirty="0"/>
              <a:t>NSS</a:t>
            </a:r>
            <a:r>
              <a:rPr lang="en-US" dirty="0" smtClean="0"/>
              <a:t>) and under the National Strategy for the Development of Statistics;</a:t>
            </a:r>
          </a:p>
          <a:p>
            <a:pPr algn="just"/>
            <a:r>
              <a:rPr lang="en-US" dirty="0" smtClean="0"/>
              <a:t>Data validation of Energy Statistics is currently been done as a sub-sector in the National Trade and Trade Facilitation Statistics workshop normally held on a quarterly basis</a:t>
            </a:r>
          </a:p>
          <a:p>
            <a:pPr algn="just"/>
            <a:r>
              <a:rPr lang="en-US" dirty="0" smtClean="0"/>
              <a:t>All our data providers (institutions) are members of this committee. The committee meets to compare data across institutions and explain data variability based on time of capture, units of measurements used, variances in temperature which affect the volumes of petroleum products etc.</a:t>
            </a:r>
            <a:endParaRPr lang="en-US" dirty="0"/>
          </a:p>
          <a:p>
            <a:pPr algn="just"/>
            <a:r>
              <a:rPr lang="en-US" dirty="0" smtClean="0"/>
              <a:t>However, plans are underway to have a stand alone Energy committee to specifically discuss energy data in line with improving the Energy balance and Accounts. </a:t>
            </a:r>
          </a:p>
          <a:p>
            <a:pPr algn="just"/>
            <a:r>
              <a:rPr lang="en-US" dirty="0" smtClean="0"/>
              <a:t>Most of these providers have already been sensitized on Energy accounts as part of SEEA accounts and are already looking forward to the final products.</a:t>
            </a:r>
            <a:endParaRPr lang="en-ZA" dirty="0"/>
          </a:p>
        </p:txBody>
      </p:sp>
    </p:spTree>
    <p:extLst>
      <p:ext uri="{BB962C8B-B14F-4D97-AF65-F5344CB8AC3E}">
        <p14:creationId xmlns:p14="http://schemas.microsoft.com/office/powerpoint/2010/main" val="239321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9765" t="31066" r="21240" b="52452"/>
          <a:stretch/>
        </p:blipFill>
        <p:spPr>
          <a:xfrm>
            <a:off x="947651" y="3133166"/>
            <a:ext cx="7299119" cy="1380497"/>
          </a:xfrm>
          <a:prstGeom prst="rect">
            <a:avLst/>
          </a:prstGeom>
        </p:spPr>
      </p:pic>
      <p:pic>
        <p:nvPicPr>
          <p:cNvPr id="4" name="Picture 3"/>
          <p:cNvPicPr>
            <a:picLocks noChangeAspect="1"/>
          </p:cNvPicPr>
          <p:nvPr/>
        </p:nvPicPr>
        <p:blipFill rotWithShape="1">
          <a:blip r:embed="rId3"/>
          <a:srcRect l="25815" t="41360" r="22096" b="33272"/>
          <a:stretch/>
        </p:blipFill>
        <p:spPr>
          <a:xfrm>
            <a:off x="1210236" y="927848"/>
            <a:ext cx="6777318" cy="1855694"/>
          </a:xfrm>
          <a:prstGeom prst="rect">
            <a:avLst/>
          </a:prstGeom>
        </p:spPr>
      </p:pic>
    </p:spTree>
    <p:extLst>
      <p:ext uri="{BB962C8B-B14F-4D97-AF65-F5344CB8AC3E}">
        <p14:creationId xmlns:p14="http://schemas.microsoft.com/office/powerpoint/2010/main" val="1253605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Energy Sector:</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Kenya’s Energy Sector is divided into 3 broad groups:</a:t>
            </a:r>
          </a:p>
          <a:p>
            <a:r>
              <a:rPr lang="en-US" dirty="0" smtClean="0"/>
              <a:t>Electricity</a:t>
            </a:r>
          </a:p>
          <a:p>
            <a:r>
              <a:rPr lang="en-US" dirty="0" smtClean="0"/>
              <a:t>Petroleum and Petroleum Products</a:t>
            </a:r>
          </a:p>
          <a:p>
            <a:r>
              <a:rPr lang="en-US" dirty="0" smtClean="0"/>
              <a:t>Informal Energy</a:t>
            </a:r>
            <a:endParaRPr lang="en-US" dirty="0"/>
          </a:p>
        </p:txBody>
      </p:sp>
    </p:spTree>
    <p:extLst>
      <p:ext uri="{BB962C8B-B14F-4D97-AF65-F5344CB8AC3E}">
        <p14:creationId xmlns:p14="http://schemas.microsoft.com/office/powerpoint/2010/main" val="216273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0" y="1075764"/>
            <a:ext cx="6858000" cy="3308347"/>
          </a:xfrm>
        </p:spPr>
        <p:txBody>
          <a:bodyPr/>
          <a:lstStyle/>
          <a:p>
            <a:pPr marL="0" indent="0">
              <a:buNone/>
            </a:pPr>
            <a:r>
              <a:rPr lang="en-US" b="1" dirty="0" smtClean="0"/>
              <a:t>Electricity Generation:</a:t>
            </a:r>
          </a:p>
          <a:p>
            <a:r>
              <a:rPr lang="en-US" dirty="0" smtClean="0"/>
              <a:t>As at 2016, 85.25 percent of Kenya’s Electricity generation was drawn from renewable sources; namely Geo-thermal (44.97%), Hydro 39.71%), Thermal (14.75%) and Wind (0.57%)</a:t>
            </a:r>
          </a:p>
          <a:p>
            <a:r>
              <a:rPr lang="en-US" dirty="0" smtClean="0"/>
              <a:t>This is displayed below:</a:t>
            </a:r>
          </a:p>
          <a:p>
            <a:endParaRPr lang="en-US" dirty="0" smtClean="0"/>
          </a:p>
        </p:txBody>
      </p:sp>
      <p:graphicFrame>
        <p:nvGraphicFramePr>
          <p:cNvPr id="4" name="Chart 3"/>
          <p:cNvGraphicFramePr>
            <a:graphicFrameLocks/>
          </p:cNvGraphicFramePr>
          <p:nvPr>
            <p:extLst>
              <p:ext uri="{D42A27DB-BD31-4B8C-83A1-F6EECF244321}">
                <p14:modId xmlns:p14="http://schemas.microsoft.com/office/powerpoint/2010/main" val="3336482355"/>
              </p:ext>
            </p:extLst>
          </p:nvPr>
        </p:nvGraphicFramePr>
        <p:xfrm>
          <a:off x="628650" y="2916936"/>
          <a:ext cx="6485382" cy="3163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75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0" y="1075764"/>
            <a:ext cx="6858000" cy="3308347"/>
          </a:xfrm>
        </p:spPr>
        <p:txBody>
          <a:bodyPr/>
          <a:lstStyle/>
          <a:p>
            <a:pPr marL="0" indent="0">
              <a:buNone/>
            </a:pPr>
            <a:r>
              <a:rPr lang="en-US" b="1" dirty="0" smtClean="0"/>
              <a:t>Electricity Demand by Type of Consumer:</a:t>
            </a:r>
          </a:p>
          <a:p>
            <a:r>
              <a:rPr lang="en-US" dirty="0" smtClean="0"/>
              <a:t>In 2016, Over half (51.5%) of Kenyan customers were drawn from the large and Medium (Commercial and Industrial) customers. The Domestic and Small Commercial sector :</a:t>
            </a:r>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2376916071"/>
              </p:ext>
            </p:extLst>
          </p:nvPr>
        </p:nvGraphicFramePr>
        <p:xfrm>
          <a:off x="628650" y="2955360"/>
          <a:ext cx="6858000" cy="30339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19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0" y="1075764"/>
            <a:ext cx="6858000" cy="3308347"/>
          </a:xfrm>
        </p:spPr>
        <p:txBody>
          <a:bodyPr/>
          <a:lstStyle/>
          <a:p>
            <a:pPr marL="0" indent="0">
              <a:buNone/>
            </a:pPr>
            <a:r>
              <a:rPr lang="en-US" b="1" dirty="0" smtClean="0"/>
              <a:t>Refined Petroleum and Petroleum Products:</a:t>
            </a:r>
          </a:p>
          <a:p>
            <a:r>
              <a:rPr lang="en-US" dirty="0" smtClean="0"/>
              <a:t>The following is domestic consumption for petroleum products by sector:</a:t>
            </a:r>
          </a:p>
          <a:p>
            <a:endParaRPr lang="en-US" dirty="0" smtClean="0"/>
          </a:p>
        </p:txBody>
      </p:sp>
      <p:graphicFrame>
        <p:nvGraphicFramePr>
          <p:cNvPr id="5" name="Chart 4"/>
          <p:cNvGraphicFramePr>
            <a:graphicFrameLocks/>
          </p:cNvGraphicFramePr>
          <p:nvPr>
            <p:extLst>
              <p:ext uri="{D42A27DB-BD31-4B8C-83A1-F6EECF244321}">
                <p14:modId xmlns:p14="http://schemas.microsoft.com/office/powerpoint/2010/main" val="307833062"/>
              </p:ext>
            </p:extLst>
          </p:nvPr>
        </p:nvGraphicFramePr>
        <p:xfrm>
          <a:off x="694944" y="2232580"/>
          <a:ext cx="6791706" cy="3153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69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0" y="1075764"/>
            <a:ext cx="6858000" cy="3308347"/>
          </a:xfrm>
        </p:spPr>
        <p:txBody>
          <a:bodyPr/>
          <a:lstStyle/>
          <a:p>
            <a:pPr marL="0" indent="0">
              <a:buNone/>
            </a:pPr>
            <a:r>
              <a:rPr lang="en-US" b="1" dirty="0" smtClean="0"/>
              <a:t>Refined Petroleum and Petroleum Products:</a:t>
            </a:r>
          </a:p>
          <a:p>
            <a:r>
              <a:rPr lang="en-US" dirty="0" smtClean="0"/>
              <a:t>The following is domestic demand for petroleum products by type of product:</a:t>
            </a:r>
          </a:p>
          <a:p>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85888627"/>
              </p:ext>
            </p:extLst>
          </p:nvPr>
        </p:nvGraphicFramePr>
        <p:xfrm>
          <a:off x="628650" y="2232580"/>
          <a:ext cx="7299198" cy="3647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063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28650" y="1075764"/>
            <a:ext cx="6858000" cy="3308347"/>
          </a:xfrm>
        </p:spPr>
        <p:txBody>
          <a:bodyPr/>
          <a:lstStyle/>
          <a:p>
            <a:pPr marL="0" indent="0">
              <a:buNone/>
            </a:pPr>
            <a:r>
              <a:rPr lang="en-US" b="1" dirty="0" smtClean="0"/>
              <a:t>Informal Energy:</a:t>
            </a:r>
          </a:p>
          <a:p>
            <a:r>
              <a:rPr lang="en-US" dirty="0" smtClean="0"/>
              <a:t>This includes but not limited to charcoal, firewood etc. This is estimated takes up a sizeable share of consumed energy, yet it is unregulated and unsustainable. </a:t>
            </a:r>
          </a:p>
          <a:p>
            <a:r>
              <a:rPr lang="en-US" dirty="0" smtClean="0"/>
              <a:t>Estimates will be obtained once the Kenya Integrated Household Budget Survey (KIHBS) 2015/16 has been published.</a:t>
            </a:r>
          </a:p>
          <a:p>
            <a:r>
              <a:rPr lang="en-US" dirty="0" smtClean="0"/>
              <a:t>.</a:t>
            </a:r>
          </a:p>
        </p:txBody>
      </p:sp>
    </p:spTree>
    <p:extLst>
      <p:ext uri="{BB962C8B-B14F-4D97-AF65-F5344CB8AC3E}">
        <p14:creationId xmlns:p14="http://schemas.microsoft.com/office/powerpoint/2010/main" val="299680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29227" t="21323" r="21372" b="22427"/>
          <a:stretch/>
        </p:blipFill>
        <p:spPr>
          <a:xfrm>
            <a:off x="389964" y="309282"/>
            <a:ext cx="8192157" cy="5244353"/>
          </a:xfrm>
          <a:prstGeom prst="rect">
            <a:avLst/>
          </a:prstGeom>
        </p:spPr>
      </p:pic>
    </p:spTree>
    <p:extLst>
      <p:ext uri="{BB962C8B-B14F-4D97-AF65-F5344CB8AC3E}">
        <p14:creationId xmlns:p14="http://schemas.microsoft.com/office/powerpoint/2010/main" val="3870185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950" t="15073" r="21373" b="13235"/>
          <a:stretch/>
        </p:blipFill>
        <p:spPr>
          <a:xfrm>
            <a:off x="1116102" y="215151"/>
            <a:ext cx="7126941" cy="5901291"/>
          </a:xfrm>
          <a:prstGeom prst="rect">
            <a:avLst/>
          </a:prstGeom>
        </p:spPr>
      </p:pic>
    </p:spTree>
    <p:extLst>
      <p:ext uri="{BB962C8B-B14F-4D97-AF65-F5344CB8AC3E}">
        <p14:creationId xmlns:p14="http://schemas.microsoft.com/office/powerpoint/2010/main" val="1948396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Text Placeholder 2"/>
          <p:cNvSpPr>
            <a:spLocks noGrp="1"/>
          </p:cNvSpPr>
          <p:nvPr>
            <p:ph type="body" sz="quarter" idx="13"/>
          </p:nvPr>
        </p:nvSpPr>
        <p:spPr>
          <a:xfrm>
            <a:off x="628650" y="1478805"/>
            <a:ext cx="6858000" cy="4025883"/>
          </a:xfrm>
        </p:spPr>
        <p:txBody>
          <a:bodyPr/>
          <a:lstStyle/>
          <a:p>
            <a:pPr marL="0" indent="0" algn="just">
              <a:buNone/>
            </a:pPr>
            <a:r>
              <a:rPr lang="en-US" dirty="0" smtClean="0"/>
              <a:t>Kenya’s Vision 2030 has recognized Energy as a key enabler </a:t>
            </a:r>
            <a:r>
              <a:rPr lang="en-US" dirty="0"/>
              <a:t> that form the foundation </a:t>
            </a:r>
            <a:r>
              <a:rPr lang="en-US" dirty="0" smtClean="0"/>
              <a:t>for </a:t>
            </a:r>
            <a:r>
              <a:rPr lang="en-US" dirty="0"/>
              <a:t>socio-political and economic </a:t>
            </a:r>
            <a:r>
              <a:rPr lang="en-US" dirty="0" smtClean="0"/>
              <a:t>growth.</a:t>
            </a:r>
          </a:p>
          <a:p>
            <a:pPr marL="0" indent="0" algn="just">
              <a:buNone/>
            </a:pPr>
            <a:r>
              <a:rPr lang="en-US" dirty="0" smtClean="0"/>
              <a:t>Further, the current energy policy directives under the government are centered improving access to clean and affordable energy (goal 6) and reducing overall cost of energy in order to encourage growth of industries and foreign investment growth.</a:t>
            </a:r>
          </a:p>
          <a:p>
            <a:pPr marL="0" indent="0" algn="just">
              <a:buNone/>
            </a:pPr>
            <a:r>
              <a:rPr lang="en-US" dirty="0" smtClean="0"/>
              <a:t>Some of the projects under this flagship include;</a:t>
            </a:r>
          </a:p>
          <a:p>
            <a:pPr algn="just"/>
            <a:r>
              <a:rPr lang="en-US" dirty="0" smtClean="0"/>
              <a:t>The last mile project</a:t>
            </a:r>
          </a:p>
          <a:p>
            <a:pPr algn="just"/>
            <a:r>
              <a:rPr lang="en-US" dirty="0" smtClean="0"/>
              <a:t>Lower electricity tariffs among others</a:t>
            </a:r>
          </a:p>
          <a:p>
            <a:pPr marL="0" indent="0" algn="just">
              <a:buNone/>
            </a:pPr>
            <a:r>
              <a:rPr lang="en-US" dirty="0" smtClean="0"/>
              <a:t>The PSUT’s and Energy balances will play a critical role in monitoring the implementation and effectiveness of these policies</a:t>
            </a:r>
          </a:p>
          <a:p>
            <a:pPr marL="0" indent="0" algn="just">
              <a:buNone/>
            </a:pPr>
            <a:endParaRPr lang="en-US" dirty="0"/>
          </a:p>
        </p:txBody>
      </p:sp>
    </p:spTree>
    <p:extLst>
      <p:ext uri="{BB962C8B-B14F-4D97-AF65-F5344CB8AC3E}">
        <p14:creationId xmlns:p14="http://schemas.microsoft.com/office/powerpoint/2010/main" val="113244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467" t="19117" r="27159" b="38971"/>
          <a:stretch/>
        </p:blipFill>
        <p:spPr>
          <a:xfrm>
            <a:off x="615202" y="591670"/>
            <a:ext cx="7205971" cy="4007224"/>
          </a:xfrm>
          <a:prstGeom prst="rect">
            <a:avLst/>
          </a:prstGeom>
        </p:spPr>
      </p:pic>
    </p:spTree>
    <p:extLst>
      <p:ext uri="{BB962C8B-B14F-4D97-AF65-F5344CB8AC3E}">
        <p14:creationId xmlns:p14="http://schemas.microsoft.com/office/powerpoint/2010/main" val="3359492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rotWithShape="1">
          <a:blip r:embed="rId2"/>
          <a:srcRect l="30053" t="22059" r="21992" b="52390"/>
          <a:stretch/>
        </p:blipFill>
        <p:spPr>
          <a:xfrm>
            <a:off x="322729" y="484094"/>
            <a:ext cx="8124731" cy="2433918"/>
          </a:xfrm>
          <a:prstGeom prst="rect">
            <a:avLst/>
          </a:prstGeom>
        </p:spPr>
      </p:pic>
      <p:pic>
        <p:nvPicPr>
          <p:cNvPr id="5" name="Picture 4"/>
          <p:cNvPicPr>
            <a:picLocks noChangeAspect="1"/>
          </p:cNvPicPr>
          <p:nvPr/>
        </p:nvPicPr>
        <p:blipFill rotWithShape="1">
          <a:blip r:embed="rId3"/>
          <a:srcRect l="30467" t="40993" r="27057" b="16360"/>
          <a:stretch/>
        </p:blipFill>
        <p:spPr>
          <a:xfrm>
            <a:off x="1621723" y="2918012"/>
            <a:ext cx="5526742" cy="3119718"/>
          </a:xfrm>
          <a:prstGeom prst="rect">
            <a:avLst/>
          </a:prstGeom>
        </p:spPr>
      </p:pic>
    </p:spTree>
    <p:extLst>
      <p:ext uri="{BB962C8B-B14F-4D97-AF65-F5344CB8AC3E}">
        <p14:creationId xmlns:p14="http://schemas.microsoft.com/office/powerpoint/2010/main" val="81723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CBE0EA-AB7F-41BE-938C-3C5B522978E0}"/>
              </a:ext>
            </a:extLst>
          </p:cNvPr>
          <p:cNvSpPr>
            <a:spLocks noGrp="1"/>
          </p:cNvSpPr>
          <p:nvPr>
            <p:ph type="ctrTitle"/>
          </p:nvPr>
        </p:nvSpPr>
        <p:spPr/>
        <p:txBody>
          <a:bodyPr/>
          <a:lstStyle/>
          <a:p>
            <a:r>
              <a:rPr lang="en-US" dirty="0"/>
              <a:t>Key challenges faced</a:t>
            </a:r>
            <a:endParaRPr lang="en-ZA" dirty="0"/>
          </a:p>
        </p:txBody>
      </p:sp>
      <p:sp>
        <p:nvSpPr>
          <p:cNvPr id="3" name="Subtitle 2">
            <a:extLst>
              <a:ext uri="{FF2B5EF4-FFF2-40B4-BE49-F238E27FC236}">
                <a16:creationId xmlns="" xmlns:a16="http://schemas.microsoft.com/office/drawing/2014/main" id="{92F6AC93-D389-47A5-BF9A-7539BDD4CE43}"/>
              </a:ext>
            </a:extLst>
          </p:cNvPr>
          <p:cNvSpPr>
            <a:spLocks noGrp="1"/>
          </p:cNvSpPr>
          <p:nvPr>
            <p:ph type="subTitle" idx="1"/>
          </p:nvPr>
        </p:nvSpPr>
        <p:spPr/>
        <p:txBody>
          <a:bodyPr/>
          <a:lstStyle/>
          <a:p>
            <a:pPr marL="285750" indent="-285750" algn="just">
              <a:buFont typeface="Arial" panose="020B0604020202020204" pitchFamily="34" charset="0"/>
              <a:buChar char="•"/>
            </a:pPr>
            <a:r>
              <a:rPr lang="en-US" dirty="0" smtClean="0"/>
              <a:t>Interpretation of data from provider perspective to SUT format (Example; Sector data not necessarily by ISIC); therefore need to map the information to ISIC</a:t>
            </a:r>
          </a:p>
          <a:p>
            <a:pPr marL="285750" indent="-285750" algn="just">
              <a:buFont typeface="Arial" panose="020B0604020202020204" pitchFamily="34" charset="0"/>
              <a:buChar char="•"/>
            </a:pPr>
            <a:r>
              <a:rPr lang="en-US" dirty="0" smtClean="0"/>
              <a:t>Difficulties in convincing some data providers on the need to provide the data; Example; who will pay for the man hours lost while data mining</a:t>
            </a:r>
            <a:endParaRPr lang="en-US" dirty="0"/>
          </a:p>
          <a:p>
            <a:pPr marL="285750" indent="-285750" algn="just">
              <a:buFont typeface="Arial" panose="020B0604020202020204" pitchFamily="34" charset="0"/>
              <a:buChar char="•"/>
            </a:pPr>
            <a:r>
              <a:rPr lang="en-US" dirty="0" smtClean="0"/>
              <a:t>Different categorization of data; Example Electricity demand by type of consumer rather than by sector</a:t>
            </a:r>
          </a:p>
          <a:p>
            <a:pPr marL="285750" indent="-285750" algn="just">
              <a:buFont typeface="Arial" panose="020B0604020202020204" pitchFamily="34" charset="0"/>
              <a:buChar char="•"/>
            </a:pPr>
            <a:r>
              <a:rPr lang="en-US" dirty="0" smtClean="0"/>
              <a:t>Time and human capacity constraints</a:t>
            </a:r>
          </a:p>
          <a:p>
            <a:pPr marL="285750" indent="-285750" algn="just">
              <a:buFont typeface="Arial" panose="020B0604020202020204" pitchFamily="34" charset="0"/>
              <a:buChar char="•"/>
            </a:pPr>
            <a:r>
              <a:rPr lang="en-US" dirty="0" smtClean="0"/>
              <a:t>Data gaps</a:t>
            </a:r>
          </a:p>
          <a:p>
            <a:endParaRPr lang="en-ZA" dirty="0"/>
          </a:p>
        </p:txBody>
      </p:sp>
    </p:spTree>
    <p:extLst>
      <p:ext uri="{BB962C8B-B14F-4D97-AF65-F5344CB8AC3E}">
        <p14:creationId xmlns:p14="http://schemas.microsoft.com/office/powerpoint/2010/main" val="330907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4964A-50BF-449F-A256-A436EA45C4F3}"/>
              </a:ext>
            </a:extLst>
          </p:cNvPr>
          <p:cNvSpPr>
            <a:spLocks noGrp="1"/>
          </p:cNvSpPr>
          <p:nvPr>
            <p:ph type="ctrTitle"/>
          </p:nvPr>
        </p:nvSpPr>
        <p:spPr/>
        <p:txBody>
          <a:bodyPr/>
          <a:lstStyle/>
          <a:p>
            <a:r>
              <a:rPr lang="en-US" dirty="0"/>
              <a:t>Key lessons learnt</a:t>
            </a:r>
            <a:endParaRPr lang="en-ZA" dirty="0"/>
          </a:p>
        </p:txBody>
      </p:sp>
      <p:sp>
        <p:nvSpPr>
          <p:cNvPr id="3" name="Subtitle 2">
            <a:extLst>
              <a:ext uri="{FF2B5EF4-FFF2-40B4-BE49-F238E27FC236}">
                <a16:creationId xmlns="" xmlns:a16="http://schemas.microsoft.com/office/drawing/2014/main" id="{CB05CB11-7483-41DC-8A9F-745EB39D7262}"/>
              </a:ext>
            </a:extLst>
          </p:cNvPr>
          <p:cNvSpPr>
            <a:spLocks noGrp="1"/>
          </p:cNvSpPr>
          <p:nvPr>
            <p:ph type="subTitle" idx="1"/>
          </p:nvPr>
        </p:nvSpPr>
        <p:spPr/>
        <p:txBody>
          <a:bodyPr/>
          <a:lstStyle/>
          <a:p>
            <a:pPr marL="285750" indent="-285750" algn="just">
              <a:buFont typeface="Arial" panose="020B0604020202020204" pitchFamily="34" charset="0"/>
              <a:buChar char="•"/>
            </a:pPr>
            <a:r>
              <a:rPr lang="en-US" dirty="0" smtClean="0"/>
              <a:t>Start with what you have then look at the gaps and consider potential data sources</a:t>
            </a:r>
            <a:endParaRPr lang="en-US" dirty="0"/>
          </a:p>
          <a:p>
            <a:pPr marL="285750" indent="-285750" algn="just">
              <a:buFont typeface="Arial" panose="020B0604020202020204" pitchFamily="34" charset="0"/>
              <a:buChar char="•"/>
            </a:pPr>
            <a:r>
              <a:rPr lang="en-US" dirty="0" smtClean="0"/>
              <a:t>Need to train data providers so as they understand the sudden large need for data and appreciate the outcomes</a:t>
            </a:r>
            <a:endParaRPr lang="en-US" dirty="0"/>
          </a:p>
          <a:p>
            <a:pPr marL="285750" indent="-285750" algn="just">
              <a:buFont typeface="Arial" panose="020B0604020202020204" pitchFamily="34" charset="0"/>
              <a:buChar char="•"/>
            </a:pPr>
            <a:r>
              <a:rPr lang="en-US" dirty="0" smtClean="0"/>
              <a:t>If sure of the data (Even if just 20 percent of it), publish a summary to create demand, then improve on the data based on demand for it.</a:t>
            </a:r>
            <a:endParaRPr lang="en-ZA" dirty="0"/>
          </a:p>
          <a:p>
            <a:pPr marL="285750" indent="-285750" algn="just">
              <a:buFont typeface="Arial" panose="020B0604020202020204" pitchFamily="34" charset="0"/>
              <a:buChar char="•"/>
            </a:pPr>
            <a:r>
              <a:rPr lang="en-US" dirty="0" smtClean="0"/>
              <a:t>Share the data to other statisticians internally (National accountants, former Energy experts </a:t>
            </a:r>
            <a:r>
              <a:rPr lang="en-US" dirty="0" err="1" smtClean="0"/>
              <a:t>etc</a:t>
            </a:r>
            <a:r>
              <a:rPr lang="en-US" dirty="0" smtClean="0"/>
              <a:t>) and encourage critiques on the data; it will help you to improve on the data</a:t>
            </a:r>
            <a:endParaRPr lang="en-ZA" dirty="0"/>
          </a:p>
        </p:txBody>
      </p:sp>
    </p:spTree>
    <p:extLst>
      <p:ext uri="{BB962C8B-B14F-4D97-AF65-F5344CB8AC3E}">
        <p14:creationId xmlns:p14="http://schemas.microsoft.com/office/powerpoint/2010/main" val="203447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0AA644-19F2-4183-87A0-45040863C24F}"/>
              </a:ext>
            </a:extLst>
          </p:cNvPr>
          <p:cNvSpPr>
            <a:spLocks noGrp="1"/>
          </p:cNvSpPr>
          <p:nvPr>
            <p:ph type="ctrTitle"/>
          </p:nvPr>
        </p:nvSpPr>
        <p:spPr/>
        <p:txBody>
          <a:bodyPr/>
          <a:lstStyle/>
          <a:p>
            <a:r>
              <a:rPr lang="en-US" dirty="0"/>
              <a:t>Way forward</a:t>
            </a:r>
            <a:endParaRPr lang="en-ZA" dirty="0"/>
          </a:p>
        </p:txBody>
      </p:sp>
      <p:sp>
        <p:nvSpPr>
          <p:cNvPr id="3" name="Subtitle 2">
            <a:extLst>
              <a:ext uri="{FF2B5EF4-FFF2-40B4-BE49-F238E27FC236}">
                <a16:creationId xmlns="" xmlns:a16="http://schemas.microsoft.com/office/drawing/2014/main" id="{C34153DB-E7E4-43EF-A8BB-09D62ECC664D}"/>
              </a:ext>
            </a:extLst>
          </p:cNvPr>
          <p:cNvSpPr>
            <a:spLocks noGrp="1"/>
          </p:cNvSpPr>
          <p:nvPr>
            <p:ph type="subTitle" idx="1"/>
          </p:nvPr>
        </p:nvSpPr>
        <p:spPr/>
        <p:txBody>
          <a:bodyPr/>
          <a:lstStyle/>
          <a:p>
            <a:pPr marL="285750" indent="-285750" algn="just">
              <a:buFont typeface="Arial" panose="020B0604020202020204" pitchFamily="34" charset="0"/>
              <a:buChar char="•"/>
            </a:pPr>
            <a:r>
              <a:rPr lang="en-US" dirty="0" smtClean="0"/>
              <a:t>Finalize on the Balance/PSUT and publish in the 2018 annual Economic Survey Publication, April 2018</a:t>
            </a:r>
          </a:p>
          <a:p>
            <a:pPr marL="285750" indent="-285750" algn="just">
              <a:buFont typeface="Arial" panose="020B0604020202020204" pitchFamily="34" charset="0"/>
              <a:buChar char="•"/>
            </a:pPr>
            <a:r>
              <a:rPr lang="en-US" dirty="0" smtClean="0"/>
              <a:t>Make the Energy balance/PSUT a continuous annual publication for chapter 10 (Energy)</a:t>
            </a:r>
          </a:p>
          <a:p>
            <a:pPr marL="285750" indent="-285750" algn="just">
              <a:buFont typeface="Arial" panose="020B0604020202020204" pitchFamily="34" charset="0"/>
              <a:buChar char="•"/>
            </a:pPr>
            <a:r>
              <a:rPr lang="en-US" dirty="0" smtClean="0"/>
              <a:t>Work on the MSUT and the Asset Accounts</a:t>
            </a:r>
            <a:endParaRPr lang="en-ZA" dirty="0"/>
          </a:p>
          <a:p>
            <a:endParaRPr lang="en-ZA" dirty="0"/>
          </a:p>
        </p:txBody>
      </p:sp>
    </p:spTree>
    <p:extLst>
      <p:ext uri="{BB962C8B-B14F-4D97-AF65-F5344CB8AC3E}">
        <p14:creationId xmlns:p14="http://schemas.microsoft.com/office/powerpoint/2010/main" val="93127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53057"/>
            <a:ext cx="6858000" cy="591670"/>
          </a:xfrm>
        </p:spPr>
        <p:txBody>
          <a:bodyPr/>
          <a:lstStyle/>
          <a:p>
            <a:r>
              <a:rPr lang="en-US" sz="3200" dirty="0"/>
              <a:t>Applications of Energy Accounts identified during consultations</a:t>
            </a:r>
          </a:p>
        </p:txBody>
      </p:sp>
      <p:sp>
        <p:nvSpPr>
          <p:cNvPr id="3" name="Subtitle 2"/>
          <p:cNvSpPr>
            <a:spLocks noGrp="1"/>
          </p:cNvSpPr>
          <p:nvPr>
            <p:ph type="subTitle" idx="1"/>
          </p:nvPr>
        </p:nvSpPr>
        <p:spPr/>
        <p:txBody>
          <a:bodyPr/>
          <a:lstStyle/>
          <a:p>
            <a:pPr marL="285750" indent="-285750">
              <a:buFont typeface="Arial" panose="020B0604020202020204" pitchFamily="34" charset="0"/>
              <a:buChar char="•"/>
            </a:pPr>
            <a:r>
              <a:rPr lang="en-US" dirty="0"/>
              <a:t>Economic planning support</a:t>
            </a:r>
          </a:p>
          <a:p>
            <a:pPr marL="285750" indent="-285750">
              <a:buFont typeface="Arial" panose="020B0604020202020204" pitchFamily="34" charset="0"/>
              <a:buChar char="•"/>
            </a:pPr>
            <a:r>
              <a:rPr lang="en-US" dirty="0"/>
              <a:t>Measuring economic </a:t>
            </a:r>
            <a:r>
              <a:rPr lang="en-US" dirty="0" smtClean="0"/>
              <a:t>development (</a:t>
            </a:r>
            <a:r>
              <a:rPr lang="en-US" dirty="0"/>
              <a:t>e.g. last </a:t>
            </a:r>
            <a:r>
              <a:rPr lang="en-US" dirty="0" smtClean="0"/>
              <a:t>mile project, affordable LPG gas project (still in the pipeline),</a:t>
            </a:r>
            <a:endParaRPr lang="en-US" dirty="0"/>
          </a:p>
          <a:p>
            <a:pPr marL="285750" indent="-285750">
              <a:buFont typeface="Arial" panose="020B0604020202020204" pitchFamily="34" charset="0"/>
              <a:buChar char="•"/>
            </a:pPr>
            <a:r>
              <a:rPr lang="en-US" dirty="0" smtClean="0"/>
              <a:t>Analyzing </a:t>
            </a:r>
            <a:r>
              <a:rPr lang="en-US" dirty="0"/>
              <a:t>demand </a:t>
            </a:r>
          </a:p>
          <a:p>
            <a:pPr marL="285750" indent="-285750">
              <a:buFont typeface="Arial" panose="020B0604020202020204" pitchFamily="34" charset="0"/>
              <a:buChar char="•"/>
            </a:pPr>
            <a:r>
              <a:rPr lang="en-US" dirty="0"/>
              <a:t>Reporting (e.g. SDGs)</a:t>
            </a:r>
          </a:p>
          <a:p>
            <a:pPr marL="285750" indent="-285750">
              <a:buFont typeface="Arial" panose="020B0604020202020204" pitchFamily="34" charset="0"/>
              <a:buChar char="•"/>
            </a:pPr>
            <a:r>
              <a:rPr lang="en-US" dirty="0"/>
              <a:t>Policy instrument development (e.g. pricing)</a:t>
            </a:r>
          </a:p>
          <a:p>
            <a:pPr marL="285750" indent="-285750">
              <a:buFont typeface="Arial" panose="020B0604020202020204" pitchFamily="34" charset="0"/>
              <a:buChar char="•"/>
            </a:pPr>
            <a:r>
              <a:rPr lang="en-US" dirty="0"/>
              <a:t>Attract investment</a:t>
            </a:r>
          </a:p>
        </p:txBody>
      </p:sp>
    </p:spTree>
    <p:extLst>
      <p:ext uri="{BB962C8B-B14F-4D97-AF65-F5344CB8AC3E}">
        <p14:creationId xmlns:p14="http://schemas.microsoft.com/office/powerpoint/2010/main" val="414506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Asante </a:t>
            </a:r>
            <a:r>
              <a:rPr lang="en-US" dirty="0" err="1"/>
              <a:t>sana</a:t>
            </a:r>
            <a:endParaRPr lang="en-US" dirty="0"/>
          </a:p>
        </p:txBody>
      </p:sp>
    </p:spTree>
    <p:extLst>
      <p:ext uri="{BB962C8B-B14F-4D97-AF65-F5344CB8AC3E}">
        <p14:creationId xmlns:p14="http://schemas.microsoft.com/office/powerpoint/2010/main" val="399976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Text Placeholder 2"/>
          <p:cNvSpPr>
            <a:spLocks noGrp="1"/>
          </p:cNvSpPr>
          <p:nvPr>
            <p:ph type="body" sz="quarter" idx="13"/>
          </p:nvPr>
        </p:nvSpPr>
        <p:spPr>
          <a:xfrm>
            <a:off x="628650" y="1478805"/>
            <a:ext cx="6858000" cy="4025883"/>
          </a:xfrm>
        </p:spPr>
        <p:txBody>
          <a:bodyPr/>
          <a:lstStyle/>
          <a:p>
            <a:pPr marL="0" indent="0" algn="just">
              <a:buNone/>
            </a:pPr>
            <a:r>
              <a:rPr lang="en-US" dirty="0" smtClean="0"/>
              <a:t>Further, the energy balances for the country are likely to have a sizeable positive shakeup once production of the discovered crude oil and gas discoveries start.</a:t>
            </a:r>
          </a:p>
          <a:p>
            <a:pPr marL="0" indent="0" algn="just">
              <a:buNone/>
            </a:pPr>
            <a:r>
              <a:rPr lang="en-US" dirty="0" smtClean="0"/>
              <a:t>The current crude oil recoverable reserves stand at 750 Million barrels</a:t>
            </a:r>
          </a:p>
          <a:p>
            <a:pPr marL="0" indent="0" algn="just">
              <a:buNone/>
            </a:pPr>
            <a:endParaRPr lang="en-US" dirty="0"/>
          </a:p>
        </p:txBody>
      </p:sp>
    </p:spTree>
    <p:extLst>
      <p:ext uri="{BB962C8B-B14F-4D97-AF65-F5344CB8AC3E}">
        <p14:creationId xmlns:p14="http://schemas.microsoft.com/office/powerpoint/2010/main" val="2242404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40782"/>
            <a:ext cx="6858000" cy="591670"/>
          </a:xfrm>
        </p:spPr>
        <p:txBody>
          <a:bodyPr/>
          <a:lstStyle/>
          <a:p>
            <a:r>
              <a:rPr lang="en-US" sz="3200" dirty="0"/>
              <a:t>Our Goal </a:t>
            </a:r>
            <a:br>
              <a:rPr lang="en-US" sz="3200" dirty="0"/>
            </a:br>
            <a:r>
              <a:rPr lang="en-US" sz="2000" dirty="0"/>
              <a:t>(formulated in 25 May 2017 Workshop organized by UNSD)</a:t>
            </a:r>
            <a:endParaRPr lang="en-US" sz="3200" dirty="0"/>
          </a:p>
        </p:txBody>
      </p:sp>
      <p:sp>
        <p:nvSpPr>
          <p:cNvPr id="3" name="Subtitle 2"/>
          <p:cNvSpPr>
            <a:spLocks noGrp="1"/>
          </p:cNvSpPr>
          <p:nvPr>
            <p:ph type="subTitle" idx="1"/>
          </p:nvPr>
        </p:nvSpPr>
        <p:spPr/>
        <p:txBody>
          <a:bodyPr/>
          <a:lstStyle/>
          <a:p>
            <a:pPr algn="just"/>
            <a:r>
              <a:rPr lang="en-US" sz="2400" b="1" dirty="0"/>
              <a:t>By June 2018, KNBS has published a pilot Energy Account for Kenya (for 2016), using the existing resources of KNBS and its partners, which quantifies the energy economy of Kenya at a sufficient level of disaggregation, which is useful to users, and which can be updated annually (April publication date, for the previous year (start with 1 year lag)).</a:t>
            </a:r>
          </a:p>
        </p:txBody>
      </p:sp>
    </p:spTree>
    <p:extLst>
      <p:ext uri="{BB962C8B-B14F-4D97-AF65-F5344CB8AC3E}">
        <p14:creationId xmlns:p14="http://schemas.microsoft.com/office/powerpoint/2010/main" val="3181473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49" y="484094"/>
            <a:ext cx="7641291" cy="591670"/>
          </a:xfrm>
        </p:spPr>
        <p:txBody>
          <a:bodyPr/>
          <a:lstStyle/>
          <a:p>
            <a:r>
              <a:rPr lang="en-US" dirty="0"/>
              <a:t>The Roadmap to the Goal - Discussion</a:t>
            </a:r>
          </a:p>
        </p:txBody>
      </p:sp>
      <p:sp>
        <p:nvSpPr>
          <p:cNvPr id="5" name="TextBox 4"/>
          <p:cNvSpPr txBox="1"/>
          <p:nvPr/>
        </p:nvSpPr>
        <p:spPr>
          <a:xfrm>
            <a:off x="2026025" y="4500266"/>
            <a:ext cx="496802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Consider the applications / uses of the account</a:t>
            </a:r>
          </a:p>
        </p:txBody>
      </p:sp>
      <p:sp>
        <p:nvSpPr>
          <p:cNvPr id="6" name="TextBox 5"/>
          <p:cNvSpPr txBox="1"/>
          <p:nvPr/>
        </p:nvSpPr>
        <p:spPr>
          <a:xfrm>
            <a:off x="2026025" y="3850366"/>
            <a:ext cx="376256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Design the structure of the account</a:t>
            </a:r>
          </a:p>
        </p:txBody>
      </p:sp>
      <p:sp>
        <p:nvSpPr>
          <p:cNvPr id="7" name="TextBox 6"/>
          <p:cNvSpPr txBox="1"/>
          <p:nvPr/>
        </p:nvSpPr>
        <p:spPr>
          <a:xfrm>
            <a:off x="2034989" y="3218360"/>
            <a:ext cx="386516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Conduct data mining / With partners</a:t>
            </a:r>
          </a:p>
        </p:txBody>
      </p:sp>
      <p:sp>
        <p:nvSpPr>
          <p:cNvPr id="8" name="TextBox 7"/>
          <p:cNvSpPr txBox="1"/>
          <p:nvPr/>
        </p:nvSpPr>
        <p:spPr>
          <a:xfrm>
            <a:off x="2026025" y="2632937"/>
            <a:ext cx="43784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Compilation of Accounts – iterative process</a:t>
            </a:r>
          </a:p>
        </p:txBody>
      </p:sp>
      <p:sp>
        <p:nvSpPr>
          <p:cNvPr id="9" name="TextBox 8"/>
          <p:cNvSpPr txBox="1"/>
          <p:nvPr/>
        </p:nvSpPr>
        <p:spPr>
          <a:xfrm>
            <a:off x="2030508" y="2021555"/>
            <a:ext cx="366004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Verification and recommendations</a:t>
            </a:r>
          </a:p>
        </p:txBody>
      </p:sp>
      <p:sp>
        <p:nvSpPr>
          <p:cNvPr id="10" name="TextBox 9"/>
          <p:cNvSpPr txBox="1"/>
          <p:nvPr/>
        </p:nvSpPr>
        <p:spPr>
          <a:xfrm>
            <a:off x="2026025" y="1420923"/>
            <a:ext cx="131318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Publication</a:t>
            </a:r>
          </a:p>
        </p:txBody>
      </p:sp>
      <p:sp>
        <p:nvSpPr>
          <p:cNvPr id="11" name="Down Arrow 10"/>
          <p:cNvSpPr/>
          <p:nvPr/>
        </p:nvSpPr>
        <p:spPr>
          <a:xfrm flipV="1">
            <a:off x="820271" y="1420922"/>
            <a:ext cx="806823" cy="4368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34990" y="5143057"/>
            <a:ext cx="50464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Build a partnership between data providers / KNBS / users</a:t>
            </a:r>
          </a:p>
        </p:txBody>
      </p:sp>
    </p:spTree>
    <p:extLst>
      <p:ext uri="{BB962C8B-B14F-4D97-AF65-F5344CB8AC3E}">
        <p14:creationId xmlns:p14="http://schemas.microsoft.com/office/powerpoint/2010/main" val="392382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12695"/>
            <a:ext cx="6858000" cy="591670"/>
          </a:xfrm>
        </p:spPr>
        <p:txBody>
          <a:bodyPr/>
          <a:lstStyle/>
          <a:p>
            <a:r>
              <a:rPr lang="en-US" sz="3200" dirty="0"/>
              <a:t>Designing the architecture and structure of the account</a:t>
            </a:r>
          </a:p>
        </p:txBody>
      </p:sp>
      <p:sp>
        <p:nvSpPr>
          <p:cNvPr id="3" name="Subtitle 2"/>
          <p:cNvSpPr>
            <a:spLocks noGrp="1"/>
          </p:cNvSpPr>
          <p:nvPr>
            <p:ph type="subTitle" idx="1"/>
          </p:nvPr>
        </p:nvSpPr>
        <p:spPr/>
        <p:txBody>
          <a:bodyPr/>
          <a:lstStyle/>
          <a:p>
            <a:r>
              <a:rPr lang="en-US" sz="2000" dirty="0"/>
              <a:t>Architecture: </a:t>
            </a:r>
          </a:p>
          <a:p>
            <a:pPr marL="285750" indent="-285750">
              <a:buFont typeface="Arial" panose="020B0604020202020204" pitchFamily="34" charset="0"/>
              <a:buChar char="•"/>
            </a:pPr>
            <a:r>
              <a:rPr lang="en-US" sz="2000" dirty="0"/>
              <a:t>Start with an </a:t>
            </a:r>
            <a:r>
              <a:rPr lang="en-US" sz="2000" b="1" dirty="0"/>
              <a:t>energy balance</a:t>
            </a:r>
          </a:p>
          <a:p>
            <a:pPr marL="285750" indent="-285750">
              <a:buFont typeface="Arial" panose="020B0604020202020204" pitchFamily="34" charset="0"/>
              <a:buChar char="•"/>
            </a:pPr>
            <a:r>
              <a:rPr lang="en-US" sz="2000" dirty="0"/>
              <a:t>Transfer into </a:t>
            </a:r>
            <a:r>
              <a:rPr lang="en-US" sz="2000" b="1" dirty="0"/>
              <a:t>energy PSUTs</a:t>
            </a:r>
          </a:p>
          <a:p>
            <a:r>
              <a:rPr lang="en-US" sz="2000" dirty="0"/>
              <a:t>Structure:</a:t>
            </a:r>
          </a:p>
          <a:p>
            <a:pPr marL="285750" indent="-285750">
              <a:buFont typeface="Arial" panose="020B0604020202020204" pitchFamily="34" charset="0"/>
              <a:buChar char="•"/>
            </a:pPr>
            <a:r>
              <a:rPr lang="en-US" sz="2000" dirty="0"/>
              <a:t>Full representation and understanding of the energy economy / value chain and the</a:t>
            </a:r>
            <a:r>
              <a:rPr lang="en-US" sz="2000" b="1" dirty="0"/>
              <a:t> flow of energy</a:t>
            </a:r>
          </a:p>
          <a:p>
            <a:pPr marL="285750" indent="-285750">
              <a:buFont typeface="Arial" panose="020B0604020202020204" pitchFamily="34" charset="0"/>
              <a:buChar char="•"/>
            </a:pPr>
            <a:r>
              <a:rPr lang="en-US" sz="2000" dirty="0"/>
              <a:t>Accurate and disaggregated </a:t>
            </a:r>
            <a:r>
              <a:rPr lang="en-US" sz="2000" b="1" dirty="0"/>
              <a:t>classification</a:t>
            </a:r>
            <a:r>
              <a:rPr lang="en-US" sz="2000" dirty="0"/>
              <a:t> of Energy sources; Energy products and Energy Users</a:t>
            </a:r>
          </a:p>
        </p:txBody>
      </p:sp>
    </p:spTree>
    <p:extLst>
      <p:ext uri="{BB962C8B-B14F-4D97-AF65-F5344CB8AC3E}">
        <p14:creationId xmlns:p14="http://schemas.microsoft.com/office/powerpoint/2010/main" val="280494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712695"/>
            <a:ext cx="6858000" cy="591670"/>
          </a:xfrm>
        </p:spPr>
        <p:txBody>
          <a:bodyPr/>
          <a:lstStyle/>
          <a:p>
            <a:r>
              <a:rPr lang="en-US" sz="3200" dirty="0"/>
              <a:t>Initial development tasks</a:t>
            </a:r>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000" dirty="0"/>
              <a:t>Identification of all </a:t>
            </a:r>
            <a:r>
              <a:rPr lang="en-US" sz="2000" b="1" dirty="0"/>
              <a:t>transactions</a:t>
            </a:r>
            <a:r>
              <a:rPr lang="en-US" sz="2000" dirty="0"/>
              <a:t>, in native units (GWh, barrels, tons), and agree on conversion factors to common units (TJ or OE)</a:t>
            </a:r>
          </a:p>
          <a:p>
            <a:pPr marL="342900" indent="-342900">
              <a:buFont typeface="Arial" panose="020B0604020202020204" pitchFamily="34" charset="0"/>
              <a:buChar char="•"/>
            </a:pPr>
            <a:r>
              <a:rPr lang="en-US" sz="2000" dirty="0"/>
              <a:t>Identify </a:t>
            </a:r>
            <a:r>
              <a:rPr lang="en-US" sz="2000" b="1" dirty="0"/>
              <a:t>source data and their custodians</a:t>
            </a:r>
          </a:p>
          <a:p>
            <a:pPr marL="342900" indent="-342900">
              <a:buFont typeface="Arial" panose="020B0604020202020204" pitchFamily="34" charset="0"/>
              <a:buChar char="•"/>
            </a:pPr>
            <a:r>
              <a:rPr lang="en-US" sz="2000" dirty="0"/>
              <a:t>Describe </a:t>
            </a:r>
            <a:r>
              <a:rPr lang="en-US" sz="2000" b="1" dirty="0"/>
              <a:t>meta-data</a:t>
            </a:r>
            <a:r>
              <a:rPr lang="en-US" sz="2000" dirty="0"/>
              <a:t>: type, collection method, contact person, units, frequency, date of availability</a:t>
            </a:r>
          </a:p>
          <a:p>
            <a:pPr marL="342900" indent="-342900">
              <a:buFont typeface="Arial" panose="020B0604020202020204" pitchFamily="34" charset="0"/>
              <a:buChar char="•"/>
            </a:pPr>
            <a:r>
              <a:rPr lang="en-US" sz="2000" dirty="0"/>
              <a:t>Proceed with </a:t>
            </a:r>
            <a:r>
              <a:rPr lang="en-US" sz="2000" b="1" dirty="0"/>
              <a:t>data-mining</a:t>
            </a:r>
          </a:p>
        </p:txBody>
      </p:sp>
    </p:spTree>
    <p:extLst>
      <p:ext uri="{BB962C8B-B14F-4D97-AF65-F5344CB8AC3E}">
        <p14:creationId xmlns:p14="http://schemas.microsoft.com/office/powerpoint/2010/main" val="295358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5F83A1-4508-4BC1-B0D9-A6884F8152A2}"/>
              </a:ext>
            </a:extLst>
          </p:cNvPr>
          <p:cNvPicPr>
            <a:picLocks noChangeAspect="1"/>
          </p:cNvPicPr>
          <p:nvPr/>
        </p:nvPicPr>
        <p:blipFill>
          <a:blip r:embed="rId2"/>
          <a:stretch>
            <a:fillRect/>
          </a:stretch>
        </p:blipFill>
        <p:spPr>
          <a:xfrm>
            <a:off x="5338064" y="1502002"/>
            <a:ext cx="3266383" cy="844844"/>
          </a:xfrm>
          <a:prstGeom prst="rect">
            <a:avLst/>
          </a:prstGeom>
        </p:spPr>
      </p:pic>
      <p:sp>
        <p:nvSpPr>
          <p:cNvPr id="2" name="Titel 1"/>
          <p:cNvSpPr>
            <a:spLocks noGrp="1"/>
          </p:cNvSpPr>
          <p:nvPr>
            <p:ph type="title"/>
          </p:nvPr>
        </p:nvSpPr>
        <p:spPr>
          <a:xfrm>
            <a:off x="464344" y="364926"/>
            <a:ext cx="8229600" cy="710952"/>
          </a:xfrm>
        </p:spPr>
        <p:txBody>
          <a:bodyPr>
            <a:normAutofit/>
          </a:bodyPr>
          <a:lstStyle/>
          <a:p>
            <a:r>
              <a:rPr lang="en-GB" sz="3600" b="1" dirty="0">
                <a:solidFill>
                  <a:schemeClr val="accent1"/>
                </a:solidFill>
              </a:rPr>
              <a:t>Energy accounts architecture</a:t>
            </a:r>
            <a:endParaRPr lang="da-DK" dirty="0">
              <a:solidFill>
                <a:schemeClr val="accent1"/>
              </a:solidFill>
            </a:endParaRPr>
          </a:p>
        </p:txBody>
      </p:sp>
      <p:sp>
        <p:nvSpPr>
          <p:cNvPr id="3" name="Tekstfelt 2"/>
          <p:cNvSpPr txBox="1"/>
          <p:nvPr/>
        </p:nvSpPr>
        <p:spPr>
          <a:xfrm>
            <a:off x="539553" y="1425550"/>
            <a:ext cx="4176463" cy="3077766"/>
          </a:xfrm>
          <a:prstGeom prst="rect">
            <a:avLst/>
          </a:prstGeom>
          <a:noFill/>
        </p:spPr>
        <p:txBody>
          <a:bodyPr wrap="square" rtlCol="0">
            <a:spAutoFit/>
          </a:bodyPr>
          <a:lstStyle/>
          <a:p>
            <a:endParaRPr lang="da-DK" sz="1600" dirty="0"/>
          </a:p>
          <a:p>
            <a:endParaRPr lang="da-DK" sz="1600" dirty="0"/>
          </a:p>
          <a:p>
            <a:endParaRPr lang="da-DK" sz="1600" dirty="0"/>
          </a:p>
          <a:p>
            <a:r>
              <a:rPr lang="da-DK" sz="1600" b="1" dirty="0">
                <a:solidFill>
                  <a:srgbClr val="000090"/>
                </a:solidFill>
              </a:rPr>
              <a:t>Energy balance </a:t>
            </a:r>
            <a:r>
              <a:rPr lang="da-DK" sz="1600" dirty="0"/>
              <a:t>for recording of flows of energy</a:t>
            </a:r>
          </a:p>
          <a:p>
            <a:endParaRPr lang="da-DK" sz="1600" dirty="0"/>
          </a:p>
          <a:p>
            <a:r>
              <a:rPr lang="da-DK" sz="1600" dirty="0"/>
              <a:t>and </a:t>
            </a:r>
          </a:p>
          <a:p>
            <a:endParaRPr lang="da-DK" sz="1600" dirty="0"/>
          </a:p>
          <a:p>
            <a:r>
              <a:rPr lang="da-DK" sz="1600" b="1" dirty="0">
                <a:solidFill>
                  <a:srgbClr val="000090"/>
                </a:solidFill>
              </a:rPr>
              <a:t>Supply and use tables </a:t>
            </a:r>
            <a:r>
              <a:rPr lang="da-DK" sz="1600" dirty="0"/>
              <a:t>for recording of flows of energy</a:t>
            </a:r>
          </a:p>
          <a:p>
            <a:endParaRPr lang="da-DK" sz="1600" dirty="0"/>
          </a:p>
          <a:p>
            <a:r>
              <a:rPr lang="da-DK" dirty="0"/>
              <a:t> </a:t>
            </a:r>
          </a:p>
        </p:txBody>
      </p:sp>
      <p:pic>
        <p:nvPicPr>
          <p:cNvPr id="5" name="Billede 4" descr="Skærmbillede 2015-09-26 kl. 16.00.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863" y="3228571"/>
            <a:ext cx="3835845" cy="2160240"/>
          </a:xfrm>
          <a:prstGeom prst="rect">
            <a:avLst/>
          </a:prstGeom>
        </p:spPr>
      </p:pic>
      <p:cxnSp>
        <p:nvCxnSpPr>
          <p:cNvPr id="8" name="Lige pilforbindelse 7"/>
          <p:cNvCxnSpPr/>
          <p:nvPr/>
        </p:nvCxnSpPr>
        <p:spPr>
          <a:xfrm flipV="1">
            <a:off x="4067497" y="1961676"/>
            <a:ext cx="1009005" cy="360040"/>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sp>
        <p:nvSpPr>
          <p:cNvPr id="14" name="Rektangel 13"/>
          <p:cNvSpPr>
            <a:spLocks noChangeAspect="1"/>
          </p:cNvSpPr>
          <p:nvPr/>
        </p:nvSpPr>
        <p:spPr>
          <a:xfrm>
            <a:off x="5374027" y="3751776"/>
            <a:ext cx="2644363" cy="369330"/>
          </a:xfrm>
          <a:prstGeom prst="rect">
            <a:avLst/>
          </a:prstGeom>
          <a:gradFill flip="none" rotWithShape="1">
            <a:gsLst>
              <a:gs pos="0">
                <a:schemeClr val="accent4">
                  <a:tint val="50000"/>
                  <a:satMod val="300000"/>
                  <a:alpha val="66000"/>
                </a:schemeClr>
              </a:gs>
              <a:gs pos="35000">
                <a:schemeClr val="accent4">
                  <a:tint val="37000"/>
                  <a:satMod val="300000"/>
                  <a:alpha val="66000"/>
                </a:schemeClr>
              </a:gs>
              <a:gs pos="100000">
                <a:schemeClr val="accent4">
                  <a:tint val="15000"/>
                  <a:satMod val="350000"/>
                  <a:alpha val="66000"/>
                </a:schemeClr>
              </a:gs>
            </a:gsLst>
            <a:lin ang="162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da-DK"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Supply of energy</a:t>
            </a:r>
            <a:endParaRPr lang="da-DK"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ktangel 15"/>
          <p:cNvSpPr>
            <a:spLocks noChangeAspect="1"/>
          </p:cNvSpPr>
          <p:nvPr/>
        </p:nvSpPr>
        <p:spPr>
          <a:xfrm>
            <a:off x="5374027" y="4903904"/>
            <a:ext cx="2644363" cy="369330"/>
          </a:xfrm>
          <a:prstGeom prst="rect">
            <a:avLst/>
          </a:prstGeom>
          <a:gradFill flip="none" rotWithShape="1">
            <a:gsLst>
              <a:gs pos="0">
                <a:schemeClr val="accent4">
                  <a:tint val="50000"/>
                  <a:satMod val="300000"/>
                  <a:alpha val="66000"/>
                </a:schemeClr>
              </a:gs>
              <a:gs pos="35000">
                <a:schemeClr val="accent4">
                  <a:tint val="37000"/>
                  <a:satMod val="300000"/>
                  <a:alpha val="66000"/>
                </a:schemeClr>
              </a:gs>
              <a:gs pos="100000">
                <a:schemeClr val="accent4">
                  <a:tint val="15000"/>
                  <a:satMod val="350000"/>
                  <a:alpha val="66000"/>
                </a:schemeClr>
              </a:gs>
            </a:gsLst>
            <a:lin ang="162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da-DK"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energy</a:t>
            </a:r>
            <a:endParaRPr lang="da-DK"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Rektangel 16"/>
          <p:cNvSpPr>
            <a:spLocks noChangeAspect="1"/>
          </p:cNvSpPr>
          <p:nvPr/>
        </p:nvSpPr>
        <p:spPr>
          <a:xfrm>
            <a:off x="6221646" y="2283408"/>
            <a:ext cx="2644363" cy="369330"/>
          </a:xfrm>
          <a:prstGeom prst="rect">
            <a:avLst/>
          </a:prstGeom>
          <a:gradFill flip="none" rotWithShape="1">
            <a:gsLst>
              <a:gs pos="0">
                <a:schemeClr val="accent4">
                  <a:tint val="50000"/>
                  <a:satMod val="300000"/>
                  <a:alpha val="66000"/>
                </a:schemeClr>
              </a:gs>
              <a:gs pos="35000">
                <a:schemeClr val="accent4">
                  <a:tint val="37000"/>
                  <a:satMod val="300000"/>
                  <a:alpha val="66000"/>
                </a:schemeClr>
              </a:gs>
              <a:gs pos="100000">
                <a:schemeClr val="accent4">
                  <a:tint val="15000"/>
                  <a:satMod val="350000"/>
                  <a:alpha val="66000"/>
                </a:schemeClr>
              </a:gs>
            </a:gsLst>
            <a:lin ang="16200000" scaled="1"/>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da-DK"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 balance</a:t>
            </a:r>
            <a:endParaRPr lang="da-DK"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9" name="Lige pilforbindelse 18"/>
          <p:cNvCxnSpPr/>
          <p:nvPr/>
        </p:nvCxnSpPr>
        <p:spPr>
          <a:xfrm>
            <a:off x="3900622" y="4190713"/>
            <a:ext cx="1152128" cy="288032"/>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sp>
        <p:nvSpPr>
          <p:cNvPr id="23" name="Tekstfelt 22"/>
          <p:cNvSpPr txBox="1"/>
          <p:nvPr/>
        </p:nvSpPr>
        <p:spPr>
          <a:xfrm>
            <a:off x="539551" y="5447823"/>
            <a:ext cx="8326458" cy="584775"/>
          </a:xfrm>
          <a:prstGeom prst="rect">
            <a:avLst/>
          </a:prstGeom>
          <a:noFill/>
        </p:spPr>
        <p:txBody>
          <a:bodyPr wrap="square" rtlCol="0">
            <a:spAutoFit/>
          </a:bodyPr>
          <a:lstStyle/>
          <a:p>
            <a:r>
              <a:rPr lang="da-DK" sz="1600" dirty="0"/>
              <a:t>Both types of accounts can be transferred to monetary units – and expanded to include asset accounts</a:t>
            </a:r>
          </a:p>
        </p:txBody>
      </p:sp>
      <p:cxnSp>
        <p:nvCxnSpPr>
          <p:cNvPr id="13" name="Lige pilforbindelse 7">
            <a:extLst>
              <a:ext uri="{FF2B5EF4-FFF2-40B4-BE49-F238E27FC236}">
                <a16:creationId xmlns="" xmlns:a16="http://schemas.microsoft.com/office/drawing/2014/main" id="{2EEF6089-C70D-4EB2-8733-14FCE207C3CA}"/>
              </a:ext>
            </a:extLst>
          </p:cNvPr>
          <p:cNvCxnSpPr>
            <a:cxnSpLocks/>
          </p:cNvCxnSpPr>
          <p:nvPr/>
        </p:nvCxnSpPr>
        <p:spPr>
          <a:xfrm>
            <a:off x="5929427" y="2526384"/>
            <a:ext cx="0" cy="505051"/>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33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6354" y="307130"/>
            <a:ext cx="6858000" cy="591670"/>
          </a:xfrm>
        </p:spPr>
        <p:txBody>
          <a:bodyPr>
            <a:normAutofit fontScale="90000"/>
          </a:bodyPr>
          <a:lstStyle/>
          <a:p>
            <a:r>
              <a:rPr lang="en-US" sz="3200" b="1" dirty="0" smtClean="0"/>
              <a:t>Data Sources:</a:t>
            </a:r>
            <a:br>
              <a:rPr lang="en-US" sz="3200" b="1" dirty="0" smtClean="0"/>
            </a:br>
            <a:endParaRPr lang="da-DK" sz="3200" dirty="0"/>
          </a:p>
        </p:txBody>
      </p:sp>
      <p:sp>
        <p:nvSpPr>
          <p:cNvPr id="4" name="Subtitle 3">
            <a:extLst>
              <a:ext uri="{FF2B5EF4-FFF2-40B4-BE49-F238E27FC236}">
                <a16:creationId xmlns="" xmlns:a16="http://schemas.microsoft.com/office/drawing/2014/main" id="{26BE1EEA-84CE-47E3-AE3E-8C4DDF35E727}"/>
              </a:ext>
            </a:extLst>
          </p:cNvPr>
          <p:cNvSpPr>
            <a:spLocks noGrp="1"/>
          </p:cNvSpPr>
          <p:nvPr>
            <p:ph type="subTitle" idx="1"/>
          </p:nvPr>
        </p:nvSpPr>
        <p:spPr>
          <a:xfrm>
            <a:off x="546354" y="459888"/>
            <a:ext cx="7171182" cy="5520287"/>
          </a:xfrm>
        </p:spPr>
        <p:txBody>
          <a:bodyPr/>
          <a:lstStyle/>
          <a:p>
            <a:r>
              <a:rPr lang="en-US" b="1" dirty="0" smtClean="0"/>
              <a:t>Electricity data: </a:t>
            </a:r>
            <a:r>
              <a:rPr lang="en-US" dirty="0" smtClean="0"/>
              <a:t>Kenya Power and Lighting Company Ltd (KPLC)</a:t>
            </a:r>
          </a:p>
          <a:p>
            <a:r>
              <a:rPr lang="en-US" dirty="0"/>
              <a:t>	 </a:t>
            </a:r>
            <a:r>
              <a:rPr lang="en-US" dirty="0" smtClean="0"/>
              <a:t>            Kenya Electricity Generating Company Ltd       	             (KENGEN)</a:t>
            </a:r>
            <a:endParaRPr lang="en-US" dirty="0"/>
          </a:p>
          <a:p>
            <a:r>
              <a:rPr lang="en-US" b="1" dirty="0" smtClean="0"/>
              <a:t>Petroleum and Petroleum Products Ltd: </a:t>
            </a:r>
            <a:r>
              <a:rPr lang="en-US" dirty="0" smtClean="0"/>
              <a:t>Ministry of Energy and    	             Petroleum (</a:t>
            </a:r>
            <a:r>
              <a:rPr lang="en-US" dirty="0" err="1" smtClean="0"/>
              <a:t>MoE&amp;P</a:t>
            </a:r>
            <a:r>
              <a:rPr lang="en-US" dirty="0" smtClean="0"/>
              <a:t>)</a:t>
            </a:r>
          </a:p>
          <a:p>
            <a:r>
              <a:rPr lang="en-US" dirty="0"/>
              <a:t>	 </a:t>
            </a:r>
            <a:r>
              <a:rPr lang="en-US" dirty="0" smtClean="0"/>
              <a:t>            Energy Regulatory Commission (ERC)</a:t>
            </a:r>
          </a:p>
          <a:p>
            <a:r>
              <a:rPr lang="en-US" dirty="0" smtClean="0"/>
              <a:t>	             Kenya Revenue Authority (KRA)</a:t>
            </a:r>
          </a:p>
          <a:p>
            <a:r>
              <a:rPr lang="en-US" dirty="0" smtClean="0"/>
              <a:t>	             Kenya Ports Authority (KPA)</a:t>
            </a:r>
          </a:p>
          <a:p>
            <a:r>
              <a:rPr lang="en-US" dirty="0" smtClean="0"/>
              <a:t>	             Kenya Pipeline Company Ltd (KPC)</a:t>
            </a:r>
          </a:p>
          <a:p>
            <a:r>
              <a:rPr lang="en-US" dirty="0"/>
              <a:t>	 </a:t>
            </a:r>
            <a:r>
              <a:rPr lang="en-US" dirty="0" smtClean="0"/>
              <a:t>            Kenya Railways Corporation (Soon)</a:t>
            </a:r>
          </a:p>
          <a:p>
            <a:r>
              <a:rPr lang="en-US" b="1" dirty="0"/>
              <a:t>Informal Energy: </a:t>
            </a:r>
            <a:r>
              <a:rPr lang="en-US" dirty="0"/>
              <a:t>Kenya Integrated Household Budget Survey 		              (KIHBS 2015/16) </a:t>
            </a:r>
            <a:r>
              <a:rPr lang="en-US" dirty="0" smtClean="0"/>
              <a:t>(not yet published)</a:t>
            </a:r>
            <a:endParaRPr lang="en-US" dirty="0"/>
          </a:p>
          <a:p>
            <a:r>
              <a:rPr lang="en-ZA" dirty="0"/>
              <a:t>	               Supply and Use Tables (SUT, 2009)</a:t>
            </a:r>
          </a:p>
          <a:p>
            <a:endParaRPr lang="en-US" b="1" dirty="0" smtClean="0"/>
          </a:p>
          <a:p>
            <a:endParaRPr lang="en-ZA" dirty="0"/>
          </a:p>
        </p:txBody>
      </p:sp>
    </p:spTree>
    <p:extLst>
      <p:ext uri="{BB962C8B-B14F-4D97-AF65-F5344CB8AC3E}">
        <p14:creationId xmlns:p14="http://schemas.microsoft.com/office/powerpoint/2010/main" val="331646338"/>
      </p:ext>
    </p:extLst>
  </p:cSld>
  <p:clrMapOvr>
    <a:masterClrMapping/>
  </p:clrMapOvr>
</p:sld>
</file>

<file path=ppt/theme/theme1.xml><?xml version="1.0" encoding="utf-8"?>
<a:theme xmlns:a="http://schemas.openxmlformats.org/drawingml/2006/main" name="SEEA_PPT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000" b="1" dirty="0" smtClean="0">
            <a:solidFill>
              <a:schemeClr val="bg1"/>
            </a:solidFill>
            <a:latin typeface="News Gothic" panose="0200050304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ody Slides">
  <a:themeElements>
    <a:clrScheme name="Custom 1">
      <a:dk1>
        <a:sysClr val="windowText" lastClr="000000"/>
      </a:dk1>
      <a:lt1>
        <a:sysClr val="window" lastClr="FFFFFF"/>
      </a:lt1>
      <a:dk2>
        <a:srgbClr val="1F497D"/>
      </a:dk2>
      <a:lt2>
        <a:srgbClr val="EEECE1"/>
      </a:lt2>
      <a:accent1>
        <a:srgbClr val="197598"/>
      </a:accent1>
      <a:accent2>
        <a:srgbClr val="7AC7DC"/>
      </a:accent2>
      <a:accent3>
        <a:srgbClr val="68A1D7"/>
      </a:accent3>
      <a:accent4>
        <a:srgbClr val="414042"/>
      </a:accent4>
      <a:accent5>
        <a:srgbClr val="E7BF8C"/>
      </a:accent5>
      <a:accent6>
        <a:srgbClr val="DEE787"/>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s">
  <a:themeElements>
    <a:clrScheme name="Custom 1">
      <a:dk1>
        <a:srgbClr val="286689"/>
      </a:dk1>
      <a:lt1>
        <a:sysClr val="window" lastClr="FFFFFF"/>
      </a:lt1>
      <a:dk2>
        <a:srgbClr val="3B3B3C"/>
      </a:dk2>
      <a:lt2>
        <a:srgbClr val="E7E6E6"/>
      </a:lt2>
      <a:accent1>
        <a:srgbClr val="276385"/>
      </a:accent1>
      <a:accent2>
        <a:srgbClr val="6EBCD3"/>
      </a:accent2>
      <a:accent3>
        <a:srgbClr val="5C90CD"/>
      </a:accent3>
      <a:accent4>
        <a:srgbClr val="DFB37D"/>
      </a:accent4>
      <a:accent5>
        <a:srgbClr val="D6E478"/>
      </a:accent5>
      <a:accent6>
        <a:srgbClr val="DCDCDF"/>
      </a:accent6>
      <a:hlink>
        <a:srgbClr val="3B3B3C"/>
      </a:hlink>
      <a:folHlink>
        <a:srgbClr val="3B3B3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SEEA_PPT_Template</Template>
  <TotalTime>689</TotalTime>
  <Words>995</Words>
  <Application>Microsoft Office PowerPoint</Application>
  <PresentationFormat>On-screen Show (4:3)</PresentationFormat>
  <Paragraphs>111</Paragraphs>
  <Slides>26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Arial</vt:lpstr>
      <vt:lpstr>Calibri</vt:lpstr>
      <vt:lpstr>Franklin Gothic Book</vt:lpstr>
      <vt:lpstr>Franklin Gothic Medium</vt:lpstr>
      <vt:lpstr>News Gothic</vt:lpstr>
      <vt:lpstr>Palatino Linotype</vt:lpstr>
      <vt:lpstr>Times New Roman</vt:lpstr>
      <vt:lpstr>Wingdings</vt:lpstr>
      <vt:lpstr>SEEA_PPT_Template</vt:lpstr>
      <vt:lpstr>Title Slides</vt:lpstr>
      <vt:lpstr>Dividers</vt:lpstr>
      <vt:lpstr>Body Slides</vt:lpstr>
      <vt:lpstr>Closing Slides</vt:lpstr>
      <vt:lpstr>PowerPoint Presentation</vt:lpstr>
      <vt:lpstr>Introduction</vt:lpstr>
      <vt:lpstr>Introduction</vt:lpstr>
      <vt:lpstr>Our Goal  (formulated in 25 May 2017 Workshop organized by UNSD)</vt:lpstr>
      <vt:lpstr>The Roadmap to the Goal - Discussion</vt:lpstr>
      <vt:lpstr>Designing the architecture and structure of the account</vt:lpstr>
      <vt:lpstr>Initial development tasks</vt:lpstr>
      <vt:lpstr>Energy accounts architecture</vt:lpstr>
      <vt:lpstr>Data Sources: </vt:lpstr>
      <vt:lpstr>Data Harmonization and Validation: </vt:lpstr>
      <vt:lpstr>PowerPoint Presentation</vt:lpstr>
      <vt:lpstr>Energy Sector: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challenges faced</vt:lpstr>
      <vt:lpstr>Key lessons learnt</vt:lpstr>
      <vt:lpstr>Way forward</vt:lpstr>
      <vt:lpstr>Applications of Energy Accounts identified during consultations</vt:lpstr>
      <vt:lpstr>Asante sana</vt:lpstr>
    </vt:vector>
  </TitlesOfParts>
  <Company>CBS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Schenau, S.</dc:creator>
  <cp:lastModifiedBy>KNBS</cp:lastModifiedBy>
  <cp:revision>161</cp:revision>
  <cp:lastPrinted>2016-10-31T15:40:34Z</cp:lastPrinted>
  <dcterms:created xsi:type="dcterms:W3CDTF">2016-05-04T19:27:40Z</dcterms:created>
  <dcterms:modified xsi:type="dcterms:W3CDTF">2017-12-13T06:12:17Z</dcterms:modified>
</cp:coreProperties>
</file>