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charts/chart1.xml" ContentType="application/vnd.openxmlformats-officedocument.drawingml.chart+xml"/>
  <Override PartName="/ppt/slideLayouts/slideLayout1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 id="2147483742" r:id="rId3"/>
    <p:sldMasterId id="2147483701" r:id="rId4"/>
    <p:sldMasterId id="2147483740" r:id="rId5"/>
  </p:sldMasterIdLst>
  <p:notesMasterIdLst>
    <p:notesMasterId r:id="rId23"/>
  </p:notesMasterIdLst>
  <p:handoutMasterIdLst>
    <p:handoutMasterId r:id="rId24"/>
  </p:handoutMasterIdLst>
  <p:sldIdLst>
    <p:sldId id="268" r:id="rId6"/>
    <p:sldId id="333" r:id="rId7"/>
    <p:sldId id="334" r:id="rId8"/>
    <p:sldId id="338" r:id="rId9"/>
    <p:sldId id="336" r:id="rId10"/>
    <p:sldId id="337" r:id="rId11"/>
    <p:sldId id="339" r:id="rId12"/>
    <p:sldId id="350" r:id="rId13"/>
    <p:sldId id="340" r:id="rId14"/>
    <p:sldId id="341" r:id="rId15"/>
    <p:sldId id="342" r:id="rId16"/>
    <p:sldId id="347" r:id="rId17"/>
    <p:sldId id="348" r:id="rId18"/>
    <p:sldId id="343" r:id="rId19"/>
    <p:sldId id="351" r:id="rId20"/>
    <p:sldId id="352" r:id="rId21"/>
    <p:sldId id="332"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A1D7"/>
    <a:srgbClr val="0984AF"/>
    <a:srgbClr val="0686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35" autoAdjust="0"/>
    <p:restoredTop sz="86893" autoAdjust="0"/>
  </p:normalViewPr>
  <p:slideViewPr>
    <p:cSldViewPr snapToGrid="0">
      <p:cViewPr varScale="1">
        <p:scale>
          <a:sx n="64" d="100"/>
          <a:sy n="64" d="100"/>
        </p:scale>
        <p:origin x="-1854" y="-90"/>
      </p:cViewPr>
      <p:guideLst>
        <p:guide orient="horz" pos="2160"/>
        <p:guide pos="2880"/>
      </p:guideLst>
    </p:cSldViewPr>
  </p:slideViewPr>
  <p:notesTextViewPr>
    <p:cViewPr>
      <p:scale>
        <a:sx n="1" d="1"/>
        <a:sy n="1" d="1"/>
      </p:scale>
      <p:origin x="0" y="0"/>
    </p:cViewPr>
  </p:notesTextViewPr>
  <p:notesViewPr>
    <p:cSldViewPr snapToGrid="0">
      <p:cViewPr varScale="1">
        <p:scale>
          <a:sx n="83" d="100"/>
          <a:sy n="83" d="100"/>
        </p:scale>
        <p:origin x="231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r>
              <a:rPr lang="en-US" sz="1400" b="1" dirty="0">
                <a:latin typeface="News Gothic" panose="02000503040000020004" pitchFamily="2" charset="0"/>
              </a:rPr>
              <a:t>WATER USE</a:t>
            </a:r>
            <a:r>
              <a:rPr lang="en-US" sz="1400" b="1" baseline="0" dirty="0">
                <a:latin typeface="News Gothic" panose="02000503040000020004" pitchFamily="2" charset="0"/>
              </a:rPr>
              <a:t> INENSITIES PRODUCTION </a:t>
            </a:r>
          </a:p>
          <a:p>
            <a:pPr algn="l">
              <a:defRPr sz="1862" b="0" i="0" u="none" strike="noStrike" kern="1200" spc="0" baseline="0">
                <a:solidFill>
                  <a:schemeClr val="tx1">
                    <a:lumMod val="65000"/>
                    <a:lumOff val="35000"/>
                  </a:schemeClr>
                </a:solidFill>
                <a:latin typeface="+mn-lt"/>
                <a:ea typeface="+mn-ea"/>
                <a:cs typeface="+mn-cs"/>
              </a:defRPr>
            </a:pPr>
            <a:r>
              <a:rPr lang="en-US" sz="1400" b="1" baseline="0" dirty="0">
                <a:latin typeface="News Gothic" panose="02000503040000020004" pitchFamily="2" charset="0"/>
              </a:rPr>
              <a:t>ACTIVITY BY VALUE ADDED</a:t>
            </a:r>
            <a:endParaRPr lang="en-US" sz="1400" b="1" dirty="0">
              <a:latin typeface="News Gothic" panose="02000503040000020004" pitchFamily="2" charset="0"/>
            </a:endParaRPr>
          </a:p>
        </c:rich>
      </c:tx>
      <c:layout>
        <c:manualLayout>
          <c:xMode val="edge"/>
          <c:yMode val="edge"/>
          <c:x val="4.71925853018373E-2"/>
          <c:y val="5.6250000000000001E-2"/>
        </c:manualLayout>
      </c:layout>
      <c:overlay val="0"/>
      <c:spPr>
        <a:noFill/>
        <a:ln>
          <a:noFill/>
        </a:ln>
        <a:effectLst/>
      </c:spPr>
    </c:title>
    <c:autoTitleDeleted val="0"/>
    <c:plotArea>
      <c:layout>
        <c:manualLayout>
          <c:layoutTarget val="inner"/>
          <c:xMode val="edge"/>
          <c:yMode val="edge"/>
          <c:x val="5.1065538310952702E-2"/>
          <c:y val="0.34199765754554301"/>
          <c:w val="0.81388297287535005"/>
          <c:h val="0.55615802348415699"/>
        </c:manualLayout>
      </c:layout>
      <c:lineChart>
        <c:grouping val="standard"/>
        <c:varyColors val="0"/>
        <c:ser>
          <c:idx val="0"/>
          <c:order val="0"/>
          <c:tx>
            <c:strRef>
              <c:f>Sheet1!$B$1</c:f>
              <c:strCache>
                <c:ptCount val="1"/>
                <c:pt idx="0">
                  <c:v>Ground Water</c:v>
                </c:pt>
              </c:strCache>
            </c:strRef>
          </c:tx>
          <c:spPr>
            <a:ln w="28575" cap="rnd">
              <a:solidFill>
                <a:schemeClr val="accent1">
                  <a:lumMod val="50000"/>
                </a:schemeClr>
              </a:solidFill>
              <a:round/>
            </a:ln>
            <a:effectLst/>
          </c:spPr>
          <c:marker>
            <c:symbol val="none"/>
          </c:marker>
          <c:cat>
            <c:numRef>
              <c:f>Sheet1!$A$2:$A$9</c:f>
              <c:numCache>
                <c:formatCode>General</c:formatCode>
                <c:ptCount val="8"/>
                <c:pt idx="0">
                  <c:v>1975</c:v>
                </c:pt>
                <c:pt idx="1">
                  <c:v>1980</c:v>
                </c:pt>
                <c:pt idx="2">
                  <c:v>1985</c:v>
                </c:pt>
                <c:pt idx="3">
                  <c:v>1990</c:v>
                </c:pt>
                <c:pt idx="4">
                  <c:v>1995</c:v>
                </c:pt>
                <c:pt idx="5">
                  <c:v>2000</c:v>
                </c:pt>
                <c:pt idx="6">
                  <c:v>2005</c:v>
                </c:pt>
                <c:pt idx="7">
                  <c:v>2010</c:v>
                </c:pt>
              </c:numCache>
            </c:numRef>
          </c:cat>
          <c:val>
            <c:numRef>
              <c:f>Sheet1!$B$2:$B$9</c:f>
              <c:numCache>
                <c:formatCode>General</c:formatCode>
                <c:ptCount val="8"/>
                <c:pt idx="0">
                  <c:v>20</c:v>
                </c:pt>
                <c:pt idx="1">
                  <c:v>18</c:v>
                </c:pt>
                <c:pt idx="2">
                  <c:v>19</c:v>
                </c:pt>
                <c:pt idx="3">
                  <c:v>16</c:v>
                </c:pt>
                <c:pt idx="4">
                  <c:v>14</c:v>
                </c:pt>
                <c:pt idx="5">
                  <c:v>11</c:v>
                </c:pt>
                <c:pt idx="6">
                  <c:v>5</c:v>
                </c:pt>
                <c:pt idx="7">
                  <c:v>6</c:v>
                </c:pt>
              </c:numCache>
            </c:numRef>
          </c:val>
          <c:smooth val="0"/>
          <c:extLst xmlns:c16r2="http://schemas.microsoft.com/office/drawing/2015/06/chart">
            <c:ext xmlns:c16="http://schemas.microsoft.com/office/drawing/2014/chart" uri="{C3380CC4-5D6E-409C-BE32-E72D297353CC}">
              <c16:uniqueId val="{00000000-EA8C-4BB4-91E1-E88F9A95CB04}"/>
            </c:ext>
          </c:extLst>
        </c:ser>
        <c:ser>
          <c:idx val="1"/>
          <c:order val="1"/>
          <c:tx>
            <c:strRef>
              <c:f>Sheet1!$C$1</c:f>
              <c:strCache>
                <c:ptCount val="1"/>
                <c:pt idx="0">
                  <c:v>Tap Water</c:v>
                </c:pt>
              </c:strCache>
            </c:strRef>
          </c:tx>
          <c:spPr>
            <a:ln w="28575" cap="rnd">
              <a:solidFill>
                <a:schemeClr val="accent1"/>
              </a:solidFill>
              <a:prstDash val="sysDash"/>
              <a:round/>
            </a:ln>
            <a:effectLst/>
          </c:spPr>
          <c:marker>
            <c:symbol val="none"/>
          </c:marker>
          <c:cat>
            <c:numRef>
              <c:f>Sheet1!$A$2:$A$9</c:f>
              <c:numCache>
                <c:formatCode>General</c:formatCode>
                <c:ptCount val="8"/>
                <c:pt idx="0">
                  <c:v>1975</c:v>
                </c:pt>
                <c:pt idx="1">
                  <c:v>1980</c:v>
                </c:pt>
                <c:pt idx="2">
                  <c:v>1985</c:v>
                </c:pt>
                <c:pt idx="3">
                  <c:v>1990</c:v>
                </c:pt>
                <c:pt idx="4">
                  <c:v>1995</c:v>
                </c:pt>
                <c:pt idx="5">
                  <c:v>2000</c:v>
                </c:pt>
                <c:pt idx="6">
                  <c:v>2005</c:v>
                </c:pt>
                <c:pt idx="7">
                  <c:v>2010</c:v>
                </c:pt>
              </c:numCache>
            </c:numRef>
          </c:cat>
          <c:val>
            <c:numRef>
              <c:f>Sheet1!$C$2:$C$9</c:f>
              <c:numCache>
                <c:formatCode>General</c:formatCode>
                <c:ptCount val="8"/>
                <c:pt idx="0">
                  <c:v>20</c:v>
                </c:pt>
                <c:pt idx="1">
                  <c:v>16</c:v>
                </c:pt>
                <c:pt idx="2">
                  <c:v>16.399999999999999</c:v>
                </c:pt>
                <c:pt idx="3">
                  <c:v>16</c:v>
                </c:pt>
                <c:pt idx="4">
                  <c:v>12</c:v>
                </c:pt>
                <c:pt idx="5">
                  <c:v>4</c:v>
                </c:pt>
                <c:pt idx="6">
                  <c:v>6</c:v>
                </c:pt>
                <c:pt idx="7">
                  <c:v>5</c:v>
                </c:pt>
              </c:numCache>
            </c:numRef>
          </c:val>
          <c:smooth val="0"/>
          <c:extLst xmlns:c16r2="http://schemas.microsoft.com/office/drawing/2015/06/chart">
            <c:ext xmlns:c16="http://schemas.microsoft.com/office/drawing/2014/chart" uri="{C3380CC4-5D6E-409C-BE32-E72D297353CC}">
              <c16:uniqueId val="{00000001-EA8C-4BB4-91E1-E88F9A95CB04}"/>
            </c:ext>
          </c:extLst>
        </c:ser>
        <c:ser>
          <c:idx val="2"/>
          <c:order val="2"/>
          <c:tx>
            <c:strRef>
              <c:f>Sheet1!$D$1</c:f>
              <c:strCache>
                <c:ptCount val="1"/>
                <c:pt idx="0">
                  <c:v>Surface Water</c:v>
                </c:pt>
              </c:strCache>
            </c:strRef>
          </c:tx>
          <c:spPr>
            <a:ln w="28575" cap="rnd">
              <a:solidFill>
                <a:schemeClr val="accent1">
                  <a:tint val="65000"/>
                </a:schemeClr>
              </a:solidFill>
              <a:round/>
            </a:ln>
            <a:effectLst/>
          </c:spPr>
          <c:marker>
            <c:symbol val="none"/>
          </c:marker>
          <c:cat>
            <c:numRef>
              <c:f>Sheet1!$A$2:$A$9</c:f>
              <c:numCache>
                <c:formatCode>General</c:formatCode>
                <c:ptCount val="8"/>
                <c:pt idx="0">
                  <c:v>1975</c:v>
                </c:pt>
                <c:pt idx="1">
                  <c:v>1980</c:v>
                </c:pt>
                <c:pt idx="2">
                  <c:v>1985</c:v>
                </c:pt>
                <c:pt idx="3">
                  <c:v>1990</c:v>
                </c:pt>
                <c:pt idx="4">
                  <c:v>1995</c:v>
                </c:pt>
                <c:pt idx="5">
                  <c:v>2000</c:v>
                </c:pt>
                <c:pt idx="6">
                  <c:v>2005</c:v>
                </c:pt>
                <c:pt idx="7">
                  <c:v>2010</c:v>
                </c:pt>
              </c:numCache>
            </c:numRef>
          </c:cat>
          <c:val>
            <c:numRef>
              <c:f>Sheet1!$D$2:$D$9</c:f>
              <c:numCache>
                <c:formatCode>General</c:formatCode>
                <c:ptCount val="8"/>
                <c:pt idx="0">
                  <c:v>20</c:v>
                </c:pt>
                <c:pt idx="1">
                  <c:v>15</c:v>
                </c:pt>
                <c:pt idx="2">
                  <c:v>14.7</c:v>
                </c:pt>
                <c:pt idx="3">
                  <c:v>15.2</c:v>
                </c:pt>
                <c:pt idx="4">
                  <c:v>14</c:v>
                </c:pt>
                <c:pt idx="5">
                  <c:v>8</c:v>
                </c:pt>
                <c:pt idx="6">
                  <c:v>7</c:v>
                </c:pt>
                <c:pt idx="7">
                  <c:v>6</c:v>
                </c:pt>
              </c:numCache>
            </c:numRef>
          </c:val>
          <c:smooth val="0"/>
          <c:extLst xmlns:c16r2="http://schemas.microsoft.com/office/drawing/2015/06/chart">
            <c:ext xmlns:c16="http://schemas.microsoft.com/office/drawing/2014/chart" uri="{C3380CC4-5D6E-409C-BE32-E72D297353CC}">
              <c16:uniqueId val="{00000002-EA8C-4BB4-91E1-E88F9A95CB04}"/>
            </c:ext>
          </c:extLst>
        </c:ser>
        <c:dLbls>
          <c:showLegendKey val="0"/>
          <c:showVal val="0"/>
          <c:showCatName val="0"/>
          <c:showSerName val="0"/>
          <c:showPercent val="0"/>
          <c:showBubbleSize val="0"/>
        </c:dLbls>
        <c:marker val="1"/>
        <c:smooth val="0"/>
        <c:axId val="170422656"/>
        <c:axId val="170424192"/>
      </c:lineChart>
      <c:catAx>
        <c:axId val="170422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0424192"/>
        <c:crosses val="autoZero"/>
        <c:auto val="1"/>
        <c:lblAlgn val="ctr"/>
        <c:lblOffset val="100"/>
        <c:noMultiLvlLbl val="0"/>
      </c:catAx>
      <c:valAx>
        <c:axId val="170424192"/>
        <c:scaling>
          <c:orientation val="minMax"/>
        </c:scaling>
        <c:delete val="0"/>
        <c:axPos val="l"/>
        <c:majorGridlines>
          <c:spPr>
            <a:ln w="9525" cap="flat" cmpd="sng" algn="ctr">
              <a:noFill/>
              <a:round/>
            </a:ln>
            <a:effectLst/>
          </c:spPr>
        </c:majorGridlines>
        <c:numFmt formatCode="\2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0422656"/>
        <c:crosses val="autoZero"/>
        <c:crossBetween val="between"/>
      </c:valAx>
      <c:spPr>
        <a:noFill/>
        <a:ln>
          <a:noFill/>
        </a:ln>
        <a:effectLst/>
      </c:spPr>
    </c:plotArea>
    <c:legend>
      <c:legendPos val="tr"/>
      <c:layout>
        <c:manualLayout>
          <c:xMode val="edge"/>
          <c:yMode val="edge"/>
          <c:x val="0.67582174954534102"/>
          <c:y val="0.15578125000000001"/>
          <c:w val="0.22494294012621499"/>
          <c:h val="0.2114972087042850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116A3F7-4723-4B55-BD27-13CDFD26E119}" type="datetimeFigureOut">
              <a:rPr lang="en-GB" smtClean="0"/>
              <a:t>12/12/2017</a:t>
            </a:fld>
            <a:endParaRPr lang="en-GB"/>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GB"/>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5EAE680-DCD1-4CFA-8C22-5DF2024266BB}" type="slidenum">
              <a:rPr lang="en-GB" smtClean="0"/>
              <a:t>‹#›</a:t>
            </a:fld>
            <a:endParaRPr lang="en-GB"/>
          </a:p>
        </p:txBody>
      </p:sp>
    </p:spTree>
    <p:extLst>
      <p:ext uri="{BB962C8B-B14F-4D97-AF65-F5344CB8AC3E}">
        <p14:creationId xmlns:p14="http://schemas.microsoft.com/office/powerpoint/2010/main" val="15447801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284D844-4F32-4510-B327-D56999612EA7}" type="datetimeFigureOut">
              <a:rPr lang="en-US" smtClean="0"/>
              <a:t>12/12/2017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2251393-DB9F-420B-9ED7-40348FAB9894}" type="slidenum">
              <a:rPr lang="en-US" smtClean="0"/>
              <a:t>‹#›</a:t>
            </a:fld>
            <a:endParaRPr lang="en-US"/>
          </a:p>
        </p:txBody>
      </p:sp>
    </p:spTree>
    <p:extLst>
      <p:ext uri="{BB962C8B-B14F-4D97-AF65-F5344CB8AC3E}">
        <p14:creationId xmlns:p14="http://schemas.microsoft.com/office/powerpoint/2010/main" val="482356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ircabc.europa.eu/sd/a/4b0d0b1d-aa7d-4b86-9b63-7a8cacaf5415/EFA_Explanatory%20notes_21JUL2016.doc.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Forest: </a:t>
            </a:r>
            <a:r>
              <a:rPr lang="en-US" sz="1200" kern="1200" dirty="0">
                <a:solidFill>
                  <a:schemeClr val="tx1"/>
                </a:solidFill>
                <a:effectLst/>
                <a:latin typeface="+mn-lt"/>
                <a:ea typeface="+mn-ea"/>
                <a:cs typeface="+mn-cs"/>
              </a:rPr>
              <a:t>land spanning more than 0.5 hectares with trees higher than 5 </a:t>
            </a:r>
            <a:r>
              <a:rPr lang="en-US" sz="1200" kern="1200" dirty="0" err="1">
                <a:solidFill>
                  <a:schemeClr val="tx1"/>
                </a:solidFill>
                <a:effectLst/>
                <a:latin typeface="+mn-lt"/>
                <a:ea typeface="+mn-ea"/>
                <a:cs typeface="+mn-cs"/>
              </a:rPr>
              <a:t>metres</a:t>
            </a:r>
            <a:r>
              <a:rPr lang="en-US" sz="1200" kern="1200" dirty="0">
                <a:solidFill>
                  <a:schemeClr val="tx1"/>
                </a:solidFill>
                <a:effectLst/>
                <a:latin typeface="+mn-lt"/>
                <a:ea typeface="+mn-ea"/>
                <a:cs typeface="+mn-cs"/>
              </a:rPr>
              <a:t> and a canopy cover of more than 10 per cent, or trees able to reach these thresholds in situ</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Other: land spanning more than 0.5 hectares; with trees higher than 5 </a:t>
            </a:r>
            <a:r>
              <a:rPr lang="en-US" sz="1200" kern="1200" dirty="0" err="1">
                <a:solidFill>
                  <a:schemeClr val="tx1"/>
                </a:solidFill>
                <a:effectLst/>
                <a:latin typeface="+mn-lt"/>
                <a:ea typeface="+mn-ea"/>
                <a:cs typeface="+mn-cs"/>
              </a:rPr>
              <a:t>metres</a:t>
            </a:r>
            <a:r>
              <a:rPr lang="en-US" sz="1200" kern="1200" dirty="0">
                <a:solidFill>
                  <a:schemeClr val="tx1"/>
                </a:solidFill>
                <a:effectLst/>
                <a:latin typeface="+mn-lt"/>
                <a:ea typeface="+mn-ea"/>
                <a:cs typeface="+mn-cs"/>
              </a:rPr>
              <a:t> and a canopy cover of 5-10 per cent, or trees able to reach these thresholds in situ; or with a combined cover of shrubs, bushes and trees above 10 per cent.</a:t>
            </a:r>
            <a:endParaRPr lang="en-US" dirty="0"/>
          </a:p>
        </p:txBody>
      </p:sp>
      <p:sp>
        <p:nvSpPr>
          <p:cNvPr id="4" name="Slide Number Placeholder 3"/>
          <p:cNvSpPr>
            <a:spLocks noGrp="1"/>
          </p:cNvSpPr>
          <p:nvPr>
            <p:ph type="sldNum" sz="quarter" idx="10"/>
          </p:nvPr>
        </p:nvSpPr>
        <p:spPr/>
        <p:txBody>
          <a:bodyPr/>
          <a:lstStyle/>
          <a:p>
            <a:fld id="{32251393-DB9F-420B-9ED7-40348FAB9894}" type="slidenum">
              <a:rPr lang="en-US" smtClean="0"/>
              <a:t>4</a:t>
            </a:fld>
            <a:endParaRPr lang="en-US"/>
          </a:p>
        </p:txBody>
      </p:sp>
    </p:spTree>
    <p:extLst>
      <p:ext uri="{BB962C8B-B14F-4D97-AF65-F5344CB8AC3E}">
        <p14:creationId xmlns:p14="http://schemas.microsoft.com/office/powerpoint/2010/main" val="929514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underlying stock of the Physical Asset Account for Forestry is the physical area under forestry land use. Thus the scope of the account is to track changes in area over time, due to additions and reductions in stock, for example deforestation and afforestation.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account records the opening and closing stock and the different types of changes in the stock over an accounting period.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the outset, a key distinction in scope between the two of timber resources should be noted. Specifically, the SEEA CF states that the scope of the timber account extends beyond timber located on forestry areas. Thus, for example, depending on their significance, wood extracted from agricultural orchards may be within scope of the timber account, regardless of the underlying land use. In other words, while the ‘Asset account for Forestry’ may be mapped </a:t>
            </a:r>
            <a:r>
              <a:rPr lang="en-US" sz="1200" kern="1200" dirty="0" err="1">
                <a:solidFill>
                  <a:schemeClr val="tx1"/>
                </a:solidFill>
                <a:effectLst/>
                <a:latin typeface="+mn-lt"/>
                <a:ea typeface="+mn-ea"/>
                <a:cs typeface="+mn-cs"/>
              </a:rPr>
              <a:t>univoquely</a:t>
            </a:r>
            <a:r>
              <a:rPr lang="en-US" sz="1200" kern="1200" dirty="0">
                <a:solidFill>
                  <a:schemeClr val="tx1"/>
                </a:solidFill>
                <a:effectLst/>
                <a:latin typeface="+mn-lt"/>
                <a:ea typeface="+mn-ea"/>
                <a:cs typeface="+mn-cs"/>
              </a:rPr>
              <a:t> to the relevant SEEA CF land use classification, the timber account, with a focus on products, may be mapped on multiple land use categories, and </a:t>
            </a:r>
            <a:r>
              <a:rPr lang="en-US" sz="1200" kern="1200" dirty="0" err="1">
                <a:solidFill>
                  <a:schemeClr val="tx1"/>
                </a:solidFill>
                <a:effectLst/>
                <a:latin typeface="+mn-lt"/>
                <a:ea typeface="+mn-ea"/>
                <a:cs typeface="+mn-cs"/>
              </a:rPr>
              <a:t>univoquely</a:t>
            </a:r>
            <a:r>
              <a:rPr lang="en-US" sz="1200" kern="1200" dirty="0">
                <a:solidFill>
                  <a:schemeClr val="tx1"/>
                </a:solidFill>
                <a:effectLst/>
                <a:latin typeface="+mn-lt"/>
                <a:ea typeface="+mn-ea"/>
                <a:cs typeface="+mn-cs"/>
              </a:rPr>
              <a:t> only to the SEEA CF land cover category ‘tree-covered areas.’ Therefore the focus of the Forestry account is on land areas, while the focus of the Timber account if on timber quantities and values. </a:t>
            </a:r>
          </a:p>
          <a:p>
            <a:endParaRPr lang="en-US" dirty="0"/>
          </a:p>
        </p:txBody>
      </p:sp>
      <p:sp>
        <p:nvSpPr>
          <p:cNvPr id="4" name="Slide Number Placeholder 3"/>
          <p:cNvSpPr>
            <a:spLocks noGrp="1"/>
          </p:cNvSpPr>
          <p:nvPr>
            <p:ph type="sldNum" sz="quarter" idx="10"/>
          </p:nvPr>
        </p:nvSpPr>
        <p:spPr/>
        <p:txBody>
          <a:bodyPr/>
          <a:lstStyle/>
          <a:p>
            <a:fld id="{32251393-DB9F-420B-9ED7-40348FAB9894}" type="slidenum">
              <a:rPr lang="en-US" smtClean="0"/>
              <a:t>5</a:t>
            </a:fld>
            <a:endParaRPr lang="en-US"/>
          </a:p>
        </p:txBody>
      </p:sp>
    </p:spTree>
    <p:extLst>
      <p:ext uri="{BB962C8B-B14F-4D97-AF65-F5344CB8AC3E}">
        <p14:creationId xmlns:p14="http://schemas.microsoft.com/office/powerpoint/2010/main" val="1288089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Valuation of timber resources may be done through: </a:t>
            </a:r>
            <a:r>
              <a:rPr lang="en-US" sz="1200" i="1" kern="1200" dirty="0" err="1">
                <a:solidFill>
                  <a:schemeClr val="tx1"/>
                </a:solidFill>
                <a:effectLst/>
                <a:latin typeface="+mn-lt"/>
                <a:ea typeface="+mn-ea"/>
                <a:cs typeface="+mn-cs"/>
              </a:rPr>
              <a:t>i</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Net present value; </a:t>
            </a:r>
            <a:r>
              <a:rPr lang="en-US" sz="1200" i="1" kern="1200" dirty="0">
                <a:solidFill>
                  <a:schemeClr val="tx1"/>
                </a:solidFill>
                <a:effectLst/>
                <a:latin typeface="+mn-lt"/>
                <a:ea typeface="+mn-ea"/>
                <a:cs typeface="+mn-cs"/>
              </a:rPr>
              <a:t>ii)</a:t>
            </a:r>
            <a:r>
              <a:rPr lang="en-US" sz="1200" kern="1200" dirty="0">
                <a:solidFill>
                  <a:schemeClr val="tx1"/>
                </a:solidFill>
                <a:effectLst/>
                <a:latin typeface="+mn-lt"/>
                <a:ea typeface="+mn-ea"/>
                <a:cs typeface="+mn-cs"/>
              </a:rPr>
              <a:t> Cost of forest management (including a mark-up for net operating surplus/mixed income); and </a:t>
            </a:r>
            <a:r>
              <a:rPr lang="en-US" sz="1200" i="1" kern="1200" dirty="0">
                <a:solidFill>
                  <a:schemeClr val="tx1"/>
                </a:solidFill>
                <a:effectLst/>
                <a:latin typeface="+mn-lt"/>
                <a:ea typeface="+mn-ea"/>
                <a:cs typeface="+mn-cs"/>
              </a:rPr>
              <a:t>iii) </a:t>
            </a:r>
            <a:r>
              <a:rPr lang="en-US" sz="1200" kern="1200" dirty="0">
                <a:solidFill>
                  <a:schemeClr val="tx1"/>
                </a:solidFill>
                <a:effectLst/>
                <a:latin typeface="+mn-lt"/>
                <a:ea typeface="+mn-ea"/>
                <a:cs typeface="+mn-cs"/>
              </a:rPr>
              <a:t>Consumption value or stumpage value methods. The first two valuation methods however require information such which may be difficult to identify and assess. For this reason, both for removals and </a:t>
            </a:r>
            <a:r>
              <a:rPr lang="en-US" sz="1200" kern="1200" dirty="0" err="1">
                <a:solidFill>
                  <a:schemeClr val="tx1"/>
                </a:solidFill>
                <a:effectLst/>
                <a:latin typeface="+mn-lt"/>
                <a:ea typeface="+mn-ea"/>
                <a:cs typeface="+mn-cs"/>
              </a:rPr>
              <a:t>fellings</a:t>
            </a:r>
            <a:r>
              <a:rPr lang="en-US" sz="1200" kern="1200" dirty="0">
                <a:solidFill>
                  <a:schemeClr val="tx1"/>
                </a:solidFill>
                <a:effectLst/>
                <a:latin typeface="+mn-lt"/>
                <a:ea typeface="+mn-ea"/>
                <a:cs typeface="+mn-cs"/>
              </a:rPr>
              <a:t>, the last is usually the applied methodology. Stumpage price is the amount paid per cubic </a:t>
            </a:r>
            <a:r>
              <a:rPr lang="en-US" sz="1200" kern="1200" dirty="0" err="1">
                <a:solidFill>
                  <a:schemeClr val="tx1"/>
                </a:solidFill>
                <a:effectLst/>
                <a:latin typeface="+mn-lt"/>
                <a:ea typeface="+mn-ea"/>
                <a:cs typeface="+mn-cs"/>
              </a:rPr>
              <a:t>metre</a:t>
            </a:r>
            <a:r>
              <a:rPr lang="en-US" sz="1200" kern="1200" dirty="0">
                <a:solidFill>
                  <a:schemeClr val="tx1"/>
                </a:solidFill>
                <a:effectLst/>
                <a:latin typeface="+mn-lt"/>
                <a:ea typeface="+mn-ea"/>
                <a:cs typeface="+mn-cs"/>
              </a:rPr>
              <a:t> of timber by the harvester to the owner of the timber resources.  </a:t>
            </a:r>
          </a:p>
          <a:p>
            <a:r>
              <a:rPr lang="en-US" sz="1200" kern="1200" dirty="0">
                <a:solidFill>
                  <a:schemeClr val="tx1"/>
                </a:solidFill>
                <a:effectLst/>
                <a:latin typeface="+mn-lt"/>
                <a:ea typeface="+mn-ea"/>
                <a:cs typeface="+mn-cs"/>
              </a:rPr>
              <a:t>The valuation methods are described in paragraph 5.8.4 of the SEEA CF. </a:t>
            </a:r>
          </a:p>
          <a:p>
            <a:r>
              <a:rPr lang="en-US" sz="1200" kern="1200" dirty="0" err="1">
                <a:solidFill>
                  <a:schemeClr val="tx1"/>
                </a:solidFill>
                <a:effectLst/>
                <a:latin typeface="+mn-lt"/>
                <a:ea typeface="+mn-ea"/>
                <a:cs typeface="+mn-cs"/>
              </a:rPr>
              <a:t>EFA</a:t>
            </a:r>
            <a:r>
              <a:rPr lang="en-US" sz="1200" kern="1200" dirty="0">
                <a:solidFill>
                  <a:schemeClr val="tx1"/>
                </a:solidFill>
                <a:effectLst/>
                <a:latin typeface="+mn-lt"/>
                <a:ea typeface="+mn-ea"/>
                <a:cs typeface="+mn-cs"/>
              </a:rPr>
              <a:t> explanatory note 2016 defines the stumpage price as “the price paid for timber as it stands – before being cut – in the forest” (</a:t>
            </a:r>
            <a:r>
              <a:rPr lang="en-US" sz="1200" u="sng" kern="1200" dirty="0">
                <a:solidFill>
                  <a:schemeClr val="tx1"/>
                </a:solidFill>
                <a:effectLst/>
                <a:latin typeface="+mn-lt"/>
                <a:ea typeface="+mn-ea"/>
                <a:cs typeface="+mn-cs"/>
                <a:hlinkClick r:id="rId3"/>
              </a:rPr>
              <a:t>https://circabc.europa.eu/sd/a/4b0d0b1d-aa7d-4b86-9b63-7a8cacaf5415/EFA_Explanatory%20notes_21JUL2016.doc.pdf</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32251393-DB9F-420B-9ED7-40348FAB9894}" type="slidenum">
              <a:rPr lang="en-US" smtClean="0"/>
              <a:t>7</a:t>
            </a:fld>
            <a:endParaRPr lang="en-US"/>
          </a:p>
        </p:txBody>
      </p:sp>
    </p:spTree>
    <p:extLst>
      <p:ext uri="{BB962C8B-B14F-4D97-AF65-F5344CB8AC3E}">
        <p14:creationId xmlns:p14="http://schemas.microsoft.com/office/powerpoint/2010/main" val="2903465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5152278"/>
            <a:ext cx="9144000" cy="495487"/>
          </a:xfrm>
          <a:prstGeom prst="rect">
            <a:avLst/>
          </a:prstGeom>
        </p:spPr>
        <p:txBody>
          <a:bodyPr/>
          <a:lstStyle>
            <a:lvl1pPr algn="ctr">
              <a:defRPr sz="2400" baseline="0">
                <a:solidFill>
                  <a:schemeClr val="tx1">
                    <a:lumMod val="75000"/>
                    <a:lumOff val="25000"/>
                  </a:schemeClr>
                </a:solidFill>
                <a:latin typeface="Franklin Gothic Book"/>
              </a:defRPr>
            </a:lvl1pPr>
          </a:lstStyle>
          <a:p>
            <a:r>
              <a:rPr lang="en-US" dirty="0"/>
              <a:t>Bringing the Future into Focus</a:t>
            </a:r>
          </a:p>
        </p:txBody>
      </p:sp>
    </p:spTree>
    <p:extLst>
      <p:ext uri="{BB962C8B-B14F-4D97-AF65-F5344CB8AC3E}">
        <p14:creationId xmlns:p14="http://schemas.microsoft.com/office/powerpoint/2010/main" val="1811831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with Diagram and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3600" b="0" baseline="0">
                <a:solidFill>
                  <a:schemeClr val="accent3"/>
                </a:solidFill>
                <a:latin typeface="+mj-lt"/>
              </a:defRPr>
            </a:lvl1pPr>
          </a:lstStyle>
          <a:p>
            <a:r>
              <a:rPr lang="en-US" dirty="0"/>
              <a:t>Slide With Diagram and Text</a:t>
            </a:r>
          </a:p>
        </p:txBody>
      </p:sp>
      <p:sp>
        <p:nvSpPr>
          <p:cNvPr id="3" name="Subtitle 2"/>
          <p:cNvSpPr>
            <a:spLocks noGrp="1"/>
          </p:cNvSpPr>
          <p:nvPr>
            <p:ph type="subTitle" idx="1" hasCustomPrompt="1"/>
          </p:nvPr>
        </p:nvSpPr>
        <p:spPr>
          <a:xfrm>
            <a:off x="628650" y="1463955"/>
            <a:ext cx="4037479" cy="4089680"/>
          </a:xfrm>
          <a:prstGeom prst="rect">
            <a:avLst/>
          </a:prstGeom>
        </p:spPr>
        <p:txBody>
          <a:bodyPr/>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lang="en-US" sz="1800" baseline="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p>
          <a:p>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veniam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ullamco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dirty="0"/>
          </a:p>
          <a:p>
            <a:endParaRPr lang="en-US" dirty="0"/>
          </a:p>
        </p:txBody>
      </p:sp>
      <p:sp>
        <p:nvSpPr>
          <p:cNvPr id="8" name="Table Placeholder 7"/>
          <p:cNvSpPr>
            <a:spLocks noGrp="1"/>
          </p:cNvSpPr>
          <p:nvPr>
            <p:ph type="tbl" sz="quarter" idx="13" hasCustomPrompt="1"/>
          </p:nvPr>
        </p:nvSpPr>
        <p:spPr>
          <a:xfrm>
            <a:off x="4908550" y="1463675"/>
            <a:ext cx="3606800" cy="4089400"/>
          </a:xfrm>
          <a:prstGeom prst="rect">
            <a:avLst/>
          </a:prstGeom>
        </p:spPr>
        <p:txBody>
          <a:bodyPr/>
          <a:lstStyle>
            <a:lvl1pPr>
              <a:defRPr/>
            </a:lvl1pPr>
          </a:lstStyle>
          <a:p>
            <a:r>
              <a:rPr lang="en-US" dirty="0"/>
              <a:t>Diagram</a:t>
            </a:r>
          </a:p>
        </p:txBody>
      </p:sp>
      <p:sp>
        <p:nvSpPr>
          <p:cNvPr id="9" name="Slide Number Placeholder 5"/>
          <p:cNvSpPr>
            <a:spLocks noGrp="1"/>
          </p:cNvSpPr>
          <p:nvPr>
            <p:ph type="sldNum" sz="quarter" idx="4"/>
          </p:nvPr>
        </p:nvSpPr>
        <p:spPr>
          <a:xfrm>
            <a:off x="6859585" y="6247795"/>
            <a:ext cx="2057400" cy="365125"/>
          </a:xfrm>
          <a:prstGeom prst="rect">
            <a:avLst/>
          </a:prstGeom>
        </p:spPr>
        <p:txBody>
          <a:bodyPr/>
          <a:lstStyle>
            <a:lvl1pPr algn="r">
              <a:defRPr sz="1200" baseline="0"/>
            </a:lvl1pPr>
          </a:lstStyle>
          <a:p>
            <a:r>
              <a:rPr lang="en-US" dirty="0"/>
              <a:t>Page </a:t>
            </a:r>
            <a:fld id="{C8303BCE-995F-4709-9859-41737DB22DB5}" type="slidenum">
              <a:rPr lang="en-US" smtClean="0"/>
              <a:pPr/>
              <a:t>‹#›</a:t>
            </a:fld>
            <a:endParaRPr lang="en-US" dirty="0"/>
          </a:p>
        </p:txBody>
      </p:sp>
    </p:spTree>
    <p:extLst>
      <p:ext uri="{BB962C8B-B14F-4D97-AF65-F5344CB8AC3E}">
        <p14:creationId xmlns:p14="http://schemas.microsoft.com/office/powerpoint/2010/main" val="1034009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Slide with Text and Icon">
    <p:bg>
      <p:bgPr>
        <a:blipFill dpi="0" rotWithShape="1">
          <a:blip r:embed="rId2">
            <a:alphaModFix amt="99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3600" b="0" baseline="0">
                <a:solidFill>
                  <a:schemeClr val="accent3"/>
                </a:solidFill>
                <a:latin typeface="+mj-lt"/>
              </a:defRPr>
            </a:lvl1pPr>
          </a:lstStyle>
          <a:p>
            <a:r>
              <a:rPr lang="en-US" dirty="0"/>
              <a:t>Slide with Text and Icon </a:t>
            </a:r>
          </a:p>
        </p:txBody>
      </p:sp>
      <p:sp>
        <p:nvSpPr>
          <p:cNvPr id="3" name="Subtitle 2"/>
          <p:cNvSpPr>
            <a:spLocks noGrp="1"/>
          </p:cNvSpPr>
          <p:nvPr>
            <p:ph type="subTitle" idx="1" hasCustomPrompt="1"/>
          </p:nvPr>
        </p:nvSpPr>
        <p:spPr>
          <a:xfrm>
            <a:off x="628650" y="1463955"/>
            <a:ext cx="6858000" cy="4089680"/>
          </a:xfrm>
          <a:prstGeom prst="rect">
            <a:avLst/>
          </a:prstGeom>
        </p:spPr>
        <p:txBody>
          <a:bodyPr/>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lang="en-US" sz="1800" baseline="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p>
          <a:p>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veniam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ullamco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Lorem ipsum dolor sit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dirty="0"/>
          </a:p>
          <a:p>
            <a:endParaRPr lang="en-US" dirty="0"/>
          </a:p>
        </p:txBody>
      </p:sp>
      <p:sp>
        <p:nvSpPr>
          <p:cNvPr id="7" name="Slide Number Placeholder 5"/>
          <p:cNvSpPr>
            <a:spLocks noGrp="1"/>
          </p:cNvSpPr>
          <p:nvPr>
            <p:ph type="sldNum" sz="quarter" idx="4"/>
          </p:nvPr>
        </p:nvSpPr>
        <p:spPr>
          <a:xfrm>
            <a:off x="6859585" y="6247795"/>
            <a:ext cx="2057400" cy="365125"/>
          </a:xfrm>
          <a:prstGeom prst="rect">
            <a:avLst/>
          </a:prstGeom>
        </p:spPr>
        <p:txBody>
          <a:bodyPr/>
          <a:lstStyle>
            <a:lvl1pPr algn="r">
              <a:defRPr sz="1200" baseline="0"/>
            </a:lvl1pPr>
          </a:lstStyle>
          <a:p>
            <a:r>
              <a:rPr lang="en-US" dirty="0"/>
              <a:t>Page </a:t>
            </a:r>
            <a:fld id="{C8303BCE-995F-4709-9859-41737DB22DB5}" type="slidenum">
              <a:rPr lang="en-US" smtClean="0"/>
              <a:pPr/>
              <a:t>‹#›</a:t>
            </a:fld>
            <a:endParaRPr lang="en-US" dirty="0"/>
          </a:p>
        </p:txBody>
      </p:sp>
    </p:spTree>
    <p:extLst>
      <p:ext uri="{BB962C8B-B14F-4D97-AF65-F5344CB8AC3E}">
        <p14:creationId xmlns:p14="http://schemas.microsoft.com/office/powerpoint/2010/main" val="985713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with Graph">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8143460" cy="591670"/>
          </a:xfrm>
          <a:prstGeom prst="rect">
            <a:avLst/>
          </a:prstGeom>
        </p:spPr>
        <p:txBody>
          <a:bodyPr anchor="b"/>
          <a:lstStyle>
            <a:lvl1pPr algn="l">
              <a:defRPr sz="3600" b="0" baseline="0">
                <a:solidFill>
                  <a:schemeClr val="accent3"/>
                </a:solidFill>
                <a:latin typeface="+mj-lt"/>
              </a:defRPr>
            </a:lvl1pPr>
          </a:lstStyle>
          <a:p>
            <a:r>
              <a:rPr lang="en-US" dirty="0"/>
              <a:t>Slide with Graph</a:t>
            </a:r>
          </a:p>
        </p:txBody>
      </p:sp>
      <p:sp>
        <p:nvSpPr>
          <p:cNvPr id="3" name="Subtitle 2"/>
          <p:cNvSpPr>
            <a:spLocks noGrp="1"/>
          </p:cNvSpPr>
          <p:nvPr>
            <p:ph type="subTitle" idx="1" hasCustomPrompt="1"/>
          </p:nvPr>
        </p:nvSpPr>
        <p:spPr>
          <a:xfrm>
            <a:off x="6638925" y="1861521"/>
            <a:ext cx="2142468" cy="2505528"/>
          </a:xfrm>
          <a:prstGeom prst="rect">
            <a:avLst/>
          </a:prstGeom>
        </p:spPr>
        <p:txBody>
          <a:bodyPr/>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lang="en-US" sz="1400" baseline="0" smtClean="0">
                <a:solidFill>
                  <a:schemeClr val="bg2">
                    <a:lumMod val="10000"/>
                  </a:schemeClr>
                </a:solidFill>
                <a:effectLst/>
                <a:latin typeface="Palatino Linotype" panose="0204050205050503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latin typeface="Palatino Linotype" panose="02040502050505030304" pitchFamily="18" charset="0"/>
              </a:rPr>
              <a:t>Am </a:t>
            </a:r>
            <a:r>
              <a:rPr lang="en-US" dirty="0" err="1">
                <a:latin typeface="Palatino Linotype" panose="02040502050505030304" pitchFamily="18" charset="0"/>
              </a:rPr>
              <a:t>fugitas</a:t>
            </a:r>
            <a:r>
              <a:rPr lang="en-US" dirty="0">
                <a:latin typeface="Palatino Linotype" panose="02040502050505030304" pitchFamily="18" charset="0"/>
              </a:rPr>
              <a:t> min </a:t>
            </a:r>
            <a:r>
              <a:rPr lang="en-US" dirty="0" err="1">
                <a:latin typeface="Palatino Linotype" panose="02040502050505030304" pitchFamily="18" charset="0"/>
              </a:rPr>
              <a:t>exfo</a:t>
            </a:r>
            <a:r>
              <a:rPr lang="en-US" dirty="0">
                <a:latin typeface="Palatino Linotype" panose="02040502050505030304" pitchFamily="18" charset="0"/>
              </a:rPr>
              <a:t> </a:t>
            </a:r>
            <a:r>
              <a:rPr lang="en-US" dirty="0" err="1">
                <a:latin typeface="Palatino Linotype" panose="02040502050505030304" pitchFamily="18" charset="0"/>
              </a:rPr>
              <a:t>esequa</a:t>
            </a:r>
            <a:r>
              <a:rPr lang="en-US" dirty="0">
                <a:latin typeface="Palatino Linotype" panose="02040502050505030304" pitchFamily="18" charset="0"/>
              </a:rPr>
              <a:t> Omnia, </a:t>
            </a:r>
            <a:r>
              <a:rPr lang="en-US" dirty="0" err="1">
                <a:latin typeface="Palatino Linotype" panose="02040502050505030304" pitchFamily="18" charset="0"/>
              </a:rPr>
              <a:t>ey</a:t>
            </a:r>
            <a:r>
              <a:rPr lang="en-US" dirty="0">
                <a:latin typeface="Palatino Linotype" panose="02040502050505030304" pitchFamily="18" charset="0"/>
              </a:rPr>
              <a:t> long </a:t>
            </a:r>
            <a:r>
              <a:rPr lang="en-US" dirty="0" err="1">
                <a:latin typeface="Palatino Linotype" panose="02040502050505030304" pitchFamily="18" charset="0"/>
              </a:rPr>
              <a:t>simunant</a:t>
            </a:r>
            <a:r>
              <a:rPr lang="en-US" dirty="0">
                <a:latin typeface="Palatino Linotype" panose="02040502050505030304" pitchFamily="18" charset="0"/>
              </a:rPr>
              <a:t> </a:t>
            </a:r>
            <a:r>
              <a:rPr lang="en-US" dirty="0" err="1">
                <a:latin typeface="Palatino Linotype" panose="02040502050505030304" pitchFamily="18" charset="0"/>
              </a:rPr>
              <a:t>ectempos</a:t>
            </a:r>
            <a:r>
              <a:rPr lang="en-US" dirty="0">
                <a:latin typeface="Palatino Linotype" panose="02040502050505030304" pitchFamily="18" charset="0"/>
              </a:rPr>
              <a:t> </a:t>
            </a:r>
            <a:r>
              <a:rPr lang="en-US" dirty="0" err="1">
                <a:latin typeface="Palatino Linotype" panose="02040502050505030304" pitchFamily="18" charset="0"/>
              </a:rPr>
              <a:t>amAm</a:t>
            </a:r>
            <a:r>
              <a:rPr lang="en-US" dirty="0">
                <a:latin typeface="Palatino Linotype" panose="02040502050505030304" pitchFamily="18" charset="0"/>
              </a:rPr>
              <a:t> </a:t>
            </a:r>
            <a:r>
              <a:rPr lang="en-US" dirty="0" err="1">
                <a:latin typeface="Palatino Linotype" panose="02040502050505030304" pitchFamily="18" charset="0"/>
              </a:rPr>
              <a:t>fugitas</a:t>
            </a:r>
            <a:r>
              <a:rPr lang="en-US" dirty="0">
                <a:latin typeface="Palatino Linotype" panose="02040502050505030304" pitchFamily="18" charset="0"/>
              </a:rPr>
              <a:t> min </a:t>
            </a:r>
            <a:r>
              <a:rPr lang="en-US" dirty="0" err="1">
                <a:latin typeface="Palatino Linotype" panose="02040502050505030304" pitchFamily="18" charset="0"/>
              </a:rPr>
              <a:t>exfo</a:t>
            </a:r>
            <a:r>
              <a:rPr lang="en-US" dirty="0">
                <a:latin typeface="Palatino Linotype" panose="02040502050505030304" pitchFamily="18" charset="0"/>
              </a:rPr>
              <a:t> </a:t>
            </a:r>
            <a:r>
              <a:rPr lang="en-US" dirty="0" err="1">
                <a:latin typeface="Palatino Linotype" panose="02040502050505030304" pitchFamily="18" charset="0"/>
              </a:rPr>
              <a:t>esequa</a:t>
            </a:r>
            <a:r>
              <a:rPr lang="en-US" dirty="0">
                <a:latin typeface="Palatino Linotype" panose="02040502050505030304" pitchFamily="18" charset="0"/>
              </a:rPr>
              <a:t> Omnia, </a:t>
            </a:r>
            <a:r>
              <a:rPr lang="en-US" dirty="0" err="1">
                <a:latin typeface="Palatino Linotype" panose="02040502050505030304" pitchFamily="18" charset="0"/>
              </a:rPr>
              <a:t>ey</a:t>
            </a:r>
            <a:r>
              <a:rPr lang="en-US" dirty="0">
                <a:latin typeface="Palatino Linotype" panose="02040502050505030304" pitchFamily="18" charset="0"/>
              </a:rPr>
              <a:t> long </a:t>
            </a:r>
            <a:r>
              <a:rPr lang="en-US" dirty="0" err="1">
                <a:latin typeface="Palatino Linotype" panose="02040502050505030304" pitchFamily="18" charset="0"/>
              </a:rPr>
              <a:t>simunant</a:t>
            </a:r>
            <a:r>
              <a:rPr lang="en-US" dirty="0">
                <a:latin typeface="Palatino Linotype" panose="02040502050505030304" pitchFamily="18" charset="0"/>
              </a:rPr>
              <a:t> </a:t>
            </a:r>
            <a:r>
              <a:rPr lang="en-US" dirty="0" err="1">
                <a:latin typeface="Palatino Linotype" panose="02040502050505030304" pitchFamily="18" charset="0"/>
              </a:rPr>
              <a:t>ectempos</a:t>
            </a:r>
            <a:r>
              <a:rPr lang="en-US" dirty="0">
                <a:latin typeface="Palatino Linotype" panose="02040502050505030304" pitchFamily="18" charset="0"/>
              </a:rPr>
              <a:t> am</a:t>
            </a:r>
            <a:endParaRPr lang="en-US" dirty="0"/>
          </a:p>
          <a:p>
            <a:r>
              <a:rPr lang="en-US" dirty="0">
                <a:latin typeface="Palatino Linotype" panose="02040502050505030304" pitchFamily="18" charset="0"/>
              </a:rPr>
              <a:t>Am </a:t>
            </a:r>
            <a:r>
              <a:rPr lang="en-US" dirty="0" err="1">
                <a:latin typeface="Palatino Linotype" panose="02040502050505030304" pitchFamily="18" charset="0"/>
              </a:rPr>
              <a:t>fugitas</a:t>
            </a:r>
            <a:r>
              <a:rPr lang="en-US" dirty="0">
                <a:latin typeface="Palatino Linotype" panose="02040502050505030304" pitchFamily="18" charset="0"/>
              </a:rPr>
              <a:t> min </a:t>
            </a:r>
            <a:r>
              <a:rPr lang="en-US" dirty="0" err="1">
                <a:latin typeface="Palatino Linotype" panose="02040502050505030304" pitchFamily="18" charset="0"/>
              </a:rPr>
              <a:t>exfo</a:t>
            </a:r>
            <a:r>
              <a:rPr lang="en-US" dirty="0">
                <a:latin typeface="Palatino Linotype" panose="02040502050505030304" pitchFamily="18" charset="0"/>
              </a:rPr>
              <a:t> </a:t>
            </a:r>
            <a:r>
              <a:rPr lang="en-US" dirty="0" err="1">
                <a:latin typeface="Palatino Linotype" panose="02040502050505030304" pitchFamily="18" charset="0"/>
              </a:rPr>
              <a:t>esequa</a:t>
            </a:r>
            <a:r>
              <a:rPr lang="en-US" dirty="0">
                <a:latin typeface="Palatino Linotype" panose="02040502050505030304" pitchFamily="18" charset="0"/>
              </a:rPr>
              <a:t> Omnia, </a:t>
            </a:r>
            <a:r>
              <a:rPr lang="en-US" dirty="0" err="1">
                <a:latin typeface="Palatino Linotype" panose="02040502050505030304" pitchFamily="18" charset="0"/>
              </a:rPr>
              <a:t>ey</a:t>
            </a:r>
            <a:r>
              <a:rPr lang="en-US" dirty="0">
                <a:latin typeface="Palatino Linotype" panose="02040502050505030304" pitchFamily="18" charset="0"/>
              </a:rPr>
              <a:t> long </a:t>
            </a:r>
            <a:r>
              <a:rPr lang="en-US" dirty="0" err="1">
                <a:latin typeface="Palatino Linotype" panose="02040502050505030304" pitchFamily="18" charset="0"/>
              </a:rPr>
              <a:t>simunant</a:t>
            </a:r>
            <a:r>
              <a:rPr lang="en-US" dirty="0">
                <a:latin typeface="Palatino Linotype" panose="02040502050505030304" pitchFamily="18" charset="0"/>
              </a:rPr>
              <a:t> </a:t>
            </a:r>
            <a:r>
              <a:rPr lang="en-US" dirty="0" err="1">
                <a:latin typeface="Palatino Linotype" panose="02040502050505030304" pitchFamily="18" charset="0"/>
              </a:rPr>
              <a:t>ectempos</a:t>
            </a:r>
            <a:r>
              <a:rPr lang="en-US" dirty="0">
                <a:latin typeface="Palatino Linotype" panose="02040502050505030304" pitchFamily="18" charset="0"/>
              </a:rPr>
              <a:t> am</a:t>
            </a:r>
            <a:endParaRPr lang="en-US" dirty="0"/>
          </a:p>
          <a:p>
            <a:endParaRPr lang="en-US" dirty="0"/>
          </a:p>
        </p:txBody>
      </p:sp>
      <p:graphicFrame>
        <p:nvGraphicFramePr>
          <p:cNvPr id="14" name="Chart 13"/>
          <p:cNvGraphicFramePr/>
          <p:nvPr userDrawn="1">
            <p:extLst>
              <p:ext uri="{D42A27DB-BD31-4B8C-83A1-F6EECF244321}">
                <p14:modId xmlns:p14="http://schemas.microsoft.com/office/powerpoint/2010/main" val="3933697324"/>
              </p:ext>
            </p:extLst>
          </p:nvPr>
        </p:nvGraphicFramePr>
        <p:xfrm>
          <a:off x="628651" y="1680670"/>
          <a:ext cx="6076950" cy="3686460"/>
        </p:xfrm>
        <a:graphic>
          <a:graphicData uri="http://schemas.openxmlformats.org/drawingml/2006/chart">
            <c:chart xmlns:c="http://schemas.openxmlformats.org/drawingml/2006/chart" xmlns:r="http://schemas.openxmlformats.org/officeDocument/2006/relationships" r:id="rId2"/>
          </a:graphicData>
        </a:graphic>
      </p:graphicFrame>
      <p:sp>
        <p:nvSpPr>
          <p:cNvPr id="8" name="Slide Number Placeholder 5"/>
          <p:cNvSpPr>
            <a:spLocks noGrp="1"/>
          </p:cNvSpPr>
          <p:nvPr>
            <p:ph type="sldNum" sz="quarter" idx="4"/>
          </p:nvPr>
        </p:nvSpPr>
        <p:spPr>
          <a:xfrm>
            <a:off x="6859585" y="6247795"/>
            <a:ext cx="2057400" cy="365125"/>
          </a:xfrm>
          <a:prstGeom prst="rect">
            <a:avLst/>
          </a:prstGeom>
        </p:spPr>
        <p:txBody>
          <a:bodyPr/>
          <a:lstStyle>
            <a:lvl1pPr algn="r">
              <a:defRPr sz="1200" baseline="0"/>
            </a:lvl1pPr>
          </a:lstStyle>
          <a:p>
            <a:r>
              <a:rPr lang="en-US" dirty="0"/>
              <a:t>Page </a:t>
            </a:r>
            <a:fld id="{C8303BCE-995F-4709-9859-41737DB22DB5}" type="slidenum">
              <a:rPr lang="en-US" smtClean="0"/>
              <a:pPr/>
              <a:t>‹#›</a:t>
            </a:fld>
            <a:endParaRPr lang="en-US" dirty="0"/>
          </a:p>
        </p:txBody>
      </p:sp>
    </p:spTree>
    <p:extLst>
      <p:ext uri="{BB962C8B-B14F-4D97-AF65-F5344CB8AC3E}">
        <p14:creationId xmlns:p14="http://schemas.microsoft.com/office/powerpoint/2010/main" val="730409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6859585" y="6247795"/>
            <a:ext cx="2057400" cy="365125"/>
          </a:xfrm>
          <a:prstGeom prst="rect">
            <a:avLst/>
          </a:prstGeom>
        </p:spPr>
        <p:txBody>
          <a:bodyPr/>
          <a:lstStyle/>
          <a:p>
            <a:r>
              <a:rPr lang="en-GB" dirty="0"/>
              <a:t>Slide </a:t>
            </a:r>
            <a:fld id="{5F7484D2-8E9F-46D7-97CE-D97268F7C8D0}" type="slidenum">
              <a:rPr lang="en-GB" smtClean="0"/>
              <a:pPr/>
              <a:t>‹#›</a:t>
            </a:fld>
            <a:endParaRPr lang="en-GB" dirty="0"/>
          </a:p>
        </p:txBody>
      </p:sp>
      <p:cxnSp>
        <p:nvCxnSpPr>
          <p:cNvPr id="7" name="Straight Connector 6"/>
          <p:cNvCxnSpPr/>
          <p:nvPr userDrawn="1"/>
        </p:nvCxnSpPr>
        <p:spPr>
          <a:xfrm>
            <a:off x="0" y="980728"/>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8" name="Picture 7" descr="Description: UN"/>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53730" y="116632"/>
            <a:ext cx="775335" cy="676275"/>
          </a:xfrm>
          <a:prstGeom prst="rect">
            <a:avLst/>
          </a:prstGeom>
          <a:noFill/>
          <a:ln>
            <a:noFill/>
          </a:ln>
        </p:spPr>
      </p:pic>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1083" y="207119"/>
            <a:ext cx="28384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72377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hank You Slide">
    <p:bg>
      <p:bgPr>
        <a:blipFill dpi="0" rotWithShape="1">
          <a:blip r:embed="rId2">
            <a:alphaModFix amt="99000"/>
            <a:lum/>
          </a:blip>
          <a:srcRect/>
          <a:stretch>
            <a:fillRect/>
          </a:stretch>
        </a:blipFill>
        <a:effectLst/>
      </p:bgPr>
    </p:bg>
    <p:spTree>
      <p:nvGrpSpPr>
        <p:cNvPr id="1" name=""/>
        <p:cNvGrpSpPr/>
        <p:nvPr/>
      </p:nvGrpSpPr>
      <p:grpSpPr>
        <a:xfrm>
          <a:off x="0" y="0"/>
          <a:ext cx="0" cy="0"/>
          <a:chOff x="0" y="0"/>
          <a:chExt cx="0" cy="0"/>
        </a:xfrm>
      </p:grpSpPr>
      <p:sp>
        <p:nvSpPr>
          <p:cNvPr id="10" name="Title 1"/>
          <p:cNvSpPr txBox="1">
            <a:spLocks/>
          </p:cNvSpPr>
          <p:nvPr userDrawn="1"/>
        </p:nvSpPr>
        <p:spPr>
          <a:xfrm>
            <a:off x="641901" y="3203108"/>
            <a:ext cx="6858000" cy="591670"/>
          </a:xfrm>
          <a:prstGeom prst="rect">
            <a:avLst/>
          </a:prstGeom>
        </p:spPr>
        <p:txBody>
          <a:bodyPr anchor="b"/>
          <a:lstStyle>
            <a:lvl1pPr algn="l" defTabSz="914400" rtl="0" eaLnBrk="1" latinLnBrk="0" hangingPunct="1">
              <a:lnSpc>
                <a:spcPct val="90000"/>
              </a:lnSpc>
              <a:spcBef>
                <a:spcPct val="0"/>
              </a:spcBef>
              <a:buNone/>
              <a:defRPr sz="3600" b="1" kern="1200" baseline="0">
                <a:solidFill>
                  <a:srgbClr val="0984AF"/>
                </a:solidFill>
                <a:latin typeface="News Gothic" panose="02000503040000020004" pitchFamily="2" charset="0"/>
                <a:ea typeface="+mj-ea"/>
                <a:cs typeface="+mj-cs"/>
              </a:defRPr>
            </a:lvl1pPr>
          </a:lstStyle>
          <a:p>
            <a:r>
              <a:rPr lang="en-US" b="0" dirty="0">
                <a:latin typeface="Franklin Gothic Medium"/>
              </a:rPr>
              <a:t>THANK YOU</a:t>
            </a:r>
          </a:p>
        </p:txBody>
      </p:sp>
      <p:sp>
        <p:nvSpPr>
          <p:cNvPr id="11" name="Subtitle 2"/>
          <p:cNvSpPr txBox="1">
            <a:spLocks/>
          </p:cNvSpPr>
          <p:nvPr userDrawn="1"/>
        </p:nvSpPr>
        <p:spPr>
          <a:xfrm>
            <a:off x="641901" y="3756294"/>
            <a:ext cx="6858000" cy="417854"/>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 typeface="Arial" panose="020B0604020202020204" pitchFamily="34" charset="0"/>
              <a:buNone/>
              <a:tabLst/>
              <a:defRPr lang="en-US" sz="2400" kern="1200" baseline="0" smtClean="0">
                <a:solidFill>
                  <a:schemeClr val="tx1"/>
                </a:solidFill>
                <a:effectLst/>
                <a:latin typeface="Palatino Linotype" panose="02040502050505030304" pitchFamily="18"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dirty="0" err="1"/>
              <a:t>seea@un.org</a:t>
            </a:r>
            <a:endParaRPr lang="en-US" sz="1800" dirty="0"/>
          </a:p>
        </p:txBody>
      </p:sp>
    </p:spTree>
    <p:extLst>
      <p:ext uri="{BB962C8B-B14F-4D97-AF65-F5344CB8AC3E}">
        <p14:creationId xmlns:p14="http://schemas.microsoft.com/office/powerpoint/2010/main" val="3864671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kstslide met bullet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39787"/>
          </a:xfrm>
        </p:spPr>
        <p:txBody>
          <a:bodyPr/>
          <a:lstStyle/>
          <a:p>
            <a:r>
              <a:rPr lang="nl-NL" dirty="0"/>
              <a:t>Klik om de stijl te bewerken</a:t>
            </a:r>
          </a:p>
        </p:txBody>
      </p:sp>
      <p:sp>
        <p:nvSpPr>
          <p:cNvPr id="3" name="Tijdelijke aanduiding voor tekst 6"/>
          <p:cNvSpPr>
            <a:spLocks noGrp="1"/>
          </p:cNvSpPr>
          <p:nvPr>
            <p:ph type="body" sz="quarter" idx="10"/>
          </p:nvPr>
        </p:nvSpPr>
        <p:spPr>
          <a:xfrm>
            <a:off x="421200" y="1835249"/>
            <a:ext cx="8521188" cy="4089600"/>
          </a:xfrm>
        </p:spPr>
        <p:txBody>
          <a:bodyPr/>
          <a:lstStyle>
            <a:lvl2pPr>
              <a:buClr>
                <a:schemeClr val="bg2"/>
              </a:buClr>
              <a:defRPr/>
            </a:lvl2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ianummer 3"/>
          <p:cNvSpPr>
            <a:spLocks noGrp="1"/>
          </p:cNvSpPr>
          <p:nvPr>
            <p:ph type="sldNum" sz="quarter" idx="11"/>
          </p:nvPr>
        </p:nvSpPr>
        <p:spPr>
          <a:xfrm>
            <a:off x="8519145" y="6408000"/>
            <a:ext cx="468000" cy="164250"/>
          </a:xfrm>
          <a:prstGeom prst="rect">
            <a:avLst/>
          </a:prstGeom>
        </p:spPr>
        <p:txBody>
          <a:bodyPr/>
          <a:lstStyle/>
          <a:p>
            <a:pPr algn="r">
              <a:lnSpc>
                <a:spcPts val="1200"/>
              </a:lnSpc>
            </a:pPr>
            <a:fld id="{F25965E0-7062-474C-8671-DB3A3CE669B0}" type="slidenum">
              <a:rPr>
                <a:solidFill>
                  <a:srgbClr val="005172"/>
                </a:solidFill>
              </a:rPr>
              <a:pPr algn="r">
                <a:lnSpc>
                  <a:spcPts val="1200"/>
                </a:lnSpc>
              </a:pPr>
              <a:t>‹#›</a:t>
            </a:fld>
            <a:endParaRPr dirty="0">
              <a:solidFill>
                <a:srgbClr val="005172"/>
              </a:solidFill>
            </a:endParaRPr>
          </a:p>
        </p:txBody>
      </p:sp>
    </p:spTree>
    <p:extLst>
      <p:ext uri="{BB962C8B-B14F-4D97-AF65-F5344CB8AC3E}">
        <p14:creationId xmlns:p14="http://schemas.microsoft.com/office/powerpoint/2010/main" val="30341099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ank You Slide">
    <p:bg>
      <p:bgPr>
        <a:blipFill dpi="0" rotWithShape="1">
          <a:blip r:embed="rId2">
            <a:alphaModFix amt="99000"/>
            <a:lum/>
          </a:blip>
          <a:srcRect/>
          <a:stretch>
            <a:fillRect/>
          </a:stretch>
        </a:blipFill>
        <a:effectLst/>
      </p:bgPr>
    </p:bg>
    <p:spTree>
      <p:nvGrpSpPr>
        <p:cNvPr id="1" name=""/>
        <p:cNvGrpSpPr/>
        <p:nvPr/>
      </p:nvGrpSpPr>
      <p:grpSpPr>
        <a:xfrm>
          <a:off x="0" y="0"/>
          <a:ext cx="0" cy="0"/>
          <a:chOff x="0" y="0"/>
          <a:chExt cx="0" cy="0"/>
        </a:xfrm>
      </p:grpSpPr>
      <p:sp>
        <p:nvSpPr>
          <p:cNvPr id="10" name="Title 1"/>
          <p:cNvSpPr txBox="1">
            <a:spLocks/>
          </p:cNvSpPr>
          <p:nvPr userDrawn="1"/>
        </p:nvSpPr>
        <p:spPr>
          <a:xfrm>
            <a:off x="641901" y="3203108"/>
            <a:ext cx="6858000" cy="591670"/>
          </a:xfrm>
          <a:prstGeom prst="rect">
            <a:avLst/>
          </a:prstGeom>
        </p:spPr>
        <p:txBody>
          <a:bodyPr anchor="b"/>
          <a:lstStyle>
            <a:lvl1pPr algn="l" defTabSz="914400" rtl="0" eaLnBrk="1" latinLnBrk="0" hangingPunct="1">
              <a:lnSpc>
                <a:spcPct val="90000"/>
              </a:lnSpc>
              <a:spcBef>
                <a:spcPct val="0"/>
              </a:spcBef>
              <a:buNone/>
              <a:defRPr sz="3600" b="1" kern="1200" baseline="0">
                <a:solidFill>
                  <a:srgbClr val="0984AF"/>
                </a:solidFill>
                <a:latin typeface="News Gothic" panose="02000503040000020004" pitchFamily="2" charset="0"/>
                <a:ea typeface="+mj-ea"/>
                <a:cs typeface="+mj-cs"/>
              </a:defRPr>
            </a:lvl1pPr>
          </a:lstStyle>
          <a:p>
            <a:r>
              <a:rPr lang="en-US" b="0" dirty="0">
                <a:latin typeface="Franklin Gothic Medium"/>
              </a:rPr>
              <a:t>THANK YOU</a:t>
            </a:r>
          </a:p>
        </p:txBody>
      </p:sp>
      <p:sp>
        <p:nvSpPr>
          <p:cNvPr id="11" name="Subtitle 2"/>
          <p:cNvSpPr txBox="1">
            <a:spLocks/>
          </p:cNvSpPr>
          <p:nvPr userDrawn="1"/>
        </p:nvSpPr>
        <p:spPr>
          <a:xfrm>
            <a:off x="641901" y="3756294"/>
            <a:ext cx="6858000" cy="417854"/>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 typeface="Arial" panose="020B0604020202020204" pitchFamily="34" charset="0"/>
              <a:buNone/>
              <a:tabLst/>
              <a:defRPr lang="en-US" sz="2400" kern="1200" baseline="0" smtClean="0">
                <a:solidFill>
                  <a:schemeClr val="tx1"/>
                </a:solidFill>
                <a:effectLst/>
                <a:latin typeface="Palatino Linotype" panose="02040502050505030304" pitchFamily="18"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dirty="0" err="1"/>
              <a:t>seea@un.org</a:t>
            </a:r>
            <a:endParaRPr lang="en-US" sz="1800" dirty="0"/>
          </a:p>
        </p:txBody>
      </p:sp>
    </p:spTree>
    <p:extLst>
      <p:ext uri="{BB962C8B-B14F-4D97-AF65-F5344CB8AC3E}">
        <p14:creationId xmlns:p14="http://schemas.microsoft.com/office/powerpoint/2010/main" val="2675400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4C0A97BD-8D1C-4B5E-B5C8-23B86C5B63FD}" type="slidenum">
              <a:rPr lang="en-US" smtClean="0"/>
              <a:t>‹#›</a:t>
            </a:fld>
            <a:endParaRPr lang="en-US"/>
          </a:p>
        </p:txBody>
      </p:sp>
    </p:spTree>
    <p:extLst>
      <p:ext uri="{BB962C8B-B14F-4D97-AF65-F5344CB8AC3E}">
        <p14:creationId xmlns:p14="http://schemas.microsoft.com/office/powerpoint/2010/main" val="2361079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ation Title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4521" y="1669490"/>
            <a:ext cx="7886700" cy="576170"/>
          </a:xfrm>
          <a:prstGeom prst="rect">
            <a:avLst/>
          </a:prstGeom>
        </p:spPr>
        <p:txBody>
          <a:bodyPr/>
          <a:lstStyle>
            <a:lvl1pPr>
              <a:defRPr sz="4000" b="0" spc="100" baseline="0">
                <a:solidFill>
                  <a:schemeClr val="bg1"/>
                </a:solidFill>
                <a:latin typeface="Franklin Gothic Medium"/>
              </a:defRPr>
            </a:lvl1pPr>
          </a:lstStyle>
          <a:p>
            <a:r>
              <a:rPr lang="en-US" dirty="0"/>
              <a:t>PRESENTATION TITLE</a:t>
            </a:r>
          </a:p>
        </p:txBody>
      </p:sp>
      <p:sp>
        <p:nvSpPr>
          <p:cNvPr id="7" name="Text Placeholder 6"/>
          <p:cNvSpPr>
            <a:spLocks noGrp="1"/>
          </p:cNvSpPr>
          <p:nvPr>
            <p:ph type="body" sz="quarter" idx="10" hasCustomPrompt="1"/>
          </p:nvPr>
        </p:nvSpPr>
        <p:spPr>
          <a:xfrm>
            <a:off x="534521" y="2435969"/>
            <a:ext cx="7886700" cy="656856"/>
          </a:xfrm>
          <a:prstGeom prst="rect">
            <a:avLst/>
          </a:prstGeom>
        </p:spPr>
        <p:txBody>
          <a:bodyPr/>
          <a:lstStyle>
            <a:lvl1pPr marL="0" indent="0">
              <a:buNone/>
              <a:defRPr sz="2800">
                <a:solidFill>
                  <a:schemeClr val="bg1"/>
                </a:solidFill>
                <a:latin typeface="Franklin Gothic Book"/>
                <a:cs typeface="Franklin Gothic Book"/>
              </a:defRPr>
            </a:lvl1pPr>
          </a:lstStyle>
          <a:p>
            <a:pPr lvl="0"/>
            <a:r>
              <a:rPr lang="en-US" dirty="0"/>
              <a:t>Subtitle</a:t>
            </a:r>
          </a:p>
        </p:txBody>
      </p:sp>
      <p:sp>
        <p:nvSpPr>
          <p:cNvPr id="9" name="Text Placeholder 8"/>
          <p:cNvSpPr>
            <a:spLocks noGrp="1"/>
          </p:cNvSpPr>
          <p:nvPr>
            <p:ph type="body" sz="quarter" idx="11" hasCustomPrompt="1"/>
          </p:nvPr>
        </p:nvSpPr>
        <p:spPr>
          <a:xfrm>
            <a:off x="534521" y="3738467"/>
            <a:ext cx="7886700" cy="483909"/>
          </a:xfrm>
          <a:prstGeom prst="rect">
            <a:avLst/>
          </a:prstGeom>
        </p:spPr>
        <p:txBody>
          <a:bodyPr/>
          <a:lstStyle>
            <a:lvl1pPr marL="0" indent="0">
              <a:buNone/>
              <a:defRPr sz="2800">
                <a:solidFill>
                  <a:schemeClr val="bg1"/>
                </a:solidFill>
                <a:latin typeface="Franklin Gothic Book"/>
                <a:cs typeface="Franklin Gothic Book"/>
              </a:defRPr>
            </a:lvl1pPr>
          </a:lstStyle>
          <a:p>
            <a:pPr lvl="0"/>
            <a:r>
              <a:rPr lang="en-US" dirty="0"/>
              <a:t>Date</a:t>
            </a:r>
          </a:p>
        </p:txBody>
      </p:sp>
    </p:spTree>
    <p:extLst>
      <p:ext uri="{BB962C8B-B14F-4D97-AF65-F5344CB8AC3E}">
        <p14:creationId xmlns:p14="http://schemas.microsoft.com/office/powerpoint/2010/main" val="71668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2944905"/>
            <a:ext cx="6858000" cy="605397"/>
          </a:xfrm>
          <a:prstGeom prst="rect">
            <a:avLst/>
          </a:prstGeom>
        </p:spPr>
        <p:txBody>
          <a:bodyPr anchor="b"/>
          <a:lstStyle>
            <a:lvl1pPr algn="l">
              <a:defRPr sz="3600" b="0" i="0">
                <a:solidFill>
                  <a:schemeClr val="bg1"/>
                </a:solidFill>
                <a:latin typeface="Franklin Gothic Medium"/>
              </a:defRPr>
            </a:lvl1pPr>
          </a:lstStyle>
          <a:p>
            <a:r>
              <a:rPr lang="en-US" dirty="0"/>
              <a:t>DIVIDER</a:t>
            </a:r>
          </a:p>
        </p:txBody>
      </p:sp>
      <p:sp>
        <p:nvSpPr>
          <p:cNvPr id="4" name="Slide Number Placeholder 5"/>
          <p:cNvSpPr>
            <a:spLocks noGrp="1"/>
          </p:cNvSpPr>
          <p:nvPr>
            <p:ph type="sldNum" sz="quarter" idx="4"/>
          </p:nvPr>
        </p:nvSpPr>
        <p:spPr>
          <a:xfrm>
            <a:off x="6859585" y="6247795"/>
            <a:ext cx="2057400" cy="365125"/>
          </a:xfrm>
          <a:prstGeom prst="rect">
            <a:avLst/>
          </a:prstGeom>
        </p:spPr>
        <p:txBody>
          <a:bodyPr/>
          <a:lstStyle>
            <a:lvl1pPr algn="r">
              <a:defRPr sz="1200" baseline="0"/>
            </a:lvl1pPr>
          </a:lstStyle>
          <a:p>
            <a:r>
              <a:rPr lang="en-US" dirty="0"/>
              <a:t>Page </a:t>
            </a:r>
            <a:fld id="{C8303BCE-995F-4709-9859-41737DB22DB5}" type="slidenum">
              <a:rPr lang="en-US" smtClean="0"/>
              <a:pPr/>
              <a:t>‹#›</a:t>
            </a:fld>
            <a:endParaRPr lang="en-US" dirty="0"/>
          </a:p>
        </p:txBody>
      </p:sp>
    </p:spTree>
    <p:extLst>
      <p:ext uri="{BB962C8B-B14F-4D97-AF65-F5344CB8AC3E}">
        <p14:creationId xmlns:p14="http://schemas.microsoft.com/office/powerpoint/2010/main" val="1870226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Slide with Text Box">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3600" b="0" baseline="0">
                <a:solidFill>
                  <a:schemeClr val="accent3"/>
                </a:solidFill>
                <a:latin typeface="+mj-lt"/>
              </a:defRPr>
            </a:lvl1pPr>
          </a:lstStyle>
          <a:p>
            <a:r>
              <a:rPr lang="en-US" dirty="0"/>
              <a:t>Slide With Text Box </a:t>
            </a:r>
          </a:p>
        </p:txBody>
      </p:sp>
      <p:sp>
        <p:nvSpPr>
          <p:cNvPr id="3" name="Subtitle 2"/>
          <p:cNvSpPr>
            <a:spLocks noGrp="1"/>
          </p:cNvSpPr>
          <p:nvPr>
            <p:ph type="subTitle" idx="1" hasCustomPrompt="1"/>
          </p:nvPr>
        </p:nvSpPr>
        <p:spPr>
          <a:xfrm>
            <a:off x="628650" y="1463955"/>
            <a:ext cx="6858000" cy="4089680"/>
          </a:xfrm>
          <a:prstGeom prst="rect">
            <a:avLst/>
          </a:prstGeom>
        </p:spPr>
        <p:txBody>
          <a:bodyPr/>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lang="en-US" sz="1800" baseline="0" smtClean="0">
                <a:effectLst/>
                <a:latin typeface="Palatino Linotype" panose="0204050205050503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p>
          <a:p>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veniam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ullamco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Lorem ipsum dolor sit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dirty="0"/>
          </a:p>
          <a:p>
            <a:endParaRPr lang="en-US" dirty="0"/>
          </a:p>
        </p:txBody>
      </p:sp>
      <p:sp>
        <p:nvSpPr>
          <p:cNvPr id="9" name="Slide Number Placeholder 5"/>
          <p:cNvSpPr>
            <a:spLocks noGrp="1"/>
          </p:cNvSpPr>
          <p:nvPr>
            <p:ph type="sldNum" sz="quarter" idx="4"/>
          </p:nvPr>
        </p:nvSpPr>
        <p:spPr>
          <a:xfrm>
            <a:off x="6859585" y="6247795"/>
            <a:ext cx="2057400" cy="365125"/>
          </a:xfrm>
          <a:prstGeom prst="rect">
            <a:avLst/>
          </a:prstGeom>
        </p:spPr>
        <p:txBody>
          <a:bodyPr/>
          <a:lstStyle>
            <a:lvl1pPr algn="r">
              <a:defRPr sz="1200" baseline="0"/>
            </a:lvl1pPr>
          </a:lstStyle>
          <a:p>
            <a:r>
              <a:rPr lang="en-US" dirty="0"/>
              <a:t>Page </a:t>
            </a:r>
            <a:fld id="{C8303BCE-995F-4709-9859-41737DB22DB5}" type="slidenum">
              <a:rPr lang="en-US" smtClean="0"/>
              <a:pPr/>
              <a:t>‹#›</a:t>
            </a:fld>
            <a:endParaRPr lang="en-US" dirty="0"/>
          </a:p>
        </p:txBody>
      </p:sp>
    </p:spTree>
    <p:extLst>
      <p:ext uri="{BB962C8B-B14F-4D97-AF65-F5344CB8AC3E}">
        <p14:creationId xmlns:p14="http://schemas.microsoft.com/office/powerpoint/2010/main" val="3295342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with Bulle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3600" b="0" baseline="0">
                <a:solidFill>
                  <a:schemeClr val="accent3"/>
                </a:solidFill>
                <a:latin typeface="+mj-lt"/>
              </a:defRPr>
            </a:lvl1pPr>
          </a:lstStyle>
          <a:p>
            <a:r>
              <a:rPr lang="en-US" dirty="0"/>
              <a:t>Slide With Bullets</a:t>
            </a:r>
          </a:p>
        </p:txBody>
      </p:sp>
      <p:sp>
        <p:nvSpPr>
          <p:cNvPr id="5" name="Text Placeholder 4"/>
          <p:cNvSpPr>
            <a:spLocks noGrp="1"/>
          </p:cNvSpPr>
          <p:nvPr>
            <p:ph type="body" sz="quarter" idx="13" hasCustomPrompt="1"/>
          </p:nvPr>
        </p:nvSpPr>
        <p:spPr>
          <a:xfrm>
            <a:off x="628650" y="1478805"/>
            <a:ext cx="6858000" cy="3308347"/>
          </a:xfrm>
          <a:prstGeom prst="rect">
            <a:avLst/>
          </a:prstGeom>
        </p:spPr>
        <p:txBody>
          <a:bodyPr/>
          <a:lstStyle>
            <a:lvl1pPr>
              <a:lnSpc>
                <a:spcPct val="110000"/>
              </a:lnSpc>
              <a:buClr>
                <a:srgbClr val="0984AF"/>
              </a:buClr>
              <a:defRPr sz="1800">
                <a:solidFill>
                  <a:schemeClr val="accent4"/>
                </a:solidFill>
                <a:latin typeface="Palatino Linotype" panose="02040502050505030304" pitchFamily="18" charset="0"/>
              </a:defRPr>
            </a:lvl1pPr>
            <a:lvl2pPr marL="685800" indent="-228600">
              <a:lnSpc>
                <a:spcPct val="110000"/>
              </a:lnSpc>
              <a:buClr>
                <a:srgbClr val="0984AF"/>
              </a:buClr>
              <a:buFont typeface="News Gothic" panose="02000503040000020004" pitchFamily="2" charset="0"/>
              <a:buChar char="&gt;"/>
              <a:defRPr sz="1800">
                <a:solidFill>
                  <a:schemeClr val="accent4"/>
                </a:solidFill>
                <a:latin typeface="Palatino Linotype" panose="02040502050505030304" pitchFamily="18" charset="0"/>
              </a:defRPr>
            </a:lvl2pPr>
            <a:lvl3pPr marL="1143000" indent="-228600">
              <a:lnSpc>
                <a:spcPct val="110000"/>
              </a:lnSpc>
              <a:buClr>
                <a:srgbClr val="0984AF"/>
              </a:buClr>
              <a:buFont typeface="Calibri" panose="020F0502020204030204" pitchFamily="34" charset="0"/>
              <a:buChar char="⁻"/>
              <a:defRPr sz="1800">
                <a:solidFill>
                  <a:schemeClr val="accent4"/>
                </a:solidFill>
                <a:latin typeface="Palatino Linotype" panose="02040502050505030304" pitchFamily="18" charset="0"/>
              </a:defRPr>
            </a:lvl3pPr>
            <a:lvl4pPr marL="1371600" indent="0">
              <a:buNone/>
              <a:defRPr sz="2400">
                <a:latin typeface="Palatino Linotype" panose="02040502050505030304" pitchFamily="18" charset="0"/>
              </a:defRPr>
            </a:lvl4pPr>
            <a:lvl5pPr marL="0" indent="228600">
              <a:lnSpc>
                <a:spcPct val="110000"/>
              </a:lnSpc>
              <a:buClr>
                <a:srgbClr val="0984AF"/>
              </a:buClr>
              <a:defRPr sz="1800" baseline="0">
                <a:solidFill>
                  <a:schemeClr val="accent4"/>
                </a:solidFill>
                <a:latin typeface="Palatino Linotype" panose="02040502050505030304" pitchFamily="18" charset="0"/>
              </a:defRPr>
            </a:lvl5pPr>
          </a:lstStyle>
          <a:p>
            <a:pPr lvl="0"/>
            <a:r>
              <a:rPr lang="en-US" dirty="0"/>
              <a:t>Bullet 1</a:t>
            </a:r>
          </a:p>
          <a:p>
            <a:pPr lvl="1"/>
            <a:r>
              <a:rPr lang="en-US" dirty="0"/>
              <a:t> Indent 1</a:t>
            </a:r>
          </a:p>
          <a:p>
            <a:pPr lvl="2"/>
            <a:r>
              <a:rPr lang="en-US" dirty="0"/>
              <a:t>Indent 2</a:t>
            </a:r>
          </a:p>
          <a:p>
            <a:pPr lvl="4"/>
            <a:r>
              <a:rPr lang="en-US" dirty="0"/>
              <a:t>Bullet 2</a:t>
            </a:r>
          </a:p>
          <a:p>
            <a:pPr lvl="4"/>
            <a:r>
              <a:rPr lang="en-US" dirty="0"/>
              <a:t>Bullet 3</a:t>
            </a:r>
          </a:p>
          <a:p>
            <a:pPr lvl="4"/>
            <a:r>
              <a:rPr lang="en-US" dirty="0"/>
              <a:t>Bullet 4</a:t>
            </a:r>
          </a:p>
        </p:txBody>
      </p:sp>
      <p:sp>
        <p:nvSpPr>
          <p:cNvPr id="7" name="Slide Number Placeholder 5"/>
          <p:cNvSpPr>
            <a:spLocks noGrp="1"/>
          </p:cNvSpPr>
          <p:nvPr>
            <p:ph type="sldNum" sz="quarter" idx="4"/>
          </p:nvPr>
        </p:nvSpPr>
        <p:spPr>
          <a:xfrm>
            <a:off x="6859585" y="6247795"/>
            <a:ext cx="2057400" cy="365125"/>
          </a:xfrm>
          <a:prstGeom prst="rect">
            <a:avLst/>
          </a:prstGeom>
        </p:spPr>
        <p:txBody>
          <a:bodyPr/>
          <a:lstStyle>
            <a:lvl1pPr algn="r">
              <a:defRPr sz="1200" baseline="0"/>
            </a:lvl1pPr>
          </a:lstStyle>
          <a:p>
            <a:r>
              <a:rPr lang="en-US" dirty="0"/>
              <a:t>Page </a:t>
            </a:r>
            <a:fld id="{C8303BCE-995F-4709-9859-41737DB22DB5}" type="slidenum">
              <a:rPr lang="en-US" smtClean="0"/>
              <a:pPr/>
              <a:t>‹#›</a:t>
            </a:fld>
            <a:endParaRPr lang="en-US" dirty="0"/>
          </a:p>
        </p:txBody>
      </p:sp>
    </p:spTree>
    <p:extLst>
      <p:ext uri="{BB962C8B-B14F-4D97-AF65-F5344CB8AC3E}">
        <p14:creationId xmlns:p14="http://schemas.microsoft.com/office/powerpoint/2010/main" val="332775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with Bullets- 2 Colum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3600" b="0" baseline="0">
                <a:solidFill>
                  <a:schemeClr val="accent3"/>
                </a:solidFill>
                <a:latin typeface="+mj-lt"/>
              </a:defRPr>
            </a:lvl1pPr>
          </a:lstStyle>
          <a:p>
            <a:r>
              <a:rPr lang="en-US" dirty="0"/>
              <a:t>Slide With Bullets- 2 Columns</a:t>
            </a:r>
          </a:p>
        </p:txBody>
      </p:sp>
      <p:sp>
        <p:nvSpPr>
          <p:cNvPr id="5" name="Text Placeholder 4"/>
          <p:cNvSpPr>
            <a:spLocks noGrp="1"/>
          </p:cNvSpPr>
          <p:nvPr>
            <p:ph type="body" sz="quarter" idx="13" hasCustomPrompt="1"/>
          </p:nvPr>
        </p:nvSpPr>
        <p:spPr>
          <a:xfrm>
            <a:off x="628650" y="1478805"/>
            <a:ext cx="3822326" cy="3308347"/>
          </a:xfrm>
          <a:prstGeom prst="rect">
            <a:avLst/>
          </a:prstGeom>
        </p:spPr>
        <p:txBody>
          <a:bodyPr/>
          <a:lstStyle>
            <a:lvl1pPr>
              <a:buClr>
                <a:srgbClr val="0984AF"/>
              </a:buClr>
              <a:defRPr sz="1800" baseline="0">
                <a:latin typeface="Palatino Linotype" panose="02040502050505030304" pitchFamily="18" charset="0"/>
              </a:defRPr>
            </a:lvl1pPr>
            <a:lvl2pPr marL="685800" indent="-228600">
              <a:buClr>
                <a:srgbClr val="0984AF"/>
              </a:buClr>
              <a:buFont typeface="Wingdings" panose="05000000000000000000" pitchFamily="2" charset="2"/>
              <a:buChar char="Ø"/>
              <a:defRPr sz="2400">
                <a:latin typeface="Palatino Linotype" panose="02040502050505030304" pitchFamily="18" charset="0"/>
              </a:defRPr>
            </a:lvl2pPr>
            <a:lvl3pPr marL="1143000" indent="-228600">
              <a:buClr>
                <a:srgbClr val="0984AF"/>
              </a:buClr>
              <a:buFont typeface="Calibri" panose="020F0502020204030204" pitchFamily="34" charset="0"/>
              <a:buChar char="⁻"/>
              <a:defRPr sz="2400">
                <a:latin typeface="Palatino Linotype" panose="02040502050505030304" pitchFamily="18" charset="0"/>
              </a:defRPr>
            </a:lvl3pPr>
            <a:lvl4pPr marL="1371600" indent="0">
              <a:buNone/>
              <a:defRPr sz="2400">
                <a:latin typeface="Palatino Linotype" panose="02040502050505030304" pitchFamily="18" charset="0"/>
              </a:defRPr>
            </a:lvl4pPr>
            <a:lvl5pPr marL="0" indent="228600">
              <a:buClr>
                <a:srgbClr val="0984AF"/>
              </a:buClr>
              <a:defRPr sz="2400" baseline="0">
                <a:latin typeface="Palatino Linotype" panose="02040502050505030304" pitchFamily="18" charset="0"/>
              </a:defRPr>
            </a:lvl5pPr>
          </a:lstStyle>
          <a:p>
            <a:pPr lvl="0"/>
            <a:r>
              <a:rPr lang="en-US" dirty="0"/>
              <a:t>Bullet 1</a:t>
            </a:r>
          </a:p>
          <a:p>
            <a:pPr lvl="0"/>
            <a:r>
              <a:rPr lang="en-US" dirty="0"/>
              <a:t>Bullet 2</a:t>
            </a:r>
          </a:p>
          <a:p>
            <a:pPr lvl="0"/>
            <a:r>
              <a:rPr lang="en-US" dirty="0"/>
              <a:t>Bullet 3</a:t>
            </a:r>
          </a:p>
          <a:p>
            <a:pPr lvl="0"/>
            <a:r>
              <a:rPr lang="en-US" dirty="0"/>
              <a:t>Bullet 4</a:t>
            </a:r>
          </a:p>
        </p:txBody>
      </p:sp>
      <p:sp>
        <p:nvSpPr>
          <p:cNvPr id="4" name="Text Placeholder 3"/>
          <p:cNvSpPr>
            <a:spLocks noGrp="1"/>
          </p:cNvSpPr>
          <p:nvPr>
            <p:ph type="body" sz="quarter" idx="14" hasCustomPrompt="1"/>
          </p:nvPr>
        </p:nvSpPr>
        <p:spPr>
          <a:xfrm>
            <a:off x="4693024" y="1478805"/>
            <a:ext cx="3822326" cy="3309095"/>
          </a:xfrm>
          <a:prstGeom prst="rect">
            <a:avLst/>
          </a:prstGeom>
        </p:spPr>
        <p:txBody>
          <a:bodyPr/>
          <a:lstStyle>
            <a:lvl1pPr marL="342900" indent="-342900" algn="l">
              <a:buClr>
                <a:srgbClr val="0984AF"/>
              </a:buClr>
              <a:buFont typeface="Arial" panose="020B0604020202020204" pitchFamily="34" charset="0"/>
              <a:buChar char="•"/>
              <a:defRPr sz="1800" baseline="0">
                <a:latin typeface="Palatino Linotype" panose="02040502050505030304" pitchFamily="18" charset="0"/>
              </a:defRPr>
            </a:lvl1pPr>
            <a:lvl2pPr marL="457200" indent="0" algn="l">
              <a:buFont typeface="Arial" panose="020B0604020202020204" pitchFamily="34" charset="0"/>
              <a:buNone/>
              <a:defRPr sz="2400">
                <a:latin typeface="Palatino Linotype" panose="02040502050505030304" pitchFamily="18" charset="0"/>
              </a:defRPr>
            </a:lvl2pPr>
            <a:lvl3pPr marL="914400" indent="0" algn="l">
              <a:buFont typeface="Arial" panose="020B0604020202020204" pitchFamily="34" charset="0"/>
              <a:buNone/>
              <a:defRPr sz="2400">
                <a:latin typeface="Palatino Linotype" panose="02040502050505030304" pitchFamily="18" charset="0"/>
              </a:defRPr>
            </a:lvl3pPr>
            <a:lvl4pPr marL="1371600" indent="0" algn="l">
              <a:buFont typeface="Arial" panose="020B0604020202020204" pitchFamily="34" charset="0"/>
              <a:buNone/>
              <a:defRPr sz="2400">
                <a:latin typeface="Palatino Linotype" panose="02040502050505030304" pitchFamily="18" charset="0"/>
              </a:defRPr>
            </a:lvl4pPr>
            <a:lvl5pPr marL="1828800" indent="0" algn="l">
              <a:buFont typeface="Arial" panose="020B0604020202020204" pitchFamily="34" charset="0"/>
              <a:buNone/>
              <a:defRPr sz="2400">
                <a:latin typeface="Palatino Linotype" panose="02040502050505030304" pitchFamily="18" charset="0"/>
              </a:defRPr>
            </a:lvl5pPr>
          </a:lstStyle>
          <a:p>
            <a:pPr lvl="0"/>
            <a:r>
              <a:rPr lang="en-US" dirty="0"/>
              <a:t>Bullet 1</a:t>
            </a:r>
          </a:p>
          <a:p>
            <a:pPr lvl="0"/>
            <a:r>
              <a:rPr lang="en-US" dirty="0"/>
              <a:t>Bullet 2</a:t>
            </a:r>
          </a:p>
          <a:p>
            <a:pPr lvl="0"/>
            <a:r>
              <a:rPr lang="en-US" dirty="0"/>
              <a:t>Bullet 3</a:t>
            </a:r>
          </a:p>
          <a:p>
            <a:pPr lvl="0"/>
            <a:r>
              <a:rPr lang="en-US" dirty="0"/>
              <a:t>Bullet 4</a:t>
            </a:r>
          </a:p>
        </p:txBody>
      </p:sp>
      <p:sp>
        <p:nvSpPr>
          <p:cNvPr id="7" name="Slide Number Placeholder 5"/>
          <p:cNvSpPr>
            <a:spLocks noGrp="1"/>
          </p:cNvSpPr>
          <p:nvPr>
            <p:ph type="sldNum" sz="quarter" idx="4"/>
          </p:nvPr>
        </p:nvSpPr>
        <p:spPr>
          <a:xfrm>
            <a:off x="6859585" y="6247795"/>
            <a:ext cx="2057400" cy="365125"/>
          </a:xfrm>
          <a:prstGeom prst="rect">
            <a:avLst/>
          </a:prstGeom>
        </p:spPr>
        <p:txBody>
          <a:bodyPr/>
          <a:lstStyle>
            <a:lvl1pPr algn="r">
              <a:defRPr sz="1200" baseline="0"/>
            </a:lvl1pPr>
          </a:lstStyle>
          <a:p>
            <a:r>
              <a:rPr lang="en-US" dirty="0"/>
              <a:t>Page </a:t>
            </a:r>
            <a:fld id="{C8303BCE-995F-4709-9859-41737DB22DB5}" type="slidenum">
              <a:rPr lang="en-US" smtClean="0"/>
              <a:pPr/>
              <a:t>‹#›</a:t>
            </a:fld>
            <a:endParaRPr lang="en-US" dirty="0"/>
          </a:p>
        </p:txBody>
      </p:sp>
    </p:spTree>
    <p:extLst>
      <p:ext uri="{BB962C8B-B14F-4D97-AF65-F5344CB8AC3E}">
        <p14:creationId xmlns:p14="http://schemas.microsoft.com/office/powerpoint/2010/main" val="1892462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Slide with Text &amp; Image">
    <p:bg>
      <p:bgPr>
        <a:blipFill dpi="0" rotWithShape="1">
          <a:blip r:embed="rId2">
            <a:alphaModFix amt="99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38" y="351183"/>
            <a:ext cx="4224150" cy="968188"/>
          </a:xfrm>
          <a:prstGeom prst="rect">
            <a:avLst/>
          </a:prstGeom>
        </p:spPr>
        <p:txBody>
          <a:bodyPr anchor="t" anchorCtr="0">
            <a:noAutofit/>
          </a:bodyPr>
          <a:lstStyle>
            <a:lvl1pPr>
              <a:defRPr sz="3600" b="0">
                <a:solidFill>
                  <a:schemeClr val="accent3"/>
                </a:solidFill>
                <a:latin typeface="+mj-lt"/>
              </a:defRPr>
            </a:lvl1pPr>
          </a:lstStyle>
          <a:p>
            <a:r>
              <a:rPr lang="en-US" dirty="0"/>
              <a:t>Slide with Text and Image</a:t>
            </a:r>
          </a:p>
        </p:txBody>
      </p:sp>
      <p:sp>
        <p:nvSpPr>
          <p:cNvPr id="3" name="Picture Placeholder 2"/>
          <p:cNvSpPr>
            <a:spLocks noGrp="1"/>
          </p:cNvSpPr>
          <p:nvPr>
            <p:ph type="pic" idx="1"/>
          </p:nvPr>
        </p:nvSpPr>
        <p:spPr>
          <a:xfrm>
            <a:off x="5252850" y="-1"/>
            <a:ext cx="3891150" cy="608996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630238" y="1627094"/>
            <a:ext cx="4224150" cy="4061012"/>
          </a:xfrm>
          <a:prstGeom prst="rect">
            <a:avLst/>
          </a:prstGeom>
        </p:spPr>
        <p:txBody>
          <a:bodyPr/>
          <a:lstStyle>
            <a:lvl1pPr marL="0" indent="0" algn="l">
              <a:lnSpc>
                <a:spcPct val="110000"/>
              </a:lnSpc>
              <a:buNone/>
              <a:defRPr lang="en-US" sz="1800">
                <a:effectLst/>
                <a:latin typeface="Palatino Linotype" panose="0204050205050503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etend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mio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adoldsed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malanaliqua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evenema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teveniam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manadullamco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Duis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aute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irure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dolor in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reprehenderit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voluptate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esse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cillum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eu</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fugiat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nulla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pariatur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Le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Excepteur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sint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occaecat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cupidatat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non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asproident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in culpa qui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polotofficia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deserunt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mollit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anim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id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est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laborum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Slide Number Placeholder 5"/>
          <p:cNvSpPr>
            <a:spLocks noGrp="1"/>
          </p:cNvSpPr>
          <p:nvPr>
            <p:ph type="sldNum" sz="quarter" idx="4"/>
          </p:nvPr>
        </p:nvSpPr>
        <p:spPr>
          <a:xfrm>
            <a:off x="6859585" y="6247795"/>
            <a:ext cx="2057400" cy="365125"/>
          </a:xfrm>
          <a:prstGeom prst="rect">
            <a:avLst/>
          </a:prstGeom>
        </p:spPr>
        <p:txBody>
          <a:bodyPr/>
          <a:lstStyle>
            <a:lvl1pPr algn="r">
              <a:defRPr sz="1200" baseline="0"/>
            </a:lvl1pPr>
          </a:lstStyle>
          <a:p>
            <a:r>
              <a:rPr lang="en-US" dirty="0"/>
              <a:t>Page </a:t>
            </a:r>
            <a:fld id="{C8303BCE-995F-4709-9859-41737DB22DB5}" type="slidenum">
              <a:rPr lang="en-US" smtClean="0"/>
              <a:pPr/>
              <a:t>‹#›</a:t>
            </a:fld>
            <a:endParaRPr lang="en-US" dirty="0"/>
          </a:p>
        </p:txBody>
      </p:sp>
    </p:spTree>
    <p:extLst>
      <p:ext uri="{BB962C8B-B14F-4D97-AF65-F5344CB8AC3E}">
        <p14:creationId xmlns:p14="http://schemas.microsoft.com/office/powerpoint/2010/main" val="4055230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with Text &amp; 2 Images">
    <p:bg>
      <p:bgPr>
        <a:blipFill dpi="0" rotWithShape="1">
          <a:blip r:embed="rId2">
            <a:alphaModFix amt="99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38" y="457200"/>
            <a:ext cx="4224150" cy="968188"/>
          </a:xfrm>
          <a:prstGeom prst="rect">
            <a:avLst/>
          </a:prstGeom>
        </p:spPr>
        <p:txBody>
          <a:bodyPr anchor="t" anchorCtr="0">
            <a:noAutofit/>
          </a:bodyPr>
          <a:lstStyle>
            <a:lvl1pPr>
              <a:defRPr sz="3600" b="0">
                <a:solidFill>
                  <a:schemeClr val="accent3"/>
                </a:solidFill>
                <a:latin typeface="+mj-lt"/>
              </a:defRPr>
            </a:lvl1pPr>
          </a:lstStyle>
          <a:p>
            <a:r>
              <a:rPr lang="en-US" dirty="0"/>
              <a:t>Slide with Text and Image</a:t>
            </a:r>
          </a:p>
        </p:txBody>
      </p:sp>
      <p:sp>
        <p:nvSpPr>
          <p:cNvPr id="3" name="Picture Placeholder 2"/>
          <p:cNvSpPr>
            <a:spLocks noGrp="1"/>
          </p:cNvSpPr>
          <p:nvPr>
            <p:ph type="pic" idx="1"/>
          </p:nvPr>
        </p:nvSpPr>
        <p:spPr>
          <a:xfrm>
            <a:off x="5252662" y="457200"/>
            <a:ext cx="3891150" cy="244736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630238" y="1627094"/>
            <a:ext cx="4224150" cy="4061012"/>
          </a:xfrm>
          <a:prstGeom prst="rect">
            <a:avLst/>
          </a:prstGeom>
        </p:spPr>
        <p:txBody>
          <a:bodyPr/>
          <a:lstStyle>
            <a:lvl1pPr marL="0" indent="0" algn="just">
              <a:lnSpc>
                <a:spcPct val="110000"/>
              </a:lnSpc>
              <a:buNone/>
              <a:defRPr lang="en-US" sz="1800">
                <a:effectLst/>
                <a:latin typeface="Palatino Linotype" panose="0204050205050503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etend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mio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adoldsed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malanaliqua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evenema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teveniam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manadullamco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Duis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aute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irure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dolor in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reprehenderit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voluptate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esse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cillum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eu</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fugiat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nulla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pariatur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Le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Excepteur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sint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occaecat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cupidatat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non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asproident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in culpa qui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polotofficia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deserunt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mollit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anim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id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est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laborum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Picture Placeholder 5"/>
          <p:cNvSpPr>
            <a:spLocks noGrp="1"/>
          </p:cNvSpPr>
          <p:nvPr>
            <p:ph type="pic" sz="quarter" idx="13"/>
          </p:nvPr>
        </p:nvSpPr>
        <p:spPr>
          <a:xfrm>
            <a:off x="5252850" y="3217817"/>
            <a:ext cx="3890962" cy="2420937"/>
          </a:xfrm>
          <a:prstGeom prst="rect">
            <a:avLst/>
          </a:prstGeom>
        </p:spPr>
        <p:txBody>
          <a:bodyPr/>
          <a:lstStyle/>
          <a:p>
            <a:endParaRPr lang="en-US"/>
          </a:p>
        </p:txBody>
      </p:sp>
      <p:sp>
        <p:nvSpPr>
          <p:cNvPr id="10" name="Slide Number Placeholder 5"/>
          <p:cNvSpPr>
            <a:spLocks noGrp="1"/>
          </p:cNvSpPr>
          <p:nvPr>
            <p:ph type="sldNum" sz="quarter" idx="4"/>
          </p:nvPr>
        </p:nvSpPr>
        <p:spPr>
          <a:xfrm>
            <a:off x="6859585" y="6247795"/>
            <a:ext cx="2057400" cy="365125"/>
          </a:xfrm>
          <a:prstGeom prst="rect">
            <a:avLst/>
          </a:prstGeom>
        </p:spPr>
        <p:txBody>
          <a:bodyPr/>
          <a:lstStyle>
            <a:lvl1pPr algn="r">
              <a:defRPr sz="1200" baseline="0"/>
            </a:lvl1pPr>
          </a:lstStyle>
          <a:p>
            <a:r>
              <a:rPr lang="en-US" dirty="0"/>
              <a:t>Page </a:t>
            </a:r>
            <a:fld id="{C8303BCE-995F-4709-9859-41737DB22DB5}" type="slidenum">
              <a:rPr lang="en-US" smtClean="0"/>
              <a:pPr/>
              <a:t>‹#›</a:t>
            </a:fld>
            <a:endParaRPr lang="en-US" dirty="0"/>
          </a:p>
        </p:txBody>
      </p:sp>
    </p:spTree>
    <p:extLst>
      <p:ext uri="{BB962C8B-B14F-4D97-AF65-F5344CB8AC3E}">
        <p14:creationId xmlns:p14="http://schemas.microsoft.com/office/powerpoint/2010/main" val="3015753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5.jp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4.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33494" t="22895" r="16815" b="27596"/>
          <a:stretch/>
        </p:blipFill>
        <p:spPr>
          <a:xfrm>
            <a:off x="4501825" y="1968653"/>
            <a:ext cx="3043004" cy="2342731"/>
          </a:xfrm>
          <a:prstGeom prst="rect">
            <a:avLst/>
          </a:prstGeom>
        </p:spPr>
      </p:pic>
    </p:spTree>
    <p:extLst>
      <p:ext uri="{BB962C8B-B14F-4D97-AF65-F5344CB8AC3E}">
        <p14:creationId xmlns:p14="http://schemas.microsoft.com/office/powerpoint/2010/main" val="2997010607"/>
      </p:ext>
    </p:extLst>
  </p:cSld>
  <p:clrMap bg1="lt1" tx1="dk1" bg2="lt2" tx2="dk2" accent1="accent1" accent2="accent2" accent3="accent3" accent4="accent4" accent5="accent5" accent6="accent6" hlink="hlink" folHlink="folHlink"/>
  <p:sldLayoutIdLst>
    <p:sldLayoutId id="2147483699" r:id="rId1"/>
    <p:sldLayoutId id="214748371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alphaModFix amt="9900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8025770"/>
      </p:ext>
    </p:extLst>
  </p:cSld>
  <p:clrMap bg1="lt1" tx1="dk1" bg2="lt2" tx2="dk2" accent1="accent1" accent2="accent2" accent3="accent3" accent4="accent4" accent5="accent5" accent6="accent6" hlink="hlink" folHlink="folHlink"/>
  <p:sldLayoutIdLst>
    <p:sldLayoutId id="214748370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alphaModFix amt="99000"/>
            <a:lum/>
          </a:blip>
          <a:srcRect/>
          <a:stretch>
            <a:fillRect/>
          </a:stretch>
        </a:blipFill>
        <a:effectLst/>
      </p:bgPr>
    </p:bg>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6859585" y="6247795"/>
            <a:ext cx="2057400" cy="365125"/>
          </a:xfrm>
          <a:prstGeom prst="rect">
            <a:avLst/>
          </a:prstGeom>
        </p:spPr>
        <p:txBody>
          <a:bodyPr/>
          <a:lstStyle>
            <a:lvl1pPr algn="r">
              <a:defRPr sz="1200" baseline="0"/>
            </a:lvl1pPr>
          </a:lstStyle>
          <a:p>
            <a:r>
              <a:rPr lang="en-US" dirty="0"/>
              <a:t>Page </a:t>
            </a:r>
            <a:fld id="{C8303BCE-995F-4709-9859-41737DB22DB5}" type="slidenum">
              <a:rPr lang="en-US" smtClean="0"/>
              <a:pPr/>
              <a:t>‹#›</a:t>
            </a:fld>
            <a:endParaRPr lang="en-US" dirty="0"/>
          </a:p>
        </p:txBody>
      </p:sp>
    </p:spTree>
    <p:extLst>
      <p:ext uri="{BB962C8B-B14F-4D97-AF65-F5344CB8AC3E}">
        <p14:creationId xmlns:p14="http://schemas.microsoft.com/office/powerpoint/2010/main" val="2762336697"/>
      </p:ext>
    </p:extLst>
  </p:cSld>
  <p:clrMap bg1="lt1" tx1="dk1" bg2="lt2" tx2="dk2" accent1="accent1" accent2="accent2" accent3="accent3" accent4="accent4" accent5="accent5" accent6="accent6" hlink="hlink" folHlink="folHlink"/>
  <p:sldLayoutIdLst>
    <p:sldLayoutId id="2147483723"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alphaModFix amt="9900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2615787"/>
      </p:ext>
    </p:extLst>
  </p:cSld>
  <p:clrMap bg1="lt1" tx1="dk1" bg2="lt2" tx2="dk2" accent1="accent1" accent2="accent2" accent3="accent3" accent4="accent4" accent5="accent5" accent6="accent6" hlink="hlink" folHlink="folHlink"/>
  <p:sldLayoutIdLst>
    <p:sldLayoutId id="2147483702" r:id="rId1"/>
    <p:sldLayoutId id="2147483706" r:id="rId2"/>
    <p:sldLayoutId id="2147483707" r:id="rId3"/>
    <p:sldLayoutId id="2147483720" r:id="rId4"/>
    <p:sldLayoutId id="2147483721" r:id="rId5"/>
    <p:sldLayoutId id="2147483736" r:id="rId6"/>
    <p:sldLayoutId id="2147483737" r:id="rId7"/>
    <p:sldLayoutId id="2147483738" r:id="rId8"/>
    <p:sldLayoutId id="2147483767" r:id="rId9"/>
    <p:sldLayoutId id="2147483770" r:id="rId10"/>
    <p:sldLayoutId id="214748377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3265570"/>
      </p:ext>
    </p:extLst>
  </p:cSld>
  <p:clrMap bg1="lt1" tx1="dk1" bg2="lt2" tx2="dk2" accent1="accent1" accent2="accent2" accent3="accent3" accent4="accent4" accent5="accent5" accent6="accent6" hlink="hlink" folHlink="folHlink"/>
  <p:sldLayoutIdLst>
    <p:sldLayoutId id="2147483741"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710335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813D6F-5F06-487F-858C-18188308BDC0}"/>
              </a:ext>
            </a:extLst>
          </p:cNvPr>
          <p:cNvSpPr>
            <a:spLocks noGrp="1"/>
          </p:cNvSpPr>
          <p:nvPr>
            <p:ph type="ctrTitle"/>
          </p:nvPr>
        </p:nvSpPr>
        <p:spPr>
          <a:xfrm>
            <a:off x="628650" y="213928"/>
            <a:ext cx="7839942" cy="591670"/>
          </a:xfrm>
        </p:spPr>
        <p:txBody>
          <a:bodyPr/>
          <a:lstStyle/>
          <a:p>
            <a:r>
              <a:rPr lang="en-US" sz="3200" dirty="0"/>
              <a:t>Combined presentation for forest products</a:t>
            </a:r>
          </a:p>
        </p:txBody>
      </p:sp>
      <p:sp>
        <p:nvSpPr>
          <p:cNvPr id="4" name="Slide Number Placeholder 3">
            <a:extLst>
              <a:ext uri="{FF2B5EF4-FFF2-40B4-BE49-F238E27FC236}">
                <a16:creationId xmlns="" xmlns:a16="http://schemas.microsoft.com/office/drawing/2014/main" id="{018A0230-DBB2-4335-9A73-B031BA9CE0C6}"/>
              </a:ext>
            </a:extLst>
          </p:cNvPr>
          <p:cNvSpPr>
            <a:spLocks noGrp="1"/>
          </p:cNvSpPr>
          <p:nvPr>
            <p:ph type="sldNum" sz="quarter" idx="4"/>
          </p:nvPr>
        </p:nvSpPr>
        <p:spPr/>
        <p:txBody>
          <a:bodyPr/>
          <a:lstStyle/>
          <a:p>
            <a:r>
              <a:rPr lang="en-US" dirty="0"/>
              <a:t>Page </a:t>
            </a:r>
            <a:fld id="{C8303BCE-995F-4709-9859-41737DB22DB5}" type="slidenum">
              <a:rPr lang="en-US" smtClean="0"/>
              <a:pPr/>
              <a:t>10</a:t>
            </a:fld>
            <a:endParaRPr lang="en-US" dirty="0"/>
          </a:p>
        </p:txBody>
      </p:sp>
      <p:pic>
        <p:nvPicPr>
          <p:cNvPr id="5" name="Picture 4">
            <a:extLst>
              <a:ext uri="{FF2B5EF4-FFF2-40B4-BE49-F238E27FC236}">
                <a16:creationId xmlns="" xmlns:a16="http://schemas.microsoft.com/office/drawing/2014/main" id="{38CF3B22-D18E-4326-B751-11E94E32E4F4}"/>
              </a:ext>
            </a:extLst>
          </p:cNvPr>
          <p:cNvPicPr/>
          <p:nvPr/>
        </p:nvPicPr>
        <p:blipFill rotWithShape="1">
          <a:blip r:embed="rId2">
            <a:extLst>
              <a:ext uri="{28A0092B-C50C-407E-A947-70E740481C1C}">
                <a14:useLocalDpi xmlns:a14="http://schemas.microsoft.com/office/drawing/2010/main" val="0"/>
              </a:ext>
            </a:extLst>
          </a:blip>
          <a:srcRect t="4350"/>
          <a:stretch/>
        </p:blipFill>
        <p:spPr bwMode="auto">
          <a:xfrm>
            <a:off x="1340558" y="930290"/>
            <a:ext cx="6416126" cy="582499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94598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90EFC58-1B07-413A-97C1-CF931A9D08D2}"/>
              </a:ext>
            </a:extLst>
          </p:cNvPr>
          <p:cNvSpPr>
            <a:spLocks noGrp="1"/>
          </p:cNvSpPr>
          <p:nvPr>
            <p:ph type="ctrTitle"/>
          </p:nvPr>
        </p:nvSpPr>
        <p:spPr/>
        <p:txBody>
          <a:bodyPr/>
          <a:lstStyle/>
          <a:p>
            <a:r>
              <a:rPr lang="en-US" dirty="0"/>
              <a:t>Data sources</a:t>
            </a:r>
          </a:p>
        </p:txBody>
      </p:sp>
      <p:sp>
        <p:nvSpPr>
          <p:cNvPr id="3" name="Text Placeholder 2">
            <a:extLst>
              <a:ext uri="{FF2B5EF4-FFF2-40B4-BE49-F238E27FC236}">
                <a16:creationId xmlns="" xmlns:a16="http://schemas.microsoft.com/office/drawing/2014/main" id="{4EE95A97-5EF1-4524-A173-8EEE3067E4EA}"/>
              </a:ext>
            </a:extLst>
          </p:cNvPr>
          <p:cNvSpPr>
            <a:spLocks noGrp="1"/>
          </p:cNvSpPr>
          <p:nvPr>
            <p:ph type="body" sz="quarter" idx="13"/>
          </p:nvPr>
        </p:nvSpPr>
        <p:spPr>
          <a:xfrm>
            <a:off x="628650" y="1478805"/>
            <a:ext cx="7413914" cy="3882904"/>
          </a:xfrm>
        </p:spPr>
        <p:txBody>
          <a:bodyPr/>
          <a:lstStyle/>
          <a:p>
            <a:r>
              <a:rPr lang="en-US" dirty="0"/>
              <a:t>National Forest inventories and statistics</a:t>
            </a:r>
          </a:p>
          <a:p>
            <a:r>
              <a:rPr lang="en-US" dirty="0"/>
              <a:t>Survey data</a:t>
            </a:r>
          </a:p>
          <a:p>
            <a:r>
              <a:rPr lang="en-US" dirty="0"/>
              <a:t>Earth observation sources (geospatial)</a:t>
            </a:r>
          </a:p>
          <a:p>
            <a:r>
              <a:rPr lang="en-US" dirty="0"/>
              <a:t>International data collection initiatives:</a:t>
            </a:r>
          </a:p>
          <a:p>
            <a:pPr lvl="1"/>
            <a:r>
              <a:rPr lang="en-US" dirty="0"/>
              <a:t>FAO Forest Resource Assessment</a:t>
            </a:r>
          </a:p>
          <a:p>
            <a:pPr lvl="1"/>
            <a:r>
              <a:rPr lang="en-US" dirty="0"/>
              <a:t>Joint Forest Questionnaire</a:t>
            </a:r>
          </a:p>
          <a:p>
            <a:pPr lvl="1"/>
            <a:r>
              <a:rPr lang="en-US" dirty="0"/>
              <a:t>Reporting to UNFCCC and REDD+</a:t>
            </a:r>
          </a:p>
        </p:txBody>
      </p:sp>
      <p:sp>
        <p:nvSpPr>
          <p:cNvPr id="4" name="Slide Number Placeholder 3">
            <a:extLst>
              <a:ext uri="{FF2B5EF4-FFF2-40B4-BE49-F238E27FC236}">
                <a16:creationId xmlns="" xmlns:a16="http://schemas.microsoft.com/office/drawing/2014/main" id="{BE68063A-21F6-47E5-A286-BB450FFA0B5A}"/>
              </a:ext>
            </a:extLst>
          </p:cNvPr>
          <p:cNvSpPr>
            <a:spLocks noGrp="1"/>
          </p:cNvSpPr>
          <p:nvPr>
            <p:ph type="sldNum" sz="quarter" idx="4"/>
          </p:nvPr>
        </p:nvSpPr>
        <p:spPr/>
        <p:txBody>
          <a:bodyPr/>
          <a:lstStyle/>
          <a:p>
            <a:r>
              <a:rPr lang="en-US"/>
              <a:t>Page </a:t>
            </a:r>
            <a:fld id="{C8303BCE-995F-4709-9859-41737DB22DB5}" type="slidenum">
              <a:rPr lang="en-US" smtClean="0"/>
              <a:pPr/>
              <a:t>11</a:t>
            </a:fld>
            <a:endParaRPr lang="en-US" dirty="0"/>
          </a:p>
        </p:txBody>
      </p:sp>
    </p:spTree>
    <p:extLst>
      <p:ext uri="{BB962C8B-B14F-4D97-AF65-F5344CB8AC3E}">
        <p14:creationId xmlns:p14="http://schemas.microsoft.com/office/powerpoint/2010/main" val="39949195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C6349E-30A2-4083-A84A-ADEAB6E21828}"/>
              </a:ext>
            </a:extLst>
          </p:cNvPr>
          <p:cNvSpPr>
            <a:spLocks noGrp="1"/>
          </p:cNvSpPr>
          <p:nvPr>
            <p:ph type="ctrTitle"/>
          </p:nvPr>
        </p:nvSpPr>
        <p:spPr>
          <a:xfrm>
            <a:off x="628650" y="484094"/>
            <a:ext cx="8037368" cy="591670"/>
          </a:xfrm>
        </p:spPr>
        <p:txBody>
          <a:bodyPr/>
          <a:lstStyle/>
          <a:p>
            <a:r>
              <a:rPr lang="en-US" sz="3400" dirty="0"/>
              <a:t>Examples: international data sources (1)</a:t>
            </a:r>
          </a:p>
        </p:txBody>
      </p:sp>
      <p:sp>
        <p:nvSpPr>
          <p:cNvPr id="3" name="Text Placeholder 2">
            <a:extLst>
              <a:ext uri="{FF2B5EF4-FFF2-40B4-BE49-F238E27FC236}">
                <a16:creationId xmlns="" xmlns:a16="http://schemas.microsoft.com/office/drawing/2014/main" id="{0F879080-B742-42D1-9B83-4FD4E68B44CF}"/>
              </a:ext>
            </a:extLst>
          </p:cNvPr>
          <p:cNvSpPr>
            <a:spLocks noGrp="1"/>
          </p:cNvSpPr>
          <p:nvPr>
            <p:ph type="body" sz="quarter" idx="13"/>
          </p:nvPr>
        </p:nvSpPr>
        <p:spPr>
          <a:xfrm>
            <a:off x="346709" y="1196865"/>
            <a:ext cx="8235315" cy="4689585"/>
          </a:xfrm>
        </p:spPr>
        <p:txBody>
          <a:bodyPr>
            <a:normAutofit fontScale="85000" lnSpcReduction="20000"/>
          </a:bodyPr>
          <a:lstStyle/>
          <a:p>
            <a:pPr marL="0" indent="0">
              <a:buNone/>
            </a:pPr>
            <a:r>
              <a:rPr lang="en-US" b="1" dirty="0"/>
              <a:t>1.      Global Forest Resources Assessment (FRA)</a:t>
            </a:r>
            <a:endParaRPr lang="en-US" dirty="0"/>
          </a:p>
          <a:p>
            <a:r>
              <a:rPr lang="en-US" dirty="0"/>
              <a:t>Forest area and characteristics: (for forest land asset account)</a:t>
            </a:r>
          </a:p>
          <a:p>
            <a:pPr lvl="1"/>
            <a:r>
              <a:rPr lang="en-US" dirty="0"/>
              <a:t>Area of Forest types and Other wooded land (1000 ha);</a:t>
            </a:r>
          </a:p>
          <a:p>
            <a:pPr lvl="1"/>
            <a:r>
              <a:rPr lang="en-US" dirty="0"/>
              <a:t>For additions to stock: Forest expansion, of which afforestation, reforestation and natural expansion of forest (ha/</a:t>
            </a:r>
            <a:r>
              <a:rPr lang="en-US" dirty="0" err="1"/>
              <a:t>yr</a:t>
            </a:r>
            <a:r>
              <a:rPr lang="en-US" dirty="0"/>
              <a:t>) </a:t>
            </a:r>
          </a:p>
          <a:p>
            <a:pPr lvl="1"/>
            <a:r>
              <a:rPr lang="en-US" dirty="0"/>
              <a:t>For reductions to stock</a:t>
            </a:r>
            <a:r>
              <a:rPr lang="en-GB" dirty="0"/>
              <a:t>: </a:t>
            </a:r>
            <a:r>
              <a:rPr lang="en-US" dirty="0"/>
              <a:t>Deforestation, and deforestation of which human induced (ha/</a:t>
            </a:r>
            <a:r>
              <a:rPr lang="en-US" dirty="0" err="1"/>
              <a:t>yr</a:t>
            </a:r>
            <a:r>
              <a:rPr lang="en-US" dirty="0"/>
              <a:t>) </a:t>
            </a:r>
          </a:p>
          <a:p>
            <a:pPr lvl="1"/>
            <a:r>
              <a:rPr lang="en-US" dirty="0"/>
              <a:t>Forest expansion, of which natural expansion of forest (ha/</a:t>
            </a:r>
            <a:r>
              <a:rPr lang="en-US" dirty="0" err="1"/>
              <a:t>yr</a:t>
            </a:r>
            <a:r>
              <a:rPr lang="en-US" dirty="0"/>
              <a:t>)</a:t>
            </a:r>
          </a:p>
          <a:p>
            <a:pPr lvl="1"/>
            <a:r>
              <a:rPr lang="en-US" dirty="0"/>
              <a:t>Planted forest area change (1000 ha)</a:t>
            </a:r>
          </a:p>
          <a:p>
            <a:pPr lvl="1"/>
            <a:r>
              <a:rPr lang="en-US" dirty="0"/>
              <a:t>Production forest (1000 ha)</a:t>
            </a:r>
          </a:p>
          <a:p>
            <a:r>
              <a:rPr lang="en-US" dirty="0"/>
              <a:t>Production: (for physical asset account for timber resources)</a:t>
            </a:r>
          </a:p>
          <a:p>
            <a:pPr lvl="1"/>
            <a:r>
              <a:rPr lang="en-US" dirty="0"/>
              <a:t>Forest growing stock and other wooded land growing stock (Mill. </a:t>
            </a:r>
            <a:r>
              <a:rPr lang="en-US" dirty="0" err="1"/>
              <a:t>m</a:t>
            </a:r>
            <a:r>
              <a:rPr lang="en-US" baseline="30000" dirty="0" err="1"/>
              <a:t>3</a:t>
            </a:r>
            <a:r>
              <a:rPr lang="en-US" dirty="0"/>
              <a:t>)</a:t>
            </a:r>
          </a:p>
          <a:p>
            <a:pPr lvl="1"/>
            <a:r>
              <a:rPr lang="en-US" dirty="0"/>
              <a:t>Net annual increment (</a:t>
            </a:r>
            <a:r>
              <a:rPr lang="en-US" dirty="0" err="1"/>
              <a:t>m</a:t>
            </a:r>
            <a:r>
              <a:rPr lang="en-US" baseline="30000" dirty="0" err="1"/>
              <a:t>3</a:t>
            </a:r>
            <a:r>
              <a:rPr lang="en-US" dirty="0"/>
              <a:t>/ha/</a:t>
            </a:r>
            <a:r>
              <a:rPr lang="en-US" dirty="0" err="1"/>
              <a:t>yr</a:t>
            </a:r>
            <a:r>
              <a:rPr lang="en-US" dirty="0"/>
              <a:t>)</a:t>
            </a:r>
          </a:p>
          <a:p>
            <a:pPr lvl="1"/>
            <a:r>
              <a:rPr lang="en-US" dirty="0"/>
              <a:t>Production forest (1000 ha)</a:t>
            </a:r>
          </a:p>
          <a:p>
            <a:pPr lvl="1"/>
            <a:r>
              <a:rPr lang="en-US" dirty="0"/>
              <a:t>Multiple use forest (1000 ha)</a:t>
            </a:r>
          </a:p>
          <a:p>
            <a:pPr lvl="1"/>
            <a:r>
              <a:rPr lang="en-US" dirty="0"/>
              <a:t>Dead wood in forest and other wooded land (Mill. </a:t>
            </a:r>
            <a:r>
              <a:rPr lang="en-US" dirty="0" err="1"/>
              <a:t>tonnes</a:t>
            </a:r>
            <a:r>
              <a:rPr lang="en-US" dirty="0"/>
              <a:t> (t)</a:t>
            </a:r>
          </a:p>
          <a:p>
            <a:pPr lvl="1"/>
            <a:r>
              <a:rPr lang="en-US" dirty="0"/>
              <a:t>Value of most important commercial NWFPs” under the topic “Production</a:t>
            </a:r>
          </a:p>
        </p:txBody>
      </p:sp>
      <p:sp>
        <p:nvSpPr>
          <p:cNvPr id="4" name="Slide Number Placeholder 3">
            <a:extLst>
              <a:ext uri="{FF2B5EF4-FFF2-40B4-BE49-F238E27FC236}">
                <a16:creationId xmlns="" xmlns:a16="http://schemas.microsoft.com/office/drawing/2014/main" id="{6F876355-BA5F-49D9-933D-4570D1AE84CA}"/>
              </a:ext>
            </a:extLst>
          </p:cNvPr>
          <p:cNvSpPr>
            <a:spLocks noGrp="1"/>
          </p:cNvSpPr>
          <p:nvPr>
            <p:ph type="sldNum" sz="quarter" idx="4"/>
          </p:nvPr>
        </p:nvSpPr>
        <p:spPr/>
        <p:txBody>
          <a:bodyPr/>
          <a:lstStyle/>
          <a:p>
            <a:r>
              <a:rPr lang="en-US"/>
              <a:t>Page </a:t>
            </a:r>
            <a:fld id="{C8303BCE-995F-4709-9859-41737DB22DB5}" type="slidenum">
              <a:rPr lang="en-US" smtClean="0"/>
              <a:pPr/>
              <a:t>12</a:t>
            </a:fld>
            <a:endParaRPr lang="en-US" dirty="0"/>
          </a:p>
        </p:txBody>
      </p:sp>
    </p:spTree>
    <p:extLst>
      <p:ext uri="{BB962C8B-B14F-4D97-AF65-F5344CB8AC3E}">
        <p14:creationId xmlns:p14="http://schemas.microsoft.com/office/powerpoint/2010/main" val="3358792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C6349E-30A2-4083-A84A-ADEAB6E21828}"/>
              </a:ext>
            </a:extLst>
          </p:cNvPr>
          <p:cNvSpPr>
            <a:spLocks noGrp="1"/>
          </p:cNvSpPr>
          <p:nvPr>
            <p:ph type="ctrTitle"/>
          </p:nvPr>
        </p:nvSpPr>
        <p:spPr>
          <a:xfrm>
            <a:off x="628650" y="484094"/>
            <a:ext cx="7953374" cy="591670"/>
          </a:xfrm>
        </p:spPr>
        <p:txBody>
          <a:bodyPr/>
          <a:lstStyle/>
          <a:p>
            <a:r>
              <a:rPr lang="en-US" sz="3400" dirty="0"/>
              <a:t>Examples: international data sources (2)</a:t>
            </a:r>
          </a:p>
        </p:txBody>
      </p:sp>
      <p:sp>
        <p:nvSpPr>
          <p:cNvPr id="3" name="Text Placeholder 2">
            <a:extLst>
              <a:ext uri="{FF2B5EF4-FFF2-40B4-BE49-F238E27FC236}">
                <a16:creationId xmlns="" xmlns:a16="http://schemas.microsoft.com/office/drawing/2014/main" id="{0F879080-B742-42D1-9B83-4FD4E68B44CF}"/>
              </a:ext>
            </a:extLst>
          </p:cNvPr>
          <p:cNvSpPr>
            <a:spLocks noGrp="1"/>
          </p:cNvSpPr>
          <p:nvPr>
            <p:ph type="body" sz="quarter" idx="13"/>
          </p:nvPr>
        </p:nvSpPr>
        <p:spPr>
          <a:xfrm>
            <a:off x="346709" y="1196865"/>
            <a:ext cx="8235315" cy="4689585"/>
          </a:xfrm>
        </p:spPr>
        <p:txBody>
          <a:bodyPr>
            <a:normAutofit fontScale="92500" lnSpcReduction="10000"/>
          </a:bodyPr>
          <a:lstStyle/>
          <a:p>
            <a:pPr marL="0" indent="0">
              <a:buNone/>
            </a:pPr>
            <a:r>
              <a:rPr lang="en-US" b="1" dirty="0"/>
              <a:t>2.     United Nations Framework Convention on Climate Change (UNFCCC) </a:t>
            </a:r>
            <a:endParaRPr lang="en-US" dirty="0"/>
          </a:p>
          <a:p>
            <a:r>
              <a:rPr lang="en-US" dirty="0"/>
              <a:t>Land use changes:</a:t>
            </a:r>
          </a:p>
          <a:p>
            <a:pPr lvl="1"/>
            <a:r>
              <a:rPr lang="en-US" dirty="0"/>
              <a:t>Forest land remaining forest land</a:t>
            </a:r>
          </a:p>
          <a:p>
            <a:pPr lvl="1"/>
            <a:r>
              <a:rPr lang="en-US" dirty="0"/>
              <a:t>Land converted to forestland (cropland, grassland, wetlands, settlements, other land) (Total area, 1000 ha) </a:t>
            </a:r>
          </a:p>
          <a:p>
            <a:pPr lvl="1"/>
            <a:r>
              <a:rPr lang="en-US" dirty="0"/>
              <a:t>Forest Land converted to other land (cropland, grassland, wetlands, peat extraction, flooded land, settlements, other land) (Total area, kha)</a:t>
            </a:r>
          </a:p>
          <a:p>
            <a:pPr lvl="1"/>
            <a:r>
              <a:rPr lang="en-US" dirty="0"/>
              <a:t>C stock change (gains, losses and net change in </a:t>
            </a:r>
            <a:r>
              <a:rPr lang="en-US" dirty="0" err="1"/>
              <a:t>kt</a:t>
            </a:r>
            <a:r>
              <a:rPr lang="en-US" dirty="0"/>
              <a:t> C) for the land-use categories of </a:t>
            </a:r>
            <a:r>
              <a:rPr lang="en-US" dirty="0" err="1"/>
              <a:t>LULUCF</a:t>
            </a:r>
            <a:r>
              <a:rPr lang="en-US" dirty="0"/>
              <a:t> (Forest Land, Cropland, Grassland, Wetlands, Settlements, and Other Land) (</a:t>
            </a:r>
            <a:r>
              <a:rPr lang="en-US" dirty="0" err="1"/>
              <a:t>tC</a:t>
            </a:r>
            <a:r>
              <a:rPr lang="en-US" dirty="0"/>
              <a:t>)</a:t>
            </a:r>
          </a:p>
          <a:p>
            <a:pPr lvl="1"/>
            <a:r>
              <a:rPr lang="en-US" dirty="0"/>
              <a:t>Biomass burning from controlled burning or wildfires (ha or kg </a:t>
            </a:r>
            <a:r>
              <a:rPr lang="en-US" dirty="0" err="1"/>
              <a:t>dm</a:t>
            </a:r>
            <a:r>
              <a:rPr lang="en-US" dirty="0"/>
              <a:t>)</a:t>
            </a:r>
          </a:p>
          <a:p>
            <a:pPr lvl="1"/>
            <a:r>
              <a:rPr lang="en-US" dirty="0" err="1"/>
              <a:t>HWP</a:t>
            </a:r>
            <a:r>
              <a:rPr lang="en-US" dirty="0"/>
              <a:t> consumed domestically – gains and losses in </a:t>
            </a:r>
            <a:r>
              <a:rPr lang="en-US" dirty="0" err="1"/>
              <a:t>tC</a:t>
            </a:r>
            <a:r>
              <a:rPr lang="en-US" dirty="0"/>
              <a:t> (solid wood, paper and paperboard, other)</a:t>
            </a:r>
          </a:p>
          <a:p>
            <a:pPr lvl="1"/>
            <a:r>
              <a:rPr lang="en-US" dirty="0" err="1"/>
              <a:t>HWP</a:t>
            </a:r>
            <a:r>
              <a:rPr lang="en-US" dirty="0"/>
              <a:t> inventory – production, imports, exports of </a:t>
            </a:r>
            <a:r>
              <a:rPr lang="en-US" dirty="0" err="1"/>
              <a:t>sawnwood</a:t>
            </a:r>
            <a:r>
              <a:rPr lang="en-US" dirty="0"/>
              <a:t>, wood panels, paper and paperboard  (in </a:t>
            </a:r>
            <a:r>
              <a:rPr lang="en-US" dirty="0" err="1"/>
              <a:t>m</a:t>
            </a:r>
            <a:r>
              <a:rPr lang="en-US" baseline="30000" dirty="0" err="1"/>
              <a:t>3</a:t>
            </a:r>
            <a:r>
              <a:rPr lang="en-US" dirty="0"/>
              <a:t>)</a:t>
            </a:r>
          </a:p>
        </p:txBody>
      </p:sp>
      <p:sp>
        <p:nvSpPr>
          <p:cNvPr id="4" name="Slide Number Placeholder 3">
            <a:extLst>
              <a:ext uri="{FF2B5EF4-FFF2-40B4-BE49-F238E27FC236}">
                <a16:creationId xmlns="" xmlns:a16="http://schemas.microsoft.com/office/drawing/2014/main" id="{6F876355-BA5F-49D9-933D-4570D1AE84CA}"/>
              </a:ext>
            </a:extLst>
          </p:cNvPr>
          <p:cNvSpPr>
            <a:spLocks noGrp="1"/>
          </p:cNvSpPr>
          <p:nvPr>
            <p:ph type="sldNum" sz="quarter" idx="4"/>
          </p:nvPr>
        </p:nvSpPr>
        <p:spPr/>
        <p:txBody>
          <a:bodyPr/>
          <a:lstStyle/>
          <a:p>
            <a:r>
              <a:rPr lang="en-US"/>
              <a:t>Page </a:t>
            </a:r>
            <a:fld id="{C8303BCE-995F-4709-9859-41737DB22DB5}" type="slidenum">
              <a:rPr lang="en-US" smtClean="0"/>
              <a:pPr/>
              <a:t>13</a:t>
            </a:fld>
            <a:endParaRPr lang="en-US" dirty="0"/>
          </a:p>
        </p:txBody>
      </p:sp>
    </p:spTree>
    <p:extLst>
      <p:ext uri="{BB962C8B-B14F-4D97-AF65-F5344CB8AC3E}">
        <p14:creationId xmlns:p14="http://schemas.microsoft.com/office/powerpoint/2010/main" val="26094804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3EF13C5-0FDF-433C-AC1A-5BC919A5AE14}"/>
              </a:ext>
            </a:extLst>
          </p:cNvPr>
          <p:cNvSpPr>
            <a:spLocks noGrp="1"/>
          </p:cNvSpPr>
          <p:nvPr>
            <p:ph type="ctrTitle"/>
          </p:nvPr>
        </p:nvSpPr>
        <p:spPr>
          <a:xfrm>
            <a:off x="628649" y="484094"/>
            <a:ext cx="7133359" cy="591670"/>
          </a:xfrm>
        </p:spPr>
        <p:txBody>
          <a:bodyPr/>
          <a:lstStyle/>
          <a:p>
            <a:r>
              <a:rPr lang="en-US" sz="3200" dirty="0"/>
              <a:t>Links and extensions to other accounts</a:t>
            </a:r>
          </a:p>
        </p:txBody>
      </p:sp>
      <p:sp>
        <p:nvSpPr>
          <p:cNvPr id="3" name="Text Placeholder 2">
            <a:extLst>
              <a:ext uri="{FF2B5EF4-FFF2-40B4-BE49-F238E27FC236}">
                <a16:creationId xmlns="" xmlns:a16="http://schemas.microsoft.com/office/drawing/2014/main" id="{1BC39667-DBA1-4600-85DC-01A9F50FBF34}"/>
              </a:ext>
            </a:extLst>
          </p:cNvPr>
          <p:cNvSpPr>
            <a:spLocks noGrp="1"/>
          </p:cNvSpPr>
          <p:nvPr>
            <p:ph type="body" sz="quarter" idx="13"/>
          </p:nvPr>
        </p:nvSpPr>
        <p:spPr>
          <a:xfrm>
            <a:off x="628650" y="1478805"/>
            <a:ext cx="7819159" cy="4153068"/>
          </a:xfrm>
        </p:spPr>
        <p:txBody>
          <a:bodyPr/>
          <a:lstStyle/>
          <a:p>
            <a:r>
              <a:rPr lang="en-US" dirty="0"/>
              <a:t>Link to air emission account: carbon accounting </a:t>
            </a:r>
          </a:p>
          <a:p>
            <a:r>
              <a:rPr lang="en-US" dirty="0"/>
              <a:t>Extension to ecosystem accounting: provision of ecosystem services</a:t>
            </a:r>
          </a:p>
          <a:p>
            <a:endParaRPr lang="en-US" dirty="0"/>
          </a:p>
        </p:txBody>
      </p:sp>
      <p:sp>
        <p:nvSpPr>
          <p:cNvPr id="4" name="Slide Number Placeholder 3">
            <a:extLst>
              <a:ext uri="{FF2B5EF4-FFF2-40B4-BE49-F238E27FC236}">
                <a16:creationId xmlns="" xmlns:a16="http://schemas.microsoft.com/office/drawing/2014/main" id="{9718D96B-6603-48F5-B4B6-E66E480B8CF2}"/>
              </a:ext>
            </a:extLst>
          </p:cNvPr>
          <p:cNvSpPr>
            <a:spLocks noGrp="1"/>
          </p:cNvSpPr>
          <p:nvPr>
            <p:ph type="sldNum" sz="quarter" idx="4"/>
          </p:nvPr>
        </p:nvSpPr>
        <p:spPr/>
        <p:txBody>
          <a:bodyPr/>
          <a:lstStyle/>
          <a:p>
            <a:r>
              <a:rPr lang="en-US"/>
              <a:t>Page </a:t>
            </a:r>
            <a:fld id="{C8303BCE-995F-4709-9859-41737DB22DB5}" type="slidenum">
              <a:rPr lang="en-US" smtClean="0"/>
              <a:pPr/>
              <a:t>14</a:t>
            </a:fld>
            <a:endParaRPr lang="en-US" dirty="0"/>
          </a:p>
        </p:txBody>
      </p:sp>
    </p:spTree>
    <p:extLst>
      <p:ext uri="{BB962C8B-B14F-4D97-AF65-F5344CB8AC3E}">
        <p14:creationId xmlns:p14="http://schemas.microsoft.com/office/powerpoint/2010/main" val="3812218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Link to policy and users</a:t>
            </a:r>
            <a:endParaRPr lang="en-US" dirty="0"/>
          </a:p>
        </p:txBody>
      </p:sp>
      <p:sp>
        <p:nvSpPr>
          <p:cNvPr id="3" name="Text Placeholder 2"/>
          <p:cNvSpPr>
            <a:spLocks noGrp="1"/>
          </p:cNvSpPr>
          <p:nvPr>
            <p:ph type="body" sz="quarter" idx="13"/>
          </p:nvPr>
        </p:nvSpPr>
        <p:spPr>
          <a:xfrm>
            <a:off x="628650" y="1573967"/>
            <a:ext cx="8140596" cy="4137285"/>
          </a:xfrm>
        </p:spPr>
        <p:txBody>
          <a:bodyPr/>
          <a:lstStyle/>
          <a:p>
            <a:r>
              <a:rPr lang="en-US" dirty="0" smtClean="0"/>
              <a:t>Policy questions:</a:t>
            </a:r>
          </a:p>
          <a:p>
            <a:pPr lvl="1"/>
            <a:r>
              <a:rPr lang="en-US" dirty="0" smtClean="0"/>
              <a:t>Is economic growth based on deforestation?</a:t>
            </a:r>
          </a:p>
          <a:p>
            <a:pPr lvl="1"/>
            <a:r>
              <a:rPr lang="en-US" dirty="0" smtClean="0"/>
              <a:t>Which social groups benefit from goods and services provided by forests?</a:t>
            </a:r>
          </a:p>
          <a:p>
            <a:pPr lvl="1"/>
            <a:r>
              <a:rPr lang="en-US" dirty="0" smtClean="0"/>
              <a:t>Are there benefits maintained for future generations?</a:t>
            </a:r>
          </a:p>
          <a:p>
            <a:pPr lvl="1"/>
            <a:r>
              <a:rPr lang="en-US" dirty="0" smtClean="0"/>
              <a:t>Are forests used optimally?</a:t>
            </a:r>
          </a:p>
          <a:p>
            <a:pPr lvl="1"/>
            <a:r>
              <a:rPr lang="en-US" dirty="0" smtClean="0"/>
              <a:t>What is the influence of macroeconomic and non-forestry policies on forests?</a:t>
            </a:r>
          </a:p>
          <a:p>
            <a:pPr lvl="1"/>
            <a:endParaRPr lang="en-US" dirty="0"/>
          </a:p>
        </p:txBody>
      </p:sp>
      <p:sp>
        <p:nvSpPr>
          <p:cNvPr id="4" name="Slide Number Placeholder 3"/>
          <p:cNvSpPr>
            <a:spLocks noGrp="1"/>
          </p:cNvSpPr>
          <p:nvPr>
            <p:ph type="sldNum" sz="quarter" idx="4"/>
          </p:nvPr>
        </p:nvSpPr>
        <p:spPr/>
        <p:txBody>
          <a:bodyPr/>
          <a:lstStyle/>
          <a:p>
            <a:r>
              <a:rPr lang="en-US" smtClean="0"/>
              <a:t>Page </a:t>
            </a:r>
            <a:fld id="{C8303BCE-995F-4709-9859-41737DB22DB5}" type="slidenum">
              <a:rPr lang="en-US" smtClean="0"/>
              <a:pPr/>
              <a:t>15</a:t>
            </a:fld>
            <a:endParaRPr lang="en-US" dirty="0"/>
          </a:p>
        </p:txBody>
      </p:sp>
    </p:spTree>
    <p:extLst>
      <p:ext uri="{BB962C8B-B14F-4D97-AF65-F5344CB8AC3E}">
        <p14:creationId xmlns:p14="http://schemas.microsoft.com/office/powerpoint/2010/main" val="20513066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8650" y="484094"/>
            <a:ext cx="8110616" cy="591670"/>
          </a:xfrm>
        </p:spPr>
        <p:txBody>
          <a:bodyPr/>
          <a:lstStyle/>
          <a:p>
            <a:r>
              <a:rPr lang="en-US" dirty="0" smtClean="0"/>
              <a:t>Examples of policy goals and indicators</a:t>
            </a:r>
            <a:endParaRPr lang="en-US" dirty="0"/>
          </a:p>
        </p:txBody>
      </p:sp>
      <p:sp>
        <p:nvSpPr>
          <p:cNvPr id="3" name="Text Placeholder 2"/>
          <p:cNvSpPr>
            <a:spLocks noGrp="1"/>
          </p:cNvSpPr>
          <p:nvPr>
            <p:ph type="body" sz="quarter" idx="13"/>
          </p:nvPr>
        </p:nvSpPr>
        <p:spPr>
          <a:xfrm>
            <a:off x="478747" y="1298922"/>
            <a:ext cx="8560321" cy="5116867"/>
          </a:xfrm>
        </p:spPr>
        <p:txBody>
          <a:bodyPr>
            <a:normAutofit fontScale="92500" lnSpcReduction="20000"/>
          </a:bodyPr>
          <a:lstStyle/>
          <a:p>
            <a:r>
              <a:rPr lang="en-US" dirty="0"/>
              <a:t>SDG 15: Protect, restore and promote sustainable use of terrestrial ecosystems, </a:t>
            </a:r>
            <a:r>
              <a:rPr lang="en-US" b="1" dirty="0"/>
              <a:t>sustainably manage forests</a:t>
            </a:r>
            <a:r>
              <a:rPr lang="en-US" dirty="0"/>
              <a:t>, combat desertification, and halt and reverse land degradation and halt biodiversity </a:t>
            </a:r>
            <a:r>
              <a:rPr lang="en-US" dirty="0" smtClean="0"/>
              <a:t>loss</a:t>
            </a:r>
          </a:p>
          <a:p>
            <a:pPr lvl="1"/>
            <a:r>
              <a:rPr lang="en-US" dirty="0"/>
              <a:t>15.1 By 2020, ensure the conservation, restoration and sustainable use of terrestrial and inland freshwater ecosystems and their services, in </a:t>
            </a:r>
            <a:r>
              <a:rPr lang="en-US" b="1" dirty="0"/>
              <a:t>particular forests</a:t>
            </a:r>
            <a:r>
              <a:rPr lang="en-US" dirty="0"/>
              <a:t>, wetlands, mountains and drylands, in line with obligations under international agreements</a:t>
            </a:r>
          </a:p>
          <a:p>
            <a:pPr lvl="2"/>
            <a:r>
              <a:rPr lang="en-US" b="1" dirty="0" smtClean="0"/>
              <a:t>15.1.1 </a:t>
            </a:r>
            <a:r>
              <a:rPr lang="en-US" b="1" dirty="0"/>
              <a:t>Forest area as a proportion of total land </a:t>
            </a:r>
            <a:r>
              <a:rPr lang="en-US" b="1" dirty="0" smtClean="0"/>
              <a:t>area</a:t>
            </a:r>
          </a:p>
          <a:p>
            <a:pPr lvl="1"/>
            <a:r>
              <a:rPr lang="en-US" dirty="0"/>
              <a:t>15.2 By 2020, </a:t>
            </a:r>
            <a:r>
              <a:rPr lang="en-US" b="1" dirty="0"/>
              <a:t>promote the implementation of sustainable management of all types of forests, halt deforestation, restore degraded forests and substantially increase afforestation and reforestation globally</a:t>
            </a:r>
          </a:p>
          <a:p>
            <a:pPr lvl="2"/>
            <a:r>
              <a:rPr lang="en-US" b="1" dirty="0" smtClean="0"/>
              <a:t>15.2.1 </a:t>
            </a:r>
            <a:r>
              <a:rPr lang="en-US" b="1" dirty="0"/>
              <a:t>Progress towards sustainable forest </a:t>
            </a:r>
            <a:r>
              <a:rPr lang="en-US" b="1" dirty="0" smtClean="0"/>
              <a:t>management</a:t>
            </a:r>
          </a:p>
          <a:p>
            <a:r>
              <a:rPr lang="en-US" dirty="0" smtClean="0"/>
              <a:t>Aichi Biodiversity targets:</a:t>
            </a:r>
            <a:endParaRPr lang="en-US" dirty="0"/>
          </a:p>
          <a:p>
            <a:pPr lvl="1"/>
            <a:r>
              <a:rPr lang="en-US" dirty="0" smtClean="0"/>
              <a:t>Target 5: By </a:t>
            </a:r>
            <a:r>
              <a:rPr lang="en-US" dirty="0"/>
              <a:t>2020, the rate of loss of all natural habitats, </a:t>
            </a:r>
            <a:r>
              <a:rPr lang="en-US" b="1" dirty="0"/>
              <a:t>including forests</a:t>
            </a:r>
            <a:r>
              <a:rPr lang="en-US" dirty="0"/>
              <a:t>, is at least halved and where feasible brought close to zero, and degradation and fragmentation is significantly reduced</a:t>
            </a:r>
            <a:r>
              <a:rPr lang="en-US" dirty="0" smtClean="0"/>
              <a:t>.</a:t>
            </a:r>
          </a:p>
          <a:p>
            <a:pPr lvl="1"/>
            <a:r>
              <a:rPr lang="en-US" dirty="0"/>
              <a:t>Target </a:t>
            </a:r>
            <a:r>
              <a:rPr lang="en-US" dirty="0" smtClean="0"/>
              <a:t>7: By </a:t>
            </a:r>
            <a:r>
              <a:rPr lang="en-US" dirty="0"/>
              <a:t>2020 areas under agriculture, aquaculture and </a:t>
            </a:r>
            <a:r>
              <a:rPr lang="en-US" b="1" dirty="0"/>
              <a:t>forestry</a:t>
            </a:r>
            <a:r>
              <a:rPr lang="en-US" dirty="0"/>
              <a:t> are managed sustainably, ensuring conservation of biodiversity.</a:t>
            </a:r>
          </a:p>
        </p:txBody>
      </p:sp>
      <p:sp>
        <p:nvSpPr>
          <p:cNvPr id="4" name="Slide Number Placeholder 3"/>
          <p:cNvSpPr>
            <a:spLocks noGrp="1"/>
          </p:cNvSpPr>
          <p:nvPr>
            <p:ph type="sldNum" sz="quarter" idx="4"/>
          </p:nvPr>
        </p:nvSpPr>
        <p:spPr/>
        <p:txBody>
          <a:bodyPr/>
          <a:lstStyle/>
          <a:p>
            <a:r>
              <a:rPr lang="en-US" smtClean="0"/>
              <a:t>Page </a:t>
            </a:r>
            <a:fld id="{C8303BCE-995F-4709-9859-41737DB22DB5}" type="slidenum">
              <a:rPr lang="en-US" smtClean="0"/>
              <a:pPr/>
              <a:t>16</a:t>
            </a:fld>
            <a:endParaRPr lang="en-US" dirty="0"/>
          </a:p>
        </p:txBody>
      </p:sp>
    </p:spTree>
    <p:extLst>
      <p:ext uri="{BB962C8B-B14F-4D97-AF65-F5344CB8AC3E}">
        <p14:creationId xmlns:p14="http://schemas.microsoft.com/office/powerpoint/2010/main" val="19566815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47214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2B84D54-26BB-4F97-9B53-E15E6063E70E}"/>
              </a:ext>
            </a:extLst>
          </p:cNvPr>
          <p:cNvSpPr>
            <a:spLocks noGrp="1"/>
          </p:cNvSpPr>
          <p:nvPr>
            <p:ph type="title"/>
          </p:nvPr>
        </p:nvSpPr>
        <p:spPr/>
        <p:txBody>
          <a:bodyPr/>
          <a:lstStyle/>
          <a:p>
            <a:r>
              <a:rPr lang="en-GB" b="1" dirty="0"/>
              <a:t>Session 6: Forest accounting</a:t>
            </a:r>
            <a:endParaRPr lang="en-US" sz="3000" dirty="0"/>
          </a:p>
        </p:txBody>
      </p:sp>
      <p:sp>
        <p:nvSpPr>
          <p:cNvPr id="3" name="Text Placeholder 2">
            <a:extLst>
              <a:ext uri="{FF2B5EF4-FFF2-40B4-BE49-F238E27FC236}">
                <a16:creationId xmlns="" xmlns:a16="http://schemas.microsoft.com/office/drawing/2014/main" id="{A3CB4B32-04DC-4CA5-B91B-F671B4C4071F}"/>
              </a:ext>
            </a:extLst>
          </p:cNvPr>
          <p:cNvSpPr>
            <a:spLocks noGrp="1"/>
          </p:cNvSpPr>
          <p:nvPr>
            <p:ph type="body" sz="quarter" idx="10"/>
          </p:nvPr>
        </p:nvSpPr>
        <p:spPr>
          <a:xfrm>
            <a:off x="534521" y="2955514"/>
            <a:ext cx="7886700" cy="656856"/>
          </a:xfrm>
        </p:spPr>
        <p:txBody>
          <a:bodyPr/>
          <a:lstStyle/>
          <a:p>
            <a:r>
              <a:rPr lang="en-GB" dirty="0"/>
              <a:t>Introduction to forest accounting</a:t>
            </a:r>
          </a:p>
          <a:p>
            <a:endParaRPr lang="en-GB" dirty="0"/>
          </a:p>
          <a:p>
            <a:r>
              <a:rPr lang="en-GB" sz="2000" dirty="0"/>
              <a:t>Marko Javorsek</a:t>
            </a:r>
          </a:p>
          <a:p>
            <a:r>
              <a:rPr lang="en-GB" sz="2000" dirty="0"/>
              <a:t>United Nations Statistics Division</a:t>
            </a:r>
            <a:endParaRPr lang="en-US" sz="2000" dirty="0"/>
          </a:p>
        </p:txBody>
      </p:sp>
    </p:spTree>
    <p:extLst>
      <p:ext uri="{BB962C8B-B14F-4D97-AF65-F5344CB8AC3E}">
        <p14:creationId xmlns:p14="http://schemas.microsoft.com/office/powerpoint/2010/main" val="17255894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662135C7-C075-44B7-A277-75E4AD240FB3}"/>
              </a:ext>
            </a:extLst>
          </p:cNvPr>
          <p:cNvSpPr>
            <a:spLocks noGrp="1"/>
          </p:cNvSpPr>
          <p:nvPr>
            <p:ph type="ctrTitle"/>
          </p:nvPr>
        </p:nvSpPr>
        <p:spPr/>
        <p:txBody>
          <a:bodyPr/>
          <a:lstStyle/>
          <a:p>
            <a:r>
              <a:rPr lang="en-US" dirty="0"/>
              <a:t>Forest accounts in SEEA</a:t>
            </a:r>
          </a:p>
        </p:txBody>
      </p:sp>
      <p:sp>
        <p:nvSpPr>
          <p:cNvPr id="7" name="Text Placeholder 6">
            <a:extLst>
              <a:ext uri="{FF2B5EF4-FFF2-40B4-BE49-F238E27FC236}">
                <a16:creationId xmlns="" xmlns:a16="http://schemas.microsoft.com/office/drawing/2014/main" id="{DAD05342-E22F-492D-A476-0F0BC16D8C55}"/>
              </a:ext>
            </a:extLst>
          </p:cNvPr>
          <p:cNvSpPr>
            <a:spLocks noGrp="1"/>
          </p:cNvSpPr>
          <p:nvPr>
            <p:ph type="body" sz="quarter" idx="13"/>
          </p:nvPr>
        </p:nvSpPr>
        <p:spPr>
          <a:xfrm>
            <a:off x="628650" y="1478805"/>
            <a:ext cx="7943850" cy="4693395"/>
          </a:xfrm>
        </p:spPr>
        <p:txBody>
          <a:bodyPr/>
          <a:lstStyle/>
          <a:p>
            <a:r>
              <a:rPr lang="en-US" dirty="0"/>
              <a:t>SEEA Central Framework</a:t>
            </a:r>
          </a:p>
          <a:p>
            <a:pPr lvl="1"/>
            <a:r>
              <a:rPr lang="en-US" dirty="0"/>
              <a:t>Physical descriptions of forestry-relevant stock assets (e.g., land and standing timber), </a:t>
            </a:r>
          </a:p>
          <a:p>
            <a:pPr lvl="1"/>
            <a:r>
              <a:rPr lang="en-US" dirty="0"/>
              <a:t>Monetary accounts (e.g., for forestry and logging) </a:t>
            </a:r>
          </a:p>
          <a:p>
            <a:r>
              <a:rPr lang="en-US" dirty="0"/>
              <a:t>SEEA Agriculture, Forestry and Fisheries add:</a:t>
            </a:r>
          </a:p>
          <a:p>
            <a:pPr lvl="1"/>
            <a:r>
              <a:rPr lang="en-US" dirty="0"/>
              <a:t>Physical and monetary supply and use tables of wood and wood products</a:t>
            </a:r>
          </a:p>
          <a:p>
            <a:pPr lvl="1"/>
            <a:r>
              <a:rPr lang="en-US" dirty="0"/>
              <a:t>Edible and other non-wood forest products</a:t>
            </a:r>
          </a:p>
          <a:p>
            <a:pPr lvl="1"/>
            <a:r>
              <a:rPr lang="en-US" dirty="0"/>
              <a:t>Facilitate carbon accounting related to forests</a:t>
            </a:r>
          </a:p>
          <a:p>
            <a:r>
              <a:rPr lang="en-US" dirty="0"/>
              <a:t>SEEA Experiential Ecosystem Accounting</a:t>
            </a:r>
          </a:p>
          <a:p>
            <a:pPr lvl="1"/>
            <a:r>
              <a:rPr lang="en-US" dirty="0"/>
              <a:t>Provision of ecosystem services, e.g., mitigation to climate change, protection of biodiversity, soils, recreation, cultural services, etc.</a:t>
            </a:r>
          </a:p>
        </p:txBody>
      </p:sp>
    </p:spTree>
    <p:extLst>
      <p:ext uri="{BB962C8B-B14F-4D97-AF65-F5344CB8AC3E}">
        <p14:creationId xmlns:p14="http://schemas.microsoft.com/office/powerpoint/2010/main" val="27058449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6F17FB-5F94-4CC2-99D2-F3CD80B54480}"/>
              </a:ext>
            </a:extLst>
          </p:cNvPr>
          <p:cNvSpPr>
            <a:spLocks noGrp="1"/>
          </p:cNvSpPr>
          <p:nvPr>
            <p:ph type="ctrTitle"/>
          </p:nvPr>
        </p:nvSpPr>
        <p:spPr/>
        <p:txBody>
          <a:bodyPr/>
          <a:lstStyle/>
          <a:p>
            <a:r>
              <a:rPr lang="en-US" dirty="0"/>
              <a:t>Definitions</a:t>
            </a:r>
          </a:p>
        </p:txBody>
      </p:sp>
      <p:sp>
        <p:nvSpPr>
          <p:cNvPr id="3" name="Text Placeholder 2">
            <a:extLst>
              <a:ext uri="{FF2B5EF4-FFF2-40B4-BE49-F238E27FC236}">
                <a16:creationId xmlns="" xmlns:a16="http://schemas.microsoft.com/office/drawing/2014/main" id="{7C0B1FA2-AA08-4562-BB35-52AABF2244F9}"/>
              </a:ext>
            </a:extLst>
          </p:cNvPr>
          <p:cNvSpPr>
            <a:spLocks noGrp="1"/>
          </p:cNvSpPr>
          <p:nvPr>
            <p:ph type="body" sz="quarter" idx="13"/>
          </p:nvPr>
        </p:nvSpPr>
        <p:spPr>
          <a:xfrm>
            <a:off x="628649" y="1478805"/>
            <a:ext cx="8026977" cy="4205022"/>
          </a:xfrm>
        </p:spPr>
        <p:txBody>
          <a:bodyPr/>
          <a:lstStyle/>
          <a:p>
            <a:r>
              <a:rPr lang="en-US" dirty="0"/>
              <a:t>Types of forests:</a:t>
            </a:r>
          </a:p>
          <a:p>
            <a:pPr lvl="1"/>
            <a:r>
              <a:rPr lang="en-US" dirty="0"/>
              <a:t>Naturally regenerated forest: primary forest and other naturally regenerated forests</a:t>
            </a:r>
          </a:p>
          <a:p>
            <a:pPr lvl="1"/>
            <a:r>
              <a:rPr lang="en-US" dirty="0"/>
              <a:t>Planted forests</a:t>
            </a:r>
          </a:p>
          <a:p>
            <a:pPr lvl="1"/>
            <a:r>
              <a:rPr lang="en-US" dirty="0"/>
              <a:t>Other wooded land</a:t>
            </a:r>
          </a:p>
          <a:p>
            <a:r>
              <a:rPr lang="en-US" dirty="0"/>
              <a:t>Timber resources:</a:t>
            </a:r>
          </a:p>
          <a:p>
            <a:pPr lvl="1"/>
            <a:r>
              <a:rPr lang="en-US" dirty="0"/>
              <a:t>Cultivated timer: under control, responsibility and management of institutional units and therefore is recorded as an increase (decrease) in inventories</a:t>
            </a:r>
          </a:p>
          <a:p>
            <a:pPr lvl="1"/>
            <a:r>
              <a:rPr lang="en-US" dirty="0"/>
              <a:t>Natural timber resources: recorded as entering the production boundaries only when removed from the forest as timber</a:t>
            </a:r>
          </a:p>
        </p:txBody>
      </p:sp>
      <p:sp>
        <p:nvSpPr>
          <p:cNvPr id="4" name="Slide Number Placeholder 3">
            <a:extLst>
              <a:ext uri="{FF2B5EF4-FFF2-40B4-BE49-F238E27FC236}">
                <a16:creationId xmlns="" xmlns:a16="http://schemas.microsoft.com/office/drawing/2014/main" id="{748FD438-8287-42C9-A33F-AA08E8ED53D5}"/>
              </a:ext>
            </a:extLst>
          </p:cNvPr>
          <p:cNvSpPr>
            <a:spLocks noGrp="1"/>
          </p:cNvSpPr>
          <p:nvPr>
            <p:ph type="sldNum" sz="quarter" idx="4"/>
          </p:nvPr>
        </p:nvSpPr>
        <p:spPr/>
        <p:txBody>
          <a:bodyPr/>
          <a:lstStyle/>
          <a:p>
            <a:r>
              <a:rPr lang="en-US"/>
              <a:t>Page </a:t>
            </a:r>
            <a:fld id="{C8303BCE-995F-4709-9859-41737DB22DB5}" type="slidenum">
              <a:rPr lang="en-US" smtClean="0"/>
              <a:pPr/>
              <a:t>4</a:t>
            </a:fld>
            <a:endParaRPr lang="en-US" dirty="0"/>
          </a:p>
        </p:txBody>
      </p:sp>
    </p:spTree>
    <p:extLst>
      <p:ext uri="{BB962C8B-B14F-4D97-AF65-F5344CB8AC3E}">
        <p14:creationId xmlns:p14="http://schemas.microsoft.com/office/powerpoint/2010/main" val="32297642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37D616-0B01-4A67-81AA-2969EFFB19E2}"/>
              </a:ext>
            </a:extLst>
          </p:cNvPr>
          <p:cNvSpPr>
            <a:spLocks noGrp="1"/>
          </p:cNvSpPr>
          <p:nvPr>
            <p:ph type="ctrTitle"/>
          </p:nvPr>
        </p:nvSpPr>
        <p:spPr/>
        <p:txBody>
          <a:bodyPr/>
          <a:lstStyle/>
          <a:p>
            <a:r>
              <a:rPr lang="en-US" dirty="0"/>
              <a:t>Asset accounts: forest land</a:t>
            </a:r>
          </a:p>
        </p:txBody>
      </p:sp>
      <p:sp>
        <p:nvSpPr>
          <p:cNvPr id="3" name="Text Placeholder 2">
            <a:extLst>
              <a:ext uri="{FF2B5EF4-FFF2-40B4-BE49-F238E27FC236}">
                <a16:creationId xmlns="" xmlns:a16="http://schemas.microsoft.com/office/drawing/2014/main" id="{711DB300-DAA7-4555-BD66-C7417ABD9548}"/>
              </a:ext>
            </a:extLst>
          </p:cNvPr>
          <p:cNvSpPr>
            <a:spLocks noGrp="1"/>
          </p:cNvSpPr>
          <p:nvPr>
            <p:ph type="body" sz="quarter" idx="13"/>
          </p:nvPr>
        </p:nvSpPr>
        <p:spPr>
          <a:xfrm>
            <a:off x="628649" y="1478805"/>
            <a:ext cx="7798377" cy="807195"/>
          </a:xfrm>
        </p:spPr>
        <p:txBody>
          <a:bodyPr/>
          <a:lstStyle/>
          <a:p>
            <a:pPr marL="0" indent="0">
              <a:buNone/>
            </a:pPr>
            <a:r>
              <a:rPr lang="en-US" dirty="0"/>
              <a:t>Physical asset account for forest and other wooded land (hectares)</a:t>
            </a:r>
          </a:p>
        </p:txBody>
      </p:sp>
      <p:sp>
        <p:nvSpPr>
          <p:cNvPr id="4" name="Slide Number Placeholder 3">
            <a:extLst>
              <a:ext uri="{FF2B5EF4-FFF2-40B4-BE49-F238E27FC236}">
                <a16:creationId xmlns="" xmlns:a16="http://schemas.microsoft.com/office/drawing/2014/main" id="{5BA508A2-A42D-46CA-B16D-F76FD96AE728}"/>
              </a:ext>
            </a:extLst>
          </p:cNvPr>
          <p:cNvSpPr>
            <a:spLocks noGrp="1"/>
          </p:cNvSpPr>
          <p:nvPr>
            <p:ph type="sldNum" sz="quarter" idx="4"/>
          </p:nvPr>
        </p:nvSpPr>
        <p:spPr/>
        <p:txBody>
          <a:bodyPr/>
          <a:lstStyle/>
          <a:p>
            <a:r>
              <a:rPr lang="en-US"/>
              <a:t>Page </a:t>
            </a:r>
            <a:fld id="{C8303BCE-995F-4709-9859-41737DB22DB5}" type="slidenum">
              <a:rPr lang="en-US" smtClean="0"/>
              <a:pPr/>
              <a:t>5</a:t>
            </a:fld>
            <a:endParaRPr lang="en-US" dirty="0"/>
          </a:p>
        </p:txBody>
      </p:sp>
      <p:pic>
        <p:nvPicPr>
          <p:cNvPr id="5" name="Picture 4">
            <a:extLst>
              <a:ext uri="{FF2B5EF4-FFF2-40B4-BE49-F238E27FC236}">
                <a16:creationId xmlns="" xmlns:a16="http://schemas.microsoft.com/office/drawing/2014/main" id="{7609A71A-C51C-4EB7-B2C7-DDF67DCC9ECA}"/>
              </a:ext>
            </a:extLst>
          </p:cNvPr>
          <p:cNvPicPr/>
          <p:nvPr/>
        </p:nvPicPr>
        <p:blipFill rotWithShape="1">
          <a:blip r:embed="rId3">
            <a:extLst>
              <a:ext uri="{28A0092B-C50C-407E-A947-70E740481C1C}">
                <a14:useLocalDpi xmlns:a14="http://schemas.microsoft.com/office/drawing/2010/main" val="0"/>
              </a:ext>
            </a:extLst>
          </a:blip>
          <a:srcRect t="5264"/>
          <a:stretch/>
        </p:blipFill>
        <p:spPr bwMode="auto">
          <a:xfrm>
            <a:off x="807864" y="1911927"/>
            <a:ext cx="6922972" cy="398803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409481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F6FE012-B709-4F57-B711-122E0B4FC5AB}"/>
              </a:ext>
            </a:extLst>
          </p:cNvPr>
          <p:cNvSpPr>
            <a:spLocks noGrp="1"/>
          </p:cNvSpPr>
          <p:nvPr>
            <p:ph type="ctrTitle"/>
          </p:nvPr>
        </p:nvSpPr>
        <p:spPr>
          <a:xfrm>
            <a:off x="359765" y="484094"/>
            <a:ext cx="8589364" cy="591670"/>
          </a:xfrm>
        </p:spPr>
        <p:txBody>
          <a:bodyPr/>
          <a:lstStyle/>
          <a:p>
            <a:r>
              <a:rPr lang="en-US" sz="3400" dirty="0"/>
              <a:t>Asset accounts: timber </a:t>
            </a:r>
            <a:r>
              <a:rPr lang="en-US" sz="3400" dirty="0" smtClean="0"/>
              <a:t>resources (physical)</a:t>
            </a:r>
            <a:endParaRPr lang="en-US" sz="3400" dirty="0"/>
          </a:p>
        </p:txBody>
      </p:sp>
      <p:sp>
        <p:nvSpPr>
          <p:cNvPr id="3" name="Text Placeholder 2">
            <a:extLst>
              <a:ext uri="{FF2B5EF4-FFF2-40B4-BE49-F238E27FC236}">
                <a16:creationId xmlns="" xmlns:a16="http://schemas.microsoft.com/office/drawing/2014/main" id="{BEF6F8BA-D08B-47CA-B4C4-1CF0ABB2F09A}"/>
              </a:ext>
            </a:extLst>
          </p:cNvPr>
          <p:cNvSpPr>
            <a:spLocks noGrp="1"/>
          </p:cNvSpPr>
          <p:nvPr>
            <p:ph type="body" sz="quarter" idx="13"/>
          </p:nvPr>
        </p:nvSpPr>
        <p:spPr>
          <a:xfrm>
            <a:off x="628650" y="1291768"/>
            <a:ext cx="7694468" cy="807195"/>
          </a:xfrm>
        </p:spPr>
        <p:txBody>
          <a:bodyPr/>
          <a:lstStyle/>
          <a:p>
            <a:pPr marL="0" indent="0">
              <a:buNone/>
            </a:pPr>
            <a:r>
              <a:rPr lang="en-GB"/>
              <a:t>Physical asset account for timber resources (thousands of cubic metres over bark)</a:t>
            </a:r>
          </a:p>
        </p:txBody>
      </p:sp>
      <p:sp>
        <p:nvSpPr>
          <p:cNvPr id="4" name="Slide Number Placeholder 3">
            <a:extLst>
              <a:ext uri="{FF2B5EF4-FFF2-40B4-BE49-F238E27FC236}">
                <a16:creationId xmlns="" xmlns:a16="http://schemas.microsoft.com/office/drawing/2014/main" id="{BDFE8D6D-0CB0-4FD9-B4F9-88330817B36D}"/>
              </a:ext>
            </a:extLst>
          </p:cNvPr>
          <p:cNvSpPr>
            <a:spLocks noGrp="1"/>
          </p:cNvSpPr>
          <p:nvPr>
            <p:ph type="sldNum" sz="quarter" idx="4"/>
          </p:nvPr>
        </p:nvSpPr>
        <p:spPr/>
        <p:txBody>
          <a:bodyPr/>
          <a:lstStyle/>
          <a:p>
            <a:r>
              <a:rPr lang="en-US"/>
              <a:t>Page </a:t>
            </a:r>
            <a:fld id="{C8303BCE-995F-4709-9859-41737DB22DB5}" type="slidenum">
              <a:rPr lang="en-US" smtClean="0"/>
              <a:pPr/>
              <a:t>6</a:t>
            </a:fld>
            <a:endParaRPr lang="en-US" dirty="0"/>
          </a:p>
        </p:txBody>
      </p:sp>
      <p:pic>
        <p:nvPicPr>
          <p:cNvPr id="5" name="Picture 4">
            <a:extLst>
              <a:ext uri="{FF2B5EF4-FFF2-40B4-BE49-F238E27FC236}">
                <a16:creationId xmlns="" xmlns:a16="http://schemas.microsoft.com/office/drawing/2014/main" id="{BA16FCF2-8774-4706-AA8D-121260161839}"/>
              </a:ext>
            </a:extLst>
          </p:cNvPr>
          <p:cNvPicPr/>
          <p:nvPr/>
        </p:nvPicPr>
        <p:blipFill rotWithShape="1">
          <a:blip r:embed="rId2">
            <a:extLst>
              <a:ext uri="{28A0092B-C50C-407E-A947-70E740481C1C}">
                <a14:useLocalDpi xmlns:a14="http://schemas.microsoft.com/office/drawing/2010/main" val="0"/>
              </a:ext>
            </a:extLst>
          </a:blip>
          <a:srcRect t="3701" r="2014"/>
          <a:stretch/>
        </p:blipFill>
        <p:spPr bwMode="auto">
          <a:xfrm>
            <a:off x="848444" y="1945411"/>
            <a:ext cx="7039841" cy="466750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98020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F9EBB7-49B8-499A-8033-8CA2A649092E}"/>
              </a:ext>
            </a:extLst>
          </p:cNvPr>
          <p:cNvSpPr>
            <a:spLocks noGrp="1"/>
          </p:cNvSpPr>
          <p:nvPr>
            <p:ph type="ctrTitle"/>
          </p:nvPr>
        </p:nvSpPr>
        <p:spPr>
          <a:xfrm>
            <a:off x="434715" y="484094"/>
            <a:ext cx="8559383" cy="591670"/>
          </a:xfrm>
        </p:spPr>
        <p:txBody>
          <a:bodyPr/>
          <a:lstStyle/>
          <a:p>
            <a:r>
              <a:rPr lang="en-US" sz="3400" dirty="0"/>
              <a:t>Asset accounts: timber </a:t>
            </a:r>
            <a:r>
              <a:rPr lang="en-US" sz="3400" dirty="0" smtClean="0"/>
              <a:t>resources (monetary)</a:t>
            </a:r>
            <a:endParaRPr lang="en-US" sz="3400" dirty="0"/>
          </a:p>
        </p:txBody>
      </p:sp>
      <p:sp>
        <p:nvSpPr>
          <p:cNvPr id="3" name="Text Placeholder 2">
            <a:extLst>
              <a:ext uri="{FF2B5EF4-FFF2-40B4-BE49-F238E27FC236}">
                <a16:creationId xmlns="" xmlns:a16="http://schemas.microsoft.com/office/drawing/2014/main" id="{41193BB6-6AE0-465B-AC36-AB1E7C57ACA8}"/>
              </a:ext>
            </a:extLst>
          </p:cNvPr>
          <p:cNvSpPr>
            <a:spLocks noGrp="1"/>
          </p:cNvSpPr>
          <p:nvPr>
            <p:ph type="body" sz="quarter" idx="13"/>
          </p:nvPr>
        </p:nvSpPr>
        <p:spPr>
          <a:xfrm>
            <a:off x="628650" y="1291769"/>
            <a:ext cx="7829550" cy="786413"/>
          </a:xfrm>
        </p:spPr>
        <p:txBody>
          <a:bodyPr/>
          <a:lstStyle/>
          <a:p>
            <a:pPr marL="0" indent="0">
              <a:buNone/>
            </a:pPr>
            <a:r>
              <a:rPr lang="en-US" dirty="0"/>
              <a:t>Monetary asset account for timber resources (thousands of cubic </a:t>
            </a:r>
            <a:r>
              <a:rPr lang="en-US" dirty="0" err="1"/>
              <a:t>metres</a:t>
            </a:r>
            <a:r>
              <a:rPr lang="en-US" dirty="0"/>
              <a:t> over bark)</a:t>
            </a:r>
          </a:p>
        </p:txBody>
      </p:sp>
      <p:sp>
        <p:nvSpPr>
          <p:cNvPr id="4" name="Slide Number Placeholder 3">
            <a:extLst>
              <a:ext uri="{FF2B5EF4-FFF2-40B4-BE49-F238E27FC236}">
                <a16:creationId xmlns="" xmlns:a16="http://schemas.microsoft.com/office/drawing/2014/main" id="{7E2B6270-8238-4144-AE14-4CB7B0F78475}"/>
              </a:ext>
            </a:extLst>
          </p:cNvPr>
          <p:cNvSpPr>
            <a:spLocks noGrp="1"/>
          </p:cNvSpPr>
          <p:nvPr>
            <p:ph type="sldNum" sz="quarter" idx="4"/>
          </p:nvPr>
        </p:nvSpPr>
        <p:spPr/>
        <p:txBody>
          <a:bodyPr/>
          <a:lstStyle/>
          <a:p>
            <a:r>
              <a:rPr lang="en-US"/>
              <a:t>Page </a:t>
            </a:r>
            <a:fld id="{C8303BCE-995F-4709-9859-41737DB22DB5}" type="slidenum">
              <a:rPr lang="en-US" smtClean="0"/>
              <a:pPr/>
              <a:t>7</a:t>
            </a:fld>
            <a:endParaRPr lang="en-US" dirty="0"/>
          </a:p>
        </p:txBody>
      </p:sp>
      <p:pic>
        <p:nvPicPr>
          <p:cNvPr id="5" name="Picture 4">
            <a:extLst>
              <a:ext uri="{FF2B5EF4-FFF2-40B4-BE49-F238E27FC236}">
                <a16:creationId xmlns="" xmlns:a16="http://schemas.microsoft.com/office/drawing/2014/main" id="{8FE504DB-E2D0-4E44-BA28-4C5D2AE4FF9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410073" y="1881851"/>
            <a:ext cx="6478212" cy="4803805"/>
          </a:xfrm>
          <a:prstGeom prst="rect">
            <a:avLst/>
          </a:prstGeom>
          <a:noFill/>
          <a:ln>
            <a:noFill/>
          </a:ln>
        </p:spPr>
      </p:pic>
    </p:spTree>
    <p:extLst>
      <p:ext uri="{BB962C8B-B14F-4D97-AF65-F5344CB8AC3E}">
        <p14:creationId xmlns:p14="http://schemas.microsoft.com/office/powerpoint/2010/main" val="6779366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Forestry concepts</a:t>
            </a:r>
            <a:endParaRPr lang="en-US" dirty="0"/>
          </a:p>
        </p:txBody>
      </p:sp>
      <p:sp>
        <p:nvSpPr>
          <p:cNvPr id="3" name="Text Placeholder 2"/>
          <p:cNvSpPr>
            <a:spLocks noGrp="1"/>
          </p:cNvSpPr>
          <p:nvPr>
            <p:ph type="body" sz="quarter" idx="13"/>
          </p:nvPr>
        </p:nvSpPr>
        <p:spPr>
          <a:xfrm>
            <a:off x="3461792" y="6163231"/>
            <a:ext cx="4512976" cy="694769"/>
          </a:xfrm>
        </p:spPr>
        <p:txBody>
          <a:bodyPr/>
          <a:lstStyle/>
          <a:p>
            <a:pPr marL="0" indent="0">
              <a:buNone/>
            </a:pPr>
            <a:r>
              <a:rPr lang="en-US" dirty="0" smtClean="0"/>
              <a:t>Source: adapted </a:t>
            </a:r>
            <a:r>
              <a:rPr lang="en-US" dirty="0"/>
              <a:t>from </a:t>
            </a:r>
            <a:r>
              <a:rPr lang="en-US" dirty="0" err="1"/>
              <a:t>Päivinen</a:t>
            </a:r>
            <a:r>
              <a:rPr lang="en-US" dirty="0"/>
              <a:t> et al., </a:t>
            </a:r>
            <a:r>
              <a:rPr lang="en-US" dirty="0" smtClean="0"/>
              <a:t>1999</a:t>
            </a:r>
            <a:endParaRPr lang="en-US" dirty="0"/>
          </a:p>
        </p:txBody>
      </p:sp>
      <p:sp>
        <p:nvSpPr>
          <p:cNvPr id="4" name="Slide Number Placeholder 3"/>
          <p:cNvSpPr>
            <a:spLocks noGrp="1"/>
          </p:cNvSpPr>
          <p:nvPr>
            <p:ph type="sldNum" sz="quarter" idx="4"/>
          </p:nvPr>
        </p:nvSpPr>
        <p:spPr/>
        <p:txBody>
          <a:bodyPr/>
          <a:lstStyle/>
          <a:p>
            <a:r>
              <a:rPr lang="en-US" smtClean="0"/>
              <a:t>Page </a:t>
            </a:r>
            <a:fld id="{C8303BCE-995F-4709-9859-41737DB22DB5}" type="slidenum">
              <a:rPr lang="en-US" smtClean="0"/>
              <a:pPr/>
              <a:t>8</a:t>
            </a:fld>
            <a:endParaRPr lang="en-US"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554636" y="1064302"/>
            <a:ext cx="7899816" cy="4931764"/>
          </a:xfrm>
          <a:prstGeom prst="rect">
            <a:avLst/>
          </a:prstGeom>
          <a:noFill/>
          <a:ln>
            <a:noFill/>
          </a:ln>
        </p:spPr>
      </p:pic>
    </p:spTree>
    <p:extLst>
      <p:ext uri="{BB962C8B-B14F-4D97-AF65-F5344CB8AC3E}">
        <p14:creationId xmlns:p14="http://schemas.microsoft.com/office/powerpoint/2010/main" val="10581532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F38A46F-77FB-4BF4-918C-263A2E2CFC14}"/>
              </a:ext>
            </a:extLst>
          </p:cNvPr>
          <p:cNvSpPr>
            <a:spLocks noGrp="1"/>
          </p:cNvSpPr>
          <p:nvPr>
            <p:ph type="ctrTitle"/>
          </p:nvPr>
        </p:nvSpPr>
        <p:spPr>
          <a:xfrm>
            <a:off x="628650" y="349011"/>
            <a:ext cx="6858000" cy="591670"/>
          </a:xfrm>
        </p:spPr>
        <p:txBody>
          <a:bodyPr/>
          <a:lstStyle/>
          <a:p>
            <a:r>
              <a:rPr lang="en-US" dirty="0"/>
              <a:t>Physical flow accounts</a:t>
            </a:r>
          </a:p>
        </p:txBody>
      </p:sp>
      <p:sp>
        <p:nvSpPr>
          <p:cNvPr id="4" name="Slide Number Placeholder 3">
            <a:extLst>
              <a:ext uri="{FF2B5EF4-FFF2-40B4-BE49-F238E27FC236}">
                <a16:creationId xmlns="" xmlns:a16="http://schemas.microsoft.com/office/drawing/2014/main" id="{EC8CD067-CDAD-46FF-AB2A-F493774EAB3B}"/>
              </a:ext>
            </a:extLst>
          </p:cNvPr>
          <p:cNvSpPr>
            <a:spLocks noGrp="1"/>
          </p:cNvSpPr>
          <p:nvPr>
            <p:ph type="sldNum" sz="quarter" idx="4"/>
          </p:nvPr>
        </p:nvSpPr>
        <p:spPr/>
        <p:txBody>
          <a:bodyPr/>
          <a:lstStyle/>
          <a:p>
            <a:r>
              <a:rPr lang="en-US"/>
              <a:t>Page </a:t>
            </a:r>
            <a:fld id="{C8303BCE-995F-4709-9859-41737DB22DB5}" type="slidenum">
              <a:rPr lang="en-US" smtClean="0"/>
              <a:pPr/>
              <a:t>9</a:t>
            </a:fld>
            <a:endParaRPr lang="en-US" dirty="0"/>
          </a:p>
        </p:txBody>
      </p:sp>
      <p:pic>
        <p:nvPicPr>
          <p:cNvPr id="5" name="Picture 4">
            <a:extLst>
              <a:ext uri="{FF2B5EF4-FFF2-40B4-BE49-F238E27FC236}">
                <a16:creationId xmlns="" xmlns:a16="http://schemas.microsoft.com/office/drawing/2014/main" id="{16CE3B5D-2783-4915-9DEF-C04AE069968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50570" y="940681"/>
            <a:ext cx="6959485" cy="3122164"/>
          </a:xfrm>
          <a:prstGeom prst="rect">
            <a:avLst/>
          </a:prstGeom>
          <a:noFill/>
          <a:ln>
            <a:noFill/>
          </a:ln>
        </p:spPr>
      </p:pic>
      <p:pic>
        <p:nvPicPr>
          <p:cNvPr id="6" name="Picture 5">
            <a:extLst>
              <a:ext uri="{FF2B5EF4-FFF2-40B4-BE49-F238E27FC236}">
                <a16:creationId xmlns="" xmlns:a16="http://schemas.microsoft.com/office/drawing/2014/main" id="{0F4FBEB1-6281-4BA4-9D91-EA6362102CE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38893" y="4145973"/>
            <a:ext cx="6871162" cy="2712027"/>
          </a:xfrm>
          <a:prstGeom prst="rect">
            <a:avLst/>
          </a:prstGeom>
          <a:noFill/>
          <a:ln>
            <a:noFill/>
          </a:ln>
        </p:spPr>
      </p:pic>
    </p:spTree>
    <p:extLst>
      <p:ext uri="{BB962C8B-B14F-4D97-AF65-F5344CB8AC3E}">
        <p14:creationId xmlns:p14="http://schemas.microsoft.com/office/powerpoint/2010/main" val="2233761354"/>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1">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Slides">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4000" b="1" dirty="0" smtClean="0">
            <a:solidFill>
              <a:schemeClr val="bg1"/>
            </a:solidFill>
            <a:latin typeface="News Gothic" panose="02000503040000020004" pitchFamily="2" charset="0"/>
          </a:defRPr>
        </a:defPPr>
      </a:lst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ivider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ody Slides">
  <a:themeElements>
    <a:clrScheme name="Custom 1">
      <a:dk1>
        <a:sysClr val="windowText" lastClr="000000"/>
      </a:dk1>
      <a:lt1>
        <a:sysClr val="window" lastClr="FFFFFF"/>
      </a:lt1>
      <a:dk2>
        <a:srgbClr val="1F497D"/>
      </a:dk2>
      <a:lt2>
        <a:srgbClr val="EEECE1"/>
      </a:lt2>
      <a:accent1>
        <a:srgbClr val="197598"/>
      </a:accent1>
      <a:accent2>
        <a:srgbClr val="7AC7DC"/>
      </a:accent2>
      <a:accent3>
        <a:srgbClr val="68A1D7"/>
      </a:accent3>
      <a:accent4>
        <a:srgbClr val="414042"/>
      </a:accent4>
      <a:accent5>
        <a:srgbClr val="E7BF8C"/>
      </a:accent5>
      <a:accent6>
        <a:srgbClr val="DEE787"/>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losing Slides">
  <a:themeElements>
    <a:clrScheme name="Custom 1">
      <a:dk1>
        <a:srgbClr val="286689"/>
      </a:dk1>
      <a:lt1>
        <a:sysClr val="window" lastClr="FFFFFF"/>
      </a:lt1>
      <a:dk2>
        <a:srgbClr val="3B3B3C"/>
      </a:dk2>
      <a:lt2>
        <a:srgbClr val="E7E6E6"/>
      </a:lt2>
      <a:accent1>
        <a:srgbClr val="276385"/>
      </a:accent1>
      <a:accent2>
        <a:srgbClr val="6EBCD3"/>
      </a:accent2>
      <a:accent3>
        <a:srgbClr val="5C90CD"/>
      </a:accent3>
      <a:accent4>
        <a:srgbClr val="DFB37D"/>
      </a:accent4>
      <a:accent5>
        <a:srgbClr val="D6E478"/>
      </a:accent5>
      <a:accent6>
        <a:srgbClr val="DCDCDF"/>
      </a:accent6>
      <a:hlink>
        <a:srgbClr val="3B3B3C"/>
      </a:hlink>
      <a:folHlink>
        <a:srgbClr val="3B3B3C"/>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Presentation1</Template>
  <TotalTime>3497</TotalTime>
  <Words>1376</Words>
  <Application>Microsoft Office PowerPoint</Application>
  <PresentationFormat>On-screen Show (4:3)</PresentationFormat>
  <Paragraphs>113</Paragraphs>
  <Slides>17</Slides>
  <Notes>3</Notes>
  <HiddenSlides>2</HiddenSlides>
  <MMClips>0</MMClips>
  <ScaleCrop>false</ScaleCrop>
  <HeadingPairs>
    <vt:vector size="4" baseType="variant">
      <vt:variant>
        <vt:lpstr>Theme</vt:lpstr>
      </vt:variant>
      <vt:variant>
        <vt:i4>5</vt:i4>
      </vt:variant>
      <vt:variant>
        <vt:lpstr>Slide Titles</vt:lpstr>
      </vt:variant>
      <vt:variant>
        <vt:i4>17</vt:i4>
      </vt:variant>
    </vt:vector>
  </HeadingPairs>
  <TitlesOfParts>
    <vt:vector size="22" baseType="lpstr">
      <vt:lpstr>Presentation1</vt:lpstr>
      <vt:lpstr>Title Slides</vt:lpstr>
      <vt:lpstr>Dividers</vt:lpstr>
      <vt:lpstr>Body Slides</vt:lpstr>
      <vt:lpstr>Closing Slides</vt:lpstr>
      <vt:lpstr>PowerPoint Presentation</vt:lpstr>
      <vt:lpstr>Session 6: Forest accounting</vt:lpstr>
      <vt:lpstr>Forest accounts in SEEA</vt:lpstr>
      <vt:lpstr>Definitions</vt:lpstr>
      <vt:lpstr>Asset accounts: forest land</vt:lpstr>
      <vt:lpstr>Asset accounts: timber resources (physical)</vt:lpstr>
      <vt:lpstr>Asset accounts: timber resources (monetary)</vt:lpstr>
      <vt:lpstr>Forestry concepts</vt:lpstr>
      <vt:lpstr>Physical flow accounts</vt:lpstr>
      <vt:lpstr>Combined presentation for forest products</vt:lpstr>
      <vt:lpstr>Data sources</vt:lpstr>
      <vt:lpstr>Examples: international data sources (1)</vt:lpstr>
      <vt:lpstr>Examples: international data sources (2)</vt:lpstr>
      <vt:lpstr>Links and extensions to other accounts</vt:lpstr>
      <vt:lpstr>Link to policy and users</vt:lpstr>
      <vt:lpstr>Examples of policy goals and indicators</vt:lpstr>
      <vt:lpstr>PowerPoint Presentation</vt:lpstr>
    </vt:vector>
  </TitlesOfParts>
  <Company>United Nations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Leila Rohd-Thomsen</dc:creator>
  <cp:lastModifiedBy>Marko Javorsek</cp:lastModifiedBy>
  <cp:revision>120</cp:revision>
  <cp:lastPrinted>2017-12-08T19:45:11Z</cp:lastPrinted>
  <dcterms:created xsi:type="dcterms:W3CDTF">2015-07-24T19:57:08Z</dcterms:created>
  <dcterms:modified xsi:type="dcterms:W3CDTF">2017-12-13T13:33:26Z</dcterms:modified>
</cp:coreProperties>
</file>