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60" r:id="rId4"/>
    <p:sldId id="261" r:id="rId5"/>
    <p:sldId id="264" r:id="rId6"/>
    <p:sldId id="265" r:id="rId7"/>
    <p:sldId id="281" r:id="rId8"/>
    <p:sldId id="269" r:id="rId9"/>
    <p:sldId id="270" r:id="rId10"/>
    <p:sldId id="28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6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136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272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407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543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5679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2814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199950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086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>
        <p:scale>
          <a:sx n="100" d="100"/>
          <a:sy n="100" d="100"/>
        </p:scale>
        <p:origin x="-109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5560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36" latinLnBrk="0">
      <a:defRPr sz="1200">
        <a:latin typeface="+mj-lt"/>
        <a:ea typeface="+mj-ea"/>
        <a:cs typeface="+mj-cs"/>
        <a:sym typeface="Calibri"/>
      </a:defRPr>
    </a:lvl1pPr>
    <a:lvl2pPr indent="228600" defTabSz="457136" latinLnBrk="0">
      <a:defRPr sz="1200">
        <a:latin typeface="+mj-lt"/>
        <a:ea typeface="+mj-ea"/>
        <a:cs typeface="+mj-cs"/>
        <a:sym typeface="Calibri"/>
      </a:defRPr>
    </a:lvl2pPr>
    <a:lvl3pPr indent="457200" defTabSz="457136" latinLnBrk="0">
      <a:defRPr sz="1200">
        <a:latin typeface="+mj-lt"/>
        <a:ea typeface="+mj-ea"/>
        <a:cs typeface="+mj-cs"/>
        <a:sym typeface="Calibri"/>
      </a:defRPr>
    </a:lvl3pPr>
    <a:lvl4pPr indent="685800" defTabSz="457136" latinLnBrk="0">
      <a:defRPr sz="1200">
        <a:latin typeface="+mj-lt"/>
        <a:ea typeface="+mj-ea"/>
        <a:cs typeface="+mj-cs"/>
        <a:sym typeface="Calibri"/>
      </a:defRPr>
    </a:lvl4pPr>
    <a:lvl5pPr indent="914400" defTabSz="457136" latinLnBrk="0">
      <a:defRPr sz="1200">
        <a:latin typeface="+mj-lt"/>
        <a:ea typeface="+mj-ea"/>
        <a:cs typeface="+mj-cs"/>
        <a:sym typeface="Calibri"/>
      </a:defRPr>
    </a:lvl5pPr>
    <a:lvl6pPr indent="1143000" defTabSz="457136" latinLnBrk="0">
      <a:defRPr sz="1200">
        <a:latin typeface="+mj-lt"/>
        <a:ea typeface="+mj-ea"/>
        <a:cs typeface="+mj-cs"/>
        <a:sym typeface="Calibri"/>
      </a:defRPr>
    </a:lvl6pPr>
    <a:lvl7pPr indent="1371600" defTabSz="457136" latinLnBrk="0">
      <a:defRPr sz="1200">
        <a:latin typeface="+mj-lt"/>
        <a:ea typeface="+mj-ea"/>
        <a:cs typeface="+mj-cs"/>
        <a:sym typeface="Calibri"/>
      </a:defRPr>
    </a:lvl7pPr>
    <a:lvl8pPr indent="1600200" defTabSz="457136" latinLnBrk="0">
      <a:defRPr sz="1200">
        <a:latin typeface="+mj-lt"/>
        <a:ea typeface="+mj-ea"/>
        <a:cs typeface="+mj-cs"/>
        <a:sym typeface="Calibri"/>
      </a:defRPr>
    </a:lvl8pPr>
    <a:lvl9pPr indent="1828800" defTabSz="457136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26" name="Shape 326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361868" indent="-533325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Shape 398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7" name="Shape 4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35" name="Shape 435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6" name="Shape 4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4" name="Shape 44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3" name="Shape 4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Shape 479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88" name="Shape 488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0" name="Shape 4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7" name="Shape 5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6" name="Shape 5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4" name="Shape 534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Shape 535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36" name="Shape 5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4" name="Shape 5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59" name="Shape 559"/>
          <p:cNvSpPr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0" name="Shape 560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561" name="Shape 5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69" name="Shape 569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1" name="Shape 5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/>
        </p:nvSpPr>
        <p:spPr>
          <a:xfrm flipV="1">
            <a:off x="357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9" name="Shape 579"/>
          <p:cNvSpPr/>
          <p:nvPr/>
        </p:nvSpPr>
        <p:spPr>
          <a:xfrm flipV="1">
            <a:off x="357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357187" y="3643312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81" name="Shape 581"/>
          <p:cNvSpPr>
            <a:spLocks noGrp="1"/>
          </p:cNvSpPr>
          <p:nvPr>
            <p:ph type="title"/>
          </p:nvPr>
        </p:nvSpPr>
        <p:spPr>
          <a:xfrm>
            <a:off x="357187" y="2116335"/>
            <a:ext cx="8429626" cy="1428751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410765">
              <a:lnSpc>
                <a:spcPct val="90000"/>
              </a:lnSpc>
              <a:defRPr cap="all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"/>
          </p:nvPr>
        </p:nvSpPr>
        <p:spPr>
          <a:xfrm>
            <a:off x="357187" y="3911203"/>
            <a:ext cx="8429626" cy="580430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defTabSz="410765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410765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410765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410765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410765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3" name="Shape 583"/>
          <p:cNvSpPr>
            <a:spLocks noGrp="1"/>
          </p:cNvSpPr>
          <p:nvPr>
            <p:ph type="sldNum" sz="quarter" idx="2"/>
          </p:nvPr>
        </p:nvSpPr>
        <p:spPr>
          <a:xfrm>
            <a:off x="8548064" y="6161484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1" name="Shape 59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" name="Shape 5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3" tIns="45713" rIns="45713" bIns="4571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3" tIns="45713" rIns="45713" bIns="4571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301"/>
            <a:ext cx="273643" cy="269227"/>
          </a:xfrm>
          <a:prstGeom prst="rect">
            <a:avLst/>
          </a:prstGeom>
          <a:ln w="12700">
            <a:miter lim="400000"/>
          </a:ln>
        </p:spPr>
        <p:txBody>
          <a:bodyPr wrap="none" lIns="45713" tIns="45713" rIns="45713" bIns="45713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</p:sldLayoutIdLst>
  <p:transition spd="slow" advClick="0">
    <p:randomBar dir="vert"/>
  </p:transition>
  <p:txStyles>
    <p:titleStyle>
      <a:lvl1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1pPr>
      <a:lvl2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2pPr>
      <a:lvl3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3pPr>
      <a:lvl4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4pPr>
      <a:lvl5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5pPr>
      <a:lvl6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6pPr>
      <a:lvl7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7pPr>
      <a:lvl8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8pPr>
      <a:lvl9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9pPr>
    </p:titleStyle>
    <p:bodyStyle>
      <a:lvl1pPr marL="342851" marR="0" indent="-342851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1pPr>
      <a:lvl2pPr marL="783660" marR="0" indent="-326525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2pPr>
      <a:lvl3pPr marL="1219029" marR="0" indent="-304757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3pPr>
      <a:lvl4pPr marL="1737115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4pPr>
      <a:lvl5pPr marL="2377106" marR="0" indent="-548563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5pPr>
      <a:lvl6pPr marL="2651387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6pPr>
      <a:lvl7pPr marL="3108523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7pPr>
      <a:lvl8pPr marL="3565659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8pPr>
      <a:lvl9pPr marL="4022795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9pPr>
    </p:bodyStyle>
    <p:otherStyle>
      <a:lvl1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1pPr>
      <a:lvl2pPr marL="0" marR="0" indent="457136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2pPr>
      <a:lvl3pPr marL="0" marR="0" indent="914272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3pPr>
      <a:lvl4pPr marL="0" marR="0" indent="1371407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4pPr>
      <a:lvl5pPr marL="0" marR="0" indent="1828543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5pPr>
      <a:lvl6pPr marL="0" marR="0" indent="2285679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6pPr>
      <a:lvl7pPr marL="0" marR="0" indent="2742814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7pPr>
      <a:lvl8pPr marL="0" marR="0" indent="319995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8pPr>
      <a:lvl9pPr marL="0" marR="0" indent="3657086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ctrTitle"/>
          </p:nvPr>
        </p:nvSpPr>
        <p:spPr>
          <a:xfrm>
            <a:off x="728121" y="2260600"/>
            <a:ext cx="7679264" cy="2233085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How will the 2030 Agenda 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be monitored?</a:t>
            </a:r>
          </a:p>
        </p:txBody>
      </p:sp>
      <p:sp>
        <p:nvSpPr>
          <p:cNvPr id="602" name="Shape 602"/>
          <p:cNvSpPr>
            <a:spLocks noGrp="1"/>
          </p:cNvSpPr>
          <p:nvPr>
            <p:ph type="subTitle" sz="quarter" idx="1"/>
          </p:nvPr>
        </p:nvSpPr>
        <p:spPr>
          <a:xfrm>
            <a:off x="728121" y="4493683"/>
            <a:ext cx="7679264" cy="1271157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Bef>
                <a:spcPts val="400"/>
              </a:spcBef>
              <a:defRPr sz="1800" b="1">
                <a:solidFill>
                  <a:srgbClr val="FFFFFF"/>
                </a:solidFill>
              </a:defRPr>
            </a:pPr>
            <a:r>
              <a:rPr lang="en-US" dirty="0" smtClean="0"/>
              <a:t>Africa regional workshop on the SEEA </a:t>
            </a:r>
            <a:endParaRPr dirty="0"/>
          </a:p>
        </p:txBody>
      </p:sp>
      <p:sp>
        <p:nvSpPr>
          <p:cNvPr id="603" name="Shape 603"/>
          <p:cNvSpPr/>
          <p:nvPr/>
        </p:nvSpPr>
        <p:spPr>
          <a:xfrm>
            <a:off x="728121" y="4493683"/>
            <a:ext cx="767926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728121" y="5790239"/>
            <a:ext cx="767926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728121" y="5790239"/>
            <a:ext cx="767926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defTabSz="457200">
              <a:spcBef>
                <a:spcPts val="200"/>
              </a:spcBef>
              <a:defRPr sz="11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Jillian</a:t>
            </a:r>
            <a:r>
              <a:rPr lang="en-US" dirty="0"/>
              <a:t> </a:t>
            </a:r>
            <a:r>
              <a:rPr lang="en-US" dirty="0" smtClean="0"/>
              <a:t>Campbell, UN Environment</a:t>
            </a:r>
            <a:endParaRPr dirty="0"/>
          </a:p>
        </p:txBody>
      </p:sp>
      <p:pic>
        <p:nvPicPr>
          <p:cNvPr id="606" name="image1.png" descr="UNEnvironment_Logo_English_Short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8921" y="1"/>
            <a:ext cx="2495615" cy="1619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/>
        </p:nvSpPr>
        <p:spPr>
          <a:xfrm>
            <a:off x="2361379" y="2314578"/>
            <a:ext cx="5618612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2000"/>
              </a:spcBef>
              <a:defRPr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>
                <a:solidFill>
                  <a:srgbClr val="903C3A"/>
                </a:solidFill>
              </a:rPr>
              <a:t>M</a:t>
            </a:r>
            <a:r>
              <a:rPr dirty="0" smtClean="0">
                <a:solidFill>
                  <a:srgbClr val="903C3A"/>
                </a:solidFill>
              </a:rPr>
              <a:t>aterial </a:t>
            </a:r>
            <a:r>
              <a:rPr dirty="0">
                <a:solidFill>
                  <a:srgbClr val="903C3A"/>
                </a:solidFill>
              </a:rPr>
              <a:t>flow accounts, </a:t>
            </a:r>
            <a:r>
              <a:rPr dirty="0" smtClean="0">
                <a:solidFill>
                  <a:srgbClr val="CC9900"/>
                </a:solidFill>
              </a:rPr>
              <a:t>waste</a:t>
            </a:r>
            <a:r>
              <a:rPr lang="en-US" dirty="0" smtClean="0">
                <a:solidFill>
                  <a:srgbClr val="CC9900"/>
                </a:solidFill>
              </a:rPr>
              <a:t> and food waste accounts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r>
              <a:rPr dirty="0" smtClean="0">
                <a:solidFill>
                  <a:srgbClr val="CC9900"/>
                </a:solidFill>
              </a:rPr>
              <a:t>and </a:t>
            </a:r>
            <a:r>
              <a:rPr dirty="0">
                <a:solidFill>
                  <a:srgbClr val="CC9900"/>
                </a:solidFill>
              </a:rPr>
              <a:t>fossil </a:t>
            </a:r>
            <a:r>
              <a:rPr dirty="0" smtClean="0">
                <a:solidFill>
                  <a:srgbClr val="CC9900"/>
                </a:solidFill>
              </a:rPr>
              <a:t>fuel</a:t>
            </a:r>
            <a:r>
              <a:rPr lang="en-US" dirty="0" smtClean="0">
                <a:solidFill>
                  <a:srgbClr val="CC9900"/>
                </a:solidFill>
              </a:rPr>
              <a:t> subsidies</a:t>
            </a:r>
            <a:r>
              <a:rPr dirty="0" smtClean="0">
                <a:solidFill>
                  <a:srgbClr val="CC9900"/>
                </a:solidFill>
              </a:rPr>
              <a:t>.</a:t>
            </a:r>
            <a:endParaRPr dirty="0">
              <a:solidFill>
                <a:srgbClr val="CC9900"/>
              </a:solidFill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2355403" y="1351105"/>
            <a:ext cx="582771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>
                <a:solidFill>
                  <a:srgbClr val="00B0F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Water </a:t>
            </a:r>
            <a:r>
              <a:rPr dirty="0" smtClean="0"/>
              <a:t>quality</a:t>
            </a:r>
            <a:r>
              <a:rPr lang="en-US" dirty="0" smtClean="0"/>
              <a:t> and</a:t>
            </a:r>
            <a:r>
              <a:rPr dirty="0" smtClean="0"/>
              <a:t> freshwater ecosystem</a:t>
            </a:r>
            <a:r>
              <a:rPr lang="en-US" dirty="0" smtClean="0"/>
              <a:t> extent</a:t>
            </a:r>
            <a:endParaRPr dirty="0"/>
          </a:p>
        </p:txBody>
      </p:sp>
      <p:sp>
        <p:nvSpPr>
          <p:cNvPr id="634" name="Shape 634"/>
          <p:cNvSpPr/>
          <p:nvPr/>
        </p:nvSpPr>
        <p:spPr>
          <a:xfrm>
            <a:off x="2346693" y="3491505"/>
            <a:ext cx="5614248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>
                <a:solidFill>
                  <a:srgbClr val="7992B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Ocean related indicators on marine litter, acidification, marine management and coverage of protected areas</a:t>
            </a:r>
          </a:p>
        </p:txBody>
      </p:sp>
      <p:sp>
        <p:nvSpPr>
          <p:cNvPr id="635" name="Shape 635"/>
          <p:cNvSpPr/>
          <p:nvPr/>
        </p:nvSpPr>
        <p:spPr>
          <a:xfrm>
            <a:off x="2332804" y="4303902"/>
            <a:ext cx="5580657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>
                <a:solidFill>
                  <a:srgbClr val="92D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Protected areas, including mountains, and national targets for the Convention on Biological </a:t>
            </a:r>
            <a:r>
              <a:rPr dirty="0" smtClean="0"/>
              <a:t>Diversity</a:t>
            </a:r>
            <a:r>
              <a:rPr lang="en-US" dirty="0" smtClean="0"/>
              <a:t>, and environmental protection expenditure</a:t>
            </a:r>
            <a:endParaRPr dirty="0"/>
          </a:p>
        </p:txBody>
      </p:sp>
      <p:pic>
        <p:nvPicPr>
          <p:cNvPr id="637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16" y="2222449"/>
            <a:ext cx="1027710" cy="902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483" y="2224620"/>
            <a:ext cx="947378" cy="895554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Shape 639"/>
          <p:cNvSpPr>
            <a:spLocks noGrp="1"/>
          </p:cNvSpPr>
          <p:nvPr>
            <p:ph type="sldNum" sz="quarter" idx="4294967295"/>
          </p:nvPr>
        </p:nvSpPr>
        <p:spPr>
          <a:xfrm>
            <a:off x="723900" y="6540500"/>
            <a:ext cx="127000" cy="1397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732368" y="448892"/>
            <a:ext cx="810683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UN Environment </a:t>
            </a:r>
            <a:r>
              <a:rPr dirty="0" smtClean="0"/>
              <a:t>Indicators</a:t>
            </a:r>
            <a:r>
              <a:rPr lang="en-US" dirty="0" smtClean="0"/>
              <a:t> – SEEA linkages</a:t>
            </a:r>
            <a:endParaRPr dirty="0"/>
          </a:p>
        </p:txBody>
      </p:sp>
      <p:pic>
        <p:nvPicPr>
          <p:cNvPr id="641" name="image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3316" y="1254275"/>
            <a:ext cx="987713" cy="86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7085" y="3262191"/>
            <a:ext cx="1020176" cy="914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age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2533" y="4280298"/>
            <a:ext cx="1049279" cy="914349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Shape 649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570372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 animBg="1" advAuto="0"/>
      <p:bldP spid="633" grpId="0" animBg="1" advAuto="0"/>
      <p:bldP spid="634" grpId="0" animBg="1" advAuto="0"/>
      <p:bldP spid="63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2191785" y="2286000"/>
            <a:ext cx="505883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Land </a:t>
            </a:r>
            <a:r>
              <a:rPr lang="en-US" dirty="0" smtClean="0"/>
              <a:t>Accounting – Earth Observation –linkages with SDG 6.6.1 and other SDGs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763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732368" y="541766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Land accounting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3800"/>
            <a:ext cx="75342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96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494540" y="208915"/>
            <a:ext cx="852813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Land cover </a:t>
            </a:r>
            <a:r>
              <a:rPr lang="en-US" dirty="0" smtClean="0"/>
              <a:t>accounting example: </a:t>
            </a:r>
            <a:r>
              <a:rPr lang="en-US" dirty="0" smtClean="0"/>
              <a:t>Example (6.6.1)</a:t>
            </a:r>
            <a:endParaRPr dirty="0"/>
          </a:p>
        </p:txBody>
      </p:sp>
      <p:sp>
        <p:nvSpPr>
          <p:cNvPr id="629" name="Shape 629"/>
          <p:cNvSpPr/>
          <p:nvPr/>
        </p:nvSpPr>
        <p:spPr>
          <a:xfrm>
            <a:off x="564069" y="1447800"/>
            <a:ext cx="800736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42165" y="5896887"/>
            <a:ext cx="774173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/>
              <a:t>Note: </a:t>
            </a:r>
            <a:r>
              <a:rPr lang="en-US" sz="1400" i="1" dirty="0"/>
              <a:t>F</a:t>
            </a:r>
            <a:r>
              <a:rPr lang="en-US" sz="1400" i="1" dirty="0" smtClean="0"/>
              <a:t>or illustrative purposes only. 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" y="4870566"/>
            <a:ext cx="8230360" cy="100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53" y="1827782"/>
            <a:ext cx="4236531" cy="27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3" y="1835805"/>
            <a:ext cx="4357300" cy="2928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9175" y="1526231"/>
            <a:ext cx="914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2000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1611870"/>
            <a:ext cx="914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2015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0453" y="4619163"/>
            <a:ext cx="353616" cy="25140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V="1">
            <a:off x="4637535" y="4475825"/>
            <a:ext cx="353616" cy="25140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629"/>
          <p:cNvSpPr/>
          <p:nvPr/>
        </p:nvSpPr>
        <p:spPr>
          <a:xfrm>
            <a:off x="595302" y="1193800"/>
            <a:ext cx="800736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A map is a collection of pixels (which can be counted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085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595302" y="529652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Turning a map into an account</a:t>
            </a:r>
            <a:endParaRPr dirty="0"/>
          </a:p>
        </p:txBody>
      </p:sp>
      <p:sp>
        <p:nvSpPr>
          <p:cNvPr id="629" name="Shape 629"/>
          <p:cNvSpPr/>
          <p:nvPr/>
        </p:nvSpPr>
        <p:spPr>
          <a:xfrm>
            <a:off x="564069" y="1447800"/>
            <a:ext cx="800736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33500"/>
            <a:ext cx="8201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376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728121" y="304800"/>
            <a:ext cx="7679264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The data from the previous slide can be tabulated into statistics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64069" y="5821348"/>
            <a:ext cx="774173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/>
              <a:t>Note: </a:t>
            </a:r>
            <a:r>
              <a:rPr lang="en-US" sz="1400" i="1" dirty="0"/>
              <a:t>F</a:t>
            </a:r>
            <a:r>
              <a:rPr lang="en-US" sz="1400" i="1" dirty="0" smtClean="0"/>
              <a:t>or illustrative purposes only. 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1" name="Shape 629"/>
          <p:cNvSpPr/>
          <p:nvPr/>
        </p:nvSpPr>
        <p:spPr>
          <a:xfrm>
            <a:off x="641841" y="1289685"/>
            <a:ext cx="8007368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err="1" smtClean="0"/>
              <a:t>Tabluate</a:t>
            </a:r>
            <a:r>
              <a:rPr lang="en-US" dirty="0" smtClean="0"/>
              <a:t> Area in </a:t>
            </a:r>
            <a:r>
              <a:rPr lang="en-US" dirty="0" err="1" smtClean="0"/>
              <a:t>ArcMaps</a:t>
            </a:r>
            <a:r>
              <a:rPr lang="en-US" dirty="0" smtClean="0"/>
              <a:t> (Spatial Analysis toolbox) was used to calculate the percentage for each type of land cover and then this was multiplied by the area of Afghanistan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29000"/>
            <a:ext cx="89630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3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645586" y="505301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Example continued</a:t>
            </a:r>
            <a:endParaRPr dirty="0"/>
          </a:p>
        </p:txBody>
      </p:sp>
      <p:sp>
        <p:nvSpPr>
          <p:cNvPr id="629" name="Shape 629"/>
          <p:cNvSpPr/>
          <p:nvPr/>
        </p:nvSpPr>
        <p:spPr>
          <a:xfrm>
            <a:off x="564069" y="1447800"/>
            <a:ext cx="800736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64069" y="6042226"/>
            <a:ext cx="774173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/>
              <a:t>Note: for illustrative purposes only. 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1" name="Shape 629"/>
          <p:cNvSpPr/>
          <p:nvPr/>
        </p:nvSpPr>
        <p:spPr>
          <a:xfrm>
            <a:off x="641841" y="1289685"/>
            <a:ext cx="800736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This is the result of the </a:t>
            </a:r>
            <a:r>
              <a:rPr lang="en-US" dirty="0" err="1" smtClean="0"/>
              <a:t>ArcMaps</a:t>
            </a:r>
            <a:r>
              <a:rPr lang="en-US" dirty="0" smtClean="0"/>
              <a:t> Tabulate Areas in percentage of area (with totals added)</a:t>
            </a:r>
          </a:p>
        </p:txBody>
      </p:sp>
      <p:sp>
        <p:nvSpPr>
          <p:cNvPr id="13" name="Shape 629"/>
          <p:cNvSpPr/>
          <p:nvPr/>
        </p:nvSpPr>
        <p:spPr>
          <a:xfrm>
            <a:off x="573594" y="3800658"/>
            <a:ext cx="8007368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How much land was water bodies in 2015 versus 2000 (in percent)?</a:t>
            </a:r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Based on this table what land class did most water bodies become between 2000 and 2015</a:t>
            </a:r>
            <a:r>
              <a:rPr lang="en-US" dirty="0" smtClean="0"/>
              <a:t>?</a:t>
            </a:r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We can also bring protected areas into scope through this process.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20678"/>
            <a:ext cx="84677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819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732368" y="541766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Conclusions</a:t>
            </a:r>
            <a:endParaRPr dirty="0"/>
          </a:p>
        </p:txBody>
      </p:sp>
      <p:sp>
        <p:nvSpPr>
          <p:cNvPr id="629" name="Shape 629"/>
          <p:cNvSpPr/>
          <p:nvPr/>
        </p:nvSpPr>
        <p:spPr>
          <a:xfrm>
            <a:off x="641841" y="1605278"/>
            <a:ext cx="8007368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High potential for using Earth Observation to produce an initial land cover map and land account.</a:t>
            </a:r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There is still a need for ground </a:t>
            </a:r>
            <a:r>
              <a:rPr lang="en-US" dirty="0" err="1" smtClean="0"/>
              <a:t>truthing</a:t>
            </a:r>
            <a:r>
              <a:rPr lang="en-US" dirty="0" smtClean="0"/>
              <a:t> of information, particularly for the information to be useful for national policy making.</a:t>
            </a:r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Greater resolution would be useful to catch smaller changes and to ensure that small water bodies and small ecosystems are captured. (A 30m CCI-LC should be public within the next year or so. Higher resolution data is available to purchase, but then there would be a need to convert images to land cover maps through direct analysis of satellite images.)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931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/>
          </p:cNvSpPr>
          <p:nvPr>
            <p:ph type="ctrTitle"/>
          </p:nvPr>
        </p:nvSpPr>
        <p:spPr>
          <a:xfrm>
            <a:off x="728121" y="3649131"/>
            <a:ext cx="4995350" cy="84455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753" name="Shape 753"/>
          <p:cNvSpPr/>
          <p:nvPr/>
        </p:nvSpPr>
        <p:spPr>
          <a:xfrm>
            <a:off x="728121" y="4493683"/>
            <a:ext cx="767926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54" name="image1.png" descr="UNEnvironment_Logo_English_Short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5054" y="2874028"/>
            <a:ext cx="2495616" cy="1619657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Shape 755"/>
          <p:cNvSpPr>
            <a:spLocks noGrp="1"/>
          </p:cNvSpPr>
          <p:nvPr>
            <p:ph type="subTitle" sz="quarter" idx="1"/>
          </p:nvPr>
        </p:nvSpPr>
        <p:spPr>
          <a:xfrm>
            <a:off x="5156201" y="4493683"/>
            <a:ext cx="3251185" cy="1296557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spcBef>
                <a:spcPts val="200"/>
              </a:spcBef>
              <a:defRPr sz="900">
                <a:solidFill>
                  <a:srgbClr val="FFFFFF"/>
                </a:solidFill>
              </a:defRPr>
            </a:pPr>
            <a:r>
              <a:rPr lang="en-US" dirty="0" smtClean="0"/>
              <a:t>Jillian Campbell</a:t>
            </a:r>
          </a:p>
          <a:p>
            <a:pPr algn="r">
              <a:spcBef>
                <a:spcPts val="200"/>
              </a:spcBef>
              <a:defRPr sz="900">
                <a:solidFill>
                  <a:srgbClr val="FFFFFF"/>
                </a:solidFill>
              </a:defRPr>
            </a:pPr>
            <a:r>
              <a:rPr lang="en-US" dirty="0" smtClean="0"/>
              <a:t>Statistician, </a:t>
            </a:r>
            <a:r>
              <a:rPr lang="en-US" smtClean="0"/>
              <a:t>UN Environment</a:t>
            </a:r>
            <a:endParaRPr dirty="0"/>
          </a:p>
        </p:txBody>
      </p:sp>
      <p:sp>
        <p:nvSpPr>
          <p:cNvPr id="756" name="Shape 756"/>
          <p:cNvSpPr/>
          <p:nvPr/>
        </p:nvSpPr>
        <p:spPr>
          <a:xfrm>
            <a:off x="728121" y="5790239"/>
            <a:ext cx="767926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5156201" y="5790239"/>
            <a:ext cx="3251185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algn="r" defTabSz="457200">
              <a:spcBef>
                <a:spcPts val="300"/>
              </a:spcBef>
              <a:defRPr sz="16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www.unep.org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9256880" y="5975237"/>
            <a:ext cx="170745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75" name="Shape 675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690021" y="1477486"/>
            <a:ext cx="81957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Objectives</a:t>
            </a:r>
            <a:endParaRPr b="0" dirty="0"/>
          </a:p>
        </p:txBody>
      </p:sp>
      <p:sp>
        <p:nvSpPr>
          <p:cNvPr id="679" name="Shape 679"/>
          <p:cNvSpPr/>
          <p:nvPr/>
        </p:nvSpPr>
        <p:spPr>
          <a:xfrm>
            <a:off x="6036700" y="6089093"/>
            <a:ext cx="2370684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  <a:endParaRPr sz="4400"/>
          </a:p>
        </p:txBody>
      </p:sp>
      <p:sp>
        <p:nvSpPr>
          <p:cNvPr id="680" name="Shape 680"/>
          <p:cNvSpPr/>
          <p:nvPr/>
        </p:nvSpPr>
        <p:spPr>
          <a:xfrm>
            <a:off x="732368" y="469901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Overview</a:t>
            </a:r>
            <a:endParaRPr dirty="0"/>
          </a:p>
        </p:txBody>
      </p:sp>
      <p:sp>
        <p:nvSpPr>
          <p:cNvPr id="681" name="Shape 681"/>
          <p:cNvSpPr/>
          <p:nvPr/>
        </p:nvSpPr>
        <p:spPr>
          <a:xfrm>
            <a:off x="1133475" y="1981200"/>
            <a:ext cx="7092228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Describe reporting </a:t>
            </a:r>
            <a:r>
              <a:rPr lang="en-US" dirty="0" smtClean="0"/>
              <a:t>processes</a:t>
            </a:r>
          </a:p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Be </a:t>
            </a:r>
            <a:r>
              <a:rPr lang="en-US" dirty="0" smtClean="0"/>
              <a:t>aware of the role of UN Environment in the </a:t>
            </a:r>
            <a:r>
              <a:rPr lang="en-US" dirty="0" smtClean="0"/>
              <a:t>process</a:t>
            </a:r>
          </a:p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Provide an example of the link between land accounts, earth observation and ecosystem extent</a:t>
            </a:r>
            <a:endParaRPr lang="en-US" dirty="0" smtClean="0"/>
          </a:p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92773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664621" y="1516360"/>
            <a:ext cx="6829455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2400" b="1">
                <a:solidFill>
                  <a:srgbClr val="7A81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/>
              <a:t>The High-level Political Forum</a:t>
            </a:r>
          </a:p>
          <a:p>
            <a:pPr defTabSz="457200">
              <a:defRPr sz="2400">
                <a:solidFill>
                  <a:srgbClr val="7A81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/>
              <a:t>The central platform for the follow up and review of the 2030 Agenda for Sustainable Development and the Sustainable Development Goals</a:t>
            </a:r>
          </a:p>
        </p:txBody>
      </p:sp>
      <p:sp>
        <p:nvSpPr>
          <p:cNvPr id="650" name="Shape 650"/>
          <p:cNvSpPr/>
          <p:nvPr/>
        </p:nvSpPr>
        <p:spPr>
          <a:xfrm>
            <a:off x="9256880" y="5975237"/>
            <a:ext cx="170745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51" name="Shape 651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732368" y="660401"/>
            <a:ext cx="76792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SG's SDG Progress Report</a:t>
            </a:r>
          </a:p>
        </p:txBody>
      </p:sp>
      <p:sp>
        <p:nvSpPr>
          <p:cNvPr id="655" name="Shape 655"/>
          <p:cNvSpPr/>
          <p:nvPr/>
        </p:nvSpPr>
        <p:spPr>
          <a:xfrm>
            <a:off x="936059" y="1496775"/>
            <a:ext cx="1487985" cy="129046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200" b="1">
                <a:solidFill>
                  <a:srgbClr val="7A81FF"/>
                </a:solidFill>
              </a:defRPr>
            </a:lvl1pPr>
          </a:lstStyle>
          <a:p>
            <a:r>
              <a:rPr dirty="0"/>
              <a:t>UN Global Sustainable Development Goal database</a:t>
            </a:r>
          </a:p>
        </p:txBody>
      </p:sp>
      <p:sp>
        <p:nvSpPr>
          <p:cNvPr id="656" name="Shape 656"/>
          <p:cNvSpPr/>
          <p:nvPr/>
        </p:nvSpPr>
        <p:spPr>
          <a:xfrm>
            <a:off x="1870132" y="3153717"/>
            <a:ext cx="1487985" cy="126314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200" b="1">
                <a:solidFill>
                  <a:srgbClr val="7A81FF"/>
                </a:solidFill>
              </a:defRPr>
            </a:lvl1pPr>
          </a:lstStyle>
          <a:p>
            <a:r>
              <a:rPr dirty="0"/>
              <a:t>The Secretary General’s Sustainable Development report</a:t>
            </a:r>
          </a:p>
        </p:txBody>
      </p:sp>
      <p:sp>
        <p:nvSpPr>
          <p:cNvPr id="657" name="Shape 657"/>
          <p:cNvSpPr/>
          <p:nvPr/>
        </p:nvSpPr>
        <p:spPr>
          <a:xfrm>
            <a:off x="108599" y="2745277"/>
            <a:ext cx="1391445" cy="139284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200" b="1">
                <a:solidFill>
                  <a:srgbClr val="7A81FF"/>
                </a:solidFill>
              </a:defRPr>
            </a:lvl1pPr>
          </a:lstStyle>
          <a:p>
            <a:r>
              <a:rPr dirty="0"/>
              <a:t>Analysis of global trends as provided by UN System</a:t>
            </a:r>
          </a:p>
        </p:txBody>
      </p:sp>
      <p:sp>
        <p:nvSpPr>
          <p:cNvPr id="658" name="Shape 658"/>
          <p:cNvSpPr/>
          <p:nvPr/>
        </p:nvSpPr>
        <p:spPr>
          <a:xfrm>
            <a:off x="3688727" y="3561254"/>
            <a:ext cx="1884512" cy="1316941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solidFill>
                  <a:srgbClr val="7A81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High Level Political Forum</a:t>
            </a:r>
          </a:p>
        </p:txBody>
      </p:sp>
      <p:sp>
        <p:nvSpPr>
          <p:cNvPr id="659" name="Shape 659"/>
          <p:cNvSpPr/>
          <p:nvPr/>
        </p:nvSpPr>
        <p:spPr>
          <a:xfrm>
            <a:off x="6829064" y="1608906"/>
            <a:ext cx="1378745" cy="112335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A81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200" b="1"/>
            </a:lvl1pPr>
          </a:lstStyle>
          <a:p>
            <a:r>
              <a:rPr dirty="0"/>
              <a:t>National level statistics</a:t>
            </a:r>
          </a:p>
        </p:txBody>
      </p:sp>
      <p:sp>
        <p:nvSpPr>
          <p:cNvPr id="660" name="Shape 660"/>
          <p:cNvSpPr/>
          <p:nvPr/>
        </p:nvSpPr>
        <p:spPr>
          <a:xfrm>
            <a:off x="5903849" y="3153717"/>
            <a:ext cx="1389163" cy="123636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A81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200" b="1"/>
            </a:lvl1pPr>
          </a:lstStyle>
          <a:p>
            <a:r>
              <a:rPr dirty="0"/>
              <a:t>National Sustainable Development Goal reporting</a:t>
            </a:r>
          </a:p>
        </p:txBody>
      </p:sp>
      <p:sp>
        <p:nvSpPr>
          <p:cNvPr id="661" name="Shape 661"/>
          <p:cNvSpPr/>
          <p:nvPr/>
        </p:nvSpPr>
        <p:spPr>
          <a:xfrm>
            <a:off x="7718872" y="2846594"/>
            <a:ext cx="1155900" cy="108222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A81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200" b="1"/>
            </a:lvl1pPr>
          </a:lstStyle>
          <a:p>
            <a:r>
              <a:rPr dirty="0"/>
              <a:t>National level analysis</a:t>
            </a:r>
          </a:p>
        </p:txBody>
      </p:sp>
      <p:sp>
        <p:nvSpPr>
          <p:cNvPr id="662" name="Shape 662"/>
          <p:cNvSpPr/>
          <p:nvPr/>
        </p:nvSpPr>
        <p:spPr>
          <a:xfrm>
            <a:off x="3941610" y="5174619"/>
            <a:ext cx="1378745" cy="1082229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200" b="1">
                <a:solidFill>
                  <a:srgbClr val="7A81FF"/>
                </a:solidFill>
              </a:defRPr>
            </a:lvl1pPr>
          </a:lstStyle>
          <a:p>
            <a:r>
              <a:t>Economic and Social Council (ECOSOC)</a:t>
            </a:r>
          </a:p>
        </p:txBody>
      </p:sp>
      <p:sp>
        <p:nvSpPr>
          <p:cNvPr id="663" name="Shape 663"/>
          <p:cNvSpPr/>
          <p:nvPr/>
        </p:nvSpPr>
        <p:spPr>
          <a:xfrm rot="1118145">
            <a:off x="1492094" y="3608667"/>
            <a:ext cx="383968" cy="104022"/>
          </a:xfrm>
          <a:prstGeom prst="rightArrow">
            <a:avLst>
              <a:gd name="adj1" fmla="val 48455"/>
              <a:gd name="adj2" fmla="val 102814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4" name="Shape 664"/>
          <p:cNvSpPr/>
          <p:nvPr/>
        </p:nvSpPr>
        <p:spPr>
          <a:xfrm rot="847317">
            <a:off x="3322712" y="4006719"/>
            <a:ext cx="383969" cy="104022"/>
          </a:xfrm>
          <a:prstGeom prst="rightArrow">
            <a:avLst>
              <a:gd name="adj1" fmla="val 48455"/>
              <a:gd name="adj2" fmla="val 102814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5" name="Shape 665"/>
          <p:cNvSpPr/>
          <p:nvPr/>
        </p:nvSpPr>
        <p:spPr>
          <a:xfrm rot="5425133">
            <a:off x="4465976" y="4993135"/>
            <a:ext cx="321426" cy="97564"/>
          </a:xfrm>
          <a:prstGeom prst="rightArrow">
            <a:avLst>
              <a:gd name="adj1" fmla="val 48455"/>
              <a:gd name="adj2" fmla="val 109620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6" name="Shape 666"/>
          <p:cNvSpPr/>
          <p:nvPr/>
        </p:nvSpPr>
        <p:spPr>
          <a:xfrm rot="9633190">
            <a:off x="5530097" y="3974202"/>
            <a:ext cx="396669" cy="104022"/>
          </a:xfrm>
          <a:prstGeom prst="rightArrow">
            <a:avLst>
              <a:gd name="adj1" fmla="val 48455"/>
              <a:gd name="adj2" fmla="val 102814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7" name="Shape 667"/>
          <p:cNvSpPr/>
          <p:nvPr/>
        </p:nvSpPr>
        <p:spPr>
          <a:xfrm rot="3666588">
            <a:off x="1828698" y="2946646"/>
            <a:ext cx="523668" cy="104022"/>
          </a:xfrm>
          <a:prstGeom prst="rightArrow">
            <a:avLst>
              <a:gd name="adj1" fmla="val 48455"/>
              <a:gd name="adj2" fmla="val 102814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8" name="Shape 668"/>
          <p:cNvSpPr/>
          <p:nvPr/>
        </p:nvSpPr>
        <p:spPr>
          <a:xfrm rot="7299597">
            <a:off x="6834436" y="2926488"/>
            <a:ext cx="625269" cy="104022"/>
          </a:xfrm>
          <a:prstGeom prst="rightArrow">
            <a:avLst>
              <a:gd name="adj1" fmla="val 48455"/>
              <a:gd name="adj2" fmla="val 102814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9" name="Shape 669"/>
          <p:cNvSpPr/>
          <p:nvPr/>
        </p:nvSpPr>
        <p:spPr>
          <a:xfrm rot="9093190">
            <a:off x="7269650" y="3551820"/>
            <a:ext cx="485568" cy="104022"/>
          </a:xfrm>
          <a:prstGeom prst="rightArrow">
            <a:avLst>
              <a:gd name="adj1" fmla="val 48455"/>
              <a:gd name="adj2" fmla="val 102814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2990029" y="1654790"/>
            <a:ext cx="3238858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400">
                <a:solidFill>
                  <a:srgbClr val="7A81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Note: Regional reporting systems are still being developed.</a:t>
            </a:r>
          </a:p>
        </p:txBody>
      </p:sp>
      <p:sp>
        <p:nvSpPr>
          <p:cNvPr id="671" name="Shape 671"/>
          <p:cNvSpPr/>
          <p:nvPr/>
        </p:nvSpPr>
        <p:spPr>
          <a:xfrm>
            <a:off x="923759" y="4799346"/>
            <a:ext cx="2677623" cy="485141"/>
          </a:xfrm>
          <a:prstGeom prst="roundRect">
            <a:avLst>
              <a:gd name="adj" fmla="val 3926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7A81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b="1" dirty="0">
                <a:latin typeface="+mj-lt"/>
              </a:rPr>
              <a:t>Global reporting system</a:t>
            </a:r>
          </a:p>
        </p:txBody>
      </p:sp>
      <p:sp>
        <p:nvSpPr>
          <p:cNvPr id="672" name="Shape 672"/>
          <p:cNvSpPr/>
          <p:nvPr/>
        </p:nvSpPr>
        <p:spPr>
          <a:xfrm>
            <a:off x="5582764" y="4799346"/>
            <a:ext cx="2839551" cy="485141"/>
          </a:xfrm>
          <a:prstGeom prst="roundRect">
            <a:avLst>
              <a:gd name="adj" fmla="val 39267"/>
            </a:avLst>
          </a:prstGeom>
          <a:solidFill>
            <a:srgbClr val="FFFFFF"/>
          </a:solidFill>
          <a:ln w="25400">
            <a:solidFill>
              <a:srgbClr val="7A81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b="1" dirty="0">
                <a:latin typeface="+mj-lt"/>
              </a:rPr>
              <a:t>National reporting system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fill="hold" grpId="1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49" grpId="1" animBg="1"/>
      <p:bldP spid="655" grpId="4" animBg="1" advAuto="0"/>
      <p:bldP spid="656" grpId="0" animBg="1"/>
      <p:bldP spid="657" grpId="5" animBg="1" advAuto="0"/>
      <p:bldP spid="658" grpId="3" animBg="1" advAuto="0"/>
      <p:bldP spid="659" grpId="11" animBg="1" advAuto="0"/>
      <p:bldP spid="660" grpId="15" animBg="1" advAuto="0"/>
      <p:bldP spid="661" grpId="12" animBg="1" advAuto="0"/>
      <p:bldP spid="662" grpId="19" animBg="1" advAuto="0"/>
      <p:bldP spid="663" grpId="6" animBg="1" advAuto="0"/>
      <p:bldP spid="664" grpId="9" animBg="1" advAuto="0"/>
      <p:bldP spid="665" grpId="18" animBg="1" advAuto="0"/>
      <p:bldP spid="666" grpId="16" animBg="1" advAuto="0"/>
      <p:bldP spid="667" grpId="7" animBg="1" advAuto="0"/>
      <p:bldP spid="668" grpId="13" animBg="1" advAuto="0"/>
      <p:bldP spid="669" grpId="14" animBg="1" advAuto="0"/>
      <p:bldP spid="670" grpId="0" animBg="1"/>
      <p:bldP spid="671" grpId="0" animBg="1"/>
      <p:bldP spid="672" grpId="1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9256880" y="5975237"/>
            <a:ext cx="170745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75" name="Shape 675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690021" y="1295400"/>
            <a:ext cx="819570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/>
              <a:t>GLOBAL Sustainable Development Goal Indicators:</a:t>
            </a:r>
            <a:br>
              <a:rPr dirty="0"/>
            </a:br>
            <a:r>
              <a:rPr b="0" dirty="0"/>
              <a:t>81 Environment related SDGs</a:t>
            </a:r>
            <a:r>
              <a:rPr dirty="0"/>
              <a:t/>
            </a:r>
            <a:br>
              <a:rPr dirty="0"/>
            </a:br>
            <a:r>
              <a:rPr dirty="0"/>
              <a:t>Plus:</a:t>
            </a:r>
            <a:r>
              <a:rPr b="0" dirty="0"/>
              <a:t> Multilateral Environment Agreements and other initiatives (e.g. Biodiversity Indicators Partnership)</a:t>
            </a:r>
          </a:p>
        </p:txBody>
      </p:sp>
      <p:sp>
        <p:nvSpPr>
          <p:cNvPr id="679" name="Shape 679"/>
          <p:cNvSpPr/>
          <p:nvPr/>
        </p:nvSpPr>
        <p:spPr>
          <a:xfrm>
            <a:off x="6036700" y="6089093"/>
            <a:ext cx="2370684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  <a:endParaRPr sz="4400"/>
          </a:p>
        </p:txBody>
      </p:sp>
      <p:sp>
        <p:nvSpPr>
          <p:cNvPr id="680" name="Shape 680"/>
          <p:cNvSpPr/>
          <p:nvPr/>
        </p:nvSpPr>
        <p:spPr>
          <a:xfrm>
            <a:off x="732368" y="469901"/>
            <a:ext cx="76792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How will the 2030 Agenda be monitored?</a:t>
            </a:r>
          </a:p>
        </p:txBody>
      </p:sp>
      <p:sp>
        <p:nvSpPr>
          <p:cNvPr id="681" name="Shape 681"/>
          <p:cNvSpPr/>
          <p:nvPr/>
        </p:nvSpPr>
        <p:spPr>
          <a:xfrm>
            <a:off x="690021" y="3314700"/>
            <a:ext cx="819570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/>
              <a:t>REGIONAL Reporting:</a:t>
            </a:r>
            <a:br>
              <a:rPr dirty="0"/>
            </a:br>
            <a:r>
              <a:rPr b="0" dirty="0"/>
              <a:t>A subset of the Globally Agreed Indicators along with Regionally Agreed Indicators</a:t>
            </a:r>
            <a:r>
              <a:rPr dirty="0"/>
              <a:t> </a:t>
            </a:r>
          </a:p>
        </p:txBody>
      </p:sp>
      <p:sp>
        <p:nvSpPr>
          <p:cNvPr id="682" name="Shape 682"/>
          <p:cNvSpPr/>
          <p:nvPr/>
        </p:nvSpPr>
        <p:spPr>
          <a:xfrm>
            <a:off x="690021" y="5079719"/>
            <a:ext cx="819570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40631" indent="-240631" defTabSz="457200">
              <a:buSzPct val="100000"/>
              <a:buChar char="•"/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/>
              <a:t>NATIONAL Sustainable Development Goal Reporting:</a:t>
            </a:r>
            <a:br>
              <a:rPr dirty="0"/>
            </a:br>
            <a:r>
              <a:rPr b="0" dirty="0"/>
              <a:t>Based on Policy relevant national indicators with the aim to alignment with global and regional goals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" grpId="0" animBg="1"/>
      <p:bldP spid="6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789683" y="1563950"/>
            <a:ext cx="3202187" cy="938611"/>
          </a:xfrm>
          <a:prstGeom prst="ellipse">
            <a:avLst/>
          </a:prstGeom>
          <a:solidFill>
            <a:srgbClr val="005493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400">
                <a:solidFill>
                  <a:srgbClr val="EBEBEB"/>
                </a:solidFill>
              </a:defRPr>
            </a:lvl1pPr>
          </a:lstStyle>
          <a:p>
            <a:r>
              <a:rPr dirty="0">
                <a:latin typeface="Roboto Regular"/>
              </a:rPr>
              <a:t>National data</a:t>
            </a:r>
          </a:p>
        </p:txBody>
      </p:sp>
      <p:sp>
        <p:nvSpPr>
          <p:cNvPr id="716" name="Shape 716"/>
          <p:cNvSpPr/>
          <p:nvPr/>
        </p:nvSpPr>
        <p:spPr>
          <a:xfrm>
            <a:off x="2139230" y="4355439"/>
            <a:ext cx="4503094" cy="1079501"/>
          </a:xfrm>
          <a:prstGeom prst="ellipse">
            <a:avLst/>
          </a:prstGeom>
          <a:solidFill>
            <a:srgbClr val="005493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400">
                <a:solidFill>
                  <a:srgbClr val="EBEBEB"/>
                </a:solidFill>
              </a:defRPr>
            </a:lvl1pPr>
          </a:lstStyle>
          <a:p>
            <a:r>
              <a:rPr dirty="0">
                <a:latin typeface="Roboto Regular"/>
              </a:rPr>
              <a:t>A single SDG global database</a:t>
            </a:r>
          </a:p>
        </p:txBody>
      </p:sp>
      <p:sp>
        <p:nvSpPr>
          <p:cNvPr id="717" name="Shape 717"/>
          <p:cNvSpPr/>
          <p:nvPr/>
        </p:nvSpPr>
        <p:spPr>
          <a:xfrm rot="5400000">
            <a:off x="3497435" y="3111507"/>
            <a:ext cx="1608884" cy="634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88" y="7344"/>
                </a:moveTo>
                <a:lnTo>
                  <a:pt x="10688" y="0"/>
                </a:lnTo>
                <a:lnTo>
                  <a:pt x="21600" y="10800"/>
                </a:lnTo>
                <a:lnTo>
                  <a:pt x="10688" y="21600"/>
                </a:lnTo>
                <a:lnTo>
                  <a:pt x="10688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18" name="Shape 718"/>
          <p:cNvSpPr/>
          <p:nvPr/>
        </p:nvSpPr>
        <p:spPr>
          <a:xfrm rot="18900000">
            <a:off x="2575222" y="3325961"/>
            <a:ext cx="3453310" cy="206078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19" name="Shape 719"/>
          <p:cNvSpPr/>
          <p:nvPr/>
        </p:nvSpPr>
        <p:spPr>
          <a:xfrm rot="13500000">
            <a:off x="2575222" y="3325961"/>
            <a:ext cx="3453310" cy="206078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" name="Shape 714"/>
          <p:cNvSpPr/>
          <p:nvPr/>
        </p:nvSpPr>
        <p:spPr>
          <a:xfrm>
            <a:off x="1316841" y="3679444"/>
            <a:ext cx="61478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2400" b="1" dirty="0">
                <a:solidFill>
                  <a:srgbClr val="C00000"/>
                </a:solidFill>
              </a:rPr>
              <a:t>How people may think SDG report </a:t>
            </a:r>
            <a:r>
              <a:rPr sz="2400" b="1" dirty="0" smtClean="0">
                <a:solidFill>
                  <a:srgbClr val="C00000"/>
                </a:solidFill>
              </a:rPr>
              <a:t>works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2" name="Shape 703"/>
          <p:cNvSpPr/>
          <p:nvPr/>
        </p:nvSpPr>
        <p:spPr>
          <a:xfrm>
            <a:off x="718596" y="609600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Indicator Reporting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dirty="0"/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 animBg="1"/>
      <p:bldP spid="716" grpId="0" animBg="1"/>
      <p:bldP spid="717" grpId="0" animBg="1"/>
      <p:bldP spid="718" grpId="0" animBg="1"/>
      <p:bldP spid="719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39838" cy="139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4652674" y="-2149809"/>
            <a:ext cx="76792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The reality of SDG reporting:</a:t>
            </a:r>
          </a:p>
        </p:txBody>
      </p:sp>
      <p:sp>
        <p:nvSpPr>
          <p:cNvPr id="725" name="Shape 725"/>
          <p:cNvSpPr/>
          <p:nvPr/>
        </p:nvSpPr>
        <p:spPr>
          <a:xfrm>
            <a:off x="2465660" y="5883397"/>
            <a:ext cx="5519161" cy="437383"/>
          </a:xfrm>
          <a:prstGeom prst="roundRect">
            <a:avLst>
              <a:gd name="adj" fmla="val 43555"/>
            </a:avLst>
          </a:prstGeom>
          <a:solidFill>
            <a:srgbClr val="005493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EBEBEB"/>
                </a:solidFill>
              </a:defRPr>
            </a:lvl1pPr>
          </a:lstStyle>
          <a:p>
            <a:r>
              <a:rPr dirty="0"/>
              <a:t>SDG GLOBAL DATABASE (maintained by UNSD)</a:t>
            </a:r>
          </a:p>
        </p:txBody>
      </p:sp>
      <p:sp>
        <p:nvSpPr>
          <p:cNvPr id="726" name="Shape 726"/>
          <p:cNvSpPr/>
          <p:nvPr/>
        </p:nvSpPr>
        <p:spPr>
          <a:xfrm>
            <a:off x="1568425" y="4676126"/>
            <a:ext cx="7288231" cy="437384"/>
          </a:xfrm>
          <a:prstGeom prst="roundRect">
            <a:avLst>
              <a:gd name="adj" fmla="val 43555"/>
            </a:avLst>
          </a:prstGeom>
          <a:solidFill>
            <a:srgbClr val="005493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EBEBEB"/>
                </a:solidFill>
              </a:defRPr>
            </a:lvl1pPr>
          </a:lstStyle>
          <a:p>
            <a:r>
              <a:rPr dirty="0" err="1"/>
              <a:t>Harmonisation</a:t>
            </a:r>
            <a:r>
              <a:rPr dirty="0"/>
              <a:t> and processing for international comparability </a:t>
            </a:r>
          </a:p>
        </p:txBody>
      </p:sp>
      <p:sp>
        <p:nvSpPr>
          <p:cNvPr id="727" name="Shape 727"/>
          <p:cNvSpPr/>
          <p:nvPr/>
        </p:nvSpPr>
        <p:spPr>
          <a:xfrm>
            <a:off x="1193007" y="2107890"/>
            <a:ext cx="1936203" cy="49675"/>
          </a:xfrm>
          <a:prstGeom prst="line">
            <a:avLst/>
          </a:prstGeom>
          <a:ln w="444500">
            <a:solidFill>
              <a:srgbClr val="005493"/>
            </a:solidFill>
            <a:headEnd type="diamond"/>
            <a:tail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658287" y="1832445"/>
            <a:ext cx="106944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EBEBEB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/>
              <a:t>National </a:t>
            </a:r>
            <a:br>
              <a:rPr dirty="0"/>
            </a:br>
            <a:r>
              <a:rPr dirty="0"/>
              <a:t>Data</a:t>
            </a:r>
          </a:p>
        </p:txBody>
      </p:sp>
      <p:sp>
        <p:nvSpPr>
          <p:cNvPr id="730" name="Shape 730"/>
          <p:cNvSpPr/>
          <p:nvPr/>
        </p:nvSpPr>
        <p:spPr>
          <a:xfrm>
            <a:off x="6337429" y="3985120"/>
            <a:ext cx="12701" cy="711391"/>
          </a:xfrm>
          <a:prstGeom prst="line">
            <a:avLst/>
          </a:prstGeom>
          <a:ln w="152400">
            <a:solidFill>
              <a:srgbClr val="005493"/>
            </a:solidFill>
            <a:tail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6337248" y="5158704"/>
            <a:ext cx="12701" cy="724091"/>
          </a:xfrm>
          <a:prstGeom prst="line">
            <a:avLst/>
          </a:prstGeom>
          <a:ln w="152400">
            <a:solidFill>
              <a:srgbClr val="005493"/>
            </a:solidFill>
            <a:tail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1980234" y="3682921"/>
            <a:ext cx="45375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2400" b="1" dirty="0">
                <a:solidFill>
                  <a:srgbClr val="C00000"/>
                </a:solidFill>
              </a:rPr>
              <a:t>The reality of SDG reporting:</a:t>
            </a:r>
          </a:p>
        </p:txBody>
      </p:sp>
      <p:sp>
        <p:nvSpPr>
          <p:cNvPr id="736" name="Shape 736"/>
          <p:cNvSpPr/>
          <p:nvPr/>
        </p:nvSpPr>
        <p:spPr>
          <a:xfrm>
            <a:off x="4871819" y="3237313"/>
            <a:ext cx="1000986" cy="957425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UNODC</a:t>
            </a:r>
          </a:p>
        </p:txBody>
      </p:sp>
      <p:sp>
        <p:nvSpPr>
          <p:cNvPr id="739" name="Shape 739"/>
          <p:cNvSpPr/>
          <p:nvPr/>
        </p:nvSpPr>
        <p:spPr>
          <a:xfrm>
            <a:off x="6785140" y="3145752"/>
            <a:ext cx="1069441" cy="1074339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>
                <a:cs typeface="Aharoni" pitchFamily="2" charset="-79"/>
              </a:rPr>
              <a:t>UNESCO</a:t>
            </a:r>
          </a:p>
        </p:txBody>
      </p:sp>
      <p:sp>
        <p:nvSpPr>
          <p:cNvPr id="744" name="Shape 744"/>
          <p:cNvSpPr/>
          <p:nvPr/>
        </p:nvSpPr>
        <p:spPr>
          <a:xfrm>
            <a:off x="5338085" y="2260281"/>
            <a:ext cx="1069440" cy="1054814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>
                <a:cs typeface="Aharoni" pitchFamily="2" charset="-79"/>
              </a:rPr>
              <a:t>UNCTAD</a:t>
            </a:r>
          </a:p>
        </p:txBody>
      </p:sp>
      <p:sp>
        <p:nvSpPr>
          <p:cNvPr id="746" name="Shape 746"/>
          <p:cNvSpPr/>
          <p:nvPr/>
        </p:nvSpPr>
        <p:spPr>
          <a:xfrm>
            <a:off x="5961713" y="3157375"/>
            <a:ext cx="823427" cy="806799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>
                <a:cs typeface="Aharoni" pitchFamily="2" charset="-79"/>
              </a:rPr>
              <a:t>…</a:t>
            </a:r>
          </a:p>
        </p:txBody>
      </p:sp>
      <p:sp>
        <p:nvSpPr>
          <p:cNvPr id="747" name="Shape 747"/>
          <p:cNvSpPr/>
          <p:nvPr/>
        </p:nvSpPr>
        <p:spPr>
          <a:xfrm>
            <a:off x="6475208" y="2242603"/>
            <a:ext cx="934715" cy="978613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World Bank</a:t>
            </a:r>
          </a:p>
        </p:txBody>
      </p:sp>
      <p:sp>
        <p:nvSpPr>
          <p:cNvPr id="749" name="Shape 749"/>
          <p:cNvSpPr/>
          <p:nvPr/>
        </p:nvSpPr>
        <p:spPr>
          <a:xfrm>
            <a:off x="3928383" y="1981200"/>
            <a:ext cx="1481817" cy="1468553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sz="1200" dirty="0" smtClean="0">
                <a:latin typeface="Roboto Regular"/>
                <a:cs typeface="Aharoni" pitchFamily="2" charset="-79"/>
              </a:rPr>
              <a:t>UN</a:t>
            </a:r>
            <a:r>
              <a:rPr lang="en-US" sz="1200" dirty="0" smtClean="0">
                <a:latin typeface="Roboto Regular"/>
                <a:cs typeface="Aharoni" pitchFamily="2" charset="-79"/>
              </a:rPr>
              <a:t> Environment</a:t>
            </a:r>
            <a:r>
              <a:rPr sz="1200" dirty="0">
                <a:latin typeface="Roboto Regular"/>
                <a:cs typeface="Aharoni" pitchFamily="2" charset="-79"/>
              </a:rPr>
              <a:t/>
            </a:r>
            <a:br>
              <a:rPr sz="1200" dirty="0">
                <a:latin typeface="Roboto Regular"/>
                <a:cs typeface="Aharoni" pitchFamily="2" charset="-79"/>
              </a:rPr>
            </a:br>
            <a:endParaRPr sz="900" dirty="0">
              <a:latin typeface="Roboto Regular"/>
              <a:cs typeface="Aharoni" pitchFamily="2" charset="-79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3928383" y="1844782"/>
            <a:ext cx="367639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SDG Custodian Agencies</a:t>
            </a:r>
          </a:p>
        </p:txBody>
      </p:sp>
      <p:sp>
        <p:nvSpPr>
          <p:cNvPr id="40" name="Shape 735"/>
          <p:cNvSpPr/>
          <p:nvPr/>
        </p:nvSpPr>
        <p:spPr>
          <a:xfrm>
            <a:off x="3177876" y="2107890"/>
            <a:ext cx="722402" cy="666451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24842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ITU</a:t>
            </a:r>
          </a:p>
        </p:txBody>
      </p:sp>
      <p:sp>
        <p:nvSpPr>
          <p:cNvPr id="41" name="Shape 737"/>
          <p:cNvSpPr/>
          <p:nvPr/>
        </p:nvSpPr>
        <p:spPr>
          <a:xfrm>
            <a:off x="6734309" y="1457845"/>
            <a:ext cx="774191" cy="737652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>
                <a:cs typeface="Aharoni" pitchFamily="2" charset="-79"/>
              </a:rPr>
              <a:t>ILO</a:t>
            </a:r>
          </a:p>
        </p:txBody>
      </p:sp>
      <p:sp>
        <p:nvSpPr>
          <p:cNvPr id="42" name="Shape 738"/>
          <p:cNvSpPr/>
          <p:nvPr/>
        </p:nvSpPr>
        <p:spPr>
          <a:xfrm>
            <a:off x="7524400" y="1485319"/>
            <a:ext cx="823428" cy="806799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FAO</a:t>
            </a:r>
          </a:p>
        </p:txBody>
      </p:sp>
      <p:sp>
        <p:nvSpPr>
          <p:cNvPr id="43" name="Shape 740"/>
          <p:cNvSpPr/>
          <p:nvPr/>
        </p:nvSpPr>
        <p:spPr>
          <a:xfrm>
            <a:off x="3710332" y="1325734"/>
            <a:ext cx="887507" cy="792592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WHO</a:t>
            </a:r>
          </a:p>
        </p:txBody>
      </p:sp>
      <p:sp>
        <p:nvSpPr>
          <p:cNvPr id="44" name="Shape 741"/>
          <p:cNvSpPr/>
          <p:nvPr/>
        </p:nvSpPr>
        <p:spPr>
          <a:xfrm>
            <a:off x="3978665" y="3388321"/>
            <a:ext cx="812025" cy="838257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OECD</a:t>
            </a:r>
          </a:p>
        </p:txBody>
      </p:sp>
      <p:sp>
        <p:nvSpPr>
          <p:cNvPr id="45" name="Shape 742"/>
          <p:cNvSpPr/>
          <p:nvPr/>
        </p:nvSpPr>
        <p:spPr>
          <a:xfrm>
            <a:off x="4781165" y="1295515"/>
            <a:ext cx="982175" cy="1026567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UNISDR</a:t>
            </a:r>
          </a:p>
        </p:txBody>
      </p:sp>
      <p:sp>
        <p:nvSpPr>
          <p:cNvPr id="46" name="Shape 743"/>
          <p:cNvSpPr/>
          <p:nvPr/>
        </p:nvSpPr>
        <p:spPr>
          <a:xfrm>
            <a:off x="7409396" y="2339028"/>
            <a:ext cx="819093" cy="860934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 smtClean="0">
                <a:cs typeface="Aharoni" pitchFamily="2" charset="-79"/>
              </a:rPr>
              <a:t>U</a:t>
            </a:r>
            <a:r>
              <a:rPr lang="en-US" sz="1200" dirty="0" smtClean="0">
                <a:cs typeface="Aharoni" pitchFamily="2" charset="-79"/>
              </a:rPr>
              <a:t>N</a:t>
            </a:r>
            <a:r>
              <a:rPr sz="1200" dirty="0" smtClean="0">
                <a:cs typeface="Aharoni" pitchFamily="2" charset="-79"/>
              </a:rPr>
              <a:t>SD</a:t>
            </a:r>
            <a:endParaRPr sz="1200" dirty="0">
              <a:cs typeface="Aharoni" pitchFamily="2" charset="-79"/>
            </a:endParaRPr>
          </a:p>
        </p:txBody>
      </p:sp>
      <p:sp>
        <p:nvSpPr>
          <p:cNvPr id="47" name="Shape 745"/>
          <p:cNvSpPr/>
          <p:nvPr/>
        </p:nvSpPr>
        <p:spPr>
          <a:xfrm>
            <a:off x="5766580" y="1232952"/>
            <a:ext cx="967729" cy="954198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>
                <a:cs typeface="Aharoni" pitchFamily="2" charset="-79"/>
              </a:rPr>
              <a:t>UNAIDS</a:t>
            </a:r>
          </a:p>
        </p:txBody>
      </p:sp>
      <p:sp>
        <p:nvSpPr>
          <p:cNvPr id="48" name="Shape 748"/>
          <p:cNvSpPr/>
          <p:nvPr/>
        </p:nvSpPr>
        <p:spPr>
          <a:xfrm>
            <a:off x="3055408" y="2841528"/>
            <a:ext cx="967339" cy="977562"/>
          </a:xfrm>
          <a:prstGeom prst="ellipse">
            <a:avLst/>
          </a:prstGeom>
          <a:gradFill>
            <a:gsLst>
              <a:gs pos="16468">
                <a:schemeClr val="accent1">
                  <a:hueOff val="418253"/>
                  <a:satOff val="54545"/>
                  <a:lumOff val="42493"/>
                </a:schemeClr>
              </a:gs>
              <a:gs pos="66925">
                <a:schemeClr val="accent1">
                  <a:hueOff val="357503"/>
                  <a:satOff val="54545"/>
                  <a:lumOff val="29273"/>
                </a:schemeClr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317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sz="1200" dirty="0" smtClean="0">
                <a:cs typeface="Aharoni" pitchFamily="2" charset="-79"/>
              </a:rPr>
              <a:t>UNICE</a:t>
            </a:r>
            <a:r>
              <a:rPr lang="en-US" sz="1200" dirty="0" smtClean="0">
                <a:cs typeface="Aharoni" pitchFamily="2" charset="-79"/>
              </a:rPr>
              <a:t>F</a:t>
            </a:r>
            <a:endParaRPr sz="1200" dirty="0">
              <a:cs typeface="Aharoni" pitchFamily="2" charset="-79"/>
            </a:endParaRPr>
          </a:p>
        </p:txBody>
      </p:sp>
      <p:sp>
        <p:nvSpPr>
          <p:cNvPr id="34" name="Shape 703"/>
          <p:cNvSpPr/>
          <p:nvPr/>
        </p:nvSpPr>
        <p:spPr>
          <a:xfrm>
            <a:off x="718596" y="609600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Indicator Reporting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dirty="0"/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8" presetClass="entr" presetSubtype="0" ac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8" presetClass="entr" presetSubtype="0" ac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8" presetClass="entr" presetSubtype="0" ac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8" presetClass="entr" presetSubtype="0" ac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8" presetClass="entr" presetSubtype="0" accel="5000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38" presetClass="entr" presetSubtype="0" accel="5000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1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1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2" presetClass="entr" presetSubtype="1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" grpId="19" animBg="1" advAuto="0"/>
      <p:bldP spid="726" grpId="17" animBg="1" advAuto="0"/>
      <p:bldP spid="727" grpId="0" animBg="1"/>
      <p:bldP spid="728" grpId="0" animBg="1"/>
      <p:bldP spid="730" grpId="16" animBg="1" advAuto="0"/>
      <p:bldP spid="731" grpId="18" animBg="1" advAuto="0"/>
      <p:bldP spid="734" grpId="0" animBg="1"/>
      <p:bldP spid="734" grpId="1" animBg="1"/>
      <p:bldP spid="736" grpId="13" animBg="1" advAuto="0"/>
      <p:bldP spid="739" grpId="12" animBg="1" advAuto="0"/>
      <p:bldP spid="744" grpId="9" animBg="1" advAuto="0"/>
      <p:bldP spid="746" grpId="15" animBg="1" advAuto="0"/>
      <p:bldP spid="747" grpId="8" animBg="1" advAuto="0"/>
      <p:bldP spid="749" grpId="7" animBg="1" advAuto="0"/>
      <p:bldP spid="750" grpId="20" animBg="1" advAuto="0"/>
      <p:bldP spid="750" grpId="22" animBg="1"/>
      <p:bldP spid="40" grpId="0" animBg="1" advAuto="0"/>
      <p:bldP spid="41" grpId="0" animBg="1" advAuto="0"/>
      <p:bldP spid="42" grpId="0" animBg="1"/>
      <p:bldP spid="43" grpId="0" animBg="1" advAuto="0"/>
      <p:bldP spid="44" grpId="0" animBg="1" advAuto="0"/>
      <p:bldP spid="45" grpId="0" animBg="1" advAuto="0"/>
      <p:bldP spid="46" grpId="0" animBg="1"/>
      <p:bldP spid="47" grpId="0" animBg="1" advAuto="0"/>
      <p:bldP spid="4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732368" y="541766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National reporting</a:t>
            </a:r>
            <a:endParaRPr dirty="0"/>
          </a:p>
        </p:txBody>
      </p:sp>
      <p:sp>
        <p:nvSpPr>
          <p:cNvPr id="629" name="Shape 629"/>
          <p:cNvSpPr/>
          <p:nvPr/>
        </p:nvSpPr>
        <p:spPr>
          <a:xfrm>
            <a:off x="641841" y="1605278"/>
            <a:ext cx="8007368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National monitoring should be based on national priorities and national contexts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The SEEA provides a framework for monitoring many of the environmental dimensions of development, including on the state of the environment, environmental trends, residuals and impacts.</a:t>
            </a:r>
            <a:endParaRPr lang="en-US" dirty="0" smtClean="0"/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96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9256879" y="5975236"/>
            <a:ext cx="170745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25" indent="-171425" algn="r" defTabSz="457200">
              <a:buSzPct val="100000"/>
              <a:buFont typeface="Wingdings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4294967295"/>
          </p:nvPr>
        </p:nvSpPr>
        <p:spPr>
          <a:xfrm>
            <a:off x="728121" y="6534151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6036700" y="6089093"/>
            <a:ext cx="2370685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NABU/Holger Schulz</a:t>
            </a:r>
          </a:p>
        </p:txBody>
      </p:sp>
      <p:sp>
        <p:nvSpPr>
          <p:cNvPr id="628" name="Shape 628"/>
          <p:cNvSpPr/>
          <p:nvPr/>
        </p:nvSpPr>
        <p:spPr>
          <a:xfrm>
            <a:off x="732368" y="541766"/>
            <a:ext cx="7679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 smtClean="0"/>
              <a:t>The role of UN </a:t>
            </a:r>
            <a:r>
              <a:rPr dirty="0" smtClean="0"/>
              <a:t>Environment</a:t>
            </a:r>
            <a:endParaRPr dirty="0"/>
          </a:p>
        </p:txBody>
      </p:sp>
      <p:sp>
        <p:nvSpPr>
          <p:cNvPr id="629" name="Shape 629"/>
          <p:cNvSpPr/>
          <p:nvPr/>
        </p:nvSpPr>
        <p:spPr>
          <a:xfrm>
            <a:off x="641841" y="1605278"/>
            <a:ext cx="8007368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 smtClean="0"/>
              <a:t>UN </a:t>
            </a:r>
            <a:r>
              <a:rPr dirty="0"/>
              <a:t>Environment is the custodian for 26 </a:t>
            </a:r>
            <a:r>
              <a:rPr dirty="0" smtClean="0"/>
              <a:t>indicators.</a:t>
            </a:r>
            <a:r>
              <a:rPr lang="en-US" dirty="0"/>
              <a:t> </a:t>
            </a:r>
            <a:r>
              <a:rPr lang="en-US" dirty="0" smtClean="0"/>
              <a:t>Leading </a:t>
            </a:r>
            <a:r>
              <a:rPr lang="en-US" dirty="0" smtClean="0"/>
              <a:t>methodological work and capacity building work on </a:t>
            </a:r>
            <a:r>
              <a:rPr lang="en-US" dirty="0" smtClean="0"/>
              <a:t>these indicators. Ensuring full alignment with the SEEA.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 smtClean="0"/>
              <a:t>Supporting across the SDG indicators to ensure coherence and to build capacity to monitor the environmental dimension of the SDGs. </a:t>
            </a:r>
            <a:endParaRPr lang="en-US" dirty="0" smtClean="0"/>
          </a:p>
          <a:p>
            <a:pPr marL="240631" indent="-240631">
              <a:buSzPct val="100000"/>
              <a:buChar char="•"/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696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/>
        </p:nvSpPr>
        <p:spPr>
          <a:xfrm>
            <a:off x="2222500" y="2361868"/>
            <a:ext cx="6933118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2000"/>
              </a:spcBef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>
                <a:solidFill>
                  <a:srgbClr val="903C3A"/>
                </a:solidFill>
              </a:rPr>
              <a:t>8.4.1, 8.4.2,</a:t>
            </a:r>
            <a:r>
              <a:t> </a:t>
            </a:r>
            <a:r>
              <a:rPr>
                <a:solidFill>
                  <a:srgbClr val="CC9900"/>
                </a:solidFill>
              </a:rPr>
              <a:t>12.1.1, 12.2.1, 12.2.2, 12.3.1, 12.4.1,</a:t>
            </a:r>
            <a:br>
              <a:rPr>
                <a:solidFill>
                  <a:srgbClr val="CC9900"/>
                </a:solidFill>
              </a:rPr>
            </a:br>
            <a:r>
              <a:rPr>
                <a:solidFill>
                  <a:srgbClr val="CC9900"/>
                </a:solidFill>
              </a:rPr>
              <a:t>12.4.2, 12.5.1, 12.6.1, 12.7.1, 12.a.1, 12.c.1</a:t>
            </a:r>
          </a:p>
        </p:txBody>
      </p:sp>
      <p:sp>
        <p:nvSpPr>
          <p:cNvPr id="632" name="Shape 632"/>
          <p:cNvSpPr/>
          <p:nvPr/>
        </p:nvSpPr>
        <p:spPr>
          <a:xfrm>
            <a:off x="2331810" y="2401377"/>
            <a:ext cx="620259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spcBef>
                <a:spcPts val="2000"/>
              </a:spcBef>
              <a:defRPr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dirty="0">
                <a:solidFill>
                  <a:srgbClr val="903C3A"/>
                </a:solidFill>
              </a:rPr>
              <a:t>Sustainable consumption </a:t>
            </a:r>
            <a:r>
              <a:rPr dirty="0">
                <a:solidFill>
                  <a:srgbClr val="CC9900"/>
                </a:solidFill>
              </a:rPr>
              <a:t>and production, including</a:t>
            </a:r>
            <a:r>
              <a:rPr dirty="0"/>
              <a:t> </a:t>
            </a:r>
            <a:r>
              <a:rPr dirty="0">
                <a:solidFill>
                  <a:srgbClr val="903C3A"/>
                </a:solidFill>
              </a:rPr>
              <a:t>material flow accounts, </a:t>
            </a:r>
            <a:r>
              <a:rPr dirty="0">
                <a:solidFill>
                  <a:srgbClr val="CC9900"/>
                </a:solidFill>
              </a:rPr>
              <a:t>chemicals and wastes, </a:t>
            </a:r>
            <a:r>
              <a:rPr dirty="0">
                <a:solidFill>
                  <a:srgbClr val="903C3A"/>
                </a:solidFill>
              </a:rPr>
              <a:t>environmental policy,</a:t>
            </a:r>
            <a:r>
              <a:rPr dirty="0">
                <a:solidFill>
                  <a:srgbClr val="CC9900"/>
                </a:solidFill>
              </a:rPr>
              <a:t> food waste and fossil </a:t>
            </a:r>
            <a:r>
              <a:rPr dirty="0" smtClean="0">
                <a:solidFill>
                  <a:srgbClr val="CC9900"/>
                </a:solidFill>
              </a:rPr>
              <a:t>fuel</a:t>
            </a:r>
            <a:r>
              <a:rPr lang="en-US" dirty="0" smtClean="0">
                <a:solidFill>
                  <a:srgbClr val="CC9900"/>
                </a:solidFill>
              </a:rPr>
              <a:t> subsidie</a:t>
            </a:r>
            <a:r>
              <a:rPr dirty="0" smtClean="0">
                <a:solidFill>
                  <a:srgbClr val="CC9900"/>
                </a:solidFill>
              </a:rPr>
              <a:t>s</a:t>
            </a:r>
            <a:r>
              <a:rPr dirty="0">
                <a:solidFill>
                  <a:srgbClr val="CC9900"/>
                </a:solidFill>
              </a:rPr>
              <a:t>.</a:t>
            </a:r>
          </a:p>
        </p:txBody>
      </p:sp>
      <p:sp>
        <p:nvSpPr>
          <p:cNvPr id="633" name="Shape 633"/>
          <p:cNvSpPr/>
          <p:nvPr/>
        </p:nvSpPr>
        <p:spPr>
          <a:xfrm>
            <a:off x="2355403" y="1351105"/>
            <a:ext cx="5827717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>
                <a:solidFill>
                  <a:srgbClr val="00B0F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Water quality, water resource management, freshwater </a:t>
            </a:r>
            <a:r>
              <a:rPr dirty="0" smtClean="0"/>
              <a:t>ecosystems</a:t>
            </a:r>
            <a:endParaRPr dirty="0"/>
          </a:p>
        </p:txBody>
      </p:sp>
      <p:sp>
        <p:nvSpPr>
          <p:cNvPr id="634" name="Shape 634"/>
          <p:cNvSpPr/>
          <p:nvPr/>
        </p:nvSpPr>
        <p:spPr>
          <a:xfrm>
            <a:off x="2346693" y="3491505"/>
            <a:ext cx="5614248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>
                <a:solidFill>
                  <a:srgbClr val="7992B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Ocean related indicators on marine litter, acidification, marine management and coverage of protected areas</a:t>
            </a:r>
          </a:p>
        </p:txBody>
      </p:sp>
      <p:sp>
        <p:nvSpPr>
          <p:cNvPr id="635" name="Shape 635"/>
          <p:cNvSpPr/>
          <p:nvPr/>
        </p:nvSpPr>
        <p:spPr>
          <a:xfrm>
            <a:off x="2331811" y="4349053"/>
            <a:ext cx="5580657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>
                <a:solidFill>
                  <a:srgbClr val="92D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Protected areas, including mountains, and national targets for the Convention on Biological </a:t>
            </a:r>
            <a:r>
              <a:rPr dirty="0" smtClean="0"/>
              <a:t>Diversity</a:t>
            </a:r>
            <a:r>
              <a:rPr lang="en-US" dirty="0" smtClean="0"/>
              <a:t>, and environmental protection expenditure</a:t>
            </a:r>
            <a:endParaRPr dirty="0"/>
          </a:p>
        </p:txBody>
      </p:sp>
      <p:sp>
        <p:nvSpPr>
          <p:cNvPr id="636" name="Shape 636"/>
          <p:cNvSpPr/>
          <p:nvPr/>
        </p:nvSpPr>
        <p:spPr>
          <a:xfrm>
            <a:off x="2343337" y="5509262"/>
            <a:ext cx="6501091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>
                <a:solidFill>
                  <a:srgbClr val="17375E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Environmentally sound technology and sustainable development policy</a:t>
            </a:r>
          </a:p>
        </p:txBody>
      </p:sp>
      <p:pic>
        <p:nvPicPr>
          <p:cNvPr id="637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16" y="2222449"/>
            <a:ext cx="1027710" cy="902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483" y="2224620"/>
            <a:ext cx="947378" cy="895554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Shape 639"/>
          <p:cNvSpPr>
            <a:spLocks noGrp="1"/>
          </p:cNvSpPr>
          <p:nvPr>
            <p:ph type="sldNum" sz="quarter" idx="4294967295"/>
          </p:nvPr>
        </p:nvSpPr>
        <p:spPr>
          <a:xfrm>
            <a:off x="723900" y="6540500"/>
            <a:ext cx="127000" cy="1397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9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732368" y="448892"/>
            <a:ext cx="76792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rgbClr val="00AEE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UN Environment Indicators</a:t>
            </a:r>
          </a:p>
        </p:txBody>
      </p:sp>
      <p:pic>
        <p:nvPicPr>
          <p:cNvPr id="641" name="image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3316" y="1254275"/>
            <a:ext cx="987713" cy="86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7085" y="3262191"/>
            <a:ext cx="1020176" cy="914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age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2533" y="4280298"/>
            <a:ext cx="1049279" cy="914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age6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0136" y="5318340"/>
            <a:ext cx="1034074" cy="907968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Shape 645"/>
          <p:cNvSpPr/>
          <p:nvPr/>
        </p:nvSpPr>
        <p:spPr>
          <a:xfrm>
            <a:off x="2222500" y="1525119"/>
            <a:ext cx="482520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 sz="2400">
                <a:solidFill>
                  <a:srgbClr val="00B0F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6.3.2, 6.5.1, </a:t>
            </a:r>
            <a:r>
              <a:rPr dirty="0" smtClean="0"/>
              <a:t>6.6.1</a:t>
            </a:r>
            <a:endParaRPr dirty="0"/>
          </a:p>
        </p:txBody>
      </p:sp>
      <p:sp>
        <p:nvSpPr>
          <p:cNvPr id="646" name="Shape 646"/>
          <p:cNvSpPr/>
          <p:nvPr/>
        </p:nvSpPr>
        <p:spPr>
          <a:xfrm>
            <a:off x="2222500" y="3542029"/>
            <a:ext cx="306983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 sz="2400">
                <a:solidFill>
                  <a:srgbClr val="7992B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14.1.1, 14.2.1, 14.5.1 </a:t>
            </a:r>
          </a:p>
        </p:txBody>
      </p:sp>
      <p:sp>
        <p:nvSpPr>
          <p:cNvPr id="647" name="Shape 647"/>
          <p:cNvSpPr/>
          <p:nvPr/>
        </p:nvSpPr>
        <p:spPr>
          <a:xfrm>
            <a:off x="2222500" y="4443343"/>
            <a:ext cx="496706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 sz="2400">
                <a:solidFill>
                  <a:srgbClr val="92D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15.1.2, 15.4.1, </a:t>
            </a:r>
            <a:r>
              <a:rPr dirty="0" smtClean="0"/>
              <a:t>15.9.1</a:t>
            </a:r>
            <a:r>
              <a:rPr lang="en-US" dirty="0" smtClean="0"/>
              <a:t>, 15.a.1 15.b.1</a:t>
            </a:r>
            <a:endParaRPr dirty="0"/>
          </a:p>
        </p:txBody>
      </p:sp>
      <p:sp>
        <p:nvSpPr>
          <p:cNvPr id="648" name="Shape 648"/>
          <p:cNvSpPr/>
          <p:nvPr/>
        </p:nvSpPr>
        <p:spPr>
          <a:xfrm>
            <a:off x="2222500" y="5542453"/>
            <a:ext cx="213787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2000"/>
              </a:spcBef>
              <a:defRPr sz="2400">
                <a:solidFill>
                  <a:srgbClr val="17375E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17.7.1, 17.14.1</a:t>
            </a:r>
          </a:p>
        </p:txBody>
      </p:sp>
      <p:sp>
        <p:nvSpPr>
          <p:cNvPr id="649" name="Shape 649"/>
          <p:cNvSpPr/>
          <p:nvPr/>
        </p:nvSpPr>
        <p:spPr>
          <a:xfrm>
            <a:off x="728121" y="1193800"/>
            <a:ext cx="7679264" cy="0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728121" y="6350001"/>
            <a:ext cx="7679264" cy="1"/>
          </a:xfrm>
          <a:prstGeom prst="line">
            <a:avLst/>
          </a:prstGeom>
          <a:ln w="12700">
            <a:solidFill>
              <a:srgbClr val="00AEE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540539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97222 -0.064978" pathEditMode="relative">
                                      <p:cBhvr>
                                        <p:cTn id="6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45"/>
                                        </p:tgtEl>
                                      </p:cBhvr>
                                      <p:by x="44743" y="4474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54177 -0.076649" pathEditMode="relative">
                                      <p:cBhvr>
                                        <p:cTn id="12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631"/>
                                        </p:tgtEl>
                                      </p:cBhvr>
                                      <p:by x="49998" y="4999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0764 -0.047331" pathEditMode="relative">
                                      <p:cBhvr>
                                        <p:cTn id="18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6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3210 -0.036134" pathEditMode="relative">
                                      <p:cBhvr>
                                        <p:cTn id="24" dur="1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6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12855 -0.058173" pathEditMode="relative">
                                      <p:cBhvr>
                                        <p:cTn id="30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6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" grpId="0" animBg="1" advAuto="0"/>
      <p:bldP spid="632" grpId="0" animBg="1" advAuto="0"/>
      <p:bldP spid="633" grpId="0" animBg="1" advAuto="0"/>
      <p:bldP spid="634" grpId="0" animBg="1" advAuto="0"/>
      <p:bldP spid="635" grpId="0" animBg="1" advAuto="0"/>
      <p:bldP spid="636" grpId="0" animBg="1" advAuto="0"/>
      <p:bldP spid="645" grpId="0" animBg="1" advAuto="0"/>
      <p:bldP spid="646" grpId="0" animBg="1" advAuto="0"/>
      <p:bldP spid="647" grpId="0" animBg="1" advAuto="0"/>
      <p:bldP spid="648" grpId="0" animBg="1" advAuto="0"/>
    </p:bldLst>
  </p:timing>
</p:sld>
</file>

<file path=ppt/theme/theme1.xml><?xml version="1.0" encoding="utf-8"?>
<a:theme xmlns:a="http://schemas.openxmlformats.org/drawingml/2006/main" name="UNEnvironment_PPT_English_ver2">
  <a:themeElements>
    <a:clrScheme name="UNEnvironment_PPT_English_ver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NEnvironment_PPT_English_ver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Environment_PPT_English_ver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NEnvironment_PPT_English_ver2">
  <a:themeElements>
    <a:clrScheme name="UNEnvironment_PPT_English_ver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NEnvironment_PPT_English_ver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Environment_PPT_English_ver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403</TotalTime>
  <Words>972</Words>
  <Application>Microsoft Office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UNEnvironment_PPT_English_ver2</vt:lpstr>
      <vt:lpstr>How will the 2030 Agenda  be monitored?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the 2030 Agenda  be monitored?</dc:title>
  <dc:creator>Jillian Campbell</dc:creator>
  <cp:lastModifiedBy>Jillian Campbell</cp:lastModifiedBy>
  <cp:revision>27</cp:revision>
  <dcterms:modified xsi:type="dcterms:W3CDTF">2017-12-08T11:40:43Z</dcterms:modified>
</cp:coreProperties>
</file>