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957" r:id="rId3"/>
    <p:sldId id="968" r:id="rId4"/>
    <p:sldId id="1000" r:id="rId5"/>
    <p:sldId id="975" r:id="rId6"/>
    <p:sldId id="998" r:id="rId7"/>
    <p:sldId id="999" r:id="rId8"/>
    <p:sldId id="997" r:id="rId9"/>
    <p:sldId id="1001" r:id="rId10"/>
    <p:sldId id="1002" r:id="rId11"/>
    <p:sldId id="1003" r:id="rId12"/>
    <p:sldId id="1004" r:id="rId13"/>
    <p:sldId id="1005" r:id="rId14"/>
    <p:sldId id="1006" r:id="rId15"/>
    <p:sldId id="978" r:id="rId16"/>
    <p:sldId id="1007" r:id="rId17"/>
    <p:sldId id="1008" r:id="rId18"/>
    <p:sldId id="1009" r:id="rId19"/>
    <p:sldId id="996" r:id="rId20"/>
    <p:sldId id="1010" r:id="rId21"/>
    <p:sldId id="1014" r:id="rId22"/>
    <p:sldId id="1011" r:id="rId23"/>
    <p:sldId id="1012" r:id="rId24"/>
    <p:sldId id="1013" r:id="rId25"/>
    <p:sldId id="1015" r:id="rId26"/>
    <p:sldId id="955" r:id="rId2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EA3800"/>
    <a:srgbClr val="008000"/>
    <a:srgbClr val="336600"/>
    <a:srgbClr val="003300"/>
    <a:srgbClr val="FF4343"/>
    <a:srgbClr val="DEA400"/>
    <a:srgbClr val="F87ADD"/>
    <a:srgbClr val="1CB9C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060" autoAdjust="0"/>
  </p:normalViewPr>
  <p:slideViewPr>
    <p:cSldViewPr>
      <p:cViewPr>
        <p:scale>
          <a:sx n="80" d="100"/>
          <a:sy n="80" d="100"/>
        </p:scale>
        <p:origin x="-990"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notesViewPr>
    <p:cSldViewPr showGuides="1">
      <p:cViewPr varScale="1">
        <p:scale>
          <a:sx n="49" d="100"/>
          <a:sy n="49" d="100"/>
        </p:scale>
        <p:origin x="-1944" y="-102"/>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B2A56-9467-4330-9D4F-2E5A091D4DF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5E1E38C-7E69-4418-BD22-1499C6AC0C17}">
      <dgm:prSet custT="1"/>
      <dgm:spPr>
        <a:scene3d>
          <a:camera prst="orthographicFront"/>
          <a:lightRig rig="threePt" dir="t"/>
        </a:scene3d>
        <a:sp3d>
          <a:bevelT/>
        </a:sp3d>
      </dgm:spPr>
      <dgm:t>
        <a:bodyPr anchor="ctr"/>
        <a:lstStyle/>
        <a:p>
          <a:r>
            <a:rPr lang="en-US" sz="2400" b="1" i="0" dirty="0" smtClean="0">
              <a:solidFill>
                <a:schemeClr val="tx1"/>
              </a:solidFill>
              <a:latin typeface="+mn-lt"/>
              <a:cs typeface="Arial" pitchFamily="34" charset="0"/>
            </a:rPr>
            <a:t>ROADMAP SEEA MALAYSIA</a:t>
          </a:r>
          <a:endParaRPr lang="en-US" sz="2400" b="1" i="0" dirty="0">
            <a:solidFill>
              <a:schemeClr val="tx1"/>
            </a:solidFill>
            <a:latin typeface="+mn-lt"/>
            <a:cs typeface="Arial" pitchFamily="34" charset="0"/>
          </a:endParaRPr>
        </a:p>
      </dgm:t>
    </dgm:pt>
    <dgm:pt modelId="{31395AE4-26F8-4DC4-9C6A-8C9F8FBF4AA0}" type="parTrans" cxnId="{910C2AF1-4935-4C35-9616-9989B0EC3BDD}">
      <dgm:prSet/>
      <dgm:spPr/>
      <dgm:t>
        <a:bodyPr/>
        <a:lstStyle/>
        <a:p>
          <a:endParaRPr lang="en-US" sz="1600" b="1" dirty="0">
            <a:solidFill>
              <a:schemeClr val="tx1"/>
            </a:solidFill>
            <a:latin typeface="+mn-lt"/>
            <a:cs typeface="Arial" pitchFamily="34" charset="0"/>
          </a:endParaRPr>
        </a:p>
      </dgm:t>
    </dgm:pt>
    <dgm:pt modelId="{38BDA239-D7E7-42A0-8F8D-B3224E2F5345}" type="sibTrans" cxnId="{910C2AF1-4935-4C35-9616-9989B0EC3BDD}">
      <dgm:prSet/>
      <dgm:spPr/>
      <dgm:t>
        <a:bodyPr/>
        <a:lstStyle/>
        <a:p>
          <a:endParaRPr lang="en-US" sz="1600" b="1" dirty="0">
            <a:solidFill>
              <a:schemeClr val="tx1"/>
            </a:solidFill>
            <a:latin typeface="+mn-lt"/>
            <a:cs typeface="Arial" pitchFamily="34" charset="0"/>
          </a:endParaRPr>
        </a:p>
      </dgm:t>
    </dgm:pt>
    <dgm:pt modelId="{5A6E82F9-5F8F-4E09-A84E-0106EBC98B37}">
      <dgm:prSet custT="1"/>
      <dgm:spPr>
        <a:scene3d>
          <a:camera prst="orthographicFront"/>
          <a:lightRig rig="threePt" dir="t"/>
        </a:scene3d>
        <a:sp3d>
          <a:bevelT/>
        </a:sp3d>
      </dgm:spPr>
      <dgm:t>
        <a:bodyPr anchor="ctr"/>
        <a:lstStyle/>
        <a:p>
          <a:r>
            <a:rPr lang="en-US" sz="2400" b="1" i="0" dirty="0" smtClean="0">
              <a:solidFill>
                <a:schemeClr val="tx1"/>
              </a:solidFill>
              <a:latin typeface="+mn-lt"/>
              <a:cs typeface="Arial" pitchFamily="34" charset="0"/>
            </a:rPr>
            <a:t>WAY FORWARD</a:t>
          </a:r>
          <a:endParaRPr lang="en-US" sz="2400" b="1" i="0" dirty="0">
            <a:solidFill>
              <a:schemeClr val="tx1"/>
            </a:solidFill>
            <a:latin typeface="+mn-lt"/>
            <a:cs typeface="Arial" pitchFamily="34" charset="0"/>
          </a:endParaRPr>
        </a:p>
      </dgm:t>
    </dgm:pt>
    <dgm:pt modelId="{D952C2A4-F7D0-4E70-8D26-F29D05817E33}" type="parTrans" cxnId="{85265CBA-6ED6-4B8F-8058-7573F17BCDEE}">
      <dgm:prSet/>
      <dgm:spPr/>
      <dgm:t>
        <a:bodyPr/>
        <a:lstStyle/>
        <a:p>
          <a:endParaRPr lang="en-MY" sz="1600" b="1">
            <a:solidFill>
              <a:schemeClr val="tx1"/>
            </a:solidFill>
            <a:latin typeface="+mn-lt"/>
            <a:cs typeface="Arial" pitchFamily="34" charset="0"/>
          </a:endParaRPr>
        </a:p>
      </dgm:t>
    </dgm:pt>
    <dgm:pt modelId="{23456D1E-4B00-4C58-9FEC-342A06C93722}" type="sibTrans" cxnId="{85265CBA-6ED6-4B8F-8058-7573F17BCDEE}">
      <dgm:prSet/>
      <dgm:spPr/>
      <dgm:t>
        <a:bodyPr/>
        <a:lstStyle/>
        <a:p>
          <a:endParaRPr lang="en-MY" sz="1600" b="1">
            <a:solidFill>
              <a:schemeClr val="tx1"/>
            </a:solidFill>
            <a:latin typeface="+mn-lt"/>
            <a:cs typeface="Arial" pitchFamily="34" charset="0"/>
          </a:endParaRPr>
        </a:p>
      </dgm:t>
    </dgm:pt>
    <dgm:pt modelId="{0C0BB106-3450-404E-BD91-12FDF067D32A}">
      <dgm:prSet custT="1"/>
      <dgm:spPr>
        <a:scene3d>
          <a:camera prst="orthographicFront"/>
          <a:lightRig rig="threePt" dir="t"/>
        </a:scene3d>
        <a:sp3d>
          <a:bevelT/>
        </a:sp3d>
      </dgm:spPr>
      <dgm:t>
        <a:bodyPr/>
        <a:lstStyle/>
        <a:p>
          <a:pPr algn="l"/>
          <a:endParaRPr lang="en-MY" sz="1600" b="0" dirty="0">
            <a:solidFill>
              <a:schemeClr val="tx1"/>
            </a:solidFill>
            <a:latin typeface="+mn-lt"/>
            <a:cs typeface="Arial" pitchFamily="34" charset="0"/>
          </a:endParaRPr>
        </a:p>
      </dgm:t>
    </dgm:pt>
    <dgm:pt modelId="{369491D5-EEF4-478A-902C-A1110985496F}" type="parTrans" cxnId="{5D7476A8-AB7F-43B5-B0F8-B37E34AC61D2}">
      <dgm:prSet/>
      <dgm:spPr/>
      <dgm:t>
        <a:bodyPr/>
        <a:lstStyle/>
        <a:p>
          <a:endParaRPr lang="en-MY" sz="1600" b="1">
            <a:solidFill>
              <a:schemeClr val="tx1"/>
            </a:solidFill>
            <a:latin typeface="+mn-lt"/>
            <a:cs typeface="Arial" pitchFamily="34" charset="0"/>
          </a:endParaRPr>
        </a:p>
      </dgm:t>
    </dgm:pt>
    <dgm:pt modelId="{678E5036-2F48-4C50-9AFF-669069292008}" type="sibTrans" cxnId="{5D7476A8-AB7F-43B5-B0F8-B37E34AC61D2}">
      <dgm:prSet/>
      <dgm:spPr/>
      <dgm:t>
        <a:bodyPr/>
        <a:lstStyle/>
        <a:p>
          <a:endParaRPr lang="en-MY" sz="1600" b="1">
            <a:solidFill>
              <a:schemeClr val="tx1"/>
            </a:solidFill>
            <a:latin typeface="+mn-lt"/>
            <a:cs typeface="Arial" pitchFamily="34" charset="0"/>
          </a:endParaRPr>
        </a:p>
      </dgm:t>
    </dgm:pt>
    <dgm:pt modelId="{0FC485B1-6FFB-4F63-9F88-3F3232979E8A}">
      <dgm:prSet custT="1"/>
      <dgm:spPr>
        <a:scene3d>
          <a:camera prst="orthographicFront"/>
          <a:lightRig rig="threePt" dir="t"/>
        </a:scene3d>
        <a:sp3d>
          <a:bevelT/>
        </a:sp3d>
      </dgm:spPr>
      <dgm:t>
        <a:bodyPr anchor="ctr"/>
        <a:lstStyle/>
        <a:p>
          <a:r>
            <a:rPr lang="en-US" sz="2400" b="1" i="0" dirty="0" smtClean="0">
              <a:solidFill>
                <a:schemeClr val="tx1"/>
              </a:solidFill>
              <a:latin typeface="+mn-lt"/>
              <a:cs typeface="Arial" pitchFamily="34" charset="0"/>
            </a:rPr>
            <a:t>BACKGROUND</a:t>
          </a:r>
          <a:endParaRPr lang="en-US" sz="2400" b="1" i="0" dirty="0">
            <a:solidFill>
              <a:schemeClr val="tx1"/>
            </a:solidFill>
            <a:latin typeface="+mn-lt"/>
            <a:cs typeface="Arial" pitchFamily="34" charset="0"/>
          </a:endParaRPr>
        </a:p>
      </dgm:t>
    </dgm:pt>
    <dgm:pt modelId="{ACD16F0D-8459-43FF-9307-65CDAAC57A16}" type="parTrans" cxnId="{9D9F7484-0059-493D-805D-83923400B03D}">
      <dgm:prSet/>
      <dgm:spPr/>
      <dgm:t>
        <a:bodyPr/>
        <a:lstStyle/>
        <a:p>
          <a:endParaRPr lang="en-MY" sz="1600" b="1"/>
        </a:p>
      </dgm:t>
    </dgm:pt>
    <dgm:pt modelId="{C01F8B8D-D67A-4D70-8DC7-A55CBDE7EE26}" type="sibTrans" cxnId="{9D9F7484-0059-493D-805D-83923400B03D}">
      <dgm:prSet/>
      <dgm:spPr/>
      <dgm:t>
        <a:bodyPr/>
        <a:lstStyle/>
        <a:p>
          <a:endParaRPr lang="en-MY" sz="1600" b="1"/>
        </a:p>
      </dgm:t>
    </dgm:pt>
    <dgm:pt modelId="{FCB2E227-8A5E-4674-B000-9E21EED1958B}">
      <dgm:prSet custT="1"/>
      <dgm:spPr>
        <a:scene3d>
          <a:camera prst="orthographicFront"/>
          <a:lightRig rig="threePt" dir="t"/>
        </a:scene3d>
        <a:sp3d>
          <a:bevelT/>
        </a:sp3d>
      </dgm:spPr>
      <dgm:t>
        <a:bodyPr/>
        <a:lstStyle/>
        <a:p>
          <a:endParaRPr lang="en-US" sz="1600" b="1" dirty="0"/>
        </a:p>
      </dgm:t>
    </dgm:pt>
    <dgm:pt modelId="{1993B5FE-78CB-48E0-B8C4-7144F5E197E9}" type="parTrans" cxnId="{452C503D-3116-4BF2-8ADA-85312BBCEBA3}">
      <dgm:prSet/>
      <dgm:spPr/>
      <dgm:t>
        <a:bodyPr/>
        <a:lstStyle/>
        <a:p>
          <a:endParaRPr lang="en-MY" sz="1600" b="1"/>
        </a:p>
      </dgm:t>
    </dgm:pt>
    <dgm:pt modelId="{B7B50882-94BC-4D65-A224-6BC0CC6C58F7}" type="sibTrans" cxnId="{452C503D-3116-4BF2-8ADA-85312BBCEBA3}">
      <dgm:prSet/>
      <dgm:spPr/>
      <dgm:t>
        <a:bodyPr/>
        <a:lstStyle/>
        <a:p>
          <a:endParaRPr lang="en-MY" sz="1600" b="1"/>
        </a:p>
      </dgm:t>
    </dgm:pt>
    <dgm:pt modelId="{ED7865F0-4A48-4977-ACD0-F6250E8F921F}">
      <dgm:prSet custT="1"/>
      <dgm:spPr>
        <a:scene3d>
          <a:camera prst="orthographicFront"/>
          <a:lightRig rig="threePt" dir="t"/>
        </a:scene3d>
        <a:sp3d>
          <a:bevelT/>
        </a:sp3d>
      </dgm:spPr>
      <dgm:t>
        <a:bodyPr anchor="ctr"/>
        <a:lstStyle/>
        <a:p>
          <a:r>
            <a:rPr lang="en-US" sz="2400" b="1" i="0" dirty="0" smtClean="0">
              <a:solidFill>
                <a:schemeClr val="tx1"/>
              </a:solidFill>
              <a:latin typeface="+mn-lt"/>
              <a:cs typeface="Arial" pitchFamily="34" charset="0"/>
            </a:rPr>
            <a:t>ISSUES &amp; CHALLENGES</a:t>
          </a:r>
          <a:endParaRPr lang="en-US" sz="2400" b="1" i="0" dirty="0">
            <a:solidFill>
              <a:schemeClr val="tx1"/>
            </a:solidFill>
            <a:latin typeface="+mn-lt"/>
            <a:cs typeface="Arial" pitchFamily="34" charset="0"/>
          </a:endParaRPr>
        </a:p>
      </dgm:t>
    </dgm:pt>
    <dgm:pt modelId="{38A6CF37-A782-4FA6-8F5E-8CF38CE2A23F}" type="parTrans" cxnId="{9EF0C1E5-4C38-4204-A86C-96688B8834C1}">
      <dgm:prSet/>
      <dgm:spPr/>
      <dgm:t>
        <a:bodyPr/>
        <a:lstStyle/>
        <a:p>
          <a:endParaRPr lang="en-MY"/>
        </a:p>
      </dgm:t>
    </dgm:pt>
    <dgm:pt modelId="{85EE3EBF-8A27-4B7A-ABF4-253D1EC037F3}" type="sibTrans" cxnId="{9EF0C1E5-4C38-4204-A86C-96688B8834C1}">
      <dgm:prSet/>
      <dgm:spPr/>
      <dgm:t>
        <a:bodyPr/>
        <a:lstStyle/>
        <a:p>
          <a:endParaRPr lang="en-MY"/>
        </a:p>
      </dgm:t>
    </dgm:pt>
    <dgm:pt modelId="{126C5ACA-A4C5-4F55-AEC8-3AF8D14B7950}" type="pres">
      <dgm:prSet presAssocID="{CCAB2A56-9467-4330-9D4F-2E5A091D4DFC}" presName="linear" presStyleCnt="0">
        <dgm:presLayoutVars>
          <dgm:dir/>
          <dgm:animLvl val="lvl"/>
          <dgm:resizeHandles val="exact"/>
        </dgm:presLayoutVars>
      </dgm:prSet>
      <dgm:spPr/>
      <dgm:t>
        <a:bodyPr/>
        <a:lstStyle/>
        <a:p>
          <a:endParaRPr lang="en-GB"/>
        </a:p>
      </dgm:t>
    </dgm:pt>
    <dgm:pt modelId="{B58A8A00-61BD-48F1-AC90-F0D35EC74978}" type="pres">
      <dgm:prSet presAssocID="{0FC485B1-6FFB-4F63-9F88-3F3232979E8A}" presName="parentLin" presStyleCnt="0"/>
      <dgm:spPr/>
    </dgm:pt>
    <dgm:pt modelId="{C6983917-5208-4335-B347-A740D62A43A0}" type="pres">
      <dgm:prSet presAssocID="{0FC485B1-6FFB-4F63-9F88-3F3232979E8A}" presName="parentLeftMargin" presStyleLbl="node1" presStyleIdx="0" presStyleCnt="4"/>
      <dgm:spPr/>
      <dgm:t>
        <a:bodyPr/>
        <a:lstStyle/>
        <a:p>
          <a:endParaRPr lang="en-MY"/>
        </a:p>
      </dgm:t>
    </dgm:pt>
    <dgm:pt modelId="{BB3B4E3E-974E-40B4-849A-8C98157A34FB}" type="pres">
      <dgm:prSet presAssocID="{0FC485B1-6FFB-4F63-9F88-3F3232979E8A}" presName="parentText" presStyleLbl="node1" presStyleIdx="0" presStyleCnt="4" custScaleX="122500" custScaleY="61498" custLinFactNeighborY="-6565">
        <dgm:presLayoutVars>
          <dgm:chMax val="0"/>
          <dgm:bulletEnabled val="1"/>
        </dgm:presLayoutVars>
      </dgm:prSet>
      <dgm:spPr/>
      <dgm:t>
        <a:bodyPr/>
        <a:lstStyle/>
        <a:p>
          <a:endParaRPr lang="en-MY"/>
        </a:p>
      </dgm:t>
    </dgm:pt>
    <dgm:pt modelId="{4BC55E52-C238-469E-9E43-EA530B83FC8A}" type="pres">
      <dgm:prSet presAssocID="{0FC485B1-6FFB-4F63-9F88-3F3232979E8A}" presName="negativeSpace" presStyleCnt="0"/>
      <dgm:spPr/>
    </dgm:pt>
    <dgm:pt modelId="{49A3136A-93FB-41B0-8B66-05417DC8466C}" type="pres">
      <dgm:prSet presAssocID="{0FC485B1-6FFB-4F63-9F88-3F3232979E8A}" presName="childText" presStyleLbl="conFgAcc1" presStyleIdx="0" presStyleCnt="4" custScaleY="81556" custLinFactNeighborY="43253">
        <dgm:presLayoutVars>
          <dgm:bulletEnabled val="1"/>
        </dgm:presLayoutVars>
      </dgm:prSet>
      <dgm:spPr/>
      <dgm:t>
        <a:bodyPr/>
        <a:lstStyle/>
        <a:p>
          <a:endParaRPr lang="en-MY"/>
        </a:p>
      </dgm:t>
    </dgm:pt>
    <dgm:pt modelId="{692101A5-CB6C-43F3-84D0-AD0DBF011DE7}" type="pres">
      <dgm:prSet presAssocID="{C01F8B8D-D67A-4D70-8DC7-A55CBDE7EE26}" presName="spaceBetweenRectangles" presStyleCnt="0"/>
      <dgm:spPr/>
    </dgm:pt>
    <dgm:pt modelId="{18107636-72B5-4C99-9CCF-552D9605257D}" type="pres">
      <dgm:prSet presAssocID="{C5E1E38C-7E69-4418-BD22-1499C6AC0C17}" presName="parentLin" presStyleCnt="0"/>
      <dgm:spPr/>
      <dgm:t>
        <a:bodyPr/>
        <a:lstStyle/>
        <a:p>
          <a:endParaRPr lang="en-GB"/>
        </a:p>
      </dgm:t>
    </dgm:pt>
    <dgm:pt modelId="{6AB2977A-361B-4964-A473-B4389E3BCDAC}" type="pres">
      <dgm:prSet presAssocID="{C5E1E38C-7E69-4418-BD22-1499C6AC0C17}" presName="parentLeftMargin" presStyleLbl="node1" presStyleIdx="0" presStyleCnt="4"/>
      <dgm:spPr/>
      <dgm:t>
        <a:bodyPr/>
        <a:lstStyle/>
        <a:p>
          <a:endParaRPr lang="en-GB"/>
        </a:p>
      </dgm:t>
    </dgm:pt>
    <dgm:pt modelId="{1A1D196C-4F57-4A1C-A4D8-AA5EF637511A}" type="pres">
      <dgm:prSet presAssocID="{C5E1E38C-7E69-4418-BD22-1499C6AC0C17}" presName="parentText" presStyleLbl="node1" presStyleIdx="1" presStyleCnt="4" custScaleX="122500" custScaleY="58831">
        <dgm:presLayoutVars>
          <dgm:chMax val="0"/>
          <dgm:bulletEnabled val="1"/>
        </dgm:presLayoutVars>
      </dgm:prSet>
      <dgm:spPr/>
      <dgm:t>
        <a:bodyPr/>
        <a:lstStyle/>
        <a:p>
          <a:endParaRPr lang="en-GB"/>
        </a:p>
      </dgm:t>
    </dgm:pt>
    <dgm:pt modelId="{A116C46C-3C23-4A0F-8C41-C87A67E8753D}" type="pres">
      <dgm:prSet presAssocID="{C5E1E38C-7E69-4418-BD22-1499C6AC0C17}" presName="negativeSpace" presStyleCnt="0"/>
      <dgm:spPr/>
      <dgm:t>
        <a:bodyPr/>
        <a:lstStyle/>
        <a:p>
          <a:endParaRPr lang="en-GB"/>
        </a:p>
      </dgm:t>
    </dgm:pt>
    <dgm:pt modelId="{A0B8533C-323F-467D-AB95-132576F076C4}" type="pres">
      <dgm:prSet presAssocID="{C5E1E38C-7E69-4418-BD22-1499C6AC0C17}" presName="childText" presStyleLbl="conFgAcc1" presStyleIdx="1" presStyleCnt="4" custScaleY="87155" custLinFactNeighborY="58092">
        <dgm:presLayoutVars>
          <dgm:bulletEnabled val="1"/>
        </dgm:presLayoutVars>
      </dgm:prSet>
      <dgm:spPr/>
      <dgm:t>
        <a:bodyPr/>
        <a:lstStyle/>
        <a:p>
          <a:endParaRPr lang="en-GB"/>
        </a:p>
      </dgm:t>
    </dgm:pt>
    <dgm:pt modelId="{55C0B3C4-A0CC-49FB-B87A-C3C7CB990615}" type="pres">
      <dgm:prSet presAssocID="{38BDA239-D7E7-42A0-8F8D-B3224E2F5345}" presName="spaceBetweenRectangles" presStyleCnt="0"/>
      <dgm:spPr/>
      <dgm:t>
        <a:bodyPr/>
        <a:lstStyle/>
        <a:p>
          <a:endParaRPr lang="en-GB"/>
        </a:p>
      </dgm:t>
    </dgm:pt>
    <dgm:pt modelId="{0C8CE452-9429-4B8B-9893-585E0302E9F8}" type="pres">
      <dgm:prSet presAssocID="{ED7865F0-4A48-4977-ACD0-F6250E8F921F}" presName="parentLin" presStyleCnt="0"/>
      <dgm:spPr/>
    </dgm:pt>
    <dgm:pt modelId="{112E1C16-BA22-4F86-9B52-9EB1FF154648}" type="pres">
      <dgm:prSet presAssocID="{ED7865F0-4A48-4977-ACD0-F6250E8F921F}" presName="parentLeftMargin" presStyleLbl="node1" presStyleIdx="1" presStyleCnt="4"/>
      <dgm:spPr/>
      <dgm:t>
        <a:bodyPr/>
        <a:lstStyle/>
        <a:p>
          <a:endParaRPr lang="en-MY"/>
        </a:p>
      </dgm:t>
    </dgm:pt>
    <dgm:pt modelId="{7FAC9CF3-D718-4615-B2A4-7099D24A9AEF}" type="pres">
      <dgm:prSet presAssocID="{ED7865F0-4A48-4977-ACD0-F6250E8F921F}" presName="parentText" presStyleLbl="node1" presStyleIdx="2" presStyleCnt="4" custScaleX="122756" custScaleY="49961">
        <dgm:presLayoutVars>
          <dgm:chMax val="0"/>
          <dgm:bulletEnabled val="1"/>
        </dgm:presLayoutVars>
      </dgm:prSet>
      <dgm:spPr/>
      <dgm:t>
        <a:bodyPr/>
        <a:lstStyle/>
        <a:p>
          <a:endParaRPr lang="en-MY"/>
        </a:p>
      </dgm:t>
    </dgm:pt>
    <dgm:pt modelId="{041DBC8D-118C-41D5-A4DF-9154CEED89A7}" type="pres">
      <dgm:prSet presAssocID="{ED7865F0-4A48-4977-ACD0-F6250E8F921F}" presName="negativeSpace" presStyleCnt="0"/>
      <dgm:spPr/>
    </dgm:pt>
    <dgm:pt modelId="{FDFA3963-BABB-4003-8FFB-EE76CB4A552B}" type="pres">
      <dgm:prSet presAssocID="{ED7865F0-4A48-4977-ACD0-F6250E8F921F}" presName="childText" presStyleLbl="conFgAcc1" presStyleIdx="2" presStyleCnt="4">
        <dgm:presLayoutVars>
          <dgm:bulletEnabled val="1"/>
        </dgm:presLayoutVars>
      </dgm:prSet>
      <dgm:spPr/>
    </dgm:pt>
    <dgm:pt modelId="{CBC36E8E-CE6D-4DD8-8E6E-57516FE07DBE}" type="pres">
      <dgm:prSet presAssocID="{85EE3EBF-8A27-4B7A-ABF4-253D1EC037F3}" presName="spaceBetweenRectangles" presStyleCnt="0"/>
      <dgm:spPr/>
    </dgm:pt>
    <dgm:pt modelId="{477C364E-9E8D-4A5E-BC3C-A9FCD922A55C}" type="pres">
      <dgm:prSet presAssocID="{5A6E82F9-5F8F-4E09-A84E-0106EBC98B37}" presName="parentLin" presStyleCnt="0"/>
      <dgm:spPr/>
      <dgm:t>
        <a:bodyPr/>
        <a:lstStyle/>
        <a:p>
          <a:endParaRPr lang="en-GB"/>
        </a:p>
      </dgm:t>
    </dgm:pt>
    <dgm:pt modelId="{11874612-D4DF-4E7E-B7F2-B449CDE4D681}" type="pres">
      <dgm:prSet presAssocID="{5A6E82F9-5F8F-4E09-A84E-0106EBC98B37}" presName="parentLeftMargin" presStyleLbl="node1" presStyleIdx="2" presStyleCnt="4"/>
      <dgm:spPr/>
      <dgm:t>
        <a:bodyPr/>
        <a:lstStyle/>
        <a:p>
          <a:endParaRPr lang="en-GB"/>
        </a:p>
      </dgm:t>
    </dgm:pt>
    <dgm:pt modelId="{54CA0139-5830-42DE-B5C4-D879535D98C0}" type="pres">
      <dgm:prSet presAssocID="{5A6E82F9-5F8F-4E09-A84E-0106EBC98B37}" presName="parentText" presStyleLbl="node1" presStyleIdx="3" presStyleCnt="4" custScaleX="122500" custScaleY="54177" custLinFactNeighborY="-11308">
        <dgm:presLayoutVars>
          <dgm:chMax val="0"/>
          <dgm:bulletEnabled val="1"/>
        </dgm:presLayoutVars>
      </dgm:prSet>
      <dgm:spPr/>
      <dgm:t>
        <a:bodyPr/>
        <a:lstStyle/>
        <a:p>
          <a:endParaRPr lang="en-GB"/>
        </a:p>
      </dgm:t>
    </dgm:pt>
    <dgm:pt modelId="{95B448C4-3036-4A07-B5D0-1377AC6D4BE7}" type="pres">
      <dgm:prSet presAssocID="{5A6E82F9-5F8F-4E09-A84E-0106EBC98B37}" presName="negativeSpace" presStyleCnt="0"/>
      <dgm:spPr/>
      <dgm:t>
        <a:bodyPr/>
        <a:lstStyle/>
        <a:p>
          <a:endParaRPr lang="en-GB"/>
        </a:p>
      </dgm:t>
    </dgm:pt>
    <dgm:pt modelId="{9E31C093-A0E9-4183-A415-B851DF250845}" type="pres">
      <dgm:prSet presAssocID="{5A6E82F9-5F8F-4E09-A84E-0106EBC98B37}" presName="childText" presStyleLbl="conFgAcc1" presStyleIdx="3" presStyleCnt="4" custScaleY="56799" custLinFactNeighborY="57768">
        <dgm:presLayoutVars>
          <dgm:bulletEnabled val="1"/>
        </dgm:presLayoutVars>
      </dgm:prSet>
      <dgm:spPr>
        <a:scene3d>
          <a:camera prst="orthographicFront"/>
          <a:lightRig rig="threePt" dir="t"/>
        </a:scene3d>
        <a:sp3d>
          <a:bevelT/>
        </a:sp3d>
      </dgm:spPr>
      <dgm:t>
        <a:bodyPr/>
        <a:lstStyle/>
        <a:p>
          <a:endParaRPr lang="en-GB"/>
        </a:p>
      </dgm:t>
    </dgm:pt>
  </dgm:ptLst>
  <dgm:cxnLst>
    <dgm:cxn modelId="{18E42E4E-7AAC-469C-9AA6-3736BAE43306}" type="presOf" srcId="{ED7865F0-4A48-4977-ACD0-F6250E8F921F}" destId="{112E1C16-BA22-4F86-9B52-9EB1FF154648}" srcOrd="0" destOrd="0" presId="urn:microsoft.com/office/officeart/2005/8/layout/list1"/>
    <dgm:cxn modelId="{9EF0C1E5-4C38-4204-A86C-96688B8834C1}" srcId="{CCAB2A56-9467-4330-9D4F-2E5A091D4DFC}" destId="{ED7865F0-4A48-4977-ACD0-F6250E8F921F}" srcOrd="2" destOrd="0" parTransId="{38A6CF37-A782-4FA6-8F5E-8CF38CE2A23F}" sibTransId="{85EE3EBF-8A27-4B7A-ABF4-253D1EC037F3}"/>
    <dgm:cxn modelId="{0B477815-FE79-46FA-86A8-B46108464BCA}" type="presOf" srcId="{0C0BB106-3450-404E-BD91-12FDF067D32A}" destId="{A0B8533C-323F-467D-AB95-132576F076C4}" srcOrd="0" destOrd="0" presId="urn:microsoft.com/office/officeart/2005/8/layout/list1"/>
    <dgm:cxn modelId="{5D7476A8-AB7F-43B5-B0F8-B37E34AC61D2}" srcId="{C5E1E38C-7E69-4418-BD22-1499C6AC0C17}" destId="{0C0BB106-3450-404E-BD91-12FDF067D32A}" srcOrd="0" destOrd="0" parTransId="{369491D5-EEF4-478A-902C-A1110985496F}" sibTransId="{678E5036-2F48-4C50-9AFF-669069292008}"/>
    <dgm:cxn modelId="{9D9F7484-0059-493D-805D-83923400B03D}" srcId="{CCAB2A56-9467-4330-9D4F-2E5A091D4DFC}" destId="{0FC485B1-6FFB-4F63-9F88-3F3232979E8A}" srcOrd="0" destOrd="0" parTransId="{ACD16F0D-8459-43FF-9307-65CDAAC57A16}" sibTransId="{C01F8B8D-D67A-4D70-8DC7-A55CBDE7EE26}"/>
    <dgm:cxn modelId="{910C2AF1-4935-4C35-9616-9989B0EC3BDD}" srcId="{CCAB2A56-9467-4330-9D4F-2E5A091D4DFC}" destId="{C5E1E38C-7E69-4418-BD22-1499C6AC0C17}" srcOrd="1" destOrd="0" parTransId="{31395AE4-26F8-4DC4-9C6A-8C9F8FBF4AA0}" sibTransId="{38BDA239-D7E7-42A0-8F8D-B3224E2F5345}"/>
    <dgm:cxn modelId="{A6105D39-AEAE-425C-BEDA-D3AA4C155487}" type="presOf" srcId="{0FC485B1-6FFB-4F63-9F88-3F3232979E8A}" destId="{C6983917-5208-4335-B347-A740D62A43A0}" srcOrd="0" destOrd="0" presId="urn:microsoft.com/office/officeart/2005/8/layout/list1"/>
    <dgm:cxn modelId="{F1822606-A73E-4F57-95EB-FE2C416277F6}" type="presOf" srcId="{ED7865F0-4A48-4977-ACD0-F6250E8F921F}" destId="{7FAC9CF3-D718-4615-B2A4-7099D24A9AEF}" srcOrd="1" destOrd="0" presId="urn:microsoft.com/office/officeart/2005/8/layout/list1"/>
    <dgm:cxn modelId="{1F08B0F4-743E-42A3-BCA5-2DD2587198F7}" type="presOf" srcId="{FCB2E227-8A5E-4674-B000-9E21EED1958B}" destId="{49A3136A-93FB-41B0-8B66-05417DC8466C}" srcOrd="0" destOrd="0" presId="urn:microsoft.com/office/officeart/2005/8/layout/list1"/>
    <dgm:cxn modelId="{85265CBA-6ED6-4B8F-8058-7573F17BCDEE}" srcId="{CCAB2A56-9467-4330-9D4F-2E5A091D4DFC}" destId="{5A6E82F9-5F8F-4E09-A84E-0106EBC98B37}" srcOrd="3" destOrd="0" parTransId="{D952C2A4-F7D0-4E70-8D26-F29D05817E33}" sibTransId="{23456D1E-4B00-4C58-9FEC-342A06C93722}"/>
    <dgm:cxn modelId="{E84C8CE8-C756-47AE-8864-A3609C0D29DB}" type="presOf" srcId="{5A6E82F9-5F8F-4E09-A84E-0106EBC98B37}" destId="{11874612-D4DF-4E7E-B7F2-B449CDE4D681}" srcOrd="0" destOrd="0" presId="urn:microsoft.com/office/officeart/2005/8/layout/list1"/>
    <dgm:cxn modelId="{4EC53BB8-FD51-4137-8723-437E5F803041}" type="presOf" srcId="{C5E1E38C-7E69-4418-BD22-1499C6AC0C17}" destId="{6AB2977A-361B-4964-A473-B4389E3BCDAC}" srcOrd="0" destOrd="0" presId="urn:microsoft.com/office/officeart/2005/8/layout/list1"/>
    <dgm:cxn modelId="{452C503D-3116-4BF2-8ADA-85312BBCEBA3}" srcId="{0FC485B1-6FFB-4F63-9F88-3F3232979E8A}" destId="{FCB2E227-8A5E-4674-B000-9E21EED1958B}" srcOrd="0" destOrd="0" parTransId="{1993B5FE-78CB-48E0-B8C4-7144F5E197E9}" sibTransId="{B7B50882-94BC-4D65-A224-6BC0CC6C58F7}"/>
    <dgm:cxn modelId="{F6058AE0-1367-408B-9380-4B968244D498}" type="presOf" srcId="{CCAB2A56-9467-4330-9D4F-2E5A091D4DFC}" destId="{126C5ACA-A4C5-4F55-AEC8-3AF8D14B7950}" srcOrd="0" destOrd="0" presId="urn:microsoft.com/office/officeart/2005/8/layout/list1"/>
    <dgm:cxn modelId="{DE206E3D-9072-4F28-8A70-ABA3504FA61B}" type="presOf" srcId="{0FC485B1-6FFB-4F63-9F88-3F3232979E8A}" destId="{BB3B4E3E-974E-40B4-849A-8C98157A34FB}" srcOrd="1" destOrd="0" presId="urn:microsoft.com/office/officeart/2005/8/layout/list1"/>
    <dgm:cxn modelId="{505BC484-BAAD-46D3-99CE-7DFD0CEDA0B4}" type="presOf" srcId="{C5E1E38C-7E69-4418-BD22-1499C6AC0C17}" destId="{1A1D196C-4F57-4A1C-A4D8-AA5EF637511A}" srcOrd="1" destOrd="0" presId="urn:microsoft.com/office/officeart/2005/8/layout/list1"/>
    <dgm:cxn modelId="{F54F2BB3-3188-44BD-B975-368810E0F28B}" type="presOf" srcId="{5A6E82F9-5F8F-4E09-A84E-0106EBC98B37}" destId="{54CA0139-5830-42DE-B5C4-D879535D98C0}" srcOrd="1" destOrd="0" presId="urn:microsoft.com/office/officeart/2005/8/layout/list1"/>
    <dgm:cxn modelId="{58DE2128-1666-4713-B22E-6C41130D8F1C}" type="presParOf" srcId="{126C5ACA-A4C5-4F55-AEC8-3AF8D14B7950}" destId="{B58A8A00-61BD-48F1-AC90-F0D35EC74978}" srcOrd="0" destOrd="0" presId="urn:microsoft.com/office/officeart/2005/8/layout/list1"/>
    <dgm:cxn modelId="{D6D62E1F-09B0-4951-B9D3-778D365AAB95}" type="presParOf" srcId="{B58A8A00-61BD-48F1-AC90-F0D35EC74978}" destId="{C6983917-5208-4335-B347-A740D62A43A0}" srcOrd="0" destOrd="0" presId="urn:microsoft.com/office/officeart/2005/8/layout/list1"/>
    <dgm:cxn modelId="{084DE044-D1BF-49C8-A528-FC68CEDAD34D}" type="presParOf" srcId="{B58A8A00-61BD-48F1-AC90-F0D35EC74978}" destId="{BB3B4E3E-974E-40B4-849A-8C98157A34FB}" srcOrd="1" destOrd="0" presId="urn:microsoft.com/office/officeart/2005/8/layout/list1"/>
    <dgm:cxn modelId="{0A1C3495-ACB0-4708-83C1-1E0595A27F03}" type="presParOf" srcId="{126C5ACA-A4C5-4F55-AEC8-3AF8D14B7950}" destId="{4BC55E52-C238-469E-9E43-EA530B83FC8A}" srcOrd="1" destOrd="0" presId="urn:microsoft.com/office/officeart/2005/8/layout/list1"/>
    <dgm:cxn modelId="{B5EAA616-AE2A-4FB6-A317-FFE8EDB0130A}" type="presParOf" srcId="{126C5ACA-A4C5-4F55-AEC8-3AF8D14B7950}" destId="{49A3136A-93FB-41B0-8B66-05417DC8466C}" srcOrd="2" destOrd="0" presId="urn:microsoft.com/office/officeart/2005/8/layout/list1"/>
    <dgm:cxn modelId="{8A492C19-99FA-4965-B70B-8B11FA4ADD7B}" type="presParOf" srcId="{126C5ACA-A4C5-4F55-AEC8-3AF8D14B7950}" destId="{692101A5-CB6C-43F3-84D0-AD0DBF011DE7}" srcOrd="3" destOrd="0" presId="urn:microsoft.com/office/officeart/2005/8/layout/list1"/>
    <dgm:cxn modelId="{A06D2C2B-513A-4142-89EA-333058952A54}" type="presParOf" srcId="{126C5ACA-A4C5-4F55-AEC8-3AF8D14B7950}" destId="{18107636-72B5-4C99-9CCF-552D9605257D}" srcOrd="4" destOrd="0" presId="urn:microsoft.com/office/officeart/2005/8/layout/list1"/>
    <dgm:cxn modelId="{F2450235-1A9A-469F-8860-FCB0F12764C5}" type="presParOf" srcId="{18107636-72B5-4C99-9CCF-552D9605257D}" destId="{6AB2977A-361B-4964-A473-B4389E3BCDAC}" srcOrd="0" destOrd="0" presId="urn:microsoft.com/office/officeart/2005/8/layout/list1"/>
    <dgm:cxn modelId="{1D24488D-C81C-4636-837A-AFBE0D765CDF}" type="presParOf" srcId="{18107636-72B5-4C99-9CCF-552D9605257D}" destId="{1A1D196C-4F57-4A1C-A4D8-AA5EF637511A}" srcOrd="1" destOrd="0" presId="urn:microsoft.com/office/officeart/2005/8/layout/list1"/>
    <dgm:cxn modelId="{87B24A0D-A18C-4C7B-BF8B-4BE639924343}" type="presParOf" srcId="{126C5ACA-A4C5-4F55-AEC8-3AF8D14B7950}" destId="{A116C46C-3C23-4A0F-8C41-C87A67E8753D}" srcOrd="5" destOrd="0" presId="urn:microsoft.com/office/officeart/2005/8/layout/list1"/>
    <dgm:cxn modelId="{BF88F5ED-A260-44E4-92E2-A385AD1F203A}" type="presParOf" srcId="{126C5ACA-A4C5-4F55-AEC8-3AF8D14B7950}" destId="{A0B8533C-323F-467D-AB95-132576F076C4}" srcOrd="6" destOrd="0" presId="urn:microsoft.com/office/officeart/2005/8/layout/list1"/>
    <dgm:cxn modelId="{F325FAB2-55FD-4966-8694-417E3CF22124}" type="presParOf" srcId="{126C5ACA-A4C5-4F55-AEC8-3AF8D14B7950}" destId="{55C0B3C4-A0CC-49FB-B87A-C3C7CB990615}" srcOrd="7" destOrd="0" presId="urn:microsoft.com/office/officeart/2005/8/layout/list1"/>
    <dgm:cxn modelId="{E7328826-5BD2-479D-B0DB-EE187BA47CCE}" type="presParOf" srcId="{126C5ACA-A4C5-4F55-AEC8-3AF8D14B7950}" destId="{0C8CE452-9429-4B8B-9893-585E0302E9F8}" srcOrd="8" destOrd="0" presId="urn:microsoft.com/office/officeart/2005/8/layout/list1"/>
    <dgm:cxn modelId="{F36ED245-4D68-46D8-9CDE-129F2B0F23D8}" type="presParOf" srcId="{0C8CE452-9429-4B8B-9893-585E0302E9F8}" destId="{112E1C16-BA22-4F86-9B52-9EB1FF154648}" srcOrd="0" destOrd="0" presId="urn:microsoft.com/office/officeart/2005/8/layout/list1"/>
    <dgm:cxn modelId="{B8D04AFD-9577-44FC-96C0-EF86C590ECE9}" type="presParOf" srcId="{0C8CE452-9429-4B8B-9893-585E0302E9F8}" destId="{7FAC9CF3-D718-4615-B2A4-7099D24A9AEF}" srcOrd="1" destOrd="0" presId="urn:microsoft.com/office/officeart/2005/8/layout/list1"/>
    <dgm:cxn modelId="{31AE4816-AC30-48E0-9749-EE24153CDF93}" type="presParOf" srcId="{126C5ACA-A4C5-4F55-AEC8-3AF8D14B7950}" destId="{041DBC8D-118C-41D5-A4DF-9154CEED89A7}" srcOrd="9" destOrd="0" presId="urn:microsoft.com/office/officeart/2005/8/layout/list1"/>
    <dgm:cxn modelId="{70CCE1FA-AC92-4F03-B62A-91106FB07884}" type="presParOf" srcId="{126C5ACA-A4C5-4F55-AEC8-3AF8D14B7950}" destId="{FDFA3963-BABB-4003-8FFB-EE76CB4A552B}" srcOrd="10" destOrd="0" presId="urn:microsoft.com/office/officeart/2005/8/layout/list1"/>
    <dgm:cxn modelId="{6427AF04-6259-4023-A94C-2F0490008F39}" type="presParOf" srcId="{126C5ACA-A4C5-4F55-AEC8-3AF8D14B7950}" destId="{CBC36E8E-CE6D-4DD8-8E6E-57516FE07DBE}" srcOrd="11" destOrd="0" presId="urn:microsoft.com/office/officeart/2005/8/layout/list1"/>
    <dgm:cxn modelId="{5AB14671-35B9-4489-8715-6A7B53D6CF64}" type="presParOf" srcId="{126C5ACA-A4C5-4F55-AEC8-3AF8D14B7950}" destId="{477C364E-9E8D-4A5E-BC3C-A9FCD922A55C}" srcOrd="12" destOrd="0" presId="urn:microsoft.com/office/officeart/2005/8/layout/list1"/>
    <dgm:cxn modelId="{0AE8F228-F6EB-477B-8C2F-B6C7487D9E56}" type="presParOf" srcId="{477C364E-9E8D-4A5E-BC3C-A9FCD922A55C}" destId="{11874612-D4DF-4E7E-B7F2-B449CDE4D681}" srcOrd="0" destOrd="0" presId="urn:microsoft.com/office/officeart/2005/8/layout/list1"/>
    <dgm:cxn modelId="{F65BF2FA-7BAD-468A-A561-8E86D75B3723}" type="presParOf" srcId="{477C364E-9E8D-4A5E-BC3C-A9FCD922A55C}" destId="{54CA0139-5830-42DE-B5C4-D879535D98C0}" srcOrd="1" destOrd="0" presId="urn:microsoft.com/office/officeart/2005/8/layout/list1"/>
    <dgm:cxn modelId="{C3FA94DF-36C3-46EF-8F84-F69AFCB350C3}" type="presParOf" srcId="{126C5ACA-A4C5-4F55-AEC8-3AF8D14B7950}" destId="{95B448C4-3036-4A07-B5D0-1377AC6D4BE7}" srcOrd="13" destOrd="0" presId="urn:microsoft.com/office/officeart/2005/8/layout/list1"/>
    <dgm:cxn modelId="{B5B03BEC-BF83-4C3B-A15C-95664F5CC722}" type="presParOf" srcId="{126C5ACA-A4C5-4F55-AEC8-3AF8D14B7950}" destId="{9E31C093-A0E9-4183-A415-B851DF25084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7D12D8-71BE-42F4-AC87-9D17487F8BE6}" type="doc">
      <dgm:prSet loTypeId="urn:microsoft.com/office/officeart/2005/8/layout/vList5" loCatId="list" qsTypeId="urn:microsoft.com/office/officeart/2005/8/quickstyle/3d1" qsCatId="3D" csTypeId="urn:microsoft.com/office/officeart/2005/8/colors/colorful1#2" csCatId="colorful" phldr="1"/>
      <dgm:spPr/>
      <dgm:t>
        <a:bodyPr/>
        <a:lstStyle/>
        <a:p>
          <a:endParaRPr lang="en-US"/>
        </a:p>
      </dgm:t>
    </dgm:pt>
    <dgm:pt modelId="{7DE1BBB6-E3B9-4CE3-9F4A-9874CDEBB4FA}">
      <dgm:prSet phldrT="[Text]" custT="1"/>
      <dgm:spPr/>
      <dgm:t>
        <a:bodyPr/>
        <a:lstStyle/>
        <a:p>
          <a:r>
            <a:rPr lang="en-US" sz="2400" b="1" dirty="0" smtClean="0">
              <a:solidFill>
                <a:schemeClr val="tx1"/>
              </a:solidFill>
              <a:latin typeface="Arial" pitchFamily="34" charset="0"/>
              <a:cs typeface="Arial" pitchFamily="34" charset="0"/>
            </a:rPr>
            <a:t>Data limitation</a:t>
          </a:r>
          <a:endParaRPr lang="en-US" sz="2400" b="1" dirty="0">
            <a:solidFill>
              <a:schemeClr val="tx1"/>
            </a:solidFill>
            <a:latin typeface="Arial" pitchFamily="34" charset="0"/>
            <a:cs typeface="Arial" pitchFamily="34" charset="0"/>
          </a:endParaRPr>
        </a:p>
      </dgm:t>
    </dgm:pt>
    <dgm:pt modelId="{E12D6858-2348-4DB1-9792-FE9A4416C9EF}" type="parTrans" cxnId="{ED816E3F-6BCD-480F-A687-E8DDAC5B684C}">
      <dgm:prSet/>
      <dgm:spPr/>
      <dgm:t>
        <a:bodyPr/>
        <a:lstStyle/>
        <a:p>
          <a:endParaRPr lang="en-MY" sz="1600">
            <a:solidFill>
              <a:schemeClr val="tx1"/>
            </a:solidFill>
          </a:endParaRPr>
        </a:p>
      </dgm:t>
    </dgm:pt>
    <dgm:pt modelId="{BAFF524E-79EC-4FC9-804E-146897E7F170}" type="sibTrans" cxnId="{ED816E3F-6BCD-480F-A687-E8DDAC5B684C}">
      <dgm:prSet/>
      <dgm:spPr/>
      <dgm:t>
        <a:bodyPr/>
        <a:lstStyle/>
        <a:p>
          <a:endParaRPr lang="en-MY" sz="1600">
            <a:solidFill>
              <a:schemeClr val="tx1"/>
            </a:solidFill>
          </a:endParaRPr>
        </a:p>
      </dgm:t>
    </dgm:pt>
    <dgm:pt modelId="{F14A8F77-7785-4D8A-AC1C-FACCAB786807}">
      <dgm:prSet phldrT="[Text]" custT="1"/>
      <dgm:spPr/>
      <dgm:t>
        <a:bodyPr/>
        <a:lstStyle/>
        <a:p>
          <a:r>
            <a:rPr lang="en-US" sz="2400" b="1" dirty="0" smtClean="0">
              <a:solidFill>
                <a:schemeClr val="tx1"/>
              </a:solidFill>
              <a:latin typeface="Arial" pitchFamily="34" charset="0"/>
              <a:cs typeface="Arial" pitchFamily="34" charset="0"/>
            </a:rPr>
            <a:t>Coordination and support</a:t>
          </a:r>
          <a:endParaRPr lang="en-US" sz="2400" b="1" dirty="0">
            <a:solidFill>
              <a:schemeClr val="tx1"/>
            </a:solidFill>
            <a:latin typeface="Arial" pitchFamily="34" charset="0"/>
            <a:cs typeface="Arial" pitchFamily="34" charset="0"/>
          </a:endParaRPr>
        </a:p>
      </dgm:t>
    </dgm:pt>
    <dgm:pt modelId="{ECBEE8FC-2BC7-4941-B509-7604B0DE04D2}" type="sibTrans" cxnId="{91B29A99-4D32-48E7-B094-94884D114D95}">
      <dgm:prSet/>
      <dgm:spPr/>
      <dgm:t>
        <a:bodyPr/>
        <a:lstStyle/>
        <a:p>
          <a:endParaRPr lang="en-MY" sz="1600">
            <a:solidFill>
              <a:schemeClr val="tx1"/>
            </a:solidFill>
          </a:endParaRPr>
        </a:p>
      </dgm:t>
    </dgm:pt>
    <dgm:pt modelId="{D0DF118A-BA92-4795-8306-EF8034ABC6E7}" type="parTrans" cxnId="{91B29A99-4D32-48E7-B094-94884D114D95}">
      <dgm:prSet/>
      <dgm:spPr/>
      <dgm:t>
        <a:bodyPr/>
        <a:lstStyle/>
        <a:p>
          <a:endParaRPr lang="en-MY" sz="1600">
            <a:solidFill>
              <a:schemeClr val="tx1"/>
            </a:solidFill>
          </a:endParaRPr>
        </a:p>
      </dgm:t>
    </dgm:pt>
    <dgm:pt modelId="{93AB9FE1-900F-43DC-839F-79D5C97FDFD4}">
      <dgm:prSet phldrT="[Text]" custT="1"/>
      <dgm:spPr/>
      <dgm:t>
        <a:bodyPr/>
        <a:lstStyle/>
        <a:p>
          <a:r>
            <a:rPr lang="en-US" sz="1800" dirty="0" smtClean="0">
              <a:latin typeface="Calibri" panose="020F0502020204030204" pitchFamily="34" charset="0"/>
              <a:cs typeface="Calibri" panose="020F0502020204030204" pitchFamily="34" charset="0"/>
            </a:rPr>
            <a:t>Data @ information are scattered</a:t>
          </a:r>
          <a:endParaRPr lang="en-US" sz="1800" dirty="0">
            <a:latin typeface="Calibri" panose="020F0502020204030204" pitchFamily="34" charset="0"/>
            <a:cs typeface="Calibri" panose="020F0502020204030204" pitchFamily="34" charset="0"/>
          </a:endParaRPr>
        </a:p>
      </dgm:t>
    </dgm:pt>
    <dgm:pt modelId="{922430D7-CD5A-4A3D-8439-42D90E61CD8B}" type="parTrans" cxnId="{0AFD77CB-C682-4FDE-865D-C625CBE67F31}">
      <dgm:prSet/>
      <dgm:spPr/>
      <dgm:t>
        <a:bodyPr/>
        <a:lstStyle/>
        <a:p>
          <a:endParaRPr lang="en-MY" sz="1600">
            <a:solidFill>
              <a:schemeClr val="tx1"/>
            </a:solidFill>
          </a:endParaRPr>
        </a:p>
      </dgm:t>
    </dgm:pt>
    <dgm:pt modelId="{F4F8BAB9-4886-499C-82B9-C0462424F657}" type="sibTrans" cxnId="{0AFD77CB-C682-4FDE-865D-C625CBE67F31}">
      <dgm:prSet/>
      <dgm:spPr/>
      <dgm:t>
        <a:bodyPr/>
        <a:lstStyle/>
        <a:p>
          <a:endParaRPr lang="en-MY" sz="1600">
            <a:solidFill>
              <a:schemeClr val="tx1"/>
            </a:solidFill>
          </a:endParaRPr>
        </a:p>
      </dgm:t>
    </dgm:pt>
    <dgm:pt modelId="{32807EB0-4B6B-4C99-BD99-DAFD69BFB0DF}">
      <dgm:prSet phldrT="[Text]" custT="1"/>
      <dgm:spPr/>
      <dgm:t>
        <a:bodyPr/>
        <a:lstStyle/>
        <a:p>
          <a:r>
            <a:rPr lang="en-US" sz="1800" dirty="0" smtClean="0">
              <a:latin typeface="Calibri" panose="020F0502020204030204" pitchFamily="34" charset="0"/>
              <a:cs typeface="Calibri" panose="020F0502020204030204" pitchFamily="34" charset="0"/>
            </a:rPr>
            <a:t>Dedicated focal person from agencies</a:t>
          </a:r>
          <a:endParaRPr lang="en-US" sz="1800" dirty="0">
            <a:latin typeface="Calibri" panose="020F0502020204030204" pitchFamily="34" charset="0"/>
            <a:cs typeface="Calibri" panose="020F0502020204030204" pitchFamily="34" charset="0"/>
          </a:endParaRPr>
        </a:p>
      </dgm:t>
    </dgm:pt>
    <dgm:pt modelId="{4202AEE7-B013-4DA3-B6A3-17ADE1F0D8C7}" type="parTrans" cxnId="{C2528EBC-16B9-4B79-A9B8-3A2F6412721D}">
      <dgm:prSet/>
      <dgm:spPr/>
      <dgm:t>
        <a:bodyPr/>
        <a:lstStyle/>
        <a:p>
          <a:endParaRPr lang="en-MY" sz="1600">
            <a:solidFill>
              <a:schemeClr val="tx1"/>
            </a:solidFill>
          </a:endParaRPr>
        </a:p>
      </dgm:t>
    </dgm:pt>
    <dgm:pt modelId="{D06147EE-8932-4B5F-BCC6-F11077361FCE}" type="sibTrans" cxnId="{C2528EBC-16B9-4B79-A9B8-3A2F6412721D}">
      <dgm:prSet/>
      <dgm:spPr/>
      <dgm:t>
        <a:bodyPr/>
        <a:lstStyle/>
        <a:p>
          <a:endParaRPr lang="en-MY" sz="1600">
            <a:solidFill>
              <a:schemeClr val="tx1"/>
            </a:solidFill>
          </a:endParaRPr>
        </a:p>
      </dgm:t>
    </dgm:pt>
    <dgm:pt modelId="{B5BCB791-4509-4F72-9EB5-EF4CD9F8F79C}">
      <dgm:prSet phldrT="[Text]" custT="1"/>
      <dgm:spPr/>
      <dgm:t>
        <a:bodyPr/>
        <a:lstStyle/>
        <a:p>
          <a:r>
            <a:rPr lang="en-US" sz="1800" dirty="0" smtClean="0">
              <a:latin typeface="Calibri" panose="020F0502020204030204" pitchFamily="34" charset="0"/>
              <a:cs typeface="Calibri" panose="020F0502020204030204" pitchFamily="34" charset="0"/>
            </a:rPr>
            <a:t>Training @ courses</a:t>
          </a:r>
          <a:endParaRPr lang="en-US" sz="1800" dirty="0">
            <a:latin typeface="Calibri" panose="020F0502020204030204" pitchFamily="34" charset="0"/>
            <a:cs typeface="Calibri" panose="020F0502020204030204" pitchFamily="34" charset="0"/>
          </a:endParaRPr>
        </a:p>
      </dgm:t>
    </dgm:pt>
    <dgm:pt modelId="{18992D76-14D7-44E4-B775-C15FBDCAACD7}" type="parTrans" cxnId="{49ED4DFC-3CE8-467F-B68F-B632E78F5101}">
      <dgm:prSet/>
      <dgm:spPr/>
      <dgm:t>
        <a:bodyPr/>
        <a:lstStyle/>
        <a:p>
          <a:endParaRPr lang="en-MY" sz="1600">
            <a:solidFill>
              <a:schemeClr val="tx1"/>
            </a:solidFill>
          </a:endParaRPr>
        </a:p>
      </dgm:t>
    </dgm:pt>
    <dgm:pt modelId="{BEDA6630-21DE-457A-945B-ECF4FE20A4EB}" type="sibTrans" cxnId="{49ED4DFC-3CE8-467F-B68F-B632E78F5101}">
      <dgm:prSet/>
      <dgm:spPr/>
      <dgm:t>
        <a:bodyPr/>
        <a:lstStyle/>
        <a:p>
          <a:endParaRPr lang="en-MY" sz="1600">
            <a:solidFill>
              <a:schemeClr val="tx1"/>
            </a:solidFill>
          </a:endParaRPr>
        </a:p>
      </dgm:t>
    </dgm:pt>
    <dgm:pt modelId="{30C996A7-4958-443D-86F4-EA5ABA4E9816}">
      <dgm:prSet custT="1"/>
      <dgm:spPr/>
      <dgm:t>
        <a:bodyPr/>
        <a:lstStyle/>
        <a:p>
          <a:r>
            <a:rPr lang="en-US" sz="1800" dirty="0" smtClean="0">
              <a:latin typeface="Calibri" panose="020F0502020204030204" pitchFamily="34" charset="0"/>
              <a:cs typeface="Calibri" panose="020F0502020204030204" pitchFamily="34" charset="0"/>
            </a:rPr>
            <a:t>Data produced just for specific objectives</a:t>
          </a:r>
          <a:endParaRPr lang="en-US" sz="1800" dirty="0">
            <a:latin typeface="Calibri" panose="020F0502020204030204" pitchFamily="34" charset="0"/>
            <a:cs typeface="Calibri" panose="020F0502020204030204" pitchFamily="34" charset="0"/>
          </a:endParaRPr>
        </a:p>
      </dgm:t>
    </dgm:pt>
    <dgm:pt modelId="{F3739492-DA1B-445B-90DE-F53882DEE6DB}" type="parTrans" cxnId="{51538EAB-8DCA-47CE-B6BA-81175A0F2B64}">
      <dgm:prSet/>
      <dgm:spPr/>
      <dgm:t>
        <a:bodyPr/>
        <a:lstStyle/>
        <a:p>
          <a:endParaRPr lang="en-US" sz="1600"/>
        </a:p>
      </dgm:t>
    </dgm:pt>
    <dgm:pt modelId="{843BEEB6-4A00-44C7-AE5E-1E71237E325C}" type="sibTrans" cxnId="{51538EAB-8DCA-47CE-B6BA-81175A0F2B64}">
      <dgm:prSet/>
      <dgm:spPr/>
      <dgm:t>
        <a:bodyPr/>
        <a:lstStyle/>
        <a:p>
          <a:endParaRPr lang="en-US" sz="1600"/>
        </a:p>
      </dgm:t>
    </dgm:pt>
    <dgm:pt modelId="{258B0FDD-CC95-429C-A5DF-8EE3707CAEC2}">
      <dgm:prSet phldrT="[Text]" custT="1"/>
      <dgm:spPr/>
      <dgm:t>
        <a:bodyPr/>
        <a:lstStyle/>
        <a:p>
          <a:r>
            <a:rPr lang="en-US" sz="1800" dirty="0" smtClean="0">
              <a:latin typeface="Calibri" panose="020F0502020204030204" pitchFamily="34" charset="0"/>
              <a:cs typeface="Calibri" panose="020F0502020204030204" pitchFamily="34" charset="0"/>
            </a:rPr>
            <a:t>Technical assistance</a:t>
          </a:r>
          <a:endParaRPr lang="en-US" sz="1800" dirty="0">
            <a:latin typeface="Calibri" panose="020F0502020204030204" pitchFamily="34" charset="0"/>
            <a:cs typeface="Calibri" panose="020F0502020204030204" pitchFamily="34" charset="0"/>
          </a:endParaRPr>
        </a:p>
      </dgm:t>
    </dgm:pt>
    <dgm:pt modelId="{E1BA130A-EDEF-49B8-BD9B-3813F5B4FA91}" type="parTrans" cxnId="{D783CA36-FE73-454D-83B9-EA2A217BBB6A}">
      <dgm:prSet/>
      <dgm:spPr/>
      <dgm:t>
        <a:bodyPr/>
        <a:lstStyle/>
        <a:p>
          <a:endParaRPr lang="en-US" sz="1600"/>
        </a:p>
      </dgm:t>
    </dgm:pt>
    <dgm:pt modelId="{FF9A525A-1C5F-49AA-8E94-A5E3EF860E57}" type="sibTrans" cxnId="{D783CA36-FE73-454D-83B9-EA2A217BBB6A}">
      <dgm:prSet/>
      <dgm:spPr/>
      <dgm:t>
        <a:bodyPr/>
        <a:lstStyle/>
        <a:p>
          <a:endParaRPr lang="en-US" sz="1600"/>
        </a:p>
      </dgm:t>
    </dgm:pt>
    <dgm:pt modelId="{1C1305FB-905F-4744-BF0B-F2C2B4715871}">
      <dgm:prSet phldrT="[Text]" custT="1"/>
      <dgm:spPr/>
      <dgm:t>
        <a:bodyPr/>
        <a:lstStyle/>
        <a:p>
          <a:r>
            <a:rPr lang="en-US" sz="2400" b="1" dirty="0" smtClean="0">
              <a:solidFill>
                <a:schemeClr val="tx1"/>
              </a:solidFill>
              <a:latin typeface="Arial" pitchFamily="34" charset="0"/>
              <a:cs typeface="Arial" pitchFamily="34" charset="0"/>
            </a:rPr>
            <a:t>Capacity Building</a:t>
          </a:r>
          <a:endParaRPr lang="en-US" sz="2400" b="1" dirty="0">
            <a:solidFill>
              <a:schemeClr val="tx1"/>
            </a:solidFill>
            <a:latin typeface="Arial" pitchFamily="34" charset="0"/>
            <a:cs typeface="Arial" pitchFamily="34" charset="0"/>
          </a:endParaRPr>
        </a:p>
      </dgm:t>
    </dgm:pt>
    <dgm:pt modelId="{96690514-471B-45AE-8C33-1BC8AC44CE5A}" type="parTrans" cxnId="{FA116008-35E2-472C-B096-D9AE94C6749C}">
      <dgm:prSet/>
      <dgm:spPr/>
      <dgm:t>
        <a:bodyPr/>
        <a:lstStyle/>
        <a:p>
          <a:endParaRPr lang="en-MY" sz="1600"/>
        </a:p>
      </dgm:t>
    </dgm:pt>
    <dgm:pt modelId="{673B8B83-2C07-45D5-B836-CB7EC32EC66B}" type="sibTrans" cxnId="{FA116008-35E2-472C-B096-D9AE94C6749C}">
      <dgm:prSet/>
      <dgm:spPr/>
      <dgm:t>
        <a:bodyPr/>
        <a:lstStyle/>
        <a:p>
          <a:endParaRPr lang="en-MY" sz="1600"/>
        </a:p>
      </dgm:t>
    </dgm:pt>
    <dgm:pt modelId="{E4C05C09-17EC-4498-912B-47C20C7E0305}">
      <dgm:prSet custT="1"/>
      <dgm:spPr/>
      <dgm:t>
        <a:bodyPr/>
        <a:lstStyle/>
        <a:p>
          <a:r>
            <a:rPr lang="en-US" sz="1800" dirty="0" smtClean="0">
              <a:latin typeface="Calibri" panose="020F0502020204030204" pitchFamily="34" charset="0"/>
              <a:cs typeface="Calibri" panose="020F0502020204030204" pitchFamily="34" charset="0"/>
            </a:rPr>
            <a:t>Level of data accessibility especially in the state level</a:t>
          </a:r>
          <a:endParaRPr lang="en-US" sz="1800" dirty="0">
            <a:latin typeface="Calibri" panose="020F0502020204030204" pitchFamily="34" charset="0"/>
            <a:cs typeface="Calibri" panose="020F0502020204030204" pitchFamily="34" charset="0"/>
          </a:endParaRPr>
        </a:p>
      </dgm:t>
    </dgm:pt>
    <dgm:pt modelId="{8CA5895E-A429-4095-8EC9-7C7971B1AB49}" type="parTrans" cxnId="{C7EF66E8-CB9D-478C-8205-5B0DD6BF4573}">
      <dgm:prSet/>
      <dgm:spPr/>
      <dgm:t>
        <a:bodyPr/>
        <a:lstStyle/>
        <a:p>
          <a:endParaRPr lang="en-US"/>
        </a:p>
      </dgm:t>
    </dgm:pt>
    <dgm:pt modelId="{00E7F61F-9941-47DF-A794-59D753C03F04}" type="sibTrans" cxnId="{C7EF66E8-CB9D-478C-8205-5B0DD6BF4573}">
      <dgm:prSet/>
      <dgm:spPr/>
      <dgm:t>
        <a:bodyPr/>
        <a:lstStyle/>
        <a:p>
          <a:endParaRPr lang="en-US"/>
        </a:p>
      </dgm:t>
    </dgm:pt>
    <dgm:pt modelId="{1C4ED556-A433-453E-A7F0-63D3CF6C949B}">
      <dgm:prSet phldrT="[Text]" custT="1"/>
      <dgm:spPr/>
      <dgm:t>
        <a:bodyPr/>
        <a:lstStyle/>
        <a:p>
          <a:r>
            <a:rPr lang="en-US" sz="1800" dirty="0" smtClean="0">
              <a:latin typeface="Calibri" panose="020F0502020204030204" pitchFamily="34" charset="0"/>
              <a:cs typeface="Calibri" panose="020F0502020204030204" pitchFamily="34" charset="0"/>
            </a:rPr>
            <a:t>Support from private sector</a:t>
          </a:r>
          <a:endParaRPr lang="en-US" sz="1800" dirty="0">
            <a:latin typeface="Calibri" panose="020F0502020204030204" pitchFamily="34" charset="0"/>
            <a:cs typeface="Calibri" panose="020F0502020204030204" pitchFamily="34" charset="0"/>
          </a:endParaRPr>
        </a:p>
      </dgm:t>
    </dgm:pt>
    <dgm:pt modelId="{5DCA2306-DCDE-4857-8765-37429E274756}" type="parTrans" cxnId="{40824A4D-155D-4DDB-83B5-AC924D3A8924}">
      <dgm:prSet/>
      <dgm:spPr/>
      <dgm:t>
        <a:bodyPr/>
        <a:lstStyle/>
        <a:p>
          <a:endParaRPr lang="en-MY"/>
        </a:p>
      </dgm:t>
    </dgm:pt>
    <dgm:pt modelId="{74A9D3FB-4730-4CCA-AADE-793A1C059B72}" type="sibTrans" cxnId="{40824A4D-155D-4DDB-83B5-AC924D3A8924}">
      <dgm:prSet/>
      <dgm:spPr/>
      <dgm:t>
        <a:bodyPr/>
        <a:lstStyle/>
        <a:p>
          <a:endParaRPr lang="en-MY"/>
        </a:p>
      </dgm:t>
    </dgm:pt>
    <dgm:pt modelId="{DB434DD2-B156-4AF5-9B45-A30A223FFCD7}">
      <dgm:prSet custT="1"/>
      <dgm:spPr/>
      <dgm:t>
        <a:bodyPr/>
        <a:lstStyle/>
        <a:p>
          <a:r>
            <a:rPr lang="en-US" sz="1800" dirty="0" smtClean="0">
              <a:latin typeface="Calibri" panose="020F0502020204030204" pitchFamily="34" charset="0"/>
              <a:cs typeface="Calibri" panose="020F0502020204030204" pitchFamily="34" charset="0"/>
            </a:rPr>
            <a:t>Estimation methodology</a:t>
          </a:r>
          <a:endParaRPr lang="en-US" sz="1800" dirty="0">
            <a:latin typeface="Calibri" panose="020F0502020204030204" pitchFamily="34" charset="0"/>
            <a:cs typeface="Calibri" panose="020F0502020204030204" pitchFamily="34" charset="0"/>
          </a:endParaRPr>
        </a:p>
      </dgm:t>
    </dgm:pt>
    <dgm:pt modelId="{028880A8-18C3-4AC7-838D-50EDFED34F67}" type="parTrans" cxnId="{CE99766A-F654-46E6-8A11-82264B3C04F9}">
      <dgm:prSet/>
      <dgm:spPr/>
      <dgm:t>
        <a:bodyPr/>
        <a:lstStyle/>
        <a:p>
          <a:endParaRPr lang="en-MY"/>
        </a:p>
      </dgm:t>
    </dgm:pt>
    <dgm:pt modelId="{4B69006E-96FE-47F3-B1B1-A4F637810337}" type="sibTrans" cxnId="{CE99766A-F654-46E6-8A11-82264B3C04F9}">
      <dgm:prSet/>
      <dgm:spPr/>
      <dgm:t>
        <a:bodyPr/>
        <a:lstStyle/>
        <a:p>
          <a:endParaRPr lang="en-MY"/>
        </a:p>
      </dgm:t>
    </dgm:pt>
    <dgm:pt modelId="{4D45E4CF-DBE3-48A7-AE25-45954AEA1795}">
      <dgm:prSet phldrT="[Text]" custT="1"/>
      <dgm:spPr/>
      <dgm:t>
        <a:bodyPr/>
        <a:lstStyle/>
        <a:p>
          <a:r>
            <a:rPr lang="en-AU" sz="1800" dirty="0" smtClean="0">
              <a:latin typeface="Calibri" panose="020F0502020204030204" pitchFamily="34" charset="0"/>
              <a:cs typeface="Calibri" panose="020F0502020204030204" pitchFamily="34" charset="0"/>
            </a:rPr>
            <a:t>Convincing the policy makers on the relevance of SEEA for development planning in Malaysia</a:t>
          </a:r>
          <a:endParaRPr lang="en-US" sz="1800" dirty="0">
            <a:latin typeface="Calibri" panose="020F0502020204030204" pitchFamily="34" charset="0"/>
            <a:cs typeface="Calibri" panose="020F0502020204030204" pitchFamily="34" charset="0"/>
          </a:endParaRPr>
        </a:p>
      </dgm:t>
    </dgm:pt>
    <dgm:pt modelId="{A42AA5E5-DA3F-4E50-BC64-48CB964FE40D}" type="parTrans" cxnId="{2CA7F3C7-8B37-4D69-8271-A1B63232AF8D}">
      <dgm:prSet/>
      <dgm:spPr/>
      <dgm:t>
        <a:bodyPr/>
        <a:lstStyle/>
        <a:p>
          <a:endParaRPr lang="en-MY"/>
        </a:p>
      </dgm:t>
    </dgm:pt>
    <dgm:pt modelId="{10B5DBC4-B9B5-43F0-89F3-A34EA8D41883}" type="sibTrans" cxnId="{2CA7F3C7-8B37-4D69-8271-A1B63232AF8D}">
      <dgm:prSet/>
      <dgm:spPr/>
      <dgm:t>
        <a:bodyPr/>
        <a:lstStyle/>
        <a:p>
          <a:endParaRPr lang="en-MY"/>
        </a:p>
      </dgm:t>
    </dgm:pt>
    <dgm:pt modelId="{FE697EA6-F005-4B73-973D-35F092C3D706}">
      <dgm:prSet phldrT="[Text]" custT="1"/>
      <dgm:spPr/>
      <dgm:t>
        <a:bodyPr/>
        <a:lstStyle/>
        <a:p>
          <a:r>
            <a:rPr lang="en-MY" sz="1800" dirty="0" smtClean="0">
              <a:latin typeface="Calibri" panose="020F0502020204030204" pitchFamily="34" charset="0"/>
              <a:cs typeface="Calibri" panose="020F0502020204030204" pitchFamily="34" charset="0"/>
            </a:rPr>
            <a:t>Statisticians less skills to explain to users in layman</a:t>
          </a:r>
          <a:endParaRPr lang="en-US" sz="1800" dirty="0">
            <a:latin typeface="Calibri" panose="020F0502020204030204" pitchFamily="34" charset="0"/>
            <a:cs typeface="Calibri" panose="020F0502020204030204" pitchFamily="34" charset="0"/>
          </a:endParaRPr>
        </a:p>
      </dgm:t>
    </dgm:pt>
    <dgm:pt modelId="{4DEF223E-BB99-419C-A257-79A3D169ADA6}" type="parTrans" cxnId="{A022B1AB-A574-4C1D-91C4-062ECEE7A74B}">
      <dgm:prSet/>
      <dgm:spPr/>
      <dgm:t>
        <a:bodyPr/>
        <a:lstStyle/>
        <a:p>
          <a:endParaRPr lang="en-MY"/>
        </a:p>
      </dgm:t>
    </dgm:pt>
    <dgm:pt modelId="{7DDACD2D-D9C1-4C35-B8F8-5619C2E9F208}" type="sibTrans" cxnId="{A022B1AB-A574-4C1D-91C4-062ECEE7A74B}">
      <dgm:prSet/>
      <dgm:spPr/>
      <dgm:t>
        <a:bodyPr/>
        <a:lstStyle/>
        <a:p>
          <a:endParaRPr lang="en-MY"/>
        </a:p>
      </dgm:t>
    </dgm:pt>
    <dgm:pt modelId="{622318C8-DE8D-43C9-BBD3-8989C0FAE3A7}" type="pres">
      <dgm:prSet presAssocID="{497D12D8-71BE-42F4-AC87-9D17487F8BE6}" presName="Name0" presStyleCnt="0">
        <dgm:presLayoutVars>
          <dgm:dir/>
          <dgm:animLvl val="lvl"/>
          <dgm:resizeHandles val="exact"/>
        </dgm:presLayoutVars>
      </dgm:prSet>
      <dgm:spPr/>
      <dgm:t>
        <a:bodyPr/>
        <a:lstStyle/>
        <a:p>
          <a:endParaRPr lang="en-MY"/>
        </a:p>
      </dgm:t>
    </dgm:pt>
    <dgm:pt modelId="{7A0D7062-49A1-461D-BB71-26FBDA4D9009}" type="pres">
      <dgm:prSet presAssocID="{7DE1BBB6-E3B9-4CE3-9F4A-9874CDEBB4FA}" presName="linNode" presStyleCnt="0"/>
      <dgm:spPr/>
      <dgm:t>
        <a:bodyPr/>
        <a:lstStyle/>
        <a:p>
          <a:endParaRPr lang="en-US"/>
        </a:p>
      </dgm:t>
    </dgm:pt>
    <dgm:pt modelId="{309A28B5-2DF2-4E24-B45F-E977B675C151}" type="pres">
      <dgm:prSet presAssocID="{7DE1BBB6-E3B9-4CE3-9F4A-9874CDEBB4FA}" presName="parentText" presStyleLbl="node1" presStyleIdx="0" presStyleCnt="3" custScaleY="165119" custLinFactNeighborY="-2648">
        <dgm:presLayoutVars>
          <dgm:chMax val="1"/>
          <dgm:bulletEnabled val="1"/>
        </dgm:presLayoutVars>
      </dgm:prSet>
      <dgm:spPr/>
      <dgm:t>
        <a:bodyPr/>
        <a:lstStyle/>
        <a:p>
          <a:endParaRPr lang="en-MY"/>
        </a:p>
      </dgm:t>
    </dgm:pt>
    <dgm:pt modelId="{D2F957CC-3782-4B78-BC32-007923A48315}" type="pres">
      <dgm:prSet presAssocID="{7DE1BBB6-E3B9-4CE3-9F4A-9874CDEBB4FA}" presName="descendantText" presStyleLbl="alignAccFollowNode1" presStyleIdx="0" presStyleCnt="3" custScaleY="193143" custLinFactNeighborY="-3310">
        <dgm:presLayoutVars>
          <dgm:bulletEnabled val="1"/>
        </dgm:presLayoutVars>
      </dgm:prSet>
      <dgm:spPr/>
      <dgm:t>
        <a:bodyPr/>
        <a:lstStyle/>
        <a:p>
          <a:endParaRPr lang="en-MY"/>
        </a:p>
      </dgm:t>
    </dgm:pt>
    <dgm:pt modelId="{91F6884B-231D-4C99-BD9C-AEE0A256B096}" type="pres">
      <dgm:prSet presAssocID="{BAFF524E-79EC-4FC9-804E-146897E7F170}" presName="sp" presStyleCnt="0"/>
      <dgm:spPr/>
      <dgm:t>
        <a:bodyPr/>
        <a:lstStyle/>
        <a:p>
          <a:endParaRPr lang="en-US"/>
        </a:p>
      </dgm:t>
    </dgm:pt>
    <dgm:pt modelId="{B6BC15E9-7749-434E-B2FF-895D5597BC64}" type="pres">
      <dgm:prSet presAssocID="{F14A8F77-7785-4D8A-AC1C-FACCAB786807}" presName="linNode" presStyleCnt="0"/>
      <dgm:spPr/>
      <dgm:t>
        <a:bodyPr/>
        <a:lstStyle/>
        <a:p>
          <a:endParaRPr lang="en-US"/>
        </a:p>
      </dgm:t>
    </dgm:pt>
    <dgm:pt modelId="{4DAC0232-ED51-43B1-828A-58125D6B3C41}" type="pres">
      <dgm:prSet presAssocID="{F14A8F77-7785-4D8A-AC1C-FACCAB786807}" presName="parentText" presStyleLbl="node1" presStyleIdx="1" presStyleCnt="3" custScaleY="99943">
        <dgm:presLayoutVars>
          <dgm:chMax val="1"/>
          <dgm:bulletEnabled val="1"/>
        </dgm:presLayoutVars>
      </dgm:prSet>
      <dgm:spPr/>
      <dgm:t>
        <a:bodyPr/>
        <a:lstStyle/>
        <a:p>
          <a:endParaRPr lang="en-MY"/>
        </a:p>
      </dgm:t>
    </dgm:pt>
    <dgm:pt modelId="{B336D39D-AECE-4F78-8795-87DD2DB799FC}" type="pres">
      <dgm:prSet presAssocID="{F14A8F77-7785-4D8A-AC1C-FACCAB786807}" presName="descendantText" presStyleLbl="alignAccFollowNode1" presStyleIdx="1" presStyleCnt="3" custScaleY="126557">
        <dgm:presLayoutVars>
          <dgm:bulletEnabled val="1"/>
        </dgm:presLayoutVars>
      </dgm:prSet>
      <dgm:spPr/>
      <dgm:t>
        <a:bodyPr/>
        <a:lstStyle/>
        <a:p>
          <a:endParaRPr lang="en-MY"/>
        </a:p>
      </dgm:t>
    </dgm:pt>
    <dgm:pt modelId="{461AE71F-CF6A-442F-B2D3-677D1AD871DD}" type="pres">
      <dgm:prSet presAssocID="{ECBEE8FC-2BC7-4941-B509-7604B0DE04D2}" presName="sp" presStyleCnt="0"/>
      <dgm:spPr/>
      <dgm:t>
        <a:bodyPr/>
        <a:lstStyle/>
        <a:p>
          <a:endParaRPr lang="en-US"/>
        </a:p>
      </dgm:t>
    </dgm:pt>
    <dgm:pt modelId="{448CA22E-53D8-40BE-8568-0E56C96F83F4}" type="pres">
      <dgm:prSet presAssocID="{1C1305FB-905F-4744-BF0B-F2C2B4715871}" presName="linNode" presStyleCnt="0"/>
      <dgm:spPr/>
      <dgm:t>
        <a:bodyPr/>
        <a:lstStyle/>
        <a:p>
          <a:endParaRPr lang="en-US"/>
        </a:p>
      </dgm:t>
    </dgm:pt>
    <dgm:pt modelId="{B7D5D9EC-6C38-489F-B77A-52B8B8C55ACE}" type="pres">
      <dgm:prSet presAssocID="{1C1305FB-905F-4744-BF0B-F2C2B4715871}" presName="parentText" presStyleLbl="node1" presStyleIdx="2" presStyleCnt="3">
        <dgm:presLayoutVars>
          <dgm:chMax val="1"/>
          <dgm:bulletEnabled val="1"/>
        </dgm:presLayoutVars>
      </dgm:prSet>
      <dgm:spPr/>
      <dgm:t>
        <a:bodyPr/>
        <a:lstStyle/>
        <a:p>
          <a:endParaRPr lang="en-MY"/>
        </a:p>
      </dgm:t>
    </dgm:pt>
    <dgm:pt modelId="{A87CAF9F-9564-441A-827D-C4768585054B}" type="pres">
      <dgm:prSet presAssocID="{1C1305FB-905F-4744-BF0B-F2C2B4715871}" presName="descendantText" presStyleLbl="alignAccFollowNode1" presStyleIdx="2" presStyleCnt="3" custLinFactNeighborX="1" custLinFactNeighborY="465">
        <dgm:presLayoutVars>
          <dgm:bulletEnabled val="1"/>
        </dgm:presLayoutVars>
      </dgm:prSet>
      <dgm:spPr/>
      <dgm:t>
        <a:bodyPr/>
        <a:lstStyle/>
        <a:p>
          <a:endParaRPr lang="en-MY"/>
        </a:p>
      </dgm:t>
    </dgm:pt>
  </dgm:ptLst>
  <dgm:cxnLst>
    <dgm:cxn modelId="{51538EAB-8DCA-47CE-B6BA-81175A0F2B64}" srcId="{7DE1BBB6-E3B9-4CE3-9F4A-9874CDEBB4FA}" destId="{30C996A7-4958-443D-86F4-EA5ABA4E9816}" srcOrd="1" destOrd="0" parTransId="{F3739492-DA1B-445B-90DE-F53882DEE6DB}" sibTransId="{843BEEB6-4A00-44C7-AE5E-1E71237E325C}"/>
    <dgm:cxn modelId="{D783CA36-FE73-454D-83B9-EA2A217BBB6A}" srcId="{1C1305FB-905F-4744-BF0B-F2C2B4715871}" destId="{258B0FDD-CC95-429C-A5DF-8EE3707CAEC2}" srcOrd="1" destOrd="0" parTransId="{E1BA130A-EDEF-49B8-BD9B-3813F5B4FA91}" sibTransId="{FF9A525A-1C5F-49AA-8E94-A5E3EF860E57}"/>
    <dgm:cxn modelId="{703F0E4A-43C7-4A4A-917D-4E6707935A0B}" type="presOf" srcId="{B5BCB791-4509-4F72-9EB5-EF4CD9F8F79C}" destId="{A87CAF9F-9564-441A-827D-C4768585054B}" srcOrd="0" destOrd="0" presId="urn:microsoft.com/office/officeart/2005/8/layout/vList5"/>
    <dgm:cxn modelId="{9F69144F-05FB-4B82-8DA0-37ED10032A9D}" type="presOf" srcId="{E4C05C09-17EC-4498-912B-47C20C7E0305}" destId="{D2F957CC-3782-4B78-BC32-007923A48315}" srcOrd="0" destOrd="2" presId="urn:microsoft.com/office/officeart/2005/8/layout/vList5"/>
    <dgm:cxn modelId="{A022B1AB-A574-4C1D-91C4-062ECEE7A74B}" srcId="{1C1305FB-905F-4744-BF0B-F2C2B4715871}" destId="{FE697EA6-F005-4B73-973D-35F092C3D706}" srcOrd="2" destOrd="0" parTransId="{4DEF223E-BB99-419C-A257-79A3D169ADA6}" sibTransId="{7DDACD2D-D9C1-4C35-B8F8-5619C2E9F208}"/>
    <dgm:cxn modelId="{ED816E3F-6BCD-480F-A687-E8DDAC5B684C}" srcId="{497D12D8-71BE-42F4-AC87-9D17487F8BE6}" destId="{7DE1BBB6-E3B9-4CE3-9F4A-9874CDEBB4FA}" srcOrd="0" destOrd="0" parTransId="{E12D6858-2348-4DB1-9792-FE9A4416C9EF}" sibTransId="{BAFF524E-79EC-4FC9-804E-146897E7F170}"/>
    <dgm:cxn modelId="{AF287ED5-85A8-496F-AE10-CE7BF9894355}" type="presOf" srcId="{497D12D8-71BE-42F4-AC87-9D17487F8BE6}" destId="{622318C8-DE8D-43C9-BBD3-8989C0FAE3A7}" srcOrd="0" destOrd="0" presId="urn:microsoft.com/office/officeart/2005/8/layout/vList5"/>
    <dgm:cxn modelId="{39A3C6D5-9CB9-475E-8822-025487302C31}" type="presOf" srcId="{1C1305FB-905F-4744-BF0B-F2C2B4715871}" destId="{B7D5D9EC-6C38-489F-B77A-52B8B8C55ACE}" srcOrd="0" destOrd="0" presId="urn:microsoft.com/office/officeart/2005/8/layout/vList5"/>
    <dgm:cxn modelId="{C2528EBC-16B9-4B79-A9B8-3A2F6412721D}" srcId="{F14A8F77-7785-4D8A-AC1C-FACCAB786807}" destId="{32807EB0-4B6B-4C99-BD99-DAFD69BFB0DF}" srcOrd="0" destOrd="0" parTransId="{4202AEE7-B013-4DA3-B6A3-17ADE1F0D8C7}" sibTransId="{D06147EE-8932-4B5F-BCC6-F11077361FCE}"/>
    <dgm:cxn modelId="{033C7902-8CC5-411E-A4A6-84E7B01C8F24}" type="presOf" srcId="{1C4ED556-A433-453E-A7F0-63D3CF6C949B}" destId="{B336D39D-AECE-4F78-8795-87DD2DB799FC}" srcOrd="0" destOrd="2" presId="urn:microsoft.com/office/officeart/2005/8/layout/vList5"/>
    <dgm:cxn modelId="{40824A4D-155D-4DDB-83B5-AC924D3A8924}" srcId="{F14A8F77-7785-4D8A-AC1C-FACCAB786807}" destId="{1C4ED556-A433-453E-A7F0-63D3CF6C949B}" srcOrd="2" destOrd="0" parTransId="{5DCA2306-DCDE-4857-8765-37429E274756}" sibTransId="{74A9D3FB-4730-4CCA-AADE-793A1C059B72}"/>
    <dgm:cxn modelId="{1A482311-111E-48DD-8382-7DB35FB6E191}" type="presOf" srcId="{32807EB0-4B6B-4C99-BD99-DAFD69BFB0DF}" destId="{B336D39D-AECE-4F78-8795-87DD2DB799FC}" srcOrd="0" destOrd="0" presId="urn:microsoft.com/office/officeart/2005/8/layout/vList5"/>
    <dgm:cxn modelId="{2CA7F3C7-8B37-4D69-8271-A1B63232AF8D}" srcId="{F14A8F77-7785-4D8A-AC1C-FACCAB786807}" destId="{4D45E4CF-DBE3-48A7-AE25-45954AEA1795}" srcOrd="1" destOrd="0" parTransId="{A42AA5E5-DA3F-4E50-BC64-48CB964FE40D}" sibTransId="{10B5DBC4-B9B5-43F0-89F3-A34EA8D41883}"/>
    <dgm:cxn modelId="{4599CDD0-34B4-4519-8852-DF4383FA0BE7}" type="presOf" srcId="{258B0FDD-CC95-429C-A5DF-8EE3707CAEC2}" destId="{A87CAF9F-9564-441A-827D-C4768585054B}" srcOrd="0" destOrd="1" presId="urn:microsoft.com/office/officeart/2005/8/layout/vList5"/>
    <dgm:cxn modelId="{49ED4DFC-3CE8-467F-B68F-B632E78F5101}" srcId="{1C1305FB-905F-4744-BF0B-F2C2B4715871}" destId="{B5BCB791-4509-4F72-9EB5-EF4CD9F8F79C}" srcOrd="0" destOrd="0" parTransId="{18992D76-14D7-44E4-B775-C15FBDCAACD7}" sibTransId="{BEDA6630-21DE-457A-945B-ECF4FE20A4EB}"/>
    <dgm:cxn modelId="{FA116008-35E2-472C-B096-D9AE94C6749C}" srcId="{497D12D8-71BE-42F4-AC87-9D17487F8BE6}" destId="{1C1305FB-905F-4744-BF0B-F2C2B4715871}" srcOrd="2" destOrd="0" parTransId="{96690514-471B-45AE-8C33-1BC8AC44CE5A}" sibTransId="{673B8B83-2C07-45D5-B836-CB7EC32EC66B}"/>
    <dgm:cxn modelId="{5C470211-1E53-47FF-8600-332196CAF01D}" type="presOf" srcId="{F14A8F77-7785-4D8A-AC1C-FACCAB786807}" destId="{4DAC0232-ED51-43B1-828A-58125D6B3C41}" srcOrd="0" destOrd="0" presId="urn:microsoft.com/office/officeart/2005/8/layout/vList5"/>
    <dgm:cxn modelId="{CAF24152-267B-447A-A803-420B0CFCD229}" type="presOf" srcId="{30C996A7-4958-443D-86F4-EA5ABA4E9816}" destId="{D2F957CC-3782-4B78-BC32-007923A48315}" srcOrd="0" destOrd="1" presId="urn:microsoft.com/office/officeart/2005/8/layout/vList5"/>
    <dgm:cxn modelId="{02404641-E1B4-42C3-A243-CFD2FA7B1DBC}" type="presOf" srcId="{4D45E4CF-DBE3-48A7-AE25-45954AEA1795}" destId="{B336D39D-AECE-4F78-8795-87DD2DB799FC}" srcOrd="0" destOrd="1" presId="urn:microsoft.com/office/officeart/2005/8/layout/vList5"/>
    <dgm:cxn modelId="{09411FD3-A56D-47A6-9C52-23D6EDAE4123}" type="presOf" srcId="{DB434DD2-B156-4AF5-9B45-A30A223FFCD7}" destId="{D2F957CC-3782-4B78-BC32-007923A48315}" srcOrd="0" destOrd="3" presId="urn:microsoft.com/office/officeart/2005/8/layout/vList5"/>
    <dgm:cxn modelId="{9A4DA2A7-7F3D-454D-AE00-CF520AB525D9}" type="presOf" srcId="{93AB9FE1-900F-43DC-839F-79D5C97FDFD4}" destId="{D2F957CC-3782-4B78-BC32-007923A48315}" srcOrd="0" destOrd="0" presId="urn:microsoft.com/office/officeart/2005/8/layout/vList5"/>
    <dgm:cxn modelId="{0AFD77CB-C682-4FDE-865D-C625CBE67F31}" srcId="{7DE1BBB6-E3B9-4CE3-9F4A-9874CDEBB4FA}" destId="{93AB9FE1-900F-43DC-839F-79D5C97FDFD4}" srcOrd="0" destOrd="0" parTransId="{922430D7-CD5A-4A3D-8439-42D90E61CD8B}" sibTransId="{F4F8BAB9-4886-499C-82B9-C0462424F657}"/>
    <dgm:cxn modelId="{C7EF66E8-CB9D-478C-8205-5B0DD6BF4573}" srcId="{7DE1BBB6-E3B9-4CE3-9F4A-9874CDEBB4FA}" destId="{E4C05C09-17EC-4498-912B-47C20C7E0305}" srcOrd="2" destOrd="0" parTransId="{8CA5895E-A429-4095-8EC9-7C7971B1AB49}" sibTransId="{00E7F61F-9941-47DF-A794-59D753C03F04}"/>
    <dgm:cxn modelId="{CE99766A-F654-46E6-8A11-82264B3C04F9}" srcId="{7DE1BBB6-E3B9-4CE3-9F4A-9874CDEBB4FA}" destId="{DB434DD2-B156-4AF5-9B45-A30A223FFCD7}" srcOrd="3" destOrd="0" parTransId="{028880A8-18C3-4AC7-838D-50EDFED34F67}" sibTransId="{4B69006E-96FE-47F3-B1B1-A4F637810337}"/>
    <dgm:cxn modelId="{1A8EBF6A-9A6C-468F-A089-A116293497DB}" type="presOf" srcId="{FE697EA6-F005-4B73-973D-35F092C3D706}" destId="{A87CAF9F-9564-441A-827D-C4768585054B}" srcOrd="0" destOrd="2" presId="urn:microsoft.com/office/officeart/2005/8/layout/vList5"/>
    <dgm:cxn modelId="{6804328C-AF4F-4853-AF0A-2E6B1BD4D204}" type="presOf" srcId="{7DE1BBB6-E3B9-4CE3-9F4A-9874CDEBB4FA}" destId="{309A28B5-2DF2-4E24-B45F-E977B675C151}" srcOrd="0" destOrd="0" presId="urn:microsoft.com/office/officeart/2005/8/layout/vList5"/>
    <dgm:cxn modelId="{91B29A99-4D32-48E7-B094-94884D114D95}" srcId="{497D12D8-71BE-42F4-AC87-9D17487F8BE6}" destId="{F14A8F77-7785-4D8A-AC1C-FACCAB786807}" srcOrd="1" destOrd="0" parTransId="{D0DF118A-BA92-4795-8306-EF8034ABC6E7}" sibTransId="{ECBEE8FC-2BC7-4941-B509-7604B0DE04D2}"/>
    <dgm:cxn modelId="{E727453C-DB97-46F5-AE06-8863CCD2294A}" type="presParOf" srcId="{622318C8-DE8D-43C9-BBD3-8989C0FAE3A7}" destId="{7A0D7062-49A1-461D-BB71-26FBDA4D9009}" srcOrd="0" destOrd="0" presId="urn:microsoft.com/office/officeart/2005/8/layout/vList5"/>
    <dgm:cxn modelId="{EA069883-1AA7-439A-A4A2-5CCAA54D4B47}" type="presParOf" srcId="{7A0D7062-49A1-461D-BB71-26FBDA4D9009}" destId="{309A28B5-2DF2-4E24-B45F-E977B675C151}" srcOrd="0" destOrd="0" presId="urn:microsoft.com/office/officeart/2005/8/layout/vList5"/>
    <dgm:cxn modelId="{CBB8F530-88FB-4B93-9036-D0EAEA692732}" type="presParOf" srcId="{7A0D7062-49A1-461D-BB71-26FBDA4D9009}" destId="{D2F957CC-3782-4B78-BC32-007923A48315}" srcOrd="1" destOrd="0" presId="urn:microsoft.com/office/officeart/2005/8/layout/vList5"/>
    <dgm:cxn modelId="{E29BD1C3-E1DB-4BBE-B9F2-84F5B3C9AF46}" type="presParOf" srcId="{622318C8-DE8D-43C9-BBD3-8989C0FAE3A7}" destId="{91F6884B-231D-4C99-BD9C-AEE0A256B096}" srcOrd="1" destOrd="0" presId="urn:microsoft.com/office/officeart/2005/8/layout/vList5"/>
    <dgm:cxn modelId="{36CD7649-57F0-4F79-B5EC-3E3F4A3F6733}" type="presParOf" srcId="{622318C8-DE8D-43C9-BBD3-8989C0FAE3A7}" destId="{B6BC15E9-7749-434E-B2FF-895D5597BC64}" srcOrd="2" destOrd="0" presId="urn:microsoft.com/office/officeart/2005/8/layout/vList5"/>
    <dgm:cxn modelId="{6B062333-354D-4559-97DD-281FC047A5F2}" type="presParOf" srcId="{B6BC15E9-7749-434E-B2FF-895D5597BC64}" destId="{4DAC0232-ED51-43B1-828A-58125D6B3C41}" srcOrd="0" destOrd="0" presId="urn:microsoft.com/office/officeart/2005/8/layout/vList5"/>
    <dgm:cxn modelId="{978F3788-3BFC-4883-A7EF-F69AB4097A54}" type="presParOf" srcId="{B6BC15E9-7749-434E-B2FF-895D5597BC64}" destId="{B336D39D-AECE-4F78-8795-87DD2DB799FC}" srcOrd="1" destOrd="0" presId="urn:microsoft.com/office/officeart/2005/8/layout/vList5"/>
    <dgm:cxn modelId="{3B6CED91-C30D-484F-BE9C-D7E57FB29D42}" type="presParOf" srcId="{622318C8-DE8D-43C9-BBD3-8989C0FAE3A7}" destId="{461AE71F-CF6A-442F-B2D3-677D1AD871DD}" srcOrd="3" destOrd="0" presId="urn:microsoft.com/office/officeart/2005/8/layout/vList5"/>
    <dgm:cxn modelId="{D85AF5B7-7746-4630-97E5-EE5E35422316}" type="presParOf" srcId="{622318C8-DE8D-43C9-BBD3-8989C0FAE3A7}" destId="{448CA22E-53D8-40BE-8568-0E56C96F83F4}" srcOrd="4" destOrd="0" presId="urn:microsoft.com/office/officeart/2005/8/layout/vList5"/>
    <dgm:cxn modelId="{16D5B771-6633-432B-A8D4-2FE3E0E0344A}" type="presParOf" srcId="{448CA22E-53D8-40BE-8568-0E56C96F83F4}" destId="{B7D5D9EC-6C38-489F-B77A-52B8B8C55ACE}" srcOrd="0" destOrd="0" presId="urn:microsoft.com/office/officeart/2005/8/layout/vList5"/>
    <dgm:cxn modelId="{54A3A7E7-0E5A-4785-82F5-19C39DDAEA31}" type="presParOf" srcId="{448CA22E-53D8-40BE-8568-0E56C96F83F4}" destId="{A87CAF9F-9564-441A-827D-C4768585054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4F51B3-6AB1-40E5-A0EA-C948E45BEE36}" type="doc">
      <dgm:prSet loTypeId="urn:microsoft.com/office/officeart/2009/3/layout/StepUpProcess" loCatId="process" qsTypeId="urn:microsoft.com/office/officeart/2005/8/quickstyle/simple2" qsCatId="simple" csTypeId="urn:microsoft.com/office/officeart/2005/8/colors/colorful1#2" csCatId="colorful" phldr="1"/>
      <dgm:spPr/>
    </dgm:pt>
    <dgm:pt modelId="{572DEDE4-3F1E-49AA-8049-40379C9382FB}">
      <dgm:prSet phldrT="[Text]" custT="1"/>
      <dgm:spPr>
        <a:solidFill>
          <a:srgbClr val="FF3F3F"/>
        </a:solidFill>
        <a:scene3d>
          <a:camera prst="orthographicFront"/>
          <a:lightRig rig="threePt" dir="t"/>
        </a:scene3d>
        <a:sp3d>
          <a:bevelT/>
        </a:sp3d>
      </dgm:spPr>
      <dgm:t>
        <a:bodyPr anchor="ctr"/>
        <a:lstStyle/>
        <a:p>
          <a:pPr algn="ctr"/>
          <a:r>
            <a:rPr lang="en-US" sz="1400" b="1" dirty="0" smtClean="0">
              <a:solidFill>
                <a:schemeClr val="tx1"/>
              </a:solidFill>
            </a:rPr>
            <a:t>June –Aug. 2016</a:t>
          </a:r>
          <a:endParaRPr lang="en-MY" sz="1400" b="1" dirty="0">
            <a:solidFill>
              <a:schemeClr val="tx1"/>
            </a:solidFill>
          </a:endParaRPr>
        </a:p>
      </dgm:t>
    </dgm:pt>
    <dgm:pt modelId="{E7B2BD85-538E-42CD-B65C-1B2610A19F5E}" type="parTrans" cxnId="{CBAE7D9A-E085-4A0F-9892-2F9C7DE7E608}">
      <dgm:prSet/>
      <dgm:spPr/>
      <dgm:t>
        <a:bodyPr/>
        <a:lstStyle/>
        <a:p>
          <a:pPr algn="ctr"/>
          <a:endParaRPr lang="en-MY" b="1"/>
        </a:p>
      </dgm:t>
    </dgm:pt>
    <dgm:pt modelId="{6E5E7E43-5051-45F7-AFE1-81F3BA1F88CA}" type="sibTrans" cxnId="{CBAE7D9A-E085-4A0F-9892-2F9C7DE7E608}">
      <dgm:prSet/>
      <dgm:spPr/>
      <dgm:t>
        <a:bodyPr/>
        <a:lstStyle/>
        <a:p>
          <a:pPr algn="ctr"/>
          <a:endParaRPr lang="en-MY" b="1"/>
        </a:p>
      </dgm:t>
    </dgm:pt>
    <dgm:pt modelId="{42093EE7-90FF-4E36-A251-9330A148269C}">
      <dgm:prSet phldrT="[Text]" custT="1"/>
      <dgm:spPr>
        <a:solidFill>
          <a:srgbClr val="CCCC00"/>
        </a:solidFill>
        <a:scene3d>
          <a:camera prst="orthographicFront"/>
          <a:lightRig rig="threePt" dir="t"/>
        </a:scene3d>
        <a:sp3d>
          <a:bevelT/>
        </a:sp3d>
      </dgm:spPr>
      <dgm:t>
        <a:bodyPr anchor="ctr"/>
        <a:lstStyle/>
        <a:p>
          <a:pPr algn="ctr"/>
          <a:r>
            <a:rPr lang="en-US" sz="1400" b="1" dirty="0" smtClean="0">
              <a:solidFill>
                <a:schemeClr val="tx1"/>
              </a:solidFill>
            </a:rPr>
            <a:t>9 Nov. 2016</a:t>
          </a:r>
          <a:endParaRPr lang="en-MY" sz="1400" b="1" dirty="0">
            <a:solidFill>
              <a:schemeClr val="tx1"/>
            </a:solidFill>
          </a:endParaRPr>
        </a:p>
      </dgm:t>
    </dgm:pt>
    <dgm:pt modelId="{E60241D3-0EB0-49A3-A998-D8993DDF7B36}" type="parTrans" cxnId="{20562C71-3DE1-43C0-A03D-A1D1ADE84149}">
      <dgm:prSet/>
      <dgm:spPr/>
      <dgm:t>
        <a:bodyPr/>
        <a:lstStyle/>
        <a:p>
          <a:pPr algn="ctr"/>
          <a:endParaRPr lang="en-MY" b="1"/>
        </a:p>
      </dgm:t>
    </dgm:pt>
    <dgm:pt modelId="{4DBDC37F-9006-4FA6-9271-CF89E9953F7D}" type="sibTrans" cxnId="{20562C71-3DE1-43C0-A03D-A1D1ADE84149}">
      <dgm:prSet/>
      <dgm:spPr/>
      <dgm:t>
        <a:bodyPr/>
        <a:lstStyle/>
        <a:p>
          <a:pPr algn="ctr"/>
          <a:endParaRPr lang="en-MY" b="1"/>
        </a:p>
      </dgm:t>
    </dgm:pt>
    <dgm:pt modelId="{B88E8199-B909-4FBB-B23E-47DC4BB6D713}">
      <dgm:prSet phldrT="[Text]" custT="1"/>
      <dgm:spPr>
        <a:solidFill>
          <a:srgbClr val="FF99FF"/>
        </a:solidFill>
        <a:scene3d>
          <a:camera prst="orthographicFront"/>
          <a:lightRig rig="threePt" dir="t"/>
        </a:scene3d>
        <a:sp3d>
          <a:bevelT/>
        </a:sp3d>
      </dgm:spPr>
      <dgm:t>
        <a:bodyPr anchor="ctr"/>
        <a:lstStyle/>
        <a:p>
          <a:pPr algn="ctr"/>
          <a:r>
            <a:rPr lang="en-US" sz="1400" b="1" dirty="0" smtClean="0">
              <a:solidFill>
                <a:schemeClr val="tx1"/>
              </a:solidFill>
            </a:rPr>
            <a:t>2 Dec. 2016</a:t>
          </a:r>
          <a:endParaRPr lang="en-MY" sz="1400" b="1" dirty="0">
            <a:solidFill>
              <a:schemeClr val="tx1"/>
            </a:solidFill>
          </a:endParaRPr>
        </a:p>
      </dgm:t>
    </dgm:pt>
    <dgm:pt modelId="{AA5F6BEB-B7C2-4BE5-922C-72560EA7AFA9}" type="parTrans" cxnId="{71CFE2BB-65B2-4F6A-A1E0-F329B53E9D8F}">
      <dgm:prSet/>
      <dgm:spPr/>
      <dgm:t>
        <a:bodyPr/>
        <a:lstStyle/>
        <a:p>
          <a:pPr algn="ctr"/>
          <a:endParaRPr lang="en-MY" b="1"/>
        </a:p>
      </dgm:t>
    </dgm:pt>
    <dgm:pt modelId="{2E2D8A0B-19E4-4A31-9612-0F1A764BDB15}" type="sibTrans" cxnId="{71CFE2BB-65B2-4F6A-A1E0-F329B53E9D8F}">
      <dgm:prSet/>
      <dgm:spPr/>
      <dgm:t>
        <a:bodyPr/>
        <a:lstStyle/>
        <a:p>
          <a:pPr algn="ctr"/>
          <a:endParaRPr lang="en-MY" b="1"/>
        </a:p>
      </dgm:t>
    </dgm:pt>
    <dgm:pt modelId="{F527CE8F-48F5-4A8A-A54E-DA2F1F670CD4}">
      <dgm:prSet phldrT="[Text]" custT="1"/>
      <dgm:spPr>
        <a:solidFill>
          <a:srgbClr val="FFC000"/>
        </a:solidFill>
        <a:scene3d>
          <a:camera prst="orthographicFront"/>
          <a:lightRig rig="threePt" dir="t"/>
        </a:scene3d>
        <a:sp3d>
          <a:bevelT/>
        </a:sp3d>
      </dgm:spPr>
      <dgm:t>
        <a:bodyPr anchor="ctr"/>
        <a:lstStyle/>
        <a:p>
          <a:pPr algn="ctr"/>
          <a:r>
            <a:rPr lang="en-MY" sz="1400" b="1" dirty="0" smtClean="0">
              <a:solidFill>
                <a:schemeClr val="tx1"/>
              </a:solidFill>
            </a:rPr>
            <a:t>Sept. 2016</a:t>
          </a:r>
          <a:endParaRPr lang="en-MY" sz="1400" b="1" dirty="0">
            <a:solidFill>
              <a:schemeClr val="tx1"/>
            </a:solidFill>
          </a:endParaRPr>
        </a:p>
      </dgm:t>
    </dgm:pt>
    <dgm:pt modelId="{F6358C42-2041-407B-8073-9BCB30E81349}" type="parTrans" cxnId="{46ED65C1-4581-40D1-B0DA-14423C68F078}">
      <dgm:prSet/>
      <dgm:spPr/>
      <dgm:t>
        <a:bodyPr/>
        <a:lstStyle/>
        <a:p>
          <a:pPr algn="ctr"/>
          <a:endParaRPr lang="en-GB"/>
        </a:p>
      </dgm:t>
    </dgm:pt>
    <dgm:pt modelId="{FB651347-C4F1-447F-BE3D-7B824403101C}" type="sibTrans" cxnId="{46ED65C1-4581-40D1-B0DA-14423C68F078}">
      <dgm:prSet/>
      <dgm:spPr/>
      <dgm:t>
        <a:bodyPr/>
        <a:lstStyle/>
        <a:p>
          <a:pPr algn="ctr"/>
          <a:endParaRPr lang="en-GB"/>
        </a:p>
      </dgm:t>
    </dgm:pt>
    <dgm:pt modelId="{3E401627-2DB5-4D86-BB42-B52ED0D0B026}">
      <dgm:prSet phldrT="[Text]" custT="1"/>
      <dgm:spPr>
        <a:solidFill>
          <a:srgbClr val="00B0F0"/>
        </a:solidFill>
        <a:scene3d>
          <a:camera prst="orthographicFront"/>
          <a:lightRig rig="threePt" dir="t"/>
        </a:scene3d>
        <a:sp3d>
          <a:bevelT/>
        </a:sp3d>
      </dgm:spPr>
      <dgm:t>
        <a:bodyPr anchor="ctr"/>
        <a:lstStyle/>
        <a:p>
          <a:pPr algn="ctr"/>
          <a:r>
            <a:rPr lang="en-US" sz="1400" b="1" dirty="0" smtClean="0">
              <a:solidFill>
                <a:schemeClr val="tx1"/>
              </a:solidFill>
            </a:rPr>
            <a:t>7 Nov. 2016</a:t>
          </a:r>
          <a:endParaRPr lang="en-MY" sz="1400" b="1" dirty="0">
            <a:solidFill>
              <a:schemeClr val="tx1"/>
            </a:solidFill>
          </a:endParaRPr>
        </a:p>
      </dgm:t>
    </dgm:pt>
    <dgm:pt modelId="{62AD3FA8-34E8-4C8A-83AA-95F25D239580}" type="parTrans" cxnId="{B4595222-F40B-411C-9378-C9E985CAE08B}">
      <dgm:prSet/>
      <dgm:spPr/>
      <dgm:t>
        <a:bodyPr/>
        <a:lstStyle/>
        <a:p>
          <a:endParaRPr lang="en-MY"/>
        </a:p>
      </dgm:t>
    </dgm:pt>
    <dgm:pt modelId="{4AEA9884-DD11-482C-8A6E-5B787F32581F}" type="sibTrans" cxnId="{B4595222-F40B-411C-9378-C9E985CAE08B}">
      <dgm:prSet/>
      <dgm:spPr/>
      <dgm:t>
        <a:bodyPr/>
        <a:lstStyle/>
        <a:p>
          <a:endParaRPr lang="en-MY"/>
        </a:p>
      </dgm:t>
    </dgm:pt>
    <dgm:pt modelId="{1818A889-A7F8-4CDF-8477-494C856F2E12}" type="pres">
      <dgm:prSet presAssocID="{DA4F51B3-6AB1-40E5-A0EA-C948E45BEE36}" presName="rootnode" presStyleCnt="0">
        <dgm:presLayoutVars>
          <dgm:chMax/>
          <dgm:chPref/>
          <dgm:dir/>
          <dgm:animLvl val="lvl"/>
        </dgm:presLayoutVars>
      </dgm:prSet>
      <dgm:spPr/>
    </dgm:pt>
    <dgm:pt modelId="{BFE60971-C93D-4F71-A622-895D50ABF315}" type="pres">
      <dgm:prSet presAssocID="{572DEDE4-3F1E-49AA-8049-40379C9382FB}" presName="composite" presStyleCnt="0"/>
      <dgm:spPr/>
    </dgm:pt>
    <dgm:pt modelId="{475AB647-B35D-48E7-A284-BC6C51861722}" type="pres">
      <dgm:prSet presAssocID="{572DEDE4-3F1E-49AA-8049-40379C9382FB}" presName="LShape" presStyleLbl="alignNode1" presStyleIdx="0" presStyleCnt="9" custLinFactY="-46944" custLinFactNeighborY="-100000"/>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MY"/>
        </a:p>
      </dgm:t>
    </dgm:pt>
    <dgm:pt modelId="{EA8858D7-02BE-4741-AA79-38FBD2D514C7}" type="pres">
      <dgm:prSet presAssocID="{572DEDE4-3F1E-49AA-8049-40379C9382FB}" presName="ParentText" presStyleLbl="revTx" presStyleIdx="0" presStyleCnt="5" custScaleY="49327" custLinFactY="-33602" custLinFactNeighborX="1345" custLinFactNeighborY="-100000">
        <dgm:presLayoutVars>
          <dgm:chMax val="0"/>
          <dgm:chPref val="0"/>
          <dgm:bulletEnabled val="1"/>
        </dgm:presLayoutVars>
      </dgm:prSet>
      <dgm:spPr/>
      <dgm:t>
        <a:bodyPr/>
        <a:lstStyle/>
        <a:p>
          <a:endParaRPr lang="en-MY"/>
        </a:p>
      </dgm:t>
    </dgm:pt>
    <dgm:pt modelId="{3B5BD8CC-B774-4749-9A67-5C483EA0448B}" type="pres">
      <dgm:prSet presAssocID="{572DEDE4-3F1E-49AA-8049-40379C9382FB}" presName="Triangle" presStyleLbl="alignNode1" presStyleIdx="1" presStyleCnt="9" custLinFactY="-200000" custLinFactNeighborX="-12345" custLinFactNeighborY="-298044"/>
      <dgm:spPr>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BB38EE9-5BBD-49D8-89AB-9D869B50F290}" type="pres">
      <dgm:prSet presAssocID="{6E5E7E43-5051-45F7-AFE1-81F3BA1F88CA}" presName="sibTrans" presStyleCnt="0"/>
      <dgm:spPr/>
    </dgm:pt>
    <dgm:pt modelId="{CA1EF8F1-CD98-491D-A253-F8EB0694B638}" type="pres">
      <dgm:prSet presAssocID="{6E5E7E43-5051-45F7-AFE1-81F3BA1F88CA}" presName="space" presStyleCnt="0"/>
      <dgm:spPr/>
    </dgm:pt>
    <dgm:pt modelId="{75DDA22D-DF7B-4C89-89BC-5408AC53DE66}" type="pres">
      <dgm:prSet presAssocID="{F527CE8F-48F5-4A8A-A54E-DA2F1F670CD4}" presName="composite" presStyleCnt="0"/>
      <dgm:spPr/>
    </dgm:pt>
    <dgm:pt modelId="{A1F14824-E75C-40B0-967F-73645D10E8C8}" type="pres">
      <dgm:prSet presAssocID="{F527CE8F-48F5-4A8A-A54E-DA2F1F670CD4}" presName="LShape" presStyleLbl="alignNode1" presStyleIdx="2" presStyleCnt="9" custLinFactY="-34695" custLinFactNeighborY="-100000"/>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60557EB-DB2A-4C1A-A567-6265D8E738FE}" type="pres">
      <dgm:prSet presAssocID="{F527CE8F-48F5-4A8A-A54E-DA2F1F670CD4}" presName="ParentText" presStyleLbl="revTx" presStyleIdx="1" presStyleCnt="5" custScaleY="49327" custLinFactY="-24379" custLinFactNeighborX="1345" custLinFactNeighborY="-100000">
        <dgm:presLayoutVars>
          <dgm:chMax val="0"/>
          <dgm:chPref val="0"/>
          <dgm:bulletEnabled val="1"/>
        </dgm:presLayoutVars>
      </dgm:prSet>
      <dgm:spPr/>
      <dgm:t>
        <a:bodyPr/>
        <a:lstStyle/>
        <a:p>
          <a:endParaRPr lang="en-MY"/>
        </a:p>
      </dgm:t>
    </dgm:pt>
    <dgm:pt modelId="{7163E976-C0E3-4AB6-8851-1BB84C3DE2F7}" type="pres">
      <dgm:prSet presAssocID="{F527CE8F-48F5-4A8A-A54E-DA2F1F670CD4}" presName="Triangle" presStyleLbl="alignNode1" presStyleIdx="3" presStyleCnt="9" custLinFactY="-200000" custLinFactNeighborY="-266124"/>
      <dgm:spPr>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1168DB8-6926-44B1-834F-A0A2323BDDFC}" type="pres">
      <dgm:prSet presAssocID="{FB651347-C4F1-447F-BE3D-7B824403101C}" presName="sibTrans" presStyleCnt="0"/>
      <dgm:spPr/>
    </dgm:pt>
    <dgm:pt modelId="{37763E13-E500-4564-BEB7-6738B84A734A}" type="pres">
      <dgm:prSet presAssocID="{FB651347-C4F1-447F-BE3D-7B824403101C}" presName="space" presStyleCnt="0"/>
      <dgm:spPr/>
    </dgm:pt>
    <dgm:pt modelId="{E8119907-8E33-400D-B718-874FA0BABE04}" type="pres">
      <dgm:prSet presAssocID="{3E401627-2DB5-4D86-BB42-B52ED0D0B026}" presName="composite" presStyleCnt="0"/>
      <dgm:spPr/>
    </dgm:pt>
    <dgm:pt modelId="{3B79505F-7A93-4C1D-A928-F0AA8C99A9EA}" type="pres">
      <dgm:prSet presAssocID="{3E401627-2DB5-4D86-BB42-B52ED0D0B026}" presName="LShape" presStyleLbl="alignNode1" presStyleIdx="4" presStyleCnt="9" custLinFactY="-20321" custLinFactNeighborY="-100000"/>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3BF10B5-3D83-4266-8844-BACB5469E218}" type="pres">
      <dgm:prSet presAssocID="{3E401627-2DB5-4D86-BB42-B52ED0D0B026}" presName="ParentText" presStyleLbl="revTx" presStyleIdx="2" presStyleCnt="5" custScaleY="52714" custLinFactY="-15622" custLinFactNeighborX="445" custLinFactNeighborY="-100000">
        <dgm:presLayoutVars>
          <dgm:chMax val="0"/>
          <dgm:chPref val="0"/>
          <dgm:bulletEnabled val="1"/>
        </dgm:presLayoutVars>
      </dgm:prSet>
      <dgm:spPr/>
      <dgm:t>
        <a:bodyPr/>
        <a:lstStyle/>
        <a:p>
          <a:endParaRPr lang="en-MY"/>
        </a:p>
      </dgm:t>
    </dgm:pt>
    <dgm:pt modelId="{3B7BC798-B8C7-449C-B885-4FEF38E5044F}" type="pres">
      <dgm:prSet presAssocID="{3E401627-2DB5-4D86-BB42-B52ED0D0B026}" presName="Triangle" presStyleLbl="alignNode1" presStyleIdx="5" presStyleCnt="9" custLinFactY="-200000" custLinFactNeighborY="-215411"/>
      <dgm:spPr>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BE048FD-C872-40DA-9EBA-7791A2980151}" type="pres">
      <dgm:prSet presAssocID="{4AEA9884-DD11-482C-8A6E-5B787F32581F}" presName="sibTrans" presStyleCnt="0"/>
      <dgm:spPr/>
    </dgm:pt>
    <dgm:pt modelId="{B7E97C72-8775-436B-AD6A-3B0498499211}" type="pres">
      <dgm:prSet presAssocID="{4AEA9884-DD11-482C-8A6E-5B787F32581F}" presName="space" presStyleCnt="0"/>
      <dgm:spPr/>
    </dgm:pt>
    <dgm:pt modelId="{74525578-D60E-4BAA-8C24-71045A509F85}" type="pres">
      <dgm:prSet presAssocID="{42093EE7-90FF-4E36-A251-9330A148269C}" presName="composite" presStyleCnt="0"/>
      <dgm:spPr/>
    </dgm:pt>
    <dgm:pt modelId="{FBC554CF-1643-4A46-9539-D1A33C299A0F}" type="pres">
      <dgm:prSet presAssocID="{42093EE7-90FF-4E36-A251-9330A148269C}" presName="LShape" presStyleLbl="alignNode1" presStyleIdx="6" presStyleCnt="9" custLinFactY="-8177" custLinFactNeighborY="-100000"/>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1F3B26C-40AF-4038-B72A-062DD0BFB069}" type="pres">
      <dgm:prSet presAssocID="{42093EE7-90FF-4E36-A251-9330A148269C}" presName="ParentText" presStyleLbl="revTx" presStyleIdx="3" presStyleCnt="5" custScaleY="49327" custLinFactY="-4241" custLinFactNeighborX="1345" custLinFactNeighborY="-100000">
        <dgm:presLayoutVars>
          <dgm:chMax val="0"/>
          <dgm:chPref val="0"/>
          <dgm:bulletEnabled val="1"/>
        </dgm:presLayoutVars>
      </dgm:prSet>
      <dgm:spPr/>
      <dgm:t>
        <a:bodyPr/>
        <a:lstStyle/>
        <a:p>
          <a:endParaRPr lang="en-MY"/>
        </a:p>
      </dgm:t>
    </dgm:pt>
    <dgm:pt modelId="{798B85A6-61DB-4ADE-9CC9-B3E945CA6257}" type="pres">
      <dgm:prSet presAssocID="{42093EE7-90FF-4E36-A251-9330A148269C}" presName="Triangle" presStyleLbl="alignNode1" presStyleIdx="7" presStyleCnt="9" custLinFactY="-172567" custLinFactNeighborY="-200000"/>
      <dgm:spPr>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2AF381C-8D57-43D8-9D2D-4CC34BAF871C}" type="pres">
      <dgm:prSet presAssocID="{4DBDC37F-9006-4FA6-9271-CF89E9953F7D}" presName="sibTrans" presStyleCnt="0"/>
      <dgm:spPr/>
    </dgm:pt>
    <dgm:pt modelId="{98E03B62-B475-4250-9393-6944B07913E3}" type="pres">
      <dgm:prSet presAssocID="{4DBDC37F-9006-4FA6-9271-CF89E9953F7D}" presName="space" presStyleCnt="0"/>
      <dgm:spPr/>
    </dgm:pt>
    <dgm:pt modelId="{05876A20-CD6B-4190-BBED-E29407CD4BDC}" type="pres">
      <dgm:prSet presAssocID="{B88E8199-B909-4FBB-B23E-47DC4BB6D713}" presName="composite" presStyleCnt="0"/>
      <dgm:spPr/>
    </dgm:pt>
    <dgm:pt modelId="{F2D213FA-42BA-41FE-BDE2-C60F272FF44F}" type="pres">
      <dgm:prSet presAssocID="{B88E8199-B909-4FBB-B23E-47DC4BB6D713}" presName="LShape" presStyleLbl="alignNode1" presStyleIdx="8" presStyleCnt="9" custLinFactNeighborY="-96033"/>
      <dgm:spPr>
        <a:solidFill>
          <a:srgbClr val="FF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7E65B63-CF0E-41DF-9726-C268DF17CC36}" type="pres">
      <dgm:prSet presAssocID="{B88E8199-B909-4FBB-B23E-47DC4BB6D713}" presName="ParentText" presStyleLbl="revTx" presStyleIdx="4" presStyleCnt="5" custScaleY="49327" custLinFactNeighborY="-98521">
        <dgm:presLayoutVars>
          <dgm:chMax val="0"/>
          <dgm:chPref val="0"/>
          <dgm:bulletEnabled val="1"/>
        </dgm:presLayoutVars>
      </dgm:prSet>
      <dgm:spPr/>
      <dgm:t>
        <a:bodyPr/>
        <a:lstStyle/>
        <a:p>
          <a:endParaRPr lang="en-MY"/>
        </a:p>
      </dgm:t>
    </dgm:pt>
  </dgm:ptLst>
  <dgm:cxnLst>
    <dgm:cxn modelId="{E43419F8-5612-4BB1-84B1-D53464028353}" type="presOf" srcId="{42093EE7-90FF-4E36-A251-9330A148269C}" destId="{31F3B26C-40AF-4038-B72A-062DD0BFB069}" srcOrd="0" destOrd="0" presId="urn:microsoft.com/office/officeart/2009/3/layout/StepUpProcess"/>
    <dgm:cxn modelId="{71CFE2BB-65B2-4F6A-A1E0-F329B53E9D8F}" srcId="{DA4F51B3-6AB1-40E5-A0EA-C948E45BEE36}" destId="{B88E8199-B909-4FBB-B23E-47DC4BB6D713}" srcOrd="4" destOrd="0" parTransId="{AA5F6BEB-B7C2-4BE5-922C-72560EA7AFA9}" sibTransId="{2E2D8A0B-19E4-4A31-9612-0F1A764BDB15}"/>
    <dgm:cxn modelId="{CBAE7D9A-E085-4A0F-9892-2F9C7DE7E608}" srcId="{DA4F51B3-6AB1-40E5-A0EA-C948E45BEE36}" destId="{572DEDE4-3F1E-49AA-8049-40379C9382FB}" srcOrd="0" destOrd="0" parTransId="{E7B2BD85-538E-42CD-B65C-1B2610A19F5E}" sibTransId="{6E5E7E43-5051-45F7-AFE1-81F3BA1F88CA}"/>
    <dgm:cxn modelId="{E6D864C6-D51E-4E8D-8AC0-DBDBCE179B47}" type="presOf" srcId="{3E401627-2DB5-4D86-BB42-B52ED0D0B026}" destId="{93BF10B5-3D83-4266-8844-BACB5469E218}" srcOrd="0" destOrd="0" presId="urn:microsoft.com/office/officeart/2009/3/layout/StepUpProcess"/>
    <dgm:cxn modelId="{B123886A-6E9B-47EC-9073-839CD38D2ACF}" type="presOf" srcId="{B88E8199-B909-4FBB-B23E-47DC4BB6D713}" destId="{C7E65B63-CF0E-41DF-9726-C268DF17CC36}" srcOrd="0" destOrd="0" presId="urn:microsoft.com/office/officeart/2009/3/layout/StepUpProcess"/>
    <dgm:cxn modelId="{73D8AAF8-B0F7-4085-B152-0923E5685ECB}" type="presOf" srcId="{DA4F51B3-6AB1-40E5-A0EA-C948E45BEE36}" destId="{1818A889-A7F8-4CDF-8477-494C856F2E12}" srcOrd="0" destOrd="0" presId="urn:microsoft.com/office/officeart/2009/3/layout/StepUpProcess"/>
    <dgm:cxn modelId="{4D87400E-8936-4691-9FDA-ADC242C3E84F}" type="presOf" srcId="{572DEDE4-3F1E-49AA-8049-40379C9382FB}" destId="{EA8858D7-02BE-4741-AA79-38FBD2D514C7}" srcOrd="0" destOrd="0" presId="urn:microsoft.com/office/officeart/2009/3/layout/StepUpProcess"/>
    <dgm:cxn modelId="{20562C71-3DE1-43C0-A03D-A1D1ADE84149}" srcId="{DA4F51B3-6AB1-40E5-A0EA-C948E45BEE36}" destId="{42093EE7-90FF-4E36-A251-9330A148269C}" srcOrd="3" destOrd="0" parTransId="{E60241D3-0EB0-49A3-A998-D8993DDF7B36}" sibTransId="{4DBDC37F-9006-4FA6-9271-CF89E9953F7D}"/>
    <dgm:cxn modelId="{E93C6129-58A1-4E51-AACC-F28D055CB7DC}" type="presOf" srcId="{F527CE8F-48F5-4A8A-A54E-DA2F1F670CD4}" destId="{B60557EB-DB2A-4C1A-A567-6265D8E738FE}" srcOrd="0" destOrd="0" presId="urn:microsoft.com/office/officeart/2009/3/layout/StepUpProcess"/>
    <dgm:cxn modelId="{B4595222-F40B-411C-9378-C9E985CAE08B}" srcId="{DA4F51B3-6AB1-40E5-A0EA-C948E45BEE36}" destId="{3E401627-2DB5-4D86-BB42-B52ED0D0B026}" srcOrd="2" destOrd="0" parTransId="{62AD3FA8-34E8-4C8A-83AA-95F25D239580}" sibTransId="{4AEA9884-DD11-482C-8A6E-5B787F32581F}"/>
    <dgm:cxn modelId="{46ED65C1-4581-40D1-B0DA-14423C68F078}" srcId="{DA4F51B3-6AB1-40E5-A0EA-C948E45BEE36}" destId="{F527CE8F-48F5-4A8A-A54E-DA2F1F670CD4}" srcOrd="1" destOrd="0" parTransId="{F6358C42-2041-407B-8073-9BCB30E81349}" sibTransId="{FB651347-C4F1-447F-BE3D-7B824403101C}"/>
    <dgm:cxn modelId="{22DEFE97-FB81-4BFA-B2DB-40A34E564C52}" type="presParOf" srcId="{1818A889-A7F8-4CDF-8477-494C856F2E12}" destId="{BFE60971-C93D-4F71-A622-895D50ABF315}" srcOrd="0" destOrd="0" presId="urn:microsoft.com/office/officeart/2009/3/layout/StepUpProcess"/>
    <dgm:cxn modelId="{1F873081-83BB-4210-B51D-570D4C098137}" type="presParOf" srcId="{BFE60971-C93D-4F71-A622-895D50ABF315}" destId="{475AB647-B35D-48E7-A284-BC6C51861722}" srcOrd="0" destOrd="0" presId="urn:microsoft.com/office/officeart/2009/3/layout/StepUpProcess"/>
    <dgm:cxn modelId="{254EB780-09D3-49AE-85D4-91A1BAEA1734}" type="presParOf" srcId="{BFE60971-C93D-4F71-A622-895D50ABF315}" destId="{EA8858D7-02BE-4741-AA79-38FBD2D514C7}" srcOrd="1" destOrd="0" presId="urn:microsoft.com/office/officeart/2009/3/layout/StepUpProcess"/>
    <dgm:cxn modelId="{40CEA12B-4F94-44B1-A677-CD3F67FA9DEE}" type="presParOf" srcId="{BFE60971-C93D-4F71-A622-895D50ABF315}" destId="{3B5BD8CC-B774-4749-9A67-5C483EA0448B}" srcOrd="2" destOrd="0" presId="urn:microsoft.com/office/officeart/2009/3/layout/StepUpProcess"/>
    <dgm:cxn modelId="{5E5BACC1-8B36-4906-977E-3281D652BB55}" type="presParOf" srcId="{1818A889-A7F8-4CDF-8477-494C856F2E12}" destId="{1BB38EE9-5BBD-49D8-89AB-9D869B50F290}" srcOrd="1" destOrd="0" presId="urn:microsoft.com/office/officeart/2009/3/layout/StepUpProcess"/>
    <dgm:cxn modelId="{AAE8A5C5-5830-4DBD-B264-9F1ED2EEB4BA}" type="presParOf" srcId="{1BB38EE9-5BBD-49D8-89AB-9D869B50F290}" destId="{CA1EF8F1-CD98-491D-A253-F8EB0694B638}" srcOrd="0" destOrd="0" presId="urn:microsoft.com/office/officeart/2009/3/layout/StepUpProcess"/>
    <dgm:cxn modelId="{7C97E31B-5124-434F-9C85-BE82C5E29318}" type="presParOf" srcId="{1818A889-A7F8-4CDF-8477-494C856F2E12}" destId="{75DDA22D-DF7B-4C89-89BC-5408AC53DE66}" srcOrd="2" destOrd="0" presId="urn:microsoft.com/office/officeart/2009/3/layout/StepUpProcess"/>
    <dgm:cxn modelId="{FBA6DE2A-1C47-4CF6-A59D-96BD6B6B8A2E}" type="presParOf" srcId="{75DDA22D-DF7B-4C89-89BC-5408AC53DE66}" destId="{A1F14824-E75C-40B0-967F-73645D10E8C8}" srcOrd="0" destOrd="0" presId="urn:microsoft.com/office/officeart/2009/3/layout/StepUpProcess"/>
    <dgm:cxn modelId="{81586573-F4A9-45F0-A3EA-096C427547DB}" type="presParOf" srcId="{75DDA22D-DF7B-4C89-89BC-5408AC53DE66}" destId="{B60557EB-DB2A-4C1A-A567-6265D8E738FE}" srcOrd="1" destOrd="0" presId="urn:microsoft.com/office/officeart/2009/3/layout/StepUpProcess"/>
    <dgm:cxn modelId="{74CBACD1-617D-4EA3-B5DE-251ED6D3D1B6}" type="presParOf" srcId="{75DDA22D-DF7B-4C89-89BC-5408AC53DE66}" destId="{7163E976-C0E3-4AB6-8851-1BB84C3DE2F7}" srcOrd="2" destOrd="0" presId="urn:microsoft.com/office/officeart/2009/3/layout/StepUpProcess"/>
    <dgm:cxn modelId="{9A21DC4E-4953-474D-9363-CF9A50AC0956}" type="presParOf" srcId="{1818A889-A7F8-4CDF-8477-494C856F2E12}" destId="{B1168DB8-6926-44B1-834F-A0A2323BDDFC}" srcOrd="3" destOrd="0" presId="urn:microsoft.com/office/officeart/2009/3/layout/StepUpProcess"/>
    <dgm:cxn modelId="{A6D419D5-7C3F-46C4-B2C1-BF01B6AE3E33}" type="presParOf" srcId="{B1168DB8-6926-44B1-834F-A0A2323BDDFC}" destId="{37763E13-E500-4564-BEB7-6738B84A734A}" srcOrd="0" destOrd="0" presId="urn:microsoft.com/office/officeart/2009/3/layout/StepUpProcess"/>
    <dgm:cxn modelId="{9BEEF04F-A2EE-4BE7-A452-B3B025941E8E}" type="presParOf" srcId="{1818A889-A7F8-4CDF-8477-494C856F2E12}" destId="{E8119907-8E33-400D-B718-874FA0BABE04}" srcOrd="4" destOrd="0" presId="urn:microsoft.com/office/officeart/2009/3/layout/StepUpProcess"/>
    <dgm:cxn modelId="{2DBB8FE4-DE00-4836-A44D-7560D3B67A6B}" type="presParOf" srcId="{E8119907-8E33-400D-B718-874FA0BABE04}" destId="{3B79505F-7A93-4C1D-A928-F0AA8C99A9EA}" srcOrd="0" destOrd="0" presId="urn:microsoft.com/office/officeart/2009/3/layout/StepUpProcess"/>
    <dgm:cxn modelId="{160CDA79-7A88-48A6-9390-50D1A49507FC}" type="presParOf" srcId="{E8119907-8E33-400D-B718-874FA0BABE04}" destId="{93BF10B5-3D83-4266-8844-BACB5469E218}" srcOrd="1" destOrd="0" presId="urn:microsoft.com/office/officeart/2009/3/layout/StepUpProcess"/>
    <dgm:cxn modelId="{7A5AFD63-886D-4DA0-A3B5-35B178B4D270}" type="presParOf" srcId="{E8119907-8E33-400D-B718-874FA0BABE04}" destId="{3B7BC798-B8C7-449C-B885-4FEF38E5044F}" srcOrd="2" destOrd="0" presId="urn:microsoft.com/office/officeart/2009/3/layout/StepUpProcess"/>
    <dgm:cxn modelId="{22522887-03B2-4D4D-A47D-6FE42C99E8F7}" type="presParOf" srcId="{1818A889-A7F8-4CDF-8477-494C856F2E12}" destId="{DBE048FD-C872-40DA-9EBA-7791A2980151}" srcOrd="5" destOrd="0" presId="urn:microsoft.com/office/officeart/2009/3/layout/StepUpProcess"/>
    <dgm:cxn modelId="{5D5ECDC2-15EA-4076-9430-3B32F68BEAE7}" type="presParOf" srcId="{DBE048FD-C872-40DA-9EBA-7791A2980151}" destId="{B7E97C72-8775-436B-AD6A-3B0498499211}" srcOrd="0" destOrd="0" presId="urn:microsoft.com/office/officeart/2009/3/layout/StepUpProcess"/>
    <dgm:cxn modelId="{501494D0-363D-4C06-BCD6-08ED3A64BBBE}" type="presParOf" srcId="{1818A889-A7F8-4CDF-8477-494C856F2E12}" destId="{74525578-D60E-4BAA-8C24-71045A509F85}" srcOrd="6" destOrd="0" presId="urn:microsoft.com/office/officeart/2009/3/layout/StepUpProcess"/>
    <dgm:cxn modelId="{8A692FD6-B79E-4867-991F-64F628052DD6}" type="presParOf" srcId="{74525578-D60E-4BAA-8C24-71045A509F85}" destId="{FBC554CF-1643-4A46-9539-D1A33C299A0F}" srcOrd="0" destOrd="0" presId="urn:microsoft.com/office/officeart/2009/3/layout/StepUpProcess"/>
    <dgm:cxn modelId="{861DE398-39E9-46C1-99D0-3A77F79670CA}" type="presParOf" srcId="{74525578-D60E-4BAA-8C24-71045A509F85}" destId="{31F3B26C-40AF-4038-B72A-062DD0BFB069}" srcOrd="1" destOrd="0" presId="urn:microsoft.com/office/officeart/2009/3/layout/StepUpProcess"/>
    <dgm:cxn modelId="{C838B9B3-56A1-490F-B015-D2FBB2A36C1A}" type="presParOf" srcId="{74525578-D60E-4BAA-8C24-71045A509F85}" destId="{798B85A6-61DB-4ADE-9CC9-B3E945CA6257}" srcOrd="2" destOrd="0" presId="urn:microsoft.com/office/officeart/2009/3/layout/StepUpProcess"/>
    <dgm:cxn modelId="{4A41ED96-8AFD-4ADC-ADB5-DA3F4F26D854}" type="presParOf" srcId="{1818A889-A7F8-4CDF-8477-494C856F2E12}" destId="{62AF381C-8D57-43D8-9D2D-4CC34BAF871C}" srcOrd="7" destOrd="0" presId="urn:microsoft.com/office/officeart/2009/3/layout/StepUpProcess"/>
    <dgm:cxn modelId="{C2F2660B-165F-41F4-A4D2-35477D24ED43}" type="presParOf" srcId="{62AF381C-8D57-43D8-9D2D-4CC34BAF871C}" destId="{98E03B62-B475-4250-9393-6944B07913E3}" srcOrd="0" destOrd="0" presId="urn:microsoft.com/office/officeart/2009/3/layout/StepUpProcess"/>
    <dgm:cxn modelId="{0953C3E6-1CBD-4AE0-A175-526D4B157BD3}" type="presParOf" srcId="{1818A889-A7F8-4CDF-8477-494C856F2E12}" destId="{05876A20-CD6B-4190-BBED-E29407CD4BDC}" srcOrd="8" destOrd="0" presId="urn:microsoft.com/office/officeart/2009/3/layout/StepUpProcess"/>
    <dgm:cxn modelId="{EB581861-B7DD-449C-A8A9-1F721CE785B6}" type="presParOf" srcId="{05876A20-CD6B-4190-BBED-E29407CD4BDC}" destId="{F2D213FA-42BA-41FE-BDE2-C60F272FF44F}" srcOrd="0" destOrd="0" presId="urn:microsoft.com/office/officeart/2009/3/layout/StepUpProcess"/>
    <dgm:cxn modelId="{5E3816BC-524E-46D4-B81B-285063D822C4}" type="presParOf" srcId="{05876A20-CD6B-4190-BBED-E29407CD4BDC}" destId="{C7E65B63-CF0E-41DF-9726-C268DF17CC3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F51B3-6AB1-40E5-A0EA-C948E45BEE36}" type="doc">
      <dgm:prSet loTypeId="urn:microsoft.com/office/officeart/2009/3/layout/StepUpProcess" loCatId="process" qsTypeId="urn:microsoft.com/office/officeart/2005/8/quickstyle/simple2" qsCatId="simple" csTypeId="urn:microsoft.com/office/officeart/2005/8/colors/colorful1#2" csCatId="colorful" phldr="1"/>
      <dgm:spPr/>
    </dgm:pt>
    <dgm:pt modelId="{305C15F2-EA7C-48FB-9CC9-D763F3AC6473}">
      <dgm:prSet phldrT="[Text]" custT="1"/>
      <dgm:spPr>
        <a:solidFill>
          <a:srgbClr val="9966FF"/>
        </a:solidFill>
        <a:scene3d>
          <a:camera prst="orthographicFront"/>
          <a:lightRig rig="threePt" dir="t"/>
        </a:scene3d>
        <a:sp3d>
          <a:bevelT/>
        </a:sp3d>
      </dgm:spPr>
      <dgm:t>
        <a:bodyPr anchor="ctr"/>
        <a:lstStyle/>
        <a:p>
          <a:pPr algn="ctr"/>
          <a:r>
            <a:rPr lang="en-US" sz="1400" b="1" dirty="0" smtClean="0">
              <a:solidFill>
                <a:schemeClr val="tx1"/>
              </a:solidFill>
            </a:rPr>
            <a:t>24 – 27 Jan. 2017</a:t>
          </a:r>
          <a:endParaRPr lang="en-MY" sz="1400" b="1" dirty="0">
            <a:solidFill>
              <a:schemeClr val="tx1"/>
            </a:solidFill>
          </a:endParaRPr>
        </a:p>
      </dgm:t>
    </dgm:pt>
    <dgm:pt modelId="{F79B2A47-C659-43AA-96FA-9D647AE8E72A}" type="parTrans" cxnId="{DFD22B9E-E2E7-4FDE-9775-4DB9571B7EF6}">
      <dgm:prSet/>
      <dgm:spPr/>
      <dgm:t>
        <a:bodyPr/>
        <a:lstStyle/>
        <a:p>
          <a:pPr algn="ctr"/>
          <a:endParaRPr lang="en-MY" b="1"/>
        </a:p>
      </dgm:t>
    </dgm:pt>
    <dgm:pt modelId="{C86AC5DB-C519-42F3-9086-0D25219183CF}" type="sibTrans" cxnId="{DFD22B9E-E2E7-4FDE-9775-4DB9571B7EF6}">
      <dgm:prSet/>
      <dgm:spPr/>
      <dgm:t>
        <a:bodyPr/>
        <a:lstStyle/>
        <a:p>
          <a:pPr algn="ctr"/>
          <a:endParaRPr lang="en-MY" b="1"/>
        </a:p>
      </dgm:t>
    </dgm:pt>
    <dgm:pt modelId="{C5D2DA73-7AF2-468B-A86A-DC05B2F1539F}">
      <dgm:prSet phldrT="[Text]" custT="1"/>
      <dgm:spPr>
        <a:solidFill>
          <a:srgbClr val="FFFF00"/>
        </a:solidFill>
        <a:scene3d>
          <a:camera prst="orthographicFront"/>
          <a:lightRig rig="threePt" dir="t"/>
        </a:scene3d>
        <a:sp3d>
          <a:bevelT/>
        </a:sp3d>
      </dgm:spPr>
      <dgm:t>
        <a:bodyPr anchor="ctr"/>
        <a:lstStyle/>
        <a:p>
          <a:pPr algn="ctr"/>
          <a:r>
            <a:rPr lang="en-US" sz="1400" b="1" dirty="0" smtClean="0">
              <a:solidFill>
                <a:schemeClr val="tx1"/>
              </a:solidFill>
            </a:rPr>
            <a:t>Feb. 2017</a:t>
          </a:r>
          <a:endParaRPr lang="en-MY" sz="1400" b="1" dirty="0">
            <a:solidFill>
              <a:schemeClr val="tx1"/>
            </a:solidFill>
          </a:endParaRPr>
        </a:p>
      </dgm:t>
    </dgm:pt>
    <dgm:pt modelId="{FC76B39B-839C-48DD-8E66-5C9D730947AE}" type="parTrans" cxnId="{2B041507-4284-434A-B4EA-032205E77068}">
      <dgm:prSet/>
      <dgm:spPr/>
      <dgm:t>
        <a:bodyPr/>
        <a:lstStyle/>
        <a:p>
          <a:endParaRPr lang="en-MY"/>
        </a:p>
      </dgm:t>
    </dgm:pt>
    <dgm:pt modelId="{B242F9A6-2C5B-4A5C-B10B-E6EB140B1E7C}" type="sibTrans" cxnId="{2B041507-4284-434A-B4EA-032205E77068}">
      <dgm:prSet/>
      <dgm:spPr/>
      <dgm:t>
        <a:bodyPr/>
        <a:lstStyle/>
        <a:p>
          <a:endParaRPr lang="en-MY"/>
        </a:p>
      </dgm:t>
    </dgm:pt>
    <dgm:pt modelId="{DE036E57-C9F4-4A43-8D05-B6327A391723}">
      <dgm:prSet phldrT="[Text]" custT="1"/>
      <dgm:spPr>
        <a:solidFill>
          <a:srgbClr val="92D050"/>
        </a:solidFill>
        <a:scene3d>
          <a:camera prst="orthographicFront"/>
          <a:lightRig rig="threePt" dir="t"/>
        </a:scene3d>
        <a:sp3d>
          <a:bevelT/>
        </a:sp3d>
      </dgm:spPr>
      <dgm:t>
        <a:bodyPr anchor="ctr"/>
        <a:lstStyle/>
        <a:p>
          <a:pPr algn="ctr"/>
          <a:r>
            <a:rPr lang="en-US" sz="1400" b="1" dirty="0" smtClean="0">
              <a:solidFill>
                <a:schemeClr val="tx1"/>
              </a:solidFill>
            </a:rPr>
            <a:t>Mac – Oct. 2017</a:t>
          </a:r>
          <a:endParaRPr lang="en-MY" sz="1400" b="1" dirty="0">
            <a:solidFill>
              <a:schemeClr val="tx1"/>
            </a:solidFill>
          </a:endParaRPr>
        </a:p>
      </dgm:t>
    </dgm:pt>
    <dgm:pt modelId="{67C58A4F-0AFF-4F8D-8114-9388AE31079D}" type="parTrans" cxnId="{57037959-AAB1-4D6A-928C-DE11CF006BAA}">
      <dgm:prSet/>
      <dgm:spPr/>
      <dgm:t>
        <a:bodyPr/>
        <a:lstStyle/>
        <a:p>
          <a:endParaRPr lang="en-MY"/>
        </a:p>
      </dgm:t>
    </dgm:pt>
    <dgm:pt modelId="{A9F5403B-7378-4594-9F11-855A6F892C70}" type="sibTrans" cxnId="{57037959-AAB1-4D6A-928C-DE11CF006BAA}">
      <dgm:prSet/>
      <dgm:spPr/>
      <dgm:t>
        <a:bodyPr/>
        <a:lstStyle/>
        <a:p>
          <a:endParaRPr lang="en-MY"/>
        </a:p>
      </dgm:t>
    </dgm:pt>
    <dgm:pt modelId="{1818A889-A7F8-4CDF-8477-494C856F2E12}" type="pres">
      <dgm:prSet presAssocID="{DA4F51B3-6AB1-40E5-A0EA-C948E45BEE36}" presName="rootnode" presStyleCnt="0">
        <dgm:presLayoutVars>
          <dgm:chMax/>
          <dgm:chPref/>
          <dgm:dir/>
          <dgm:animLvl val="lvl"/>
        </dgm:presLayoutVars>
      </dgm:prSet>
      <dgm:spPr/>
    </dgm:pt>
    <dgm:pt modelId="{FEF66F56-15CD-46DE-8F91-1A161FE344F3}" type="pres">
      <dgm:prSet presAssocID="{305C15F2-EA7C-48FB-9CC9-D763F3AC6473}" presName="composite" presStyleCnt="0"/>
      <dgm:spPr/>
    </dgm:pt>
    <dgm:pt modelId="{AC755112-DBD8-4C17-A3A3-7FFFE547E18E}" type="pres">
      <dgm:prSet presAssocID="{305C15F2-EA7C-48FB-9CC9-D763F3AC6473}" presName="LShape" presStyleLbl="alignNode1" presStyleIdx="0" presStyleCnt="5" custLinFactNeighborY="-83889"/>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FA814A5-D3A5-49F4-B59B-61B3DE8B4124}" type="pres">
      <dgm:prSet presAssocID="{305C15F2-EA7C-48FB-9CC9-D763F3AC6473}" presName="ParentText" presStyleLbl="revTx" presStyleIdx="0" presStyleCnt="3" custScaleY="49327" custLinFactNeighborY="-90734">
        <dgm:presLayoutVars>
          <dgm:chMax val="0"/>
          <dgm:chPref val="0"/>
          <dgm:bulletEnabled val="1"/>
        </dgm:presLayoutVars>
      </dgm:prSet>
      <dgm:spPr/>
      <dgm:t>
        <a:bodyPr/>
        <a:lstStyle/>
        <a:p>
          <a:endParaRPr lang="en-MY"/>
        </a:p>
      </dgm:t>
    </dgm:pt>
    <dgm:pt modelId="{8FD9E755-4638-4A70-9B79-67FABA29263D}" type="pres">
      <dgm:prSet presAssocID="{305C15F2-EA7C-48FB-9CC9-D763F3AC6473}" presName="Triangle" presStyleLbl="alignNode1" presStyleIdx="1" presStyleCnt="5" custLinFactY="-100000" custLinFactNeighborX="-4376" custLinFactNeighborY="-186877"/>
      <dgm:spPr>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87D4105-31F4-4331-8FBE-4B1056467452}" type="pres">
      <dgm:prSet presAssocID="{C86AC5DB-C519-42F3-9086-0D25219183CF}" presName="sibTrans" presStyleCnt="0"/>
      <dgm:spPr/>
    </dgm:pt>
    <dgm:pt modelId="{89A58E45-BDAD-4D42-BF26-14F1BA8C36FF}" type="pres">
      <dgm:prSet presAssocID="{C86AC5DB-C519-42F3-9086-0D25219183CF}" presName="space" presStyleCnt="0"/>
      <dgm:spPr/>
    </dgm:pt>
    <dgm:pt modelId="{527E7980-0EF2-421E-A53A-8729BE5C8618}" type="pres">
      <dgm:prSet presAssocID="{C5D2DA73-7AF2-468B-A86A-DC05B2F1539F}" presName="composite" presStyleCnt="0"/>
      <dgm:spPr/>
    </dgm:pt>
    <dgm:pt modelId="{D1A4F72C-61FE-4D52-8909-C6C8BE833750}" type="pres">
      <dgm:prSet presAssocID="{C5D2DA73-7AF2-468B-A86A-DC05B2F1539F}" presName="LShape" presStyleLbl="alignNode1" presStyleIdx="2" presStyleCnt="5" custLinFactNeighborY="-69630"/>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EE8692E-932B-4259-9D7D-4FDA09EA7E80}" type="pres">
      <dgm:prSet presAssocID="{C5D2DA73-7AF2-468B-A86A-DC05B2F1539F}" presName="ParentText" presStyleLbl="revTx" presStyleIdx="1" presStyleCnt="3" custScaleY="52539" custLinFactNeighborY="-76574">
        <dgm:presLayoutVars>
          <dgm:chMax val="0"/>
          <dgm:chPref val="0"/>
          <dgm:bulletEnabled val="1"/>
        </dgm:presLayoutVars>
      </dgm:prSet>
      <dgm:spPr/>
      <dgm:t>
        <a:bodyPr/>
        <a:lstStyle/>
        <a:p>
          <a:endParaRPr lang="en-MY"/>
        </a:p>
      </dgm:t>
    </dgm:pt>
    <dgm:pt modelId="{AD53449A-DC5A-4887-B55E-13856F16368A}" type="pres">
      <dgm:prSet presAssocID="{C5D2DA73-7AF2-468B-A86A-DC05B2F1539F}" presName="Triangle" presStyleLbl="alignNode1" presStyleIdx="3" presStyleCnt="5"/>
      <dgm:spPr>
        <a:noFill/>
        <a:ln>
          <a:noFill/>
        </a:ln>
      </dgm:spPr>
    </dgm:pt>
    <dgm:pt modelId="{0BA558DC-A847-4EA0-9EDF-D125BCA150FE}" type="pres">
      <dgm:prSet presAssocID="{B242F9A6-2C5B-4A5C-B10B-E6EB140B1E7C}" presName="sibTrans" presStyleCnt="0"/>
      <dgm:spPr/>
    </dgm:pt>
    <dgm:pt modelId="{993E3405-484A-40EA-899A-A26CF31887C4}" type="pres">
      <dgm:prSet presAssocID="{B242F9A6-2C5B-4A5C-B10B-E6EB140B1E7C}" presName="space" presStyleCnt="0"/>
      <dgm:spPr/>
    </dgm:pt>
    <dgm:pt modelId="{66558C52-DFF7-4DCB-AD1E-EB032C7FB0BF}" type="pres">
      <dgm:prSet presAssocID="{DE036E57-C9F4-4A43-8D05-B6327A391723}" presName="composite" presStyleCnt="0"/>
      <dgm:spPr/>
    </dgm:pt>
    <dgm:pt modelId="{9E107392-667A-46E1-9078-5142B1C1238D}" type="pres">
      <dgm:prSet presAssocID="{DE036E57-C9F4-4A43-8D05-B6327A391723}" presName="LShape" presStyleLbl="alignNode1" presStyleIdx="4" presStyleCnt="5" custLinFactNeighborY="-56971"/>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89C95C7-2F5A-485F-A42D-332BC33EF50D}" type="pres">
      <dgm:prSet presAssocID="{DE036E57-C9F4-4A43-8D05-B6327A391723}" presName="ParentText" presStyleLbl="revTx" presStyleIdx="2" presStyleCnt="3" custScaleY="52528" custLinFactNeighborY="-68098">
        <dgm:presLayoutVars>
          <dgm:chMax val="0"/>
          <dgm:chPref val="0"/>
          <dgm:bulletEnabled val="1"/>
        </dgm:presLayoutVars>
      </dgm:prSet>
      <dgm:spPr/>
      <dgm:t>
        <a:bodyPr/>
        <a:lstStyle/>
        <a:p>
          <a:endParaRPr lang="en-MY"/>
        </a:p>
      </dgm:t>
    </dgm:pt>
  </dgm:ptLst>
  <dgm:cxnLst>
    <dgm:cxn modelId="{546935FF-3051-4681-AA52-43B27A999E4F}" type="presOf" srcId="{DE036E57-C9F4-4A43-8D05-B6327A391723}" destId="{E89C95C7-2F5A-485F-A42D-332BC33EF50D}" srcOrd="0" destOrd="0" presId="urn:microsoft.com/office/officeart/2009/3/layout/StepUpProcess"/>
    <dgm:cxn modelId="{17699A47-0BDF-4439-9D86-5607554C6CD6}" type="presOf" srcId="{305C15F2-EA7C-48FB-9CC9-D763F3AC6473}" destId="{2FA814A5-D3A5-49F4-B59B-61B3DE8B4124}" srcOrd="0" destOrd="0" presId="urn:microsoft.com/office/officeart/2009/3/layout/StepUpProcess"/>
    <dgm:cxn modelId="{29ADA73C-4FB2-47E6-B7CC-A3CAFCC8A09F}" type="presOf" srcId="{C5D2DA73-7AF2-468B-A86A-DC05B2F1539F}" destId="{8EE8692E-932B-4259-9D7D-4FDA09EA7E80}" srcOrd="0" destOrd="0" presId="urn:microsoft.com/office/officeart/2009/3/layout/StepUpProcess"/>
    <dgm:cxn modelId="{2B041507-4284-434A-B4EA-032205E77068}" srcId="{DA4F51B3-6AB1-40E5-A0EA-C948E45BEE36}" destId="{C5D2DA73-7AF2-468B-A86A-DC05B2F1539F}" srcOrd="1" destOrd="0" parTransId="{FC76B39B-839C-48DD-8E66-5C9D730947AE}" sibTransId="{B242F9A6-2C5B-4A5C-B10B-E6EB140B1E7C}"/>
    <dgm:cxn modelId="{57037959-AAB1-4D6A-928C-DE11CF006BAA}" srcId="{DA4F51B3-6AB1-40E5-A0EA-C948E45BEE36}" destId="{DE036E57-C9F4-4A43-8D05-B6327A391723}" srcOrd="2" destOrd="0" parTransId="{67C58A4F-0AFF-4F8D-8114-9388AE31079D}" sibTransId="{A9F5403B-7378-4594-9F11-855A6F892C70}"/>
    <dgm:cxn modelId="{DFD22B9E-E2E7-4FDE-9775-4DB9571B7EF6}" srcId="{DA4F51B3-6AB1-40E5-A0EA-C948E45BEE36}" destId="{305C15F2-EA7C-48FB-9CC9-D763F3AC6473}" srcOrd="0" destOrd="0" parTransId="{F79B2A47-C659-43AA-96FA-9D647AE8E72A}" sibTransId="{C86AC5DB-C519-42F3-9086-0D25219183CF}"/>
    <dgm:cxn modelId="{CA1B175F-77EF-4AAA-AB4D-DEF0F118EAD4}" type="presOf" srcId="{DA4F51B3-6AB1-40E5-A0EA-C948E45BEE36}" destId="{1818A889-A7F8-4CDF-8477-494C856F2E12}" srcOrd="0" destOrd="0" presId="urn:microsoft.com/office/officeart/2009/3/layout/StepUpProcess"/>
    <dgm:cxn modelId="{94F08C8F-85DA-469C-BEA6-2FB9681EF73D}" type="presParOf" srcId="{1818A889-A7F8-4CDF-8477-494C856F2E12}" destId="{FEF66F56-15CD-46DE-8F91-1A161FE344F3}" srcOrd="0" destOrd="0" presId="urn:microsoft.com/office/officeart/2009/3/layout/StepUpProcess"/>
    <dgm:cxn modelId="{C77F1B66-E3B6-4948-B760-0570ABEBEDFF}" type="presParOf" srcId="{FEF66F56-15CD-46DE-8F91-1A161FE344F3}" destId="{AC755112-DBD8-4C17-A3A3-7FFFE547E18E}" srcOrd="0" destOrd="0" presId="urn:microsoft.com/office/officeart/2009/3/layout/StepUpProcess"/>
    <dgm:cxn modelId="{979CB0C5-C0C9-4C54-805C-8394CFCFAEEF}" type="presParOf" srcId="{FEF66F56-15CD-46DE-8F91-1A161FE344F3}" destId="{2FA814A5-D3A5-49F4-B59B-61B3DE8B4124}" srcOrd="1" destOrd="0" presId="urn:microsoft.com/office/officeart/2009/3/layout/StepUpProcess"/>
    <dgm:cxn modelId="{83C12B4F-E546-4089-A088-97E6C3C10B28}" type="presParOf" srcId="{FEF66F56-15CD-46DE-8F91-1A161FE344F3}" destId="{8FD9E755-4638-4A70-9B79-67FABA29263D}" srcOrd="2" destOrd="0" presId="urn:microsoft.com/office/officeart/2009/3/layout/StepUpProcess"/>
    <dgm:cxn modelId="{55EC75AC-E250-4D4B-8B4A-E5627FE0A837}" type="presParOf" srcId="{1818A889-A7F8-4CDF-8477-494C856F2E12}" destId="{787D4105-31F4-4331-8FBE-4B1056467452}" srcOrd="1" destOrd="0" presId="urn:microsoft.com/office/officeart/2009/3/layout/StepUpProcess"/>
    <dgm:cxn modelId="{7EE2E21A-CDB1-4B6C-943C-2D27C6940CFA}" type="presParOf" srcId="{787D4105-31F4-4331-8FBE-4B1056467452}" destId="{89A58E45-BDAD-4D42-BF26-14F1BA8C36FF}" srcOrd="0" destOrd="0" presId="urn:microsoft.com/office/officeart/2009/3/layout/StepUpProcess"/>
    <dgm:cxn modelId="{77D329EB-2FEF-4FBE-821E-999B1D040277}" type="presParOf" srcId="{1818A889-A7F8-4CDF-8477-494C856F2E12}" destId="{527E7980-0EF2-421E-A53A-8729BE5C8618}" srcOrd="2" destOrd="0" presId="urn:microsoft.com/office/officeart/2009/3/layout/StepUpProcess"/>
    <dgm:cxn modelId="{398B0B18-CF99-4E43-BAAE-4CDDEE05CC85}" type="presParOf" srcId="{527E7980-0EF2-421E-A53A-8729BE5C8618}" destId="{D1A4F72C-61FE-4D52-8909-C6C8BE833750}" srcOrd="0" destOrd="0" presId="urn:microsoft.com/office/officeart/2009/3/layout/StepUpProcess"/>
    <dgm:cxn modelId="{2AA0304E-1F09-4DDE-A20B-84FD038A2B39}" type="presParOf" srcId="{527E7980-0EF2-421E-A53A-8729BE5C8618}" destId="{8EE8692E-932B-4259-9D7D-4FDA09EA7E80}" srcOrd="1" destOrd="0" presId="urn:microsoft.com/office/officeart/2009/3/layout/StepUpProcess"/>
    <dgm:cxn modelId="{66DAF59E-8EB0-404C-90B1-630065ED5B3F}" type="presParOf" srcId="{527E7980-0EF2-421E-A53A-8729BE5C8618}" destId="{AD53449A-DC5A-4887-B55E-13856F16368A}" srcOrd="2" destOrd="0" presId="urn:microsoft.com/office/officeart/2009/3/layout/StepUpProcess"/>
    <dgm:cxn modelId="{CADF279C-F1FF-4FDB-B7D3-A512E62EC041}" type="presParOf" srcId="{1818A889-A7F8-4CDF-8477-494C856F2E12}" destId="{0BA558DC-A847-4EA0-9EDF-D125BCA150FE}" srcOrd="3" destOrd="0" presId="urn:microsoft.com/office/officeart/2009/3/layout/StepUpProcess"/>
    <dgm:cxn modelId="{23388BF6-A7E2-4C4B-9EE2-E3A5F6D36AE5}" type="presParOf" srcId="{0BA558DC-A847-4EA0-9EDF-D125BCA150FE}" destId="{993E3405-484A-40EA-899A-A26CF31887C4}" srcOrd="0" destOrd="0" presId="urn:microsoft.com/office/officeart/2009/3/layout/StepUpProcess"/>
    <dgm:cxn modelId="{A40898B4-CA2A-4955-A65B-0F5C85C0023C}" type="presParOf" srcId="{1818A889-A7F8-4CDF-8477-494C856F2E12}" destId="{66558C52-DFF7-4DCB-AD1E-EB032C7FB0BF}" srcOrd="4" destOrd="0" presId="urn:microsoft.com/office/officeart/2009/3/layout/StepUpProcess"/>
    <dgm:cxn modelId="{F211CC0F-583C-4783-B315-15B2048600FC}" type="presParOf" srcId="{66558C52-DFF7-4DCB-AD1E-EB032C7FB0BF}" destId="{9E107392-667A-46E1-9078-5142B1C1238D}" srcOrd="0" destOrd="0" presId="urn:microsoft.com/office/officeart/2009/3/layout/StepUpProcess"/>
    <dgm:cxn modelId="{4F0B383C-F6A0-4331-86B0-E4EBC20B677D}" type="presParOf" srcId="{66558C52-DFF7-4DCB-AD1E-EB032C7FB0BF}" destId="{E89C95C7-2F5A-485F-A42D-332BC33EF50D}"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070E3E-C0FD-4653-8D38-69024DDA30D8}" type="doc">
      <dgm:prSet loTypeId="urn:microsoft.com/office/officeart/2005/8/layout/vList3#2" loCatId="list" qsTypeId="urn:microsoft.com/office/officeart/2005/8/quickstyle/3d1" qsCatId="3D" csTypeId="urn:microsoft.com/office/officeart/2005/8/colors/colorful5" csCatId="colorful" phldr="1"/>
      <dgm:spPr/>
      <dgm:t>
        <a:bodyPr/>
        <a:lstStyle/>
        <a:p>
          <a:endParaRPr lang="en-MY"/>
        </a:p>
      </dgm:t>
    </dgm:pt>
    <dgm:pt modelId="{27711EC1-5C34-4FE5-B899-BD007798755F}">
      <dgm:prSet custT="1"/>
      <dgm:spPr/>
      <dgm:t>
        <a:bodyPr/>
        <a:lstStyle/>
        <a:p>
          <a:pPr algn="l" rtl="0"/>
          <a:r>
            <a:rPr lang="en-US" sz="2000" dirty="0" smtClean="0">
              <a:solidFill>
                <a:schemeClr val="tx1"/>
              </a:solidFill>
            </a:rPr>
            <a:t>Policies/</a:t>
          </a:r>
          <a:r>
            <a:rPr lang="en-US" sz="2000" dirty="0" err="1" smtClean="0">
              <a:solidFill>
                <a:schemeClr val="tx1"/>
              </a:solidFill>
            </a:rPr>
            <a:t>Programmes</a:t>
          </a:r>
          <a:r>
            <a:rPr lang="en-US" sz="2000" dirty="0" smtClean="0">
              <a:solidFill>
                <a:schemeClr val="tx1"/>
              </a:solidFill>
            </a:rPr>
            <a:t>/Plan/Initiatives</a:t>
          </a:r>
          <a:endParaRPr lang="en-MY" sz="2000" b="1" dirty="0">
            <a:solidFill>
              <a:schemeClr val="tx1"/>
            </a:solidFill>
          </a:endParaRPr>
        </a:p>
      </dgm:t>
    </dgm:pt>
    <dgm:pt modelId="{DFA06A21-6430-4A49-8FEB-52ACC3C3E276}" type="parTrans" cxnId="{C82A4B0E-A2AE-4CAD-AD6A-91431C6CD775}">
      <dgm:prSet/>
      <dgm:spPr/>
      <dgm:t>
        <a:bodyPr/>
        <a:lstStyle/>
        <a:p>
          <a:pPr algn="l"/>
          <a:endParaRPr lang="en-MY" sz="1800" b="1">
            <a:solidFill>
              <a:schemeClr val="tx1"/>
            </a:solidFill>
          </a:endParaRPr>
        </a:p>
      </dgm:t>
    </dgm:pt>
    <dgm:pt modelId="{5B9B374B-3E46-4C26-A5D0-10ECB379D082}" type="sibTrans" cxnId="{C82A4B0E-A2AE-4CAD-AD6A-91431C6CD775}">
      <dgm:prSet/>
      <dgm:spPr/>
      <dgm:t>
        <a:bodyPr/>
        <a:lstStyle/>
        <a:p>
          <a:pPr algn="l"/>
          <a:endParaRPr lang="en-MY" sz="1800" b="1">
            <a:solidFill>
              <a:schemeClr val="tx1"/>
            </a:solidFill>
          </a:endParaRPr>
        </a:p>
      </dgm:t>
    </dgm:pt>
    <dgm:pt modelId="{E9365450-87D3-4E2D-AC56-F7AD9976F85F}">
      <dgm:prSet/>
      <dgm:spPr/>
      <dgm:t>
        <a:bodyPr/>
        <a:lstStyle/>
        <a:p>
          <a:pPr algn="l"/>
          <a:r>
            <a:rPr lang="en-US" dirty="0" smtClean="0">
              <a:solidFill>
                <a:schemeClr val="tx1"/>
              </a:solidFill>
            </a:rPr>
            <a:t>Development Plan for SEEA Account        </a:t>
          </a:r>
          <a:endParaRPr lang="en-MY" dirty="0" smtClean="0">
            <a:solidFill>
              <a:schemeClr val="tx1"/>
            </a:solidFill>
          </a:endParaRPr>
        </a:p>
      </dgm:t>
    </dgm:pt>
    <dgm:pt modelId="{34F55266-24E5-40B6-A9DD-3F4F96382384}" type="parTrans" cxnId="{390D0DB3-1786-4A0F-BBA4-3E66F565A02B}">
      <dgm:prSet/>
      <dgm:spPr/>
      <dgm:t>
        <a:bodyPr/>
        <a:lstStyle/>
        <a:p>
          <a:pPr algn="l"/>
          <a:endParaRPr lang="en-MY">
            <a:solidFill>
              <a:schemeClr val="tx1"/>
            </a:solidFill>
          </a:endParaRPr>
        </a:p>
      </dgm:t>
    </dgm:pt>
    <dgm:pt modelId="{2929B0D3-CC6E-41EB-932E-C6676218886E}" type="sibTrans" cxnId="{390D0DB3-1786-4A0F-BBA4-3E66F565A02B}">
      <dgm:prSet/>
      <dgm:spPr/>
      <dgm:t>
        <a:bodyPr/>
        <a:lstStyle/>
        <a:p>
          <a:pPr algn="l"/>
          <a:endParaRPr lang="en-MY">
            <a:solidFill>
              <a:schemeClr val="tx1"/>
            </a:solidFill>
          </a:endParaRPr>
        </a:p>
      </dgm:t>
    </dgm:pt>
    <dgm:pt modelId="{2CDE8F4F-8FFC-400C-BD68-49109DD4C7AF}">
      <dgm:prSet/>
      <dgm:spPr/>
      <dgm:t>
        <a:bodyPr/>
        <a:lstStyle/>
        <a:p>
          <a:pPr algn="l"/>
          <a:r>
            <a:rPr lang="en-US" dirty="0" smtClean="0">
              <a:solidFill>
                <a:schemeClr val="tx1"/>
              </a:solidFill>
            </a:rPr>
            <a:t>2016-2020</a:t>
          </a:r>
        </a:p>
      </dgm:t>
    </dgm:pt>
    <dgm:pt modelId="{71BB4064-E70D-4E1E-942F-6484203755BA}" type="parTrans" cxnId="{0A4A21ED-129C-4F99-BE61-7A82182F72C4}">
      <dgm:prSet/>
      <dgm:spPr/>
      <dgm:t>
        <a:bodyPr/>
        <a:lstStyle/>
        <a:p>
          <a:pPr algn="l"/>
          <a:endParaRPr lang="en-MY">
            <a:solidFill>
              <a:schemeClr val="tx1"/>
            </a:solidFill>
          </a:endParaRPr>
        </a:p>
      </dgm:t>
    </dgm:pt>
    <dgm:pt modelId="{E405D344-07FF-4858-9710-EF2AF07963A1}" type="sibTrans" cxnId="{0A4A21ED-129C-4F99-BE61-7A82182F72C4}">
      <dgm:prSet/>
      <dgm:spPr/>
      <dgm:t>
        <a:bodyPr/>
        <a:lstStyle/>
        <a:p>
          <a:pPr algn="l"/>
          <a:endParaRPr lang="en-MY">
            <a:solidFill>
              <a:schemeClr val="tx1"/>
            </a:solidFill>
          </a:endParaRPr>
        </a:p>
      </dgm:t>
    </dgm:pt>
    <dgm:pt modelId="{D49C39A8-7B1D-4FE5-A3B3-C9727E2CE157}">
      <dgm:prSet/>
      <dgm:spPr/>
      <dgm:t>
        <a:bodyPr/>
        <a:lstStyle/>
        <a:p>
          <a:pPr algn="l"/>
          <a:r>
            <a:rPr lang="en-US" dirty="0" smtClean="0">
              <a:solidFill>
                <a:schemeClr val="tx1"/>
              </a:solidFill>
            </a:rPr>
            <a:t>Governance structure</a:t>
          </a:r>
          <a:endParaRPr lang="en-MY" dirty="0" smtClean="0">
            <a:solidFill>
              <a:schemeClr val="tx1"/>
            </a:solidFill>
          </a:endParaRPr>
        </a:p>
      </dgm:t>
    </dgm:pt>
    <dgm:pt modelId="{4F434554-98A6-4674-8867-6D2F818274C7}" type="parTrans" cxnId="{B1D8617E-F15B-41F5-B23A-21CF808AA8AA}">
      <dgm:prSet/>
      <dgm:spPr/>
      <dgm:t>
        <a:bodyPr/>
        <a:lstStyle/>
        <a:p>
          <a:pPr algn="l"/>
          <a:endParaRPr lang="en-MY">
            <a:solidFill>
              <a:schemeClr val="tx1"/>
            </a:solidFill>
          </a:endParaRPr>
        </a:p>
      </dgm:t>
    </dgm:pt>
    <dgm:pt modelId="{959B503B-990A-4DB5-B045-2EDA9FDC9D9D}" type="sibTrans" cxnId="{B1D8617E-F15B-41F5-B23A-21CF808AA8AA}">
      <dgm:prSet/>
      <dgm:spPr/>
      <dgm:t>
        <a:bodyPr/>
        <a:lstStyle/>
        <a:p>
          <a:pPr algn="l"/>
          <a:endParaRPr lang="en-MY">
            <a:solidFill>
              <a:schemeClr val="tx1"/>
            </a:solidFill>
          </a:endParaRPr>
        </a:p>
      </dgm:t>
    </dgm:pt>
    <dgm:pt modelId="{ADECFBD9-D002-4F93-8045-6E08755BA167}">
      <dgm:prSet/>
      <dgm:spPr/>
      <dgm:t>
        <a:bodyPr/>
        <a:lstStyle/>
        <a:p>
          <a:pPr algn="l"/>
          <a:r>
            <a:rPr lang="en-US" dirty="0" smtClean="0">
              <a:solidFill>
                <a:schemeClr val="tx1"/>
              </a:solidFill>
            </a:rPr>
            <a:t>Membership - Agencies involve</a:t>
          </a:r>
          <a:endParaRPr lang="en-MY" dirty="0" smtClean="0">
            <a:solidFill>
              <a:schemeClr val="tx1"/>
            </a:solidFill>
          </a:endParaRPr>
        </a:p>
      </dgm:t>
    </dgm:pt>
    <dgm:pt modelId="{4AD8ACB8-4C82-4CA7-B1EE-EB3139B8B346}" type="parTrans" cxnId="{F0D09303-E56E-4F0D-AB08-877B76FA88CE}">
      <dgm:prSet/>
      <dgm:spPr/>
      <dgm:t>
        <a:bodyPr/>
        <a:lstStyle/>
        <a:p>
          <a:pPr algn="l"/>
          <a:endParaRPr lang="en-MY">
            <a:solidFill>
              <a:schemeClr val="tx1"/>
            </a:solidFill>
          </a:endParaRPr>
        </a:p>
      </dgm:t>
    </dgm:pt>
    <dgm:pt modelId="{D3ECAE86-01CF-44C1-AEB1-1DB92F693A11}" type="sibTrans" cxnId="{F0D09303-E56E-4F0D-AB08-877B76FA88CE}">
      <dgm:prSet/>
      <dgm:spPr/>
      <dgm:t>
        <a:bodyPr/>
        <a:lstStyle/>
        <a:p>
          <a:pPr algn="l"/>
          <a:endParaRPr lang="en-MY">
            <a:solidFill>
              <a:schemeClr val="tx1"/>
            </a:solidFill>
          </a:endParaRPr>
        </a:p>
      </dgm:t>
    </dgm:pt>
    <dgm:pt modelId="{C6A20CFC-7FED-404E-B640-F9B894AC4433}">
      <dgm:prSet/>
      <dgm:spPr/>
      <dgm:t>
        <a:bodyPr/>
        <a:lstStyle/>
        <a:p>
          <a:pPr algn="l"/>
          <a:r>
            <a:rPr lang="en-US" dirty="0" smtClean="0">
              <a:solidFill>
                <a:schemeClr val="tx1"/>
              </a:solidFill>
            </a:rPr>
            <a:t>Term of reference</a:t>
          </a:r>
        </a:p>
      </dgm:t>
    </dgm:pt>
    <dgm:pt modelId="{C404E315-F87F-4CC2-B26D-2391AAC4B5C0}" type="parTrans" cxnId="{D8DB6C3B-D11A-442F-92F1-9C558BD2B4E0}">
      <dgm:prSet/>
      <dgm:spPr/>
      <dgm:t>
        <a:bodyPr/>
        <a:lstStyle/>
        <a:p>
          <a:pPr algn="l"/>
          <a:endParaRPr lang="en-MY">
            <a:solidFill>
              <a:schemeClr val="tx1"/>
            </a:solidFill>
          </a:endParaRPr>
        </a:p>
      </dgm:t>
    </dgm:pt>
    <dgm:pt modelId="{4784D1EE-A505-441D-95A6-F0C3247AA6D9}" type="sibTrans" cxnId="{D8DB6C3B-D11A-442F-92F1-9C558BD2B4E0}">
      <dgm:prSet/>
      <dgm:spPr/>
      <dgm:t>
        <a:bodyPr/>
        <a:lstStyle/>
        <a:p>
          <a:pPr algn="l"/>
          <a:endParaRPr lang="en-MY">
            <a:solidFill>
              <a:schemeClr val="tx1"/>
            </a:solidFill>
          </a:endParaRPr>
        </a:p>
      </dgm:t>
    </dgm:pt>
    <dgm:pt modelId="{E4964B6D-F301-4166-AB80-688D7D9F8242}">
      <dgm:prSet/>
      <dgm:spPr/>
      <dgm:t>
        <a:bodyPr/>
        <a:lstStyle/>
        <a:p>
          <a:pPr algn="l"/>
          <a:r>
            <a:rPr lang="en-US" dirty="0" smtClean="0">
              <a:solidFill>
                <a:schemeClr val="tx1"/>
              </a:solidFill>
            </a:rPr>
            <a:t>Data requirements/sources/references</a:t>
          </a:r>
          <a:endParaRPr lang="en-MY" dirty="0" smtClean="0">
            <a:solidFill>
              <a:schemeClr val="tx1"/>
            </a:solidFill>
          </a:endParaRPr>
        </a:p>
      </dgm:t>
    </dgm:pt>
    <dgm:pt modelId="{C84A1E9D-68AA-4371-938F-B9FE3D65A5B4}" type="parTrans" cxnId="{66982045-C8F7-4990-BE94-05EBE60EBE15}">
      <dgm:prSet/>
      <dgm:spPr/>
      <dgm:t>
        <a:bodyPr/>
        <a:lstStyle/>
        <a:p>
          <a:pPr algn="l"/>
          <a:endParaRPr lang="en-MY">
            <a:solidFill>
              <a:schemeClr val="tx1"/>
            </a:solidFill>
          </a:endParaRPr>
        </a:p>
      </dgm:t>
    </dgm:pt>
    <dgm:pt modelId="{174A2528-E094-444C-816B-03CD3820DC68}" type="sibTrans" cxnId="{66982045-C8F7-4990-BE94-05EBE60EBE15}">
      <dgm:prSet/>
      <dgm:spPr/>
      <dgm:t>
        <a:bodyPr/>
        <a:lstStyle/>
        <a:p>
          <a:pPr algn="l"/>
          <a:endParaRPr lang="en-MY">
            <a:solidFill>
              <a:schemeClr val="tx1"/>
            </a:solidFill>
          </a:endParaRPr>
        </a:p>
      </dgm:t>
    </dgm:pt>
    <dgm:pt modelId="{117B06C3-B5B2-4FCE-A093-06B4FB3FD3A7}" type="pres">
      <dgm:prSet presAssocID="{99070E3E-C0FD-4653-8D38-69024DDA30D8}" presName="linearFlow" presStyleCnt="0">
        <dgm:presLayoutVars>
          <dgm:dir/>
          <dgm:resizeHandles val="exact"/>
        </dgm:presLayoutVars>
      </dgm:prSet>
      <dgm:spPr/>
      <dgm:t>
        <a:bodyPr/>
        <a:lstStyle/>
        <a:p>
          <a:endParaRPr lang="en-MY"/>
        </a:p>
      </dgm:t>
    </dgm:pt>
    <dgm:pt modelId="{B9288F4E-A43F-48C2-9DBC-963508EE55B1}" type="pres">
      <dgm:prSet presAssocID="{27711EC1-5C34-4FE5-B899-BD007798755F}" presName="composite" presStyleCnt="0"/>
      <dgm:spPr/>
      <dgm:t>
        <a:bodyPr/>
        <a:lstStyle/>
        <a:p>
          <a:endParaRPr lang="en-MY"/>
        </a:p>
      </dgm:t>
    </dgm:pt>
    <dgm:pt modelId="{062CA214-5D77-4F4D-8573-72D8A18B1A6C}" type="pres">
      <dgm:prSet presAssocID="{27711EC1-5C34-4FE5-B899-BD007798755F}" presName="imgShp" presStyleLbl="fgImgPlace1" presStyleIdx="0" presStyleCnt="4"/>
      <dgm:spPr/>
      <dgm:t>
        <a:bodyPr/>
        <a:lstStyle/>
        <a:p>
          <a:endParaRPr lang="en-MY"/>
        </a:p>
      </dgm:t>
    </dgm:pt>
    <dgm:pt modelId="{3EE3AB97-162B-4A1C-B95D-E18E4CC23E4F}" type="pres">
      <dgm:prSet presAssocID="{27711EC1-5C34-4FE5-B899-BD007798755F}" presName="txShp" presStyleLbl="node1" presStyleIdx="0" presStyleCnt="4" custScaleY="100160">
        <dgm:presLayoutVars>
          <dgm:bulletEnabled val="1"/>
        </dgm:presLayoutVars>
      </dgm:prSet>
      <dgm:spPr/>
      <dgm:t>
        <a:bodyPr/>
        <a:lstStyle/>
        <a:p>
          <a:endParaRPr lang="en-MY"/>
        </a:p>
      </dgm:t>
    </dgm:pt>
    <dgm:pt modelId="{6BFD8F17-ABC7-4739-A2E4-D27A047F49A3}" type="pres">
      <dgm:prSet presAssocID="{5B9B374B-3E46-4C26-A5D0-10ECB379D082}" presName="spacing" presStyleCnt="0"/>
      <dgm:spPr/>
      <dgm:t>
        <a:bodyPr/>
        <a:lstStyle/>
        <a:p>
          <a:endParaRPr lang="en-MY"/>
        </a:p>
      </dgm:t>
    </dgm:pt>
    <dgm:pt modelId="{698B55D1-BF80-41B2-A613-2CD7B23C7A69}" type="pres">
      <dgm:prSet presAssocID="{E9365450-87D3-4E2D-AC56-F7AD9976F85F}" presName="composite" presStyleCnt="0"/>
      <dgm:spPr/>
    </dgm:pt>
    <dgm:pt modelId="{FDC9AF93-4143-454D-83AB-A32647EFE3EE}" type="pres">
      <dgm:prSet presAssocID="{E9365450-87D3-4E2D-AC56-F7AD9976F85F}" presName="imgShp" presStyleLbl="fgImgPlace1" presStyleIdx="1" presStyleCnt="4"/>
      <dgm:spPr/>
    </dgm:pt>
    <dgm:pt modelId="{9BBF6B1D-A449-4C03-A271-BA96CE15F51D}" type="pres">
      <dgm:prSet presAssocID="{E9365450-87D3-4E2D-AC56-F7AD9976F85F}" presName="txShp" presStyleLbl="node1" presStyleIdx="1" presStyleCnt="4">
        <dgm:presLayoutVars>
          <dgm:bulletEnabled val="1"/>
        </dgm:presLayoutVars>
      </dgm:prSet>
      <dgm:spPr/>
      <dgm:t>
        <a:bodyPr/>
        <a:lstStyle/>
        <a:p>
          <a:endParaRPr lang="en-MY"/>
        </a:p>
      </dgm:t>
    </dgm:pt>
    <dgm:pt modelId="{7B2C8751-F65E-40DD-9A2D-59F638945363}" type="pres">
      <dgm:prSet presAssocID="{2929B0D3-CC6E-41EB-932E-C6676218886E}" presName="spacing" presStyleCnt="0"/>
      <dgm:spPr/>
    </dgm:pt>
    <dgm:pt modelId="{6DDBFED1-1F9F-4A1E-B266-EAF00B9F5E14}" type="pres">
      <dgm:prSet presAssocID="{D49C39A8-7B1D-4FE5-A3B3-C9727E2CE157}" presName="composite" presStyleCnt="0"/>
      <dgm:spPr/>
    </dgm:pt>
    <dgm:pt modelId="{745707AC-FE0A-422B-8FD8-C307D6A11544}" type="pres">
      <dgm:prSet presAssocID="{D49C39A8-7B1D-4FE5-A3B3-C9727E2CE157}" presName="imgShp" presStyleLbl="fgImgPlace1" presStyleIdx="2" presStyleCnt="4" custLinFactNeighborX="-78488"/>
      <dgm:spPr/>
    </dgm:pt>
    <dgm:pt modelId="{9E43B031-5071-43EE-B18F-A73A1A244A4C}" type="pres">
      <dgm:prSet presAssocID="{D49C39A8-7B1D-4FE5-A3B3-C9727E2CE157}" presName="txShp" presStyleLbl="node1" presStyleIdx="2" presStyleCnt="4" custLinFactNeighborX="-11196">
        <dgm:presLayoutVars>
          <dgm:bulletEnabled val="1"/>
        </dgm:presLayoutVars>
      </dgm:prSet>
      <dgm:spPr/>
      <dgm:t>
        <a:bodyPr/>
        <a:lstStyle/>
        <a:p>
          <a:endParaRPr lang="en-MY"/>
        </a:p>
      </dgm:t>
    </dgm:pt>
    <dgm:pt modelId="{959BF29D-9EB8-4366-B323-124960DF08B7}" type="pres">
      <dgm:prSet presAssocID="{959B503B-990A-4DB5-B045-2EDA9FDC9D9D}" presName="spacing" presStyleCnt="0"/>
      <dgm:spPr/>
    </dgm:pt>
    <dgm:pt modelId="{CDD6DECF-8075-4DF6-A24C-208207A70200}" type="pres">
      <dgm:prSet presAssocID="{E4964B6D-F301-4166-AB80-688D7D9F8242}" presName="composite" presStyleCnt="0"/>
      <dgm:spPr/>
    </dgm:pt>
    <dgm:pt modelId="{3D136E87-7013-4FD1-AE24-BA784530EC3D}" type="pres">
      <dgm:prSet presAssocID="{E4964B6D-F301-4166-AB80-688D7D9F8242}" presName="imgShp" presStyleLbl="fgImgPlace1" presStyleIdx="3" presStyleCnt="4" custLinFactNeighborX="-78488"/>
      <dgm:spPr/>
    </dgm:pt>
    <dgm:pt modelId="{0F1AC8FB-DCB4-4E97-B83C-E29D27591E09}" type="pres">
      <dgm:prSet presAssocID="{E4964B6D-F301-4166-AB80-688D7D9F8242}" presName="txShp" presStyleLbl="node1" presStyleIdx="3" presStyleCnt="4" custLinFactNeighborX="-11196">
        <dgm:presLayoutVars>
          <dgm:bulletEnabled val="1"/>
        </dgm:presLayoutVars>
      </dgm:prSet>
      <dgm:spPr/>
      <dgm:t>
        <a:bodyPr/>
        <a:lstStyle/>
        <a:p>
          <a:endParaRPr lang="en-MY"/>
        </a:p>
      </dgm:t>
    </dgm:pt>
  </dgm:ptLst>
  <dgm:cxnLst>
    <dgm:cxn modelId="{0A4A21ED-129C-4F99-BE61-7A82182F72C4}" srcId="{E9365450-87D3-4E2D-AC56-F7AD9976F85F}" destId="{2CDE8F4F-8FFC-400C-BD68-49109DD4C7AF}" srcOrd="0" destOrd="0" parTransId="{71BB4064-E70D-4E1E-942F-6484203755BA}" sibTransId="{E405D344-07FF-4858-9710-EF2AF07963A1}"/>
    <dgm:cxn modelId="{8F05598E-3215-467E-9A3F-4B108B079E53}" type="presOf" srcId="{ADECFBD9-D002-4F93-8045-6E08755BA167}" destId="{9E43B031-5071-43EE-B18F-A73A1A244A4C}" srcOrd="0" destOrd="1" presId="urn:microsoft.com/office/officeart/2005/8/layout/vList3#2"/>
    <dgm:cxn modelId="{0CFD84D7-8F8E-43DC-9CB4-D6142B9132F1}" type="presOf" srcId="{D49C39A8-7B1D-4FE5-A3B3-C9727E2CE157}" destId="{9E43B031-5071-43EE-B18F-A73A1A244A4C}" srcOrd="0" destOrd="0" presId="urn:microsoft.com/office/officeart/2005/8/layout/vList3#2"/>
    <dgm:cxn modelId="{390D0DB3-1786-4A0F-BBA4-3E66F565A02B}" srcId="{99070E3E-C0FD-4653-8D38-69024DDA30D8}" destId="{E9365450-87D3-4E2D-AC56-F7AD9976F85F}" srcOrd="1" destOrd="0" parTransId="{34F55266-24E5-40B6-A9DD-3F4F96382384}" sibTransId="{2929B0D3-CC6E-41EB-932E-C6676218886E}"/>
    <dgm:cxn modelId="{66982045-C8F7-4990-BE94-05EBE60EBE15}" srcId="{99070E3E-C0FD-4653-8D38-69024DDA30D8}" destId="{E4964B6D-F301-4166-AB80-688D7D9F8242}" srcOrd="3" destOrd="0" parTransId="{C84A1E9D-68AA-4371-938F-B9FE3D65A5B4}" sibTransId="{174A2528-E094-444C-816B-03CD3820DC68}"/>
    <dgm:cxn modelId="{65B169CB-FBBC-43AD-8DF8-DC4697621BC3}" type="presOf" srcId="{2CDE8F4F-8FFC-400C-BD68-49109DD4C7AF}" destId="{9BBF6B1D-A449-4C03-A271-BA96CE15F51D}" srcOrd="0" destOrd="1" presId="urn:microsoft.com/office/officeart/2005/8/layout/vList3#2"/>
    <dgm:cxn modelId="{D8DB6C3B-D11A-442F-92F1-9C558BD2B4E0}" srcId="{D49C39A8-7B1D-4FE5-A3B3-C9727E2CE157}" destId="{C6A20CFC-7FED-404E-B640-F9B894AC4433}" srcOrd="1" destOrd="0" parTransId="{C404E315-F87F-4CC2-B26D-2391AAC4B5C0}" sibTransId="{4784D1EE-A505-441D-95A6-F0C3247AA6D9}"/>
    <dgm:cxn modelId="{C82A4B0E-A2AE-4CAD-AD6A-91431C6CD775}" srcId="{99070E3E-C0FD-4653-8D38-69024DDA30D8}" destId="{27711EC1-5C34-4FE5-B899-BD007798755F}" srcOrd="0" destOrd="0" parTransId="{DFA06A21-6430-4A49-8FEB-52ACC3C3E276}" sibTransId="{5B9B374B-3E46-4C26-A5D0-10ECB379D082}"/>
    <dgm:cxn modelId="{2FEE4260-C493-41DC-8E48-64F74975D4B3}" type="presOf" srcId="{27711EC1-5C34-4FE5-B899-BD007798755F}" destId="{3EE3AB97-162B-4A1C-B95D-E18E4CC23E4F}" srcOrd="0" destOrd="0" presId="urn:microsoft.com/office/officeart/2005/8/layout/vList3#2"/>
    <dgm:cxn modelId="{ED794EAE-0F7F-48BC-AF40-E21A29B1DA94}" type="presOf" srcId="{E4964B6D-F301-4166-AB80-688D7D9F8242}" destId="{0F1AC8FB-DCB4-4E97-B83C-E29D27591E09}" srcOrd="0" destOrd="0" presId="urn:microsoft.com/office/officeart/2005/8/layout/vList3#2"/>
    <dgm:cxn modelId="{B1D8617E-F15B-41F5-B23A-21CF808AA8AA}" srcId="{99070E3E-C0FD-4653-8D38-69024DDA30D8}" destId="{D49C39A8-7B1D-4FE5-A3B3-C9727E2CE157}" srcOrd="2" destOrd="0" parTransId="{4F434554-98A6-4674-8867-6D2F818274C7}" sibTransId="{959B503B-990A-4DB5-B045-2EDA9FDC9D9D}"/>
    <dgm:cxn modelId="{F9413BC6-069F-455B-8C95-56408BF67260}" type="presOf" srcId="{E9365450-87D3-4E2D-AC56-F7AD9976F85F}" destId="{9BBF6B1D-A449-4C03-A271-BA96CE15F51D}" srcOrd="0" destOrd="0" presId="urn:microsoft.com/office/officeart/2005/8/layout/vList3#2"/>
    <dgm:cxn modelId="{2C8B6320-9A9A-4E5F-B1B5-CA5CCD98F1FC}" type="presOf" srcId="{C6A20CFC-7FED-404E-B640-F9B894AC4433}" destId="{9E43B031-5071-43EE-B18F-A73A1A244A4C}" srcOrd="0" destOrd="2" presId="urn:microsoft.com/office/officeart/2005/8/layout/vList3#2"/>
    <dgm:cxn modelId="{F0D09303-E56E-4F0D-AB08-877B76FA88CE}" srcId="{D49C39A8-7B1D-4FE5-A3B3-C9727E2CE157}" destId="{ADECFBD9-D002-4F93-8045-6E08755BA167}" srcOrd="0" destOrd="0" parTransId="{4AD8ACB8-4C82-4CA7-B1EE-EB3139B8B346}" sibTransId="{D3ECAE86-01CF-44C1-AEB1-1DB92F693A11}"/>
    <dgm:cxn modelId="{BE783065-75E0-4251-94DE-96AD352F712A}" type="presOf" srcId="{99070E3E-C0FD-4653-8D38-69024DDA30D8}" destId="{117B06C3-B5B2-4FCE-A093-06B4FB3FD3A7}" srcOrd="0" destOrd="0" presId="urn:microsoft.com/office/officeart/2005/8/layout/vList3#2"/>
    <dgm:cxn modelId="{F430EAAF-2730-4C60-A58F-B6C9CC494A5E}" type="presParOf" srcId="{117B06C3-B5B2-4FCE-A093-06B4FB3FD3A7}" destId="{B9288F4E-A43F-48C2-9DBC-963508EE55B1}" srcOrd="0" destOrd="0" presId="urn:microsoft.com/office/officeart/2005/8/layout/vList3#2"/>
    <dgm:cxn modelId="{D51B0C07-5040-4F9D-A021-FA983EF5DAE0}" type="presParOf" srcId="{B9288F4E-A43F-48C2-9DBC-963508EE55B1}" destId="{062CA214-5D77-4F4D-8573-72D8A18B1A6C}" srcOrd="0" destOrd="0" presId="urn:microsoft.com/office/officeart/2005/8/layout/vList3#2"/>
    <dgm:cxn modelId="{9F95C160-6A33-49D8-8E63-F7A6C835EF32}" type="presParOf" srcId="{B9288F4E-A43F-48C2-9DBC-963508EE55B1}" destId="{3EE3AB97-162B-4A1C-B95D-E18E4CC23E4F}" srcOrd="1" destOrd="0" presId="urn:microsoft.com/office/officeart/2005/8/layout/vList3#2"/>
    <dgm:cxn modelId="{6F43020F-3C1C-4292-A974-A82A3D403E88}" type="presParOf" srcId="{117B06C3-B5B2-4FCE-A093-06B4FB3FD3A7}" destId="{6BFD8F17-ABC7-4739-A2E4-D27A047F49A3}" srcOrd="1" destOrd="0" presId="urn:microsoft.com/office/officeart/2005/8/layout/vList3#2"/>
    <dgm:cxn modelId="{DAB83767-FBE7-442D-83B2-41CA8225F25B}" type="presParOf" srcId="{117B06C3-B5B2-4FCE-A093-06B4FB3FD3A7}" destId="{698B55D1-BF80-41B2-A613-2CD7B23C7A69}" srcOrd="2" destOrd="0" presId="urn:microsoft.com/office/officeart/2005/8/layout/vList3#2"/>
    <dgm:cxn modelId="{0E77F30D-1C60-4C0B-9218-3166D6DC362B}" type="presParOf" srcId="{698B55D1-BF80-41B2-A613-2CD7B23C7A69}" destId="{FDC9AF93-4143-454D-83AB-A32647EFE3EE}" srcOrd="0" destOrd="0" presId="urn:microsoft.com/office/officeart/2005/8/layout/vList3#2"/>
    <dgm:cxn modelId="{6AF8488B-D410-41F3-A3B4-753CC4A1851B}" type="presParOf" srcId="{698B55D1-BF80-41B2-A613-2CD7B23C7A69}" destId="{9BBF6B1D-A449-4C03-A271-BA96CE15F51D}" srcOrd="1" destOrd="0" presId="urn:microsoft.com/office/officeart/2005/8/layout/vList3#2"/>
    <dgm:cxn modelId="{AB060DCE-FC6C-4024-B800-B67129515530}" type="presParOf" srcId="{117B06C3-B5B2-4FCE-A093-06B4FB3FD3A7}" destId="{7B2C8751-F65E-40DD-9A2D-59F638945363}" srcOrd="3" destOrd="0" presId="urn:microsoft.com/office/officeart/2005/8/layout/vList3#2"/>
    <dgm:cxn modelId="{ADB3EE95-3729-4743-8576-F287C66294FE}" type="presParOf" srcId="{117B06C3-B5B2-4FCE-A093-06B4FB3FD3A7}" destId="{6DDBFED1-1F9F-4A1E-B266-EAF00B9F5E14}" srcOrd="4" destOrd="0" presId="urn:microsoft.com/office/officeart/2005/8/layout/vList3#2"/>
    <dgm:cxn modelId="{886CB4AB-23BB-4262-AF89-CD06A558AB0F}" type="presParOf" srcId="{6DDBFED1-1F9F-4A1E-B266-EAF00B9F5E14}" destId="{745707AC-FE0A-422B-8FD8-C307D6A11544}" srcOrd="0" destOrd="0" presId="urn:microsoft.com/office/officeart/2005/8/layout/vList3#2"/>
    <dgm:cxn modelId="{1D0CC745-D4DA-4867-A551-70E5476E14D8}" type="presParOf" srcId="{6DDBFED1-1F9F-4A1E-B266-EAF00B9F5E14}" destId="{9E43B031-5071-43EE-B18F-A73A1A244A4C}" srcOrd="1" destOrd="0" presId="urn:microsoft.com/office/officeart/2005/8/layout/vList3#2"/>
    <dgm:cxn modelId="{F5C7AF56-EE3C-4CB0-A6D0-F3BCC4464486}" type="presParOf" srcId="{117B06C3-B5B2-4FCE-A093-06B4FB3FD3A7}" destId="{959BF29D-9EB8-4366-B323-124960DF08B7}" srcOrd="5" destOrd="0" presId="urn:microsoft.com/office/officeart/2005/8/layout/vList3#2"/>
    <dgm:cxn modelId="{F5FCD181-ACF0-44BD-A432-286DBC9ADAFA}" type="presParOf" srcId="{117B06C3-B5B2-4FCE-A093-06B4FB3FD3A7}" destId="{CDD6DECF-8075-4DF6-A24C-208207A70200}" srcOrd="6" destOrd="0" presId="urn:microsoft.com/office/officeart/2005/8/layout/vList3#2"/>
    <dgm:cxn modelId="{AE18A109-A249-4271-8AC1-A60EE987DD2F}" type="presParOf" srcId="{CDD6DECF-8075-4DF6-A24C-208207A70200}" destId="{3D136E87-7013-4FD1-AE24-BA784530EC3D}" srcOrd="0" destOrd="0" presId="urn:microsoft.com/office/officeart/2005/8/layout/vList3#2"/>
    <dgm:cxn modelId="{DA67CDF9-DF17-48CF-97AA-20C7F22C7DB1}" type="presParOf" srcId="{CDD6DECF-8075-4DF6-A24C-208207A70200}" destId="{0F1AC8FB-DCB4-4E97-B83C-E29D27591E09}"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4C2760-3F71-46D2-A451-9D1C78E0C2A0}" type="doc">
      <dgm:prSet loTypeId="urn:microsoft.com/office/officeart/2005/8/layout/matrix3" loCatId="matrix" qsTypeId="urn:microsoft.com/office/officeart/2005/8/quickstyle/3d1" qsCatId="3D" csTypeId="urn:microsoft.com/office/officeart/2005/8/colors/colorful5" csCatId="colorful" phldr="1"/>
      <dgm:spPr/>
      <dgm:t>
        <a:bodyPr/>
        <a:lstStyle/>
        <a:p>
          <a:endParaRPr lang="en-MY"/>
        </a:p>
      </dgm:t>
    </dgm:pt>
    <dgm:pt modelId="{3EDA7DE1-4419-4477-A24B-4B284A948E71}">
      <dgm:prSet/>
      <dgm:spPr>
        <a:solidFill>
          <a:srgbClr val="00B0F0"/>
        </a:solidFill>
      </dgm:spPr>
      <dgm:t>
        <a:bodyPr/>
        <a:lstStyle/>
        <a:p>
          <a:pPr rtl="0"/>
          <a:r>
            <a:rPr lang="en-MY" b="1" dirty="0" smtClean="0">
              <a:solidFill>
                <a:schemeClr val="tx1"/>
              </a:solidFill>
              <a:latin typeface="Calibri" pitchFamily="34" charset="0"/>
              <a:cs typeface="Arial" pitchFamily="34" charset="0"/>
            </a:rPr>
            <a:t>Establishing the rationale for an </a:t>
          </a:r>
          <a:r>
            <a:rPr lang="en-MY" dirty="0" smtClean="0">
              <a:solidFill>
                <a:schemeClr val="tx1"/>
              </a:solidFill>
              <a:latin typeface="Calibri" pitchFamily="34" charset="0"/>
              <a:cs typeface="Arial" pitchFamily="34" charset="0"/>
            </a:rPr>
            <a:t>integrated statistical system for sustainable development information</a:t>
          </a:r>
          <a:endParaRPr lang="en-MY" dirty="0">
            <a:solidFill>
              <a:schemeClr val="tx1"/>
            </a:solidFill>
            <a:latin typeface="Calibri" pitchFamily="34" charset="0"/>
            <a:cs typeface="Arial" pitchFamily="34" charset="0"/>
          </a:endParaRPr>
        </a:p>
      </dgm:t>
    </dgm:pt>
    <dgm:pt modelId="{954FF6E2-6354-4103-8A1A-D7EF8530FE5A}" type="parTrans" cxnId="{B50A465E-0D82-4633-891D-47509F38C694}">
      <dgm:prSet/>
      <dgm:spPr/>
      <dgm:t>
        <a:bodyPr/>
        <a:lstStyle/>
        <a:p>
          <a:endParaRPr lang="en-MY">
            <a:solidFill>
              <a:schemeClr val="tx1"/>
            </a:solidFill>
            <a:latin typeface="Calibri" pitchFamily="34" charset="0"/>
            <a:cs typeface="Arial" pitchFamily="34" charset="0"/>
          </a:endParaRPr>
        </a:p>
      </dgm:t>
    </dgm:pt>
    <dgm:pt modelId="{BF07ECDE-874A-41C4-90A0-36BBCCD41FA4}" type="sibTrans" cxnId="{B50A465E-0D82-4633-891D-47509F38C694}">
      <dgm:prSet/>
      <dgm:spPr/>
      <dgm:t>
        <a:bodyPr/>
        <a:lstStyle/>
        <a:p>
          <a:endParaRPr lang="en-MY">
            <a:solidFill>
              <a:schemeClr val="tx1"/>
            </a:solidFill>
            <a:latin typeface="Calibri" pitchFamily="34" charset="0"/>
            <a:cs typeface="Arial" pitchFamily="34" charset="0"/>
          </a:endParaRPr>
        </a:p>
      </dgm:t>
    </dgm:pt>
    <dgm:pt modelId="{C94BE593-3938-49EC-B282-18632006C3F0}">
      <dgm:prSet/>
      <dgm:spPr/>
      <dgm:t>
        <a:bodyPr/>
        <a:lstStyle/>
        <a:p>
          <a:pPr rtl="0"/>
          <a:r>
            <a:rPr lang="en-MY" b="1" dirty="0" smtClean="0">
              <a:solidFill>
                <a:schemeClr val="tx1"/>
              </a:solidFill>
              <a:latin typeface="Calibri" pitchFamily="34" charset="0"/>
              <a:cs typeface="Arial" pitchFamily="34" charset="0"/>
            </a:rPr>
            <a:t>Summarizing the priorities and opportunities in Malaysia for further </a:t>
          </a:r>
          <a:r>
            <a:rPr lang="en-MY" dirty="0" smtClean="0">
              <a:solidFill>
                <a:schemeClr val="tx1"/>
              </a:solidFill>
              <a:latin typeface="Calibri" pitchFamily="34" charset="0"/>
              <a:cs typeface="Arial" pitchFamily="34" charset="0"/>
            </a:rPr>
            <a:t>improvement of the National Statistical System with a focus on SEEA</a:t>
          </a:r>
          <a:endParaRPr lang="en-MY" dirty="0">
            <a:solidFill>
              <a:schemeClr val="tx1"/>
            </a:solidFill>
            <a:latin typeface="Calibri" pitchFamily="34" charset="0"/>
            <a:cs typeface="Arial" pitchFamily="34" charset="0"/>
          </a:endParaRPr>
        </a:p>
      </dgm:t>
    </dgm:pt>
    <dgm:pt modelId="{109F77AE-2C60-462F-85C7-B75D8A69C336}" type="parTrans" cxnId="{3A7F56FD-2A53-4BDD-AFEF-0739490B1D62}">
      <dgm:prSet/>
      <dgm:spPr/>
      <dgm:t>
        <a:bodyPr/>
        <a:lstStyle/>
        <a:p>
          <a:endParaRPr lang="en-MY">
            <a:solidFill>
              <a:schemeClr val="tx1"/>
            </a:solidFill>
            <a:latin typeface="Calibri" pitchFamily="34" charset="0"/>
            <a:cs typeface="Arial" pitchFamily="34" charset="0"/>
          </a:endParaRPr>
        </a:p>
      </dgm:t>
    </dgm:pt>
    <dgm:pt modelId="{B4F979E7-AE11-435E-8E70-23B65AA5CDB2}" type="sibTrans" cxnId="{3A7F56FD-2A53-4BDD-AFEF-0739490B1D62}">
      <dgm:prSet/>
      <dgm:spPr/>
      <dgm:t>
        <a:bodyPr/>
        <a:lstStyle/>
        <a:p>
          <a:endParaRPr lang="en-MY">
            <a:solidFill>
              <a:schemeClr val="tx1"/>
            </a:solidFill>
            <a:latin typeface="Calibri" pitchFamily="34" charset="0"/>
            <a:cs typeface="Arial" pitchFamily="34" charset="0"/>
          </a:endParaRPr>
        </a:p>
      </dgm:t>
    </dgm:pt>
    <dgm:pt modelId="{6498B572-B72E-4692-A866-F2C92ACF0523}">
      <dgm:prSet/>
      <dgm:spPr/>
      <dgm:t>
        <a:bodyPr/>
        <a:lstStyle/>
        <a:p>
          <a:pPr rtl="0"/>
          <a:r>
            <a:rPr lang="en-MY" b="1" dirty="0" smtClean="0">
              <a:solidFill>
                <a:schemeClr val="tx1"/>
              </a:solidFill>
              <a:latin typeface="Calibri" pitchFamily="34" charset="0"/>
              <a:cs typeface="Arial" pitchFamily="34" charset="0"/>
            </a:rPr>
            <a:t>Outlining the foundational activities </a:t>
          </a:r>
          <a:r>
            <a:rPr lang="en-MY" dirty="0" smtClean="0">
              <a:solidFill>
                <a:schemeClr val="tx1"/>
              </a:solidFill>
              <a:latin typeface="Calibri" pitchFamily="34" charset="0"/>
              <a:cs typeface="Arial" pitchFamily="34" charset="0"/>
            </a:rPr>
            <a:t>needed to implement environmental economic </a:t>
          </a:r>
          <a:r>
            <a:rPr lang="en-MY" dirty="0" smtClean="0">
              <a:solidFill>
                <a:schemeClr val="tx1"/>
              </a:solidFill>
              <a:latin typeface="Calibri" pitchFamily="34" charset="0"/>
              <a:cs typeface="Arial" pitchFamily="34" charset="0"/>
            </a:rPr>
            <a:t>accounting</a:t>
          </a:r>
          <a:endParaRPr lang="en-MY" dirty="0">
            <a:solidFill>
              <a:schemeClr val="tx1"/>
            </a:solidFill>
            <a:latin typeface="Calibri" pitchFamily="34" charset="0"/>
            <a:cs typeface="Arial" pitchFamily="34" charset="0"/>
          </a:endParaRPr>
        </a:p>
      </dgm:t>
    </dgm:pt>
    <dgm:pt modelId="{34B539FE-39B0-4625-A17B-6969B86509D3}" type="parTrans" cxnId="{CD2FC5F6-397A-4B7E-B49D-8EA1945742D6}">
      <dgm:prSet/>
      <dgm:spPr/>
      <dgm:t>
        <a:bodyPr/>
        <a:lstStyle/>
        <a:p>
          <a:endParaRPr lang="en-MY">
            <a:solidFill>
              <a:schemeClr val="tx1"/>
            </a:solidFill>
            <a:latin typeface="Calibri" pitchFamily="34" charset="0"/>
            <a:cs typeface="Arial" pitchFamily="34" charset="0"/>
          </a:endParaRPr>
        </a:p>
      </dgm:t>
    </dgm:pt>
    <dgm:pt modelId="{41AE905A-ED69-4FFB-94B4-DCD2C991277C}" type="sibTrans" cxnId="{CD2FC5F6-397A-4B7E-B49D-8EA1945742D6}">
      <dgm:prSet/>
      <dgm:spPr/>
      <dgm:t>
        <a:bodyPr/>
        <a:lstStyle/>
        <a:p>
          <a:endParaRPr lang="en-MY">
            <a:solidFill>
              <a:schemeClr val="tx1"/>
            </a:solidFill>
            <a:latin typeface="Calibri" pitchFamily="34" charset="0"/>
            <a:cs typeface="Arial" pitchFamily="34" charset="0"/>
          </a:endParaRPr>
        </a:p>
      </dgm:t>
    </dgm:pt>
    <dgm:pt modelId="{6F5CD91C-0050-4E82-93F1-572BF53CC24E}">
      <dgm:prSet custT="1"/>
      <dgm:spPr/>
      <dgm:t>
        <a:bodyPr/>
        <a:lstStyle/>
        <a:p>
          <a:pPr rtl="0"/>
          <a:endParaRPr lang="en-MY" sz="400" b="1" dirty="0" smtClean="0">
            <a:solidFill>
              <a:schemeClr val="tx1"/>
            </a:solidFill>
            <a:latin typeface="Calibri" pitchFamily="34" charset="0"/>
            <a:cs typeface="Arial" pitchFamily="34" charset="0"/>
          </a:endParaRPr>
        </a:p>
        <a:p>
          <a:pPr rtl="0"/>
          <a:r>
            <a:rPr lang="en-MY" sz="1600" b="1" dirty="0" smtClean="0">
              <a:solidFill>
                <a:schemeClr val="tx1"/>
              </a:solidFill>
              <a:latin typeface="Calibri" pitchFamily="34" charset="0"/>
              <a:cs typeface="Arial" pitchFamily="34" charset="0"/>
            </a:rPr>
            <a:t>Identifying the enabling </a:t>
          </a:r>
          <a:r>
            <a:rPr lang="en-MY" sz="1600" b="1" dirty="0" smtClean="0">
              <a:solidFill>
                <a:schemeClr val="tx1"/>
              </a:solidFill>
              <a:latin typeface="Calibri" pitchFamily="34" charset="0"/>
              <a:cs typeface="Arial" pitchFamily="34" charset="0"/>
            </a:rPr>
            <a:t>factors</a:t>
          </a:r>
          <a:r>
            <a:rPr lang="en-MY" sz="1600" dirty="0" smtClean="0">
              <a:solidFill>
                <a:schemeClr val="tx1"/>
              </a:solidFill>
              <a:latin typeface="Calibri" pitchFamily="34" charset="0"/>
              <a:cs typeface="Arial" pitchFamily="34" charset="0"/>
            </a:rPr>
            <a:t>, </a:t>
          </a:r>
          <a:r>
            <a:rPr lang="en-MY" sz="1600" dirty="0" smtClean="0">
              <a:solidFill>
                <a:schemeClr val="tx1"/>
              </a:solidFill>
              <a:latin typeface="Calibri" pitchFamily="34" charset="0"/>
              <a:cs typeface="Arial" pitchFamily="34" charset="0"/>
            </a:rPr>
            <a:t>activities, outputs, impacts and long-term outcomes of engaging in these activities</a:t>
          </a:r>
          <a:endParaRPr lang="en-MY" sz="1600" dirty="0">
            <a:solidFill>
              <a:schemeClr val="tx1"/>
            </a:solidFill>
            <a:latin typeface="Calibri" pitchFamily="34" charset="0"/>
            <a:cs typeface="Arial" pitchFamily="34" charset="0"/>
          </a:endParaRPr>
        </a:p>
      </dgm:t>
    </dgm:pt>
    <dgm:pt modelId="{206D92FF-DCB7-495A-BA78-1F31D1E88006}" type="parTrans" cxnId="{37E506C3-EC16-4A2D-B7F4-03A7A5105481}">
      <dgm:prSet/>
      <dgm:spPr/>
      <dgm:t>
        <a:bodyPr/>
        <a:lstStyle/>
        <a:p>
          <a:endParaRPr lang="en-MY">
            <a:solidFill>
              <a:schemeClr val="tx1"/>
            </a:solidFill>
          </a:endParaRPr>
        </a:p>
      </dgm:t>
    </dgm:pt>
    <dgm:pt modelId="{B070DA61-905C-4A5B-9710-9064AB4369BE}" type="sibTrans" cxnId="{37E506C3-EC16-4A2D-B7F4-03A7A5105481}">
      <dgm:prSet/>
      <dgm:spPr/>
      <dgm:t>
        <a:bodyPr/>
        <a:lstStyle/>
        <a:p>
          <a:endParaRPr lang="en-MY">
            <a:solidFill>
              <a:schemeClr val="tx1"/>
            </a:solidFill>
          </a:endParaRPr>
        </a:p>
      </dgm:t>
    </dgm:pt>
    <dgm:pt modelId="{0BA91405-E8DC-4EEE-A66E-0C20333AC135}" type="pres">
      <dgm:prSet presAssocID="{F24C2760-3F71-46D2-A451-9D1C78E0C2A0}" presName="matrix" presStyleCnt="0">
        <dgm:presLayoutVars>
          <dgm:chMax val="1"/>
          <dgm:dir/>
          <dgm:resizeHandles val="exact"/>
        </dgm:presLayoutVars>
      </dgm:prSet>
      <dgm:spPr/>
      <dgm:t>
        <a:bodyPr/>
        <a:lstStyle/>
        <a:p>
          <a:endParaRPr lang="en-MY"/>
        </a:p>
      </dgm:t>
    </dgm:pt>
    <dgm:pt modelId="{A39070B6-0208-4654-B3B5-E25FB8965640}" type="pres">
      <dgm:prSet presAssocID="{F24C2760-3F71-46D2-A451-9D1C78E0C2A0}" presName="diamond" presStyleLbl="bgShp" presStyleIdx="0" presStyleCnt="1"/>
      <dgm:spPr/>
    </dgm:pt>
    <dgm:pt modelId="{A421F17E-A7AA-4231-A3DC-937034A4F6AC}" type="pres">
      <dgm:prSet presAssocID="{F24C2760-3F71-46D2-A451-9D1C78E0C2A0}" presName="quad1" presStyleLbl="node1" presStyleIdx="0" presStyleCnt="4">
        <dgm:presLayoutVars>
          <dgm:chMax val="0"/>
          <dgm:chPref val="0"/>
          <dgm:bulletEnabled val="1"/>
        </dgm:presLayoutVars>
      </dgm:prSet>
      <dgm:spPr/>
      <dgm:t>
        <a:bodyPr/>
        <a:lstStyle/>
        <a:p>
          <a:endParaRPr lang="en-MY"/>
        </a:p>
      </dgm:t>
    </dgm:pt>
    <dgm:pt modelId="{57925B6C-0E65-42E5-983D-0B32CE751AD1}" type="pres">
      <dgm:prSet presAssocID="{F24C2760-3F71-46D2-A451-9D1C78E0C2A0}" presName="quad2" presStyleLbl="node1" presStyleIdx="1" presStyleCnt="4">
        <dgm:presLayoutVars>
          <dgm:chMax val="0"/>
          <dgm:chPref val="0"/>
          <dgm:bulletEnabled val="1"/>
        </dgm:presLayoutVars>
      </dgm:prSet>
      <dgm:spPr/>
      <dgm:t>
        <a:bodyPr/>
        <a:lstStyle/>
        <a:p>
          <a:endParaRPr lang="en-MY"/>
        </a:p>
      </dgm:t>
    </dgm:pt>
    <dgm:pt modelId="{BE5312AC-A5A9-415D-A253-FF7EA60078C1}" type="pres">
      <dgm:prSet presAssocID="{F24C2760-3F71-46D2-A451-9D1C78E0C2A0}" presName="quad3" presStyleLbl="node1" presStyleIdx="2" presStyleCnt="4">
        <dgm:presLayoutVars>
          <dgm:chMax val="0"/>
          <dgm:chPref val="0"/>
          <dgm:bulletEnabled val="1"/>
        </dgm:presLayoutVars>
      </dgm:prSet>
      <dgm:spPr/>
      <dgm:t>
        <a:bodyPr/>
        <a:lstStyle/>
        <a:p>
          <a:endParaRPr lang="en-MY"/>
        </a:p>
      </dgm:t>
    </dgm:pt>
    <dgm:pt modelId="{895A0C1B-320B-44F0-BCED-20DA45BE5C88}" type="pres">
      <dgm:prSet presAssocID="{F24C2760-3F71-46D2-A451-9D1C78E0C2A0}" presName="quad4" presStyleLbl="node1" presStyleIdx="3" presStyleCnt="4">
        <dgm:presLayoutVars>
          <dgm:chMax val="0"/>
          <dgm:chPref val="0"/>
          <dgm:bulletEnabled val="1"/>
        </dgm:presLayoutVars>
      </dgm:prSet>
      <dgm:spPr/>
      <dgm:t>
        <a:bodyPr/>
        <a:lstStyle/>
        <a:p>
          <a:endParaRPr lang="en-MY"/>
        </a:p>
      </dgm:t>
    </dgm:pt>
  </dgm:ptLst>
  <dgm:cxnLst>
    <dgm:cxn modelId="{243B42FC-03C7-439F-B6AD-40D4A2B99E24}" type="presOf" srcId="{3EDA7DE1-4419-4477-A24B-4B284A948E71}" destId="{A421F17E-A7AA-4231-A3DC-937034A4F6AC}" srcOrd="0" destOrd="0" presId="urn:microsoft.com/office/officeart/2005/8/layout/matrix3"/>
    <dgm:cxn modelId="{37E506C3-EC16-4A2D-B7F4-03A7A5105481}" srcId="{F24C2760-3F71-46D2-A451-9D1C78E0C2A0}" destId="{6F5CD91C-0050-4E82-93F1-572BF53CC24E}" srcOrd="3" destOrd="0" parTransId="{206D92FF-DCB7-495A-BA78-1F31D1E88006}" sibTransId="{B070DA61-905C-4A5B-9710-9064AB4369BE}"/>
    <dgm:cxn modelId="{A6EB7F74-D35B-46AD-86FA-3B5E1E2EE4BF}" type="presOf" srcId="{6498B572-B72E-4692-A866-F2C92ACF0523}" destId="{BE5312AC-A5A9-415D-A253-FF7EA60078C1}" srcOrd="0" destOrd="0" presId="urn:microsoft.com/office/officeart/2005/8/layout/matrix3"/>
    <dgm:cxn modelId="{08A43085-C63E-4E17-9172-91C9F5CC8E6F}" type="presOf" srcId="{F24C2760-3F71-46D2-A451-9D1C78E0C2A0}" destId="{0BA91405-E8DC-4EEE-A66E-0C20333AC135}" srcOrd="0" destOrd="0" presId="urn:microsoft.com/office/officeart/2005/8/layout/matrix3"/>
    <dgm:cxn modelId="{BBE37F85-75D7-4231-B723-B05CDC6B899E}" type="presOf" srcId="{C94BE593-3938-49EC-B282-18632006C3F0}" destId="{57925B6C-0E65-42E5-983D-0B32CE751AD1}" srcOrd="0" destOrd="0" presId="urn:microsoft.com/office/officeart/2005/8/layout/matrix3"/>
    <dgm:cxn modelId="{3A7F56FD-2A53-4BDD-AFEF-0739490B1D62}" srcId="{F24C2760-3F71-46D2-A451-9D1C78E0C2A0}" destId="{C94BE593-3938-49EC-B282-18632006C3F0}" srcOrd="1" destOrd="0" parTransId="{109F77AE-2C60-462F-85C7-B75D8A69C336}" sibTransId="{B4F979E7-AE11-435E-8E70-23B65AA5CDB2}"/>
    <dgm:cxn modelId="{CD2FC5F6-397A-4B7E-B49D-8EA1945742D6}" srcId="{F24C2760-3F71-46D2-A451-9D1C78E0C2A0}" destId="{6498B572-B72E-4692-A866-F2C92ACF0523}" srcOrd="2" destOrd="0" parTransId="{34B539FE-39B0-4625-A17B-6969B86509D3}" sibTransId="{41AE905A-ED69-4FFB-94B4-DCD2C991277C}"/>
    <dgm:cxn modelId="{B50A465E-0D82-4633-891D-47509F38C694}" srcId="{F24C2760-3F71-46D2-A451-9D1C78E0C2A0}" destId="{3EDA7DE1-4419-4477-A24B-4B284A948E71}" srcOrd="0" destOrd="0" parTransId="{954FF6E2-6354-4103-8A1A-D7EF8530FE5A}" sibTransId="{BF07ECDE-874A-41C4-90A0-36BBCCD41FA4}"/>
    <dgm:cxn modelId="{1B83A876-9CA1-4039-8991-00B9359AD62A}" type="presOf" srcId="{6F5CD91C-0050-4E82-93F1-572BF53CC24E}" destId="{895A0C1B-320B-44F0-BCED-20DA45BE5C88}" srcOrd="0" destOrd="0" presId="urn:microsoft.com/office/officeart/2005/8/layout/matrix3"/>
    <dgm:cxn modelId="{E4A4C4EB-017E-44ED-B6E5-E7364AF38F73}" type="presParOf" srcId="{0BA91405-E8DC-4EEE-A66E-0C20333AC135}" destId="{A39070B6-0208-4654-B3B5-E25FB8965640}" srcOrd="0" destOrd="0" presId="urn:microsoft.com/office/officeart/2005/8/layout/matrix3"/>
    <dgm:cxn modelId="{1A1E1901-6F20-410F-B1DE-741BF309C872}" type="presParOf" srcId="{0BA91405-E8DC-4EEE-A66E-0C20333AC135}" destId="{A421F17E-A7AA-4231-A3DC-937034A4F6AC}" srcOrd="1" destOrd="0" presId="urn:microsoft.com/office/officeart/2005/8/layout/matrix3"/>
    <dgm:cxn modelId="{92CDC201-DBC9-4154-91EC-1AAA709122D5}" type="presParOf" srcId="{0BA91405-E8DC-4EEE-A66E-0C20333AC135}" destId="{57925B6C-0E65-42E5-983D-0B32CE751AD1}" srcOrd="2" destOrd="0" presId="urn:microsoft.com/office/officeart/2005/8/layout/matrix3"/>
    <dgm:cxn modelId="{42C8F7AC-CB59-48E6-B968-0B4A52656D97}" type="presParOf" srcId="{0BA91405-E8DC-4EEE-A66E-0C20333AC135}" destId="{BE5312AC-A5A9-415D-A253-FF7EA60078C1}" srcOrd="3" destOrd="0" presId="urn:microsoft.com/office/officeart/2005/8/layout/matrix3"/>
    <dgm:cxn modelId="{0A14B731-719D-4B77-96DE-5772025950A5}" type="presParOf" srcId="{0BA91405-E8DC-4EEE-A66E-0C20333AC135}" destId="{895A0C1B-320B-44F0-BCED-20DA45BE5C8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A0856-6C7E-4786-BBD0-E0D3E97C04D0}" type="doc">
      <dgm:prSet loTypeId="urn:microsoft.com/office/officeart/2005/8/layout/process3" loCatId="process" qsTypeId="urn:microsoft.com/office/officeart/2005/8/quickstyle/simple5" qsCatId="simple" csTypeId="urn:microsoft.com/office/officeart/2005/8/colors/colorful3" csCatId="colorful" phldr="1"/>
      <dgm:spPr/>
      <dgm:t>
        <a:bodyPr/>
        <a:lstStyle/>
        <a:p>
          <a:endParaRPr lang="en-MY"/>
        </a:p>
      </dgm:t>
    </dgm:pt>
    <dgm:pt modelId="{4F4CDFD2-6E15-49CB-A5C5-C66F7499D3E1}">
      <dgm:prSet phldrT="[Text]" custT="1"/>
      <dgm:spPr/>
      <dgm:t>
        <a:bodyPr/>
        <a:lstStyle/>
        <a:p>
          <a:r>
            <a:rPr lang="en-MY" sz="1600" b="1" i="0" dirty="0" smtClean="0">
              <a:solidFill>
                <a:schemeClr val="tx1"/>
              </a:solidFill>
              <a:latin typeface="Calibri" pitchFamily="34" charset="0"/>
            </a:rPr>
            <a:t>SEEA ENERGY ACCOUNT</a:t>
          </a:r>
          <a:endParaRPr lang="en-MY" sz="1600" b="1" i="0" dirty="0">
            <a:solidFill>
              <a:schemeClr val="tx1"/>
            </a:solidFill>
            <a:latin typeface="Calibri" pitchFamily="34" charset="0"/>
          </a:endParaRPr>
        </a:p>
      </dgm:t>
    </dgm:pt>
    <dgm:pt modelId="{3A592699-432C-4917-846D-3EB95DAC7BA0}" type="parTrans" cxnId="{87C2F8C8-22E0-4A01-AB05-5609B9884C58}">
      <dgm:prSet/>
      <dgm:spPr/>
      <dgm:t>
        <a:bodyPr/>
        <a:lstStyle/>
        <a:p>
          <a:endParaRPr lang="en-MY">
            <a:solidFill>
              <a:schemeClr val="tx1"/>
            </a:solidFill>
            <a:latin typeface="Calibri" pitchFamily="34" charset="0"/>
          </a:endParaRPr>
        </a:p>
      </dgm:t>
    </dgm:pt>
    <dgm:pt modelId="{116B3E7B-0120-4922-B6D4-176A571546C6}" type="sibTrans" cxnId="{87C2F8C8-22E0-4A01-AB05-5609B9884C58}">
      <dgm:prSet/>
      <dgm:spPr/>
      <dgm:t>
        <a:bodyPr/>
        <a:lstStyle/>
        <a:p>
          <a:endParaRPr lang="en-MY">
            <a:solidFill>
              <a:schemeClr val="tx1"/>
            </a:solidFill>
            <a:latin typeface="Calibri" pitchFamily="34" charset="0"/>
          </a:endParaRPr>
        </a:p>
      </dgm:t>
    </dgm:pt>
    <dgm:pt modelId="{62F15F4A-A8FF-45D8-A53A-5594E9E9D022}">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Eleventh Malaysia Plan </a:t>
          </a:r>
          <a:endParaRPr lang="en-MY" dirty="0">
            <a:solidFill>
              <a:schemeClr val="tx1"/>
            </a:solidFill>
            <a:latin typeface="Calibri" pitchFamily="34" charset="0"/>
          </a:endParaRPr>
        </a:p>
      </dgm:t>
    </dgm:pt>
    <dgm:pt modelId="{8990BE2F-013E-4312-A6BE-43AAE2EAB66F}" type="parTrans" cxnId="{19E9EC45-3725-4676-A67B-274E2AED0059}">
      <dgm:prSet/>
      <dgm:spPr/>
      <dgm:t>
        <a:bodyPr/>
        <a:lstStyle/>
        <a:p>
          <a:endParaRPr lang="en-MY">
            <a:solidFill>
              <a:schemeClr val="tx1"/>
            </a:solidFill>
            <a:latin typeface="Calibri" pitchFamily="34" charset="0"/>
          </a:endParaRPr>
        </a:p>
      </dgm:t>
    </dgm:pt>
    <dgm:pt modelId="{810244B5-2528-4395-BDD0-78EA160AC316}" type="sibTrans" cxnId="{19E9EC45-3725-4676-A67B-274E2AED0059}">
      <dgm:prSet/>
      <dgm:spPr/>
      <dgm:t>
        <a:bodyPr/>
        <a:lstStyle/>
        <a:p>
          <a:endParaRPr lang="en-MY">
            <a:solidFill>
              <a:schemeClr val="tx1"/>
            </a:solidFill>
            <a:latin typeface="Calibri" pitchFamily="34" charset="0"/>
          </a:endParaRPr>
        </a:p>
      </dgm:t>
    </dgm:pt>
    <dgm:pt modelId="{6C15225A-BF43-4826-9616-0982417B37F9}">
      <dgm:prSet phldrT="[Text]"/>
      <dgm:spPr/>
      <dgm:t>
        <a:bodyPr/>
        <a:lstStyle/>
        <a:p>
          <a:pPr marL="114300" marR="0" indent="-11430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rPr>
            <a:t>National Energy Policy</a:t>
          </a:r>
          <a:endParaRPr lang="en-MY" dirty="0" smtClean="0">
            <a:solidFill>
              <a:schemeClr val="tx1"/>
            </a:solidFill>
            <a:latin typeface="Calibri" pitchFamily="34" charset="0"/>
          </a:endParaRPr>
        </a:p>
      </dgm:t>
    </dgm:pt>
    <dgm:pt modelId="{F9793A55-FD75-4154-BD0F-CF4BE958DBA1}" type="parTrans" cxnId="{A5331E3A-17C2-49F1-9698-832FCB388C00}">
      <dgm:prSet/>
      <dgm:spPr/>
      <dgm:t>
        <a:bodyPr/>
        <a:lstStyle/>
        <a:p>
          <a:endParaRPr lang="en-MY">
            <a:solidFill>
              <a:schemeClr val="tx1"/>
            </a:solidFill>
            <a:latin typeface="Calibri" pitchFamily="34" charset="0"/>
          </a:endParaRPr>
        </a:p>
      </dgm:t>
    </dgm:pt>
    <dgm:pt modelId="{D7023CA2-88DB-4C16-9C6D-0C5263413855}" type="sibTrans" cxnId="{A5331E3A-17C2-49F1-9698-832FCB388C00}">
      <dgm:prSet/>
      <dgm:spPr/>
      <dgm:t>
        <a:bodyPr/>
        <a:lstStyle/>
        <a:p>
          <a:endParaRPr lang="en-MY">
            <a:solidFill>
              <a:schemeClr val="tx1"/>
            </a:solidFill>
            <a:latin typeface="Calibri" pitchFamily="34" charset="0"/>
          </a:endParaRPr>
        </a:p>
      </dgm:t>
    </dgm:pt>
    <dgm:pt modelId="{FBE83284-78DD-4123-9A25-195DCAC942B4}">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National Environment Policy </a:t>
          </a:r>
        </a:p>
      </dgm:t>
    </dgm:pt>
    <dgm:pt modelId="{13AD296D-60D8-4368-8359-C25FA8B2F6C0}" type="parTrans" cxnId="{2AFBAA2B-5888-4663-94EC-FDFD4E472589}">
      <dgm:prSet/>
      <dgm:spPr/>
      <dgm:t>
        <a:bodyPr/>
        <a:lstStyle/>
        <a:p>
          <a:endParaRPr lang="en-MY">
            <a:solidFill>
              <a:schemeClr val="tx1"/>
            </a:solidFill>
            <a:latin typeface="Calibri" pitchFamily="34" charset="0"/>
          </a:endParaRPr>
        </a:p>
      </dgm:t>
    </dgm:pt>
    <dgm:pt modelId="{773A77F2-E936-4645-BE76-AED793F35D1D}" type="sibTrans" cxnId="{2AFBAA2B-5888-4663-94EC-FDFD4E472589}">
      <dgm:prSet/>
      <dgm:spPr/>
      <dgm:t>
        <a:bodyPr/>
        <a:lstStyle/>
        <a:p>
          <a:endParaRPr lang="en-MY">
            <a:solidFill>
              <a:schemeClr val="tx1"/>
            </a:solidFill>
            <a:latin typeface="Calibri" pitchFamily="34" charset="0"/>
          </a:endParaRPr>
        </a:p>
      </dgm:t>
    </dgm:pt>
    <dgm:pt modelId="{11AF9B2B-33A8-461D-83A0-A0A701376B73}">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National Energy Efficiency Action Plan</a:t>
          </a:r>
          <a:endParaRPr lang="en-MY" dirty="0">
            <a:solidFill>
              <a:schemeClr val="tx1"/>
            </a:solidFill>
            <a:latin typeface="Calibri" pitchFamily="34" charset="0"/>
          </a:endParaRPr>
        </a:p>
      </dgm:t>
    </dgm:pt>
    <dgm:pt modelId="{8909FCED-72CA-494B-AE1A-505D15EBDD32}" type="parTrans" cxnId="{BDC4BE3D-4192-45E7-B930-E2E21695200B}">
      <dgm:prSet/>
      <dgm:spPr/>
      <dgm:t>
        <a:bodyPr/>
        <a:lstStyle/>
        <a:p>
          <a:endParaRPr lang="en-MY">
            <a:solidFill>
              <a:schemeClr val="tx1"/>
            </a:solidFill>
            <a:latin typeface="Calibri" pitchFamily="34" charset="0"/>
          </a:endParaRPr>
        </a:p>
      </dgm:t>
    </dgm:pt>
    <dgm:pt modelId="{BA83BAEA-1116-4711-BB53-521087B08CCE}" type="sibTrans" cxnId="{BDC4BE3D-4192-45E7-B930-E2E21695200B}">
      <dgm:prSet/>
      <dgm:spPr/>
      <dgm:t>
        <a:bodyPr/>
        <a:lstStyle/>
        <a:p>
          <a:endParaRPr lang="en-MY">
            <a:solidFill>
              <a:schemeClr val="tx1"/>
            </a:solidFill>
            <a:latin typeface="Calibri" pitchFamily="34" charset="0"/>
          </a:endParaRPr>
        </a:p>
      </dgm:t>
    </dgm:pt>
    <dgm:pt modelId="{8EEDF94F-4C3C-4D99-B8B6-9FA24B90A376}">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National Renewable Energy Policy and Action Plan</a:t>
          </a:r>
          <a:endParaRPr lang="en-MY" dirty="0">
            <a:solidFill>
              <a:schemeClr val="tx1"/>
            </a:solidFill>
            <a:latin typeface="Calibri" pitchFamily="34" charset="0"/>
          </a:endParaRPr>
        </a:p>
      </dgm:t>
    </dgm:pt>
    <dgm:pt modelId="{1DF31F94-7C1B-43A1-AA8E-699D1384E8D7}" type="parTrans" cxnId="{FDAAE2F7-41F9-4C28-8646-7F7388FDEDFA}">
      <dgm:prSet/>
      <dgm:spPr/>
      <dgm:t>
        <a:bodyPr/>
        <a:lstStyle/>
        <a:p>
          <a:endParaRPr lang="en-MY">
            <a:solidFill>
              <a:schemeClr val="tx1"/>
            </a:solidFill>
            <a:latin typeface="Calibri" pitchFamily="34" charset="0"/>
          </a:endParaRPr>
        </a:p>
      </dgm:t>
    </dgm:pt>
    <dgm:pt modelId="{B5582252-A754-4B82-AC07-24116290740B}" type="sibTrans" cxnId="{FDAAE2F7-41F9-4C28-8646-7F7388FDEDFA}">
      <dgm:prSet/>
      <dgm:spPr/>
      <dgm:t>
        <a:bodyPr/>
        <a:lstStyle/>
        <a:p>
          <a:endParaRPr lang="en-MY">
            <a:solidFill>
              <a:schemeClr val="tx1"/>
            </a:solidFill>
            <a:latin typeface="Calibri" pitchFamily="34" charset="0"/>
          </a:endParaRPr>
        </a:p>
      </dgm:t>
    </dgm:pt>
    <dgm:pt modelId="{523F34EC-6D5D-42D1-9A24-2286DFDC5A66}">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Second National Physical Plan</a:t>
          </a:r>
          <a:endParaRPr lang="en-MY" dirty="0">
            <a:solidFill>
              <a:schemeClr val="tx1"/>
            </a:solidFill>
            <a:latin typeface="Calibri" pitchFamily="34" charset="0"/>
          </a:endParaRPr>
        </a:p>
      </dgm:t>
    </dgm:pt>
    <dgm:pt modelId="{EE9D3B5D-9209-4150-9C6E-895AF4B6B69A}" type="parTrans" cxnId="{28884A49-47F3-4B33-A968-C29160520992}">
      <dgm:prSet/>
      <dgm:spPr/>
      <dgm:t>
        <a:bodyPr/>
        <a:lstStyle/>
        <a:p>
          <a:endParaRPr lang="en-MY">
            <a:solidFill>
              <a:schemeClr val="tx1"/>
            </a:solidFill>
            <a:latin typeface="Calibri" pitchFamily="34" charset="0"/>
          </a:endParaRPr>
        </a:p>
      </dgm:t>
    </dgm:pt>
    <dgm:pt modelId="{FFA9B68E-A74A-4152-8505-F1FC1E33FF30}" type="sibTrans" cxnId="{28884A49-47F3-4B33-A968-C29160520992}">
      <dgm:prSet/>
      <dgm:spPr/>
      <dgm:t>
        <a:bodyPr/>
        <a:lstStyle/>
        <a:p>
          <a:endParaRPr lang="en-MY">
            <a:solidFill>
              <a:schemeClr val="tx1"/>
            </a:solidFill>
            <a:latin typeface="Calibri" pitchFamily="34" charset="0"/>
          </a:endParaRPr>
        </a:p>
      </dgm:t>
    </dgm:pt>
    <dgm:pt modelId="{7A4B8A2E-C137-4D77-A687-56D2ABDA92AF}">
      <dgm:prSet phldrT="[Text]"/>
      <dgm:spPr/>
      <dgm:t>
        <a:bodyPr/>
        <a:lstStyle/>
        <a:p>
          <a:pPr marL="114300" indent="-114300" defTabSz="622300">
            <a:lnSpc>
              <a:spcPct val="90000"/>
            </a:lnSpc>
            <a:spcBef>
              <a:spcPct val="0"/>
            </a:spcBef>
            <a:spcAft>
              <a:spcPct val="15000"/>
            </a:spcAft>
            <a:buNone/>
          </a:pPr>
          <a:r>
            <a:rPr lang="en-MY" b="0" dirty="0" smtClean="0">
              <a:solidFill>
                <a:schemeClr val="tx1"/>
              </a:solidFill>
              <a:latin typeface="Calibri" pitchFamily="34" charset="0"/>
            </a:rPr>
            <a:t>National </a:t>
          </a:r>
          <a:r>
            <a:rPr lang="en-MY" b="0" i="0" dirty="0" smtClean="0">
              <a:solidFill>
                <a:schemeClr val="tx1"/>
              </a:solidFill>
              <a:latin typeface="Calibri" pitchFamily="34" charset="0"/>
            </a:rPr>
            <a:t>Strategic Plan for Solid Waste Management</a:t>
          </a:r>
          <a:endParaRPr lang="en-MY" i="0" dirty="0">
            <a:solidFill>
              <a:schemeClr val="tx1"/>
            </a:solidFill>
            <a:latin typeface="Calibri" pitchFamily="34" charset="0"/>
          </a:endParaRPr>
        </a:p>
      </dgm:t>
    </dgm:pt>
    <dgm:pt modelId="{C64C735C-92C3-44F2-971F-60D862EAD1B8}" type="parTrans" cxnId="{61B0157E-569B-4329-B534-CDEEB8B8F21D}">
      <dgm:prSet/>
      <dgm:spPr/>
      <dgm:t>
        <a:bodyPr/>
        <a:lstStyle/>
        <a:p>
          <a:endParaRPr lang="en-MY">
            <a:solidFill>
              <a:schemeClr val="tx1"/>
            </a:solidFill>
            <a:latin typeface="Calibri" pitchFamily="34" charset="0"/>
          </a:endParaRPr>
        </a:p>
      </dgm:t>
    </dgm:pt>
    <dgm:pt modelId="{FAF57154-44B6-45B3-84AE-275818290A9E}" type="sibTrans" cxnId="{61B0157E-569B-4329-B534-CDEEB8B8F21D}">
      <dgm:prSet/>
      <dgm:spPr/>
      <dgm:t>
        <a:bodyPr/>
        <a:lstStyle/>
        <a:p>
          <a:endParaRPr lang="en-MY">
            <a:solidFill>
              <a:schemeClr val="tx1"/>
            </a:solidFill>
            <a:latin typeface="Calibri" pitchFamily="34" charset="0"/>
          </a:endParaRPr>
        </a:p>
      </dgm:t>
    </dgm:pt>
    <dgm:pt modelId="{AC9B768F-9787-4FFE-9A76-32DAB79CEEA0}">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Third National Communications (TNC) and Biennial Update Report (BUR) </a:t>
          </a:r>
          <a:endParaRPr lang="en-MY" dirty="0">
            <a:solidFill>
              <a:schemeClr val="tx1"/>
            </a:solidFill>
            <a:latin typeface="Calibri" pitchFamily="34" charset="0"/>
          </a:endParaRPr>
        </a:p>
      </dgm:t>
    </dgm:pt>
    <dgm:pt modelId="{AE860739-A568-415D-BA26-FB8ABD1D48A6}" type="parTrans" cxnId="{2487B0CA-5FBF-4D70-A37E-74544A1551AF}">
      <dgm:prSet/>
      <dgm:spPr/>
      <dgm:t>
        <a:bodyPr/>
        <a:lstStyle/>
        <a:p>
          <a:endParaRPr lang="en-MY">
            <a:solidFill>
              <a:schemeClr val="tx1"/>
            </a:solidFill>
            <a:latin typeface="Calibri" pitchFamily="34" charset="0"/>
          </a:endParaRPr>
        </a:p>
      </dgm:t>
    </dgm:pt>
    <dgm:pt modelId="{DE48D731-6DB8-49DD-86D0-CB5FAE72CDC4}" type="sibTrans" cxnId="{2487B0CA-5FBF-4D70-A37E-74544A1551AF}">
      <dgm:prSet/>
      <dgm:spPr/>
      <dgm:t>
        <a:bodyPr/>
        <a:lstStyle/>
        <a:p>
          <a:endParaRPr lang="en-MY">
            <a:solidFill>
              <a:schemeClr val="tx1"/>
            </a:solidFill>
            <a:latin typeface="Calibri" pitchFamily="34" charset="0"/>
          </a:endParaRPr>
        </a:p>
      </dgm:t>
    </dgm:pt>
    <dgm:pt modelId="{D67DC74B-B7B4-43BD-8EE6-1BD4A74F4295}">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National Green Technology Policy</a:t>
          </a:r>
        </a:p>
      </dgm:t>
    </dgm:pt>
    <dgm:pt modelId="{854CE237-FE46-4F44-914F-DC86B36A6E5D}" type="parTrans" cxnId="{71782717-5933-42B0-94DA-FBFA918E578B}">
      <dgm:prSet/>
      <dgm:spPr/>
      <dgm:t>
        <a:bodyPr/>
        <a:lstStyle/>
        <a:p>
          <a:endParaRPr lang="en-MY"/>
        </a:p>
      </dgm:t>
    </dgm:pt>
    <dgm:pt modelId="{6F28A318-4A6B-477A-8FD1-76D6B813E924}" type="sibTrans" cxnId="{71782717-5933-42B0-94DA-FBFA918E578B}">
      <dgm:prSet/>
      <dgm:spPr/>
      <dgm:t>
        <a:bodyPr/>
        <a:lstStyle/>
        <a:p>
          <a:endParaRPr lang="en-MY"/>
        </a:p>
      </dgm:t>
    </dgm:pt>
    <dgm:pt modelId="{4D9D7E32-D55A-4A5C-B2CE-936947EB89BB}">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National Mineral Policy</a:t>
          </a:r>
        </a:p>
      </dgm:t>
    </dgm:pt>
    <dgm:pt modelId="{4B72DC92-EFF3-4DD2-8E65-8EAAAFFF0D84}" type="parTrans" cxnId="{D17DB111-221B-43AA-A676-123457EC3CC6}">
      <dgm:prSet/>
      <dgm:spPr/>
      <dgm:t>
        <a:bodyPr/>
        <a:lstStyle/>
        <a:p>
          <a:endParaRPr lang="en-MY"/>
        </a:p>
      </dgm:t>
    </dgm:pt>
    <dgm:pt modelId="{E1CD896D-EDA2-41D3-B834-58192461C504}" type="sibTrans" cxnId="{D17DB111-221B-43AA-A676-123457EC3CC6}">
      <dgm:prSet/>
      <dgm:spPr/>
      <dgm:t>
        <a:bodyPr/>
        <a:lstStyle/>
        <a:p>
          <a:endParaRPr lang="en-MY"/>
        </a:p>
      </dgm:t>
    </dgm:pt>
    <dgm:pt modelId="{C9277438-2E75-4D14-85CD-448140332616}">
      <dgm:prSet phldrT="[Text]"/>
      <dgm:spPr/>
      <dgm:t>
        <a:bodyPr/>
        <a:lstStyle/>
        <a:p>
          <a:pPr marL="114300" marR="0" indent="-114300" defTabSz="914400" eaLnBrk="1" fontAlgn="auto" latinLnBrk="0" hangingPunct="1">
            <a:lnSpc>
              <a:spcPct val="100000"/>
            </a:lnSpc>
            <a:spcBef>
              <a:spcPts val="0"/>
            </a:spcBef>
            <a:spcAft>
              <a:spcPts val="0"/>
            </a:spcAft>
            <a:buClrTx/>
            <a:buSzTx/>
            <a:buFontTx/>
            <a:buNone/>
            <a:tabLst/>
            <a:defRPr/>
          </a:pPr>
          <a:r>
            <a:rPr lang="en-MY" dirty="0" smtClean="0">
              <a:solidFill>
                <a:schemeClr val="tx1"/>
              </a:solidFill>
              <a:latin typeface="Calibri" pitchFamily="34" charset="0"/>
            </a:rPr>
            <a:t>National Climate Change Policy</a:t>
          </a:r>
        </a:p>
      </dgm:t>
    </dgm:pt>
    <dgm:pt modelId="{617DFDD8-CF44-4BFD-A133-224EB75AA239}" type="parTrans" cxnId="{BBA53397-1CB3-427A-88C9-06202B9810EA}">
      <dgm:prSet/>
      <dgm:spPr/>
      <dgm:t>
        <a:bodyPr/>
        <a:lstStyle/>
        <a:p>
          <a:endParaRPr lang="en-MY"/>
        </a:p>
      </dgm:t>
    </dgm:pt>
    <dgm:pt modelId="{9E8CA5A1-2FAE-44D3-85C3-187438B77B31}" type="sibTrans" cxnId="{BBA53397-1CB3-427A-88C9-06202B9810EA}">
      <dgm:prSet/>
      <dgm:spPr/>
      <dgm:t>
        <a:bodyPr/>
        <a:lstStyle/>
        <a:p>
          <a:endParaRPr lang="en-MY"/>
        </a:p>
      </dgm:t>
    </dgm:pt>
    <dgm:pt modelId="{FBEF04EF-48A4-4F54-9A1C-0DDE448B828D}">
      <dgm:prSet phldrT="[Text]"/>
      <dgm:spPr/>
      <dgm:t>
        <a:bodyPr/>
        <a:lstStyle/>
        <a:p>
          <a:pPr marL="114300" indent="-114300" defTabSz="622300">
            <a:lnSpc>
              <a:spcPct val="90000"/>
            </a:lnSpc>
            <a:spcBef>
              <a:spcPct val="0"/>
            </a:spcBef>
            <a:spcAft>
              <a:spcPct val="15000"/>
            </a:spcAft>
            <a:buNone/>
          </a:pPr>
          <a:r>
            <a:rPr lang="en-MY" dirty="0" smtClean="0">
              <a:solidFill>
                <a:schemeClr val="tx1"/>
              </a:solidFill>
              <a:latin typeface="Calibri" pitchFamily="34" charset="0"/>
            </a:rPr>
            <a:t>Government Green Procurement Action Plan </a:t>
          </a:r>
          <a:endParaRPr lang="en-MY" dirty="0">
            <a:solidFill>
              <a:schemeClr val="tx1"/>
            </a:solidFill>
            <a:latin typeface="Calibri" pitchFamily="34" charset="0"/>
          </a:endParaRPr>
        </a:p>
      </dgm:t>
    </dgm:pt>
    <dgm:pt modelId="{B6EF8D2C-9074-4CA0-A888-E4C6135EDB4C}" type="parTrans" cxnId="{F3B6F465-5599-48E8-8C8F-0E6DF66B4A87}">
      <dgm:prSet/>
      <dgm:spPr/>
      <dgm:t>
        <a:bodyPr/>
        <a:lstStyle/>
        <a:p>
          <a:endParaRPr lang="en-MY"/>
        </a:p>
      </dgm:t>
    </dgm:pt>
    <dgm:pt modelId="{3701FE2D-EE7B-4E1F-99D7-F54989AE6180}" type="sibTrans" cxnId="{F3B6F465-5599-48E8-8C8F-0E6DF66B4A87}">
      <dgm:prSet/>
      <dgm:spPr/>
      <dgm:t>
        <a:bodyPr/>
        <a:lstStyle/>
        <a:p>
          <a:endParaRPr lang="en-MY"/>
        </a:p>
      </dgm:t>
    </dgm:pt>
    <dgm:pt modelId="{63B7D0F4-6C70-4735-B580-E6B16BC6E8D1}">
      <dgm:prSet/>
      <dgm:spPr/>
      <dgm:t>
        <a:bodyPr/>
        <a:lstStyle/>
        <a:p>
          <a:r>
            <a:rPr lang="en-MY" dirty="0" smtClean="0">
              <a:solidFill>
                <a:schemeClr val="tx1"/>
              </a:solidFill>
              <a:latin typeface="Calibri" pitchFamily="34" charset="0"/>
            </a:rPr>
            <a:t>Green City Action Plan</a:t>
          </a:r>
          <a:endParaRPr lang="en-MY" dirty="0">
            <a:solidFill>
              <a:schemeClr val="tx1"/>
            </a:solidFill>
            <a:latin typeface="Calibri" pitchFamily="34" charset="0"/>
          </a:endParaRPr>
        </a:p>
      </dgm:t>
    </dgm:pt>
    <dgm:pt modelId="{9BA3CA22-AB2D-4A15-A7EA-559A23E02A02}" type="parTrans" cxnId="{8E8679D4-E2E5-4017-8736-D5F6901BD142}">
      <dgm:prSet/>
      <dgm:spPr/>
      <dgm:t>
        <a:bodyPr/>
        <a:lstStyle/>
        <a:p>
          <a:endParaRPr lang="en-MY"/>
        </a:p>
      </dgm:t>
    </dgm:pt>
    <dgm:pt modelId="{330955F6-5BB1-4E4D-8C9A-3738320EE02A}" type="sibTrans" cxnId="{8E8679D4-E2E5-4017-8736-D5F6901BD142}">
      <dgm:prSet/>
      <dgm:spPr/>
      <dgm:t>
        <a:bodyPr/>
        <a:lstStyle/>
        <a:p>
          <a:endParaRPr lang="en-MY"/>
        </a:p>
      </dgm:t>
    </dgm:pt>
    <dgm:pt modelId="{B6677676-E889-4212-B225-F1FB9694D975}">
      <dgm:prSet phldrT="[Text]"/>
      <dgm:spPr/>
      <dgm:t>
        <a:bodyPr/>
        <a:lstStyle/>
        <a:p>
          <a:pPr marL="114300" indent="-114300" defTabSz="622300">
            <a:lnSpc>
              <a:spcPct val="90000"/>
            </a:lnSpc>
            <a:spcBef>
              <a:spcPct val="0"/>
            </a:spcBef>
            <a:spcAft>
              <a:spcPct val="15000"/>
            </a:spcAft>
            <a:buNone/>
          </a:pPr>
          <a:r>
            <a:rPr lang="en-US" dirty="0" smtClean="0">
              <a:solidFill>
                <a:schemeClr val="tx1"/>
              </a:solidFill>
              <a:latin typeface="Calibri" pitchFamily="34" charset="0"/>
            </a:rPr>
            <a:t>Green Technology Master Plan</a:t>
          </a:r>
          <a:endParaRPr lang="en-MY" dirty="0" smtClean="0">
            <a:solidFill>
              <a:schemeClr val="tx1"/>
            </a:solidFill>
            <a:latin typeface="Calibri" pitchFamily="34" charset="0"/>
          </a:endParaRPr>
        </a:p>
      </dgm:t>
    </dgm:pt>
    <dgm:pt modelId="{2851C74B-B909-4670-B6FB-9EE55E94E82E}" type="parTrans" cxnId="{2F92783D-5E41-4121-AB59-874C49E1FB92}">
      <dgm:prSet/>
      <dgm:spPr/>
      <dgm:t>
        <a:bodyPr/>
        <a:lstStyle/>
        <a:p>
          <a:endParaRPr lang="en-MY"/>
        </a:p>
      </dgm:t>
    </dgm:pt>
    <dgm:pt modelId="{B89230C4-0B30-4081-9502-D13CA554F0EC}" type="sibTrans" cxnId="{2F92783D-5E41-4121-AB59-874C49E1FB92}">
      <dgm:prSet/>
      <dgm:spPr/>
      <dgm:t>
        <a:bodyPr/>
        <a:lstStyle/>
        <a:p>
          <a:endParaRPr lang="en-MY"/>
        </a:p>
      </dgm:t>
    </dgm:pt>
    <dgm:pt modelId="{CE31A56F-2AB1-44C2-9974-E172953D0FD7}" type="pres">
      <dgm:prSet presAssocID="{049A0856-6C7E-4786-BBD0-E0D3E97C04D0}" presName="linearFlow" presStyleCnt="0">
        <dgm:presLayoutVars>
          <dgm:dir/>
          <dgm:animLvl val="lvl"/>
          <dgm:resizeHandles val="exact"/>
        </dgm:presLayoutVars>
      </dgm:prSet>
      <dgm:spPr/>
      <dgm:t>
        <a:bodyPr/>
        <a:lstStyle/>
        <a:p>
          <a:endParaRPr lang="en-MY"/>
        </a:p>
      </dgm:t>
    </dgm:pt>
    <dgm:pt modelId="{246048BD-F206-4DBA-A5D4-0E28C0898EC8}" type="pres">
      <dgm:prSet presAssocID="{4F4CDFD2-6E15-49CB-A5C5-C66F7499D3E1}" presName="composite" presStyleCnt="0"/>
      <dgm:spPr/>
    </dgm:pt>
    <dgm:pt modelId="{C69C7ACA-62B3-4637-B505-9F634C3244C6}" type="pres">
      <dgm:prSet presAssocID="{4F4CDFD2-6E15-49CB-A5C5-C66F7499D3E1}" presName="parTx" presStyleLbl="node1" presStyleIdx="0" presStyleCnt="1">
        <dgm:presLayoutVars>
          <dgm:chMax val="0"/>
          <dgm:chPref val="0"/>
          <dgm:bulletEnabled val="1"/>
        </dgm:presLayoutVars>
      </dgm:prSet>
      <dgm:spPr/>
      <dgm:t>
        <a:bodyPr/>
        <a:lstStyle/>
        <a:p>
          <a:endParaRPr lang="en-MY"/>
        </a:p>
      </dgm:t>
    </dgm:pt>
    <dgm:pt modelId="{A019C81C-BB2F-43A6-96ED-4392D2196E27}" type="pres">
      <dgm:prSet presAssocID="{4F4CDFD2-6E15-49CB-A5C5-C66F7499D3E1}" presName="parSh" presStyleLbl="node1" presStyleIdx="0" presStyleCnt="1"/>
      <dgm:spPr/>
      <dgm:t>
        <a:bodyPr/>
        <a:lstStyle/>
        <a:p>
          <a:endParaRPr lang="en-MY"/>
        </a:p>
      </dgm:t>
    </dgm:pt>
    <dgm:pt modelId="{F9CAEC47-20AE-4420-AD16-4C12893BCB8D}" type="pres">
      <dgm:prSet presAssocID="{4F4CDFD2-6E15-49CB-A5C5-C66F7499D3E1}" presName="desTx" presStyleLbl="fgAcc1" presStyleIdx="0" presStyleCnt="1">
        <dgm:presLayoutVars>
          <dgm:bulletEnabled val="1"/>
        </dgm:presLayoutVars>
      </dgm:prSet>
      <dgm:spPr/>
      <dgm:t>
        <a:bodyPr/>
        <a:lstStyle/>
        <a:p>
          <a:endParaRPr lang="en-MY"/>
        </a:p>
      </dgm:t>
    </dgm:pt>
  </dgm:ptLst>
  <dgm:cxnLst>
    <dgm:cxn modelId="{A5331E3A-17C2-49F1-9698-832FCB388C00}" srcId="{4F4CDFD2-6E15-49CB-A5C5-C66F7499D3E1}" destId="{6C15225A-BF43-4826-9616-0982417B37F9}" srcOrd="1" destOrd="0" parTransId="{F9793A55-FD75-4154-BD0F-CF4BE958DBA1}" sibTransId="{D7023CA2-88DB-4C16-9C6D-0C5263413855}"/>
    <dgm:cxn modelId="{87C2F8C8-22E0-4A01-AB05-5609B9884C58}" srcId="{049A0856-6C7E-4786-BBD0-E0D3E97C04D0}" destId="{4F4CDFD2-6E15-49CB-A5C5-C66F7499D3E1}" srcOrd="0" destOrd="0" parTransId="{3A592699-432C-4917-846D-3EB95DAC7BA0}" sibTransId="{116B3E7B-0120-4922-B6D4-176A571546C6}"/>
    <dgm:cxn modelId="{F1825A08-BFA9-4CEC-98E2-B67DCB4A2323}" type="presOf" srcId="{FBE83284-78DD-4123-9A25-195DCAC942B4}" destId="{F9CAEC47-20AE-4420-AD16-4C12893BCB8D}" srcOrd="0" destOrd="3" presId="urn:microsoft.com/office/officeart/2005/8/layout/process3"/>
    <dgm:cxn modelId="{61B0157E-569B-4329-B534-CDEEB8B8F21D}" srcId="{4F4CDFD2-6E15-49CB-A5C5-C66F7499D3E1}" destId="{7A4B8A2E-C137-4D77-A687-56D2ABDA92AF}" srcOrd="12" destOrd="0" parTransId="{C64C735C-92C3-44F2-971F-60D862EAD1B8}" sibTransId="{FAF57154-44B6-45B3-84AE-275818290A9E}"/>
    <dgm:cxn modelId="{2B9BA292-76C5-42CE-A57E-FBA96EB1711A}" type="presOf" srcId="{62F15F4A-A8FF-45D8-A53A-5594E9E9D022}" destId="{F9CAEC47-20AE-4420-AD16-4C12893BCB8D}" srcOrd="0" destOrd="0" presId="urn:microsoft.com/office/officeart/2005/8/layout/process3"/>
    <dgm:cxn modelId="{144E541F-0692-41DE-98A1-D32BD586D805}" type="presOf" srcId="{4F4CDFD2-6E15-49CB-A5C5-C66F7499D3E1}" destId="{A019C81C-BB2F-43A6-96ED-4392D2196E27}" srcOrd="1" destOrd="0" presId="urn:microsoft.com/office/officeart/2005/8/layout/process3"/>
    <dgm:cxn modelId="{8E8679D4-E2E5-4017-8736-D5F6901BD142}" srcId="{4F4CDFD2-6E15-49CB-A5C5-C66F7499D3E1}" destId="{63B7D0F4-6C70-4735-B580-E6B16BC6E8D1}" srcOrd="11" destOrd="0" parTransId="{9BA3CA22-AB2D-4A15-A7EA-559A23E02A02}" sibTransId="{330955F6-5BB1-4E4D-8C9A-3738320EE02A}"/>
    <dgm:cxn modelId="{58504393-9CB0-422B-ADBA-A436E15DA48B}" type="presOf" srcId="{4D9D7E32-D55A-4A5C-B2CE-936947EB89BB}" destId="{F9CAEC47-20AE-4420-AD16-4C12893BCB8D}" srcOrd="0" destOrd="5" presId="urn:microsoft.com/office/officeart/2005/8/layout/process3"/>
    <dgm:cxn modelId="{2487B0CA-5FBF-4D70-A37E-74544A1551AF}" srcId="{4F4CDFD2-6E15-49CB-A5C5-C66F7499D3E1}" destId="{AC9B768F-9787-4FFE-9A76-32DAB79CEEA0}" srcOrd="13" destOrd="0" parTransId="{AE860739-A568-415D-BA26-FB8ABD1D48A6}" sibTransId="{DE48D731-6DB8-49DD-86D0-CB5FAE72CDC4}"/>
    <dgm:cxn modelId="{28884A49-47F3-4B33-A968-C29160520992}" srcId="{4F4CDFD2-6E15-49CB-A5C5-C66F7499D3E1}" destId="{523F34EC-6D5D-42D1-9A24-2286DFDC5A66}" srcOrd="9" destOrd="0" parTransId="{EE9D3B5D-9209-4150-9C6E-895AF4B6B69A}" sibTransId="{FFA9B68E-A74A-4152-8505-F1FC1E33FF30}"/>
    <dgm:cxn modelId="{7609DDFE-6EA9-4C8A-B9AA-476641D854CF}" type="presOf" srcId="{523F34EC-6D5D-42D1-9A24-2286DFDC5A66}" destId="{F9CAEC47-20AE-4420-AD16-4C12893BCB8D}" srcOrd="0" destOrd="9" presId="urn:microsoft.com/office/officeart/2005/8/layout/process3"/>
    <dgm:cxn modelId="{5458D931-6559-47FA-972B-32C75F775BEC}" type="presOf" srcId="{7A4B8A2E-C137-4D77-A687-56D2ABDA92AF}" destId="{F9CAEC47-20AE-4420-AD16-4C12893BCB8D}" srcOrd="0" destOrd="12" presId="urn:microsoft.com/office/officeart/2005/8/layout/process3"/>
    <dgm:cxn modelId="{2AFBAA2B-5888-4663-94EC-FDFD4E472589}" srcId="{4F4CDFD2-6E15-49CB-A5C5-C66F7499D3E1}" destId="{FBE83284-78DD-4123-9A25-195DCAC942B4}" srcOrd="3" destOrd="0" parTransId="{13AD296D-60D8-4368-8359-C25FA8B2F6C0}" sibTransId="{773A77F2-E936-4645-BE76-AED793F35D1D}"/>
    <dgm:cxn modelId="{FF1755FD-1A65-4F54-832E-22566EDD3DD1}" type="presOf" srcId="{8EEDF94F-4C3C-4D99-B8B6-9FA24B90A376}" destId="{F9CAEC47-20AE-4420-AD16-4C12893BCB8D}" srcOrd="0" destOrd="8" presId="urn:microsoft.com/office/officeart/2005/8/layout/process3"/>
    <dgm:cxn modelId="{19E9EC45-3725-4676-A67B-274E2AED0059}" srcId="{4F4CDFD2-6E15-49CB-A5C5-C66F7499D3E1}" destId="{62F15F4A-A8FF-45D8-A53A-5594E9E9D022}" srcOrd="0" destOrd="0" parTransId="{8990BE2F-013E-4312-A6BE-43AAE2EAB66F}" sibTransId="{810244B5-2528-4395-BDD0-78EA160AC316}"/>
    <dgm:cxn modelId="{BDC4BE3D-4192-45E7-B930-E2E21695200B}" srcId="{4F4CDFD2-6E15-49CB-A5C5-C66F7499D3E1}" destId="{11AF9B2B-33A8-461D-83A0-A0A701376B73}" srcOrd="7" destOrd="0" parTransId="{8909FCED-72CA-494B-AE1A-505D15EBDD32}" sibTransId="{BA83BAEA-1116-4711-BB53-521087B08CCE}"/>
    <dgm:cxn modelId="{2F92783D-5E41-4121-AB59-874C49E1FB92}" srcId="{4F4CDFD2-6E15-49CB-A5C5-C66F7499D3E1}" destId="{B6677676-E889-4212-B225-F1FB9694D975}" srcOrd="6" destOrd="0" parTransId="{2851C74B-B909-4670-B6FB-9EE55E94E82E}" sibTransId="{B89230C4-0B30-4081-9502-D13CA554F0EC}"/>
    <dgm:cxn modelId="{BBA53397-1CB3-427A-88C9-06202B9810EA}" srcId="{4F4CDFD2-6E15-49CB-A5C5-C66F7499D3E1}" destId="{C9277438-2E75-4D14-85CD-448140332616}" srcOrd="2" destOrd="0" parTransId="{617DFDD8-CF44-4BFD-A133-224EB75AA239}" sibTransId="{9E8CA5A1-2FAE-44D3-85C3-187438B77B31}"/>
    <dgm:cxn modelId="{F3B6F465-5599-48E8-8C8F-0E6DF66B4A87}" srcId="{4F4CDFD2-6E15-49CB-A5C5-C66F7499D3E1}" destId="{FBEF04EF-48A4-4F54-9A1C-0DDE448B828D}" srcOrd="10" destOrd="0" parTransId="{B6EF8D2C-9074-4CA0-A888-E4C6135EDB4C}" sibTransId="{3701FE2D-EE7B-4E1F-99D7-F54989AE6180}"/>
    <dgm:cxn modelId="{448FEDB1-E41C-4ACC-87BE-E8CE82CA9ADF}" type="presOf" srcId="{049A0856-6C7E-4786-BBD0-E0D3E97C04D0}" destId="{CE31A56F-2AB1-44C2-9974-E172953D0FD7}" srcOrd="0" destOrd="0" presId="urn:microsoft.com/office/officeart/2005/8/layout/process3"/>
    <dgm:cxn modelId="{1362FB24-6616-4714-A1E7-6B3B04EAADAD}" type="presOf" srcId="{FBEF04EF-48A4-4F54-9A1C-0DDE448B828D}" destId="{F9CAEC47-20AE-4420-AD16-4C12893BCB8D}" srcOrd="0" destOrd="10" presId="urn:microsoft.com/office/officeart/2005/8/layout/process3"/>
    <dgm:cxn modelId="{929290AF-C30F-42D7-AAD9-3BB0D7D146FF}" type="presOf" srcId="{6C15225A-BF43-4826-9616-0982417B37F9}" destId="{F9CAEC47-20AE-4420-AD16-4C12893BCB8D}" srcOrd="0" destOrd="1" presId="urn:microsoft.com/office/officeart/2005/8/layout/process3"/>
    <dgm:cxn modelId="{D42E5700-9148-4DFC-BA05-A3A059DF41D1}" type="presOf" srcId="{C9277438-2E75-4D14-85CD-448140332616}" destId="{F9CAEC47-20AE-4420-AD16-4C12893BCB8D}" srcOrd="0" destOrd="2" presId="urn:microsoft.com/office/officeart/2005/8/layout/process3"/>
    <dgm:cxn modelId="{EC97F459-411F-4565-8F40-4DA30550A176}" type="presOf" srcId="{11AF9B2B-33A8-461D-83A0-A0A701376B73}" destId="{F9CAEC47-20AE-4420-AD16-4C12893BCB8D}" srcOrd="0" destOrd="7" presId="urn:microsoft.com/office/officeart/2005/8/layout/process3"/>
    <dgm:cxn modelId="{71782717-5933-42B0-94DA-FBFA918E578B}" srcId="{4F4CDFD2-6E15-49CB-A5C5-C66F7499D3E1}" destId="{D67DC74B-B7B4-43BD-8EE6-1BD4A74F4295}" srcOrd="4" destOrd="0" parTransId="{854CE237-FE46-4F44-914F-DC86B36A6E5D}" sibTransId="{6F28A318-4A6B-477A-8FD1-76D6B813E924}"/>
    <dgm:cxn modelId="{7B7C193C-681A-4F30-A4B0-ABF2DD46E45D}" type="presOf" srcId="{63B7D0F4-6C70-4735-B580-E6B16BC6E8D1}" destId="{F9CAEC47-20AE-4420-AD16-4C12893BCB8D}" srcOrd="0" destOrd="11" presId="urn:microsoft.com/office/officeart/2005/8/layout/process3"/>
    <dgm:cxn modelId="{A54AC09C-5711-4055-8CBC-430508164A28}" type="presOf" srcId="{D67DC74B-B7B4-43BD-8EE6-1BD4A74F4295}" destId="{F9CAEC47-20AE-4420-AD16-4C12893BCB8D}" srcOrd="0" destOrd="4" presId="urn:microsoft.com/office/officeart/2005/8/layout/process3"/>
    <dgm:cxn modelId="{BC2FA1D6-837F-4898-9E95-9588D726E246}" type="presOf" srcId="{AC9B768F-9787-4FFE-9A76-32DAB79CEEA0}" destId="{F9CAEC47-20AE-4420-AD16-4C12893BCB8D}" srcOrd="0" destOrd="13" presId="urn:microsoft.com/office/officeart/2005/8/layout/process3"/>
    <dgm:cxn modelId="{D17DB111-221B-43AA-A676-123457EC3CC6}" srcId="{4F4CDFD2-6E15-49CB-A5C5-C66F7499D3E1}" destId="{4D9D7E32-D55A-4A5C-B2CE-936947EB89BB}" srcOrd="5" destOrd="0" parTransId="{4B72DC92-EFF3-4DD2-8E65-8EAAAFFF0D84}" sibTransId="{E1CD896D-EDA2-41D3-B834-58192461C504}"/>
    <dgm:cxn modelId="{D93C33AF-D0B3-4CD1-ACB9-2C79D5F53DCE}" type="presOf" srcId="{4F4CDFD2-6E15-49CB-A5C5-C66F7499D3E1}" destId="{C69C7ACA-62B3-4637-B505-9F634C3244C6}" srcOrd="0" destOrd="0" presId="urn:microsoft.com/office/officeart/2005/8/layout/process3"/>
    <dgm:cxn modelId="{FDAAE2F7-41F9-4C28-8646-7F7388FDEDFA}" srcId="{4F4CDFD2-6E15-49CB-A5C5-C66F7499D3E1}" destId="{8EEDF94F-4C3C-4D99-B8B6-9FA24B90A376}" srcOrd="8" destOrd="0" parTransId="{1DF31F94-7C1B-43A1-AA8E-699D1384E8D7}" sibTransId="{B5582252-A754-4B82-AC07-24116290740B}"/>
    <dgm:cxn modelId="{E82AB4C6-9216-4943-98D8-4A6C430647C9}" type="presOf" srcId="{B6677676-E889-4212-B225-F1FB9694D975}" destId="{F9CAEC47-20AE-4420-AD16-4C12893BCB8D}" srcOrd="0" destOrd="6" presId="urn:microsoft.com/office/officeart/2005/8/layout/process3"/>
    <dgm:cxn modelId="{7EAD029C-2CF4-49D8-8A8B-20E4DBF85671}" type="presParOf" srcId="{CE31A56F-2AB1-44C2-9974-E172953D0FD7}" destId="{246048BD-F206-4DBA-A5D4-0E28C0898EC8}" srcOrd="0" destOrd="0" presId="urn:microsoft.com/office/officeart/2005/8/layout/process3"/>
    <dgm:cxn modelId="{406738A2-F5C2-4A48-805C-3F13E15711EC}" type="presParOf" srcId="{246048BD-F206-4DBA-A5D4-0E28C0898EC8}" destId="{C69C7ACA-62B3-4637-B505-9F634C3244C6}" srcOrd="0" destOrd="0" presId="urn:microsoft.com/office/officeart/2005/8/layout/process3"/>
    <dgm:cxn modelId="{ADB4BE8F-F1BC-4492-9FD8-9DB7C69B4F17}" type="presParOf" srcId="{246048BD-F206-4DBA-A5D4-0E28C0898EC8}" destId="{A019C81C-BB2F-43A6-96ED-4392D2196E27}" srcOrd="1" destOrd="0" presId="urn:microsoft.com/office/officeart/2005/8/layout/process3"/>
    <dgm:cxn modelId="{7B3035E1-8FE5-4172-B38F-29B278583732}" type="presParOf" srcId="{246048BD-F206-4DBA-A5D4-0E28C0898EC8}" destId="{F9CAEC47-20AE-4420-AD16-4C12893BCB8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9A0856-6C7E-4786-BBD0-E0D3E97C04D0}"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en-MY"/>
        </a:p>
      </dgm:t>
    </dgm:pt>
    <dgm:pt modelId="{4F4CDFD2-6E15-49CB-A5C5-C66F7499D3E1}">
      <dgm:prSet phldrT="[Text]" custT="1"/>
      <dgm:spPr/>
      <dgm:t>
        <a:bodyPr/>
        <a:lstStyle/>
        <a:p>
          <a:r>
            <a:rPr lang="en-MY" sz="1600" b="1" i="0" dirty="0" smtClean="0">
              <a:solidFill>
                <a:schemeClr val="tx1"/>
              </a:solidFill>
              <a:latin typeface="Calibri" pitchFamily="34" charset="0"/>
            </a:rPr>
            <a:t>SEEA WATER ACCOUNT</a:t>
          </a:r>
          <a:endParaRPr lang="en-MY" sz="1600" b="1" i="0" dirty="0">
            <a:solidFill>
              <a:schemeClr val="tx1"/>
            </a:solidFill>
            <a:latin typeface="Calibri" pitchFamily="34" charset="0"/>
          </a:endParaRPr>
        </a:p>
      </dgm:t>
    </dgm:pt>
    <dgm:pt modelId="{3A592699-432C-4917-846D-3EB95DAC7BA0}" type="parTrans" cxnId="{87C2F8C8-22E0-4A01-AB05-5609B9884C58}">
      <dgm:prSet/>
      <dgm:spPr/>
      <dgm:t>
        <a:bodyPr/>
        <a:lstStyle/>
        <a:p>
          <a:endParaRPr lang="en-MY">
            <a:solidFill>
              <a:schemeClr val="tx1"/>
            </a:solidFill>
            <a:latin typeface="Calibri" pitchFamily="34" charset="0"/>
          </a:endParaRPr>
        </a:p>
      </dgm:t>
    </dgm:pt>
    <dgm:pt modelId="{116B3E7B-0120-4922-B6D4-176A571546C6}" type="sibTrans" cxnId="{87C2F8C8-22E0-4A01-AB05-5609B9884C58}">
      <dgm:prSet/>
      <dgm:spPr/>
      <dgm:t>
        <a:bodyPr/>
        <a:lstStyle/>
        <a:p>
          <a:endParaRPr lang="en-MY">
            <a:solidFill>
              <a:schemeClr val="tx1"/>
            </a:solidFill>
            <a:latin typeface="Calibri" pitchFamily="34" charset="0"/>
          </a:endParaRPr>
        </a:p>
      </dgm:t>
    </dgm:pt>
    <dgm:pt modelId="{62F15F4A-A8FF-45D8-A53A-5594E9E9D022}">
      <dgm:prSet phldrT="[Text]"/>
      <dgm:spPr/>
      <dgm:t>
        <a:bodyPr/>
        <a:lstStyle/>
        <a:p>
          <a:r>
            <a:rPr lang="en-MY" dirty="0" smtClean="0">
              <a:solidFill>
                <a:schemeClr val="tx1"/>
              </a:solidFill>
              <a:latin typeface="Calibri" pitchFamily="34" charset="0"/>
            </a:rPr>
            <a:t>Eleventh Malaysia Plan </a:t>
          </a:r>
          <a:endParaRPr lang="en-MY" dirty="0">
            <a:solidFill>
              <a:schemeClr val="tx1"/>
            </a:solidFill>
            <a:latin typeface="Calibri" pitchFamily="34" charset="0"/>
          </a:endParaRPr>
        </a:p>
      </dgm:t>
    </dgm:pt>
    <dgm:pt modelId="{8990BE2F-013E-4312-A6BE-43AAE2EAB66F}" type="parTrans" cxnId="{19E9EC45-3725-4676-A67B-274E2AED0059}">
      <dgm:prSet/>
      <dgm:spPr/>
      <dgm:t>
        <a:bodyPr/>
        <a:lstStyle/>
        <a:p>
          <a:endParaRPr lang="en-MY">
            <a:solidFill>
              <a:schemeClr val="tx1"/>
            </a:solidFill>
            <a:latin typeface="Calibri" pitchFamily="34" charset="0"/>
          </a:endParaRPr>
        </a:p>
      </dgm:t>
    </dgm:pt>
    <dgm:pt modelId="{810244B5-2528-4395-BDD0-78EA160AC316}" type="sibTrans" cxnId="{19E9EC45-3725-4676-A67B-274E2AED0059}">
      <dgm:prSet/>
      <dgm:spPr/>
      <dgm:t>
        <a:bodyPr/>
        <a:lstStyle/>
        <a:p>
          <a:endParaRPr lang="en-MY">
            <a:solidFill>
              <a:schemeClr val="tx1"/>
            </a:solidFill>
            <a:latin typeface="Calibri" pitchFamily="34" charset="0"/>
          </a:endParaRPr>
        </a:p>
      </dgm:t>
    </dgm:pt>
    <dgm:pt modelId="{6C15225A-BF43-4826-9616-0982417B37F9}">
      <dgm:prSet phldrT="[Text]"/>
      <dgm:spPr/>
      <dgm:t>
        <a:bodyPr/>
        <a:lstStyle/>
        <a:p>
          <a:r>
            <a:rPr lang="en-MY" dirty="0" smtClean="0">
              <a:solidFill>
                <a:schemeClr val="tx1"/>
              </a:solidFill>
              <a:latin typeface="Calibri" pitchFamily="34" charset="0"/>
            </a:rPr>
            <a:t>National Agro-food Policy</a:t>
          </a:r>
          <a:endParaRPr lang="en-MY" dirty="0">
            <a:solidFill>
              <a:schemeClr val="tx1"/>
            </a:solidFill>
            <a:latin typeface="Calibri" pitchFamily="34" charset="0"/>
          </a:endParaRPr>
        </a:p>
      </dgm:t>
    </dgm:pt>
    <dgm:pt modelId="{F9793A55-FD75-4154-BD0F-CF4BE958DBA1}" type="parTrans" cxnId="{A5331E3A-17C2-49F1-9698-832FCB388C00}">
      <dgm:prSet/>
      <dgm:spPr/>
      <dgm:t>
        <a:bodyPr/>
        <a:lstStyle/>
        <a:p>
          <a:endParaRPr lang="en-MY">
            <a:solidFill>
              <a:schemeClr val="tx1"/>
            </a:solidFill>
            <a:latin typeface="Calibri" pitchFamily="34" charset="0"/>
          </a:endParaRPr>
        </a:p>
      </dgm:t>
    </dgm:pt>
    <dgm:pt modelId="{D7023CA2-88DB-4C16-9C6D-0C5263413855}" type="sibTrans" cxnId="{A5331E3A-17C2-49F1-9698-832FCB388C00}">
      <dgm:prSet/>
      <dgm:spPr/>
      <dgm:t>
        <a:bodyPr/>
        <a:lstStyle/>
        <a:p>
          <a:endParaRPr lang="en-MY">
            <a:solidFill>
              <a:schemeClr val="tx1"/>
            </a:solidFill>
            <a:latin typeface="Calibri" pitchFamily="34" charset="0"/>
          </a:endParaRPr>
        </a:p>
      </dgm:t>
    </dgm:pt>
    <dgm:pt modelId="{F6C85AB8-F4AF-4019-B477-5B56071F2AF3}">
      <dgm:prSet phldrT="[Text]"/>
      <dgm:spPr/>
      <dgm:t>
        <a:bodyPr/>
        <a:lstStyle/>
        <a:p>
          <a:r>
            <a:rPr lang="en-MY" dirty="0" smtClean="0">
              <a:solidFill>
                <a:schemeClr val="tx1"/>
              </a:solidFill>
              <a:latin typeface="Calibri" pitchFamily="34" charset="0"/>
            </a:rPr>
            <a:t>Second National Physical Plan</a:t>
          </a:r>
          <a:endParaRPr lang="en-MY" dirty="0">
            <a:solidFill>
              <a:schemeClr val="tx1"/>
            </a:solidFill>
            <a:latin typeface="Calibri" pitchFamily="34" charset="0"/>
          </a:endParaRPr>
        </a:p>
      </dgm:t>
    </dgm:pt>
    <dgm:pt modelId="{8CF49354-00FD-4604-ABBB-78C27478F781}" type="parTrans" cxnId="{013A3FEA-D426-456F-937E-0A6EE3D43980}">
      <dgm:prSet/>
      <dgm:spPr/>
      <dgm:t>
        <a:bodyPr/>
        <a:lstStyle/>
        <a:p>
          <a:endParaRPr lang="en-MY">
            <a:solidFill>
              <a:schemeClr val="tx1"/>
            </a:solidFill>
          </a:endParaRPr>
        </a:p>
      </dgm:t>
    </dgm:pt>
    <dgm:pt modelId="{5A7A894D-00DD-4AAF-9305-55DED87717FF}" type="sibTrans" cxnId="{013A3FEA-D426-456F-937E-0A6EE3D43980}">
      <dgm:prSet/>
      <dgm:spPr/>
      <dgm:t>
        <a:bodyPr/>
        <a:lstStyle/>
        <a:p>
          <a:endParaRPr lang="en-MY">
            <a:solidFill>
              <a:schemeClr val="tx1"/>
            </a:solidFill>
          </a:endParaRPr>
        </a:p>
      </dgm:t>
    </dgm:pt>
    <dgm:pt modelId="{9DCE425E-D8E9-4C35-AAF9-11ACE8CB8FFE}">
      <dgm:prSet phldrT="[Text]"/>
      <dgm:spPr/>
      <dgm:t>
        <a:bodyPr/>
        <a:lstStyle/>
        <a:p>
          <a:r>
            <a:rPr lang="en-MY" b="0" dirty="0" smtClean="0">
              <a:solidFill>
                <a:schemeClr val="tx1"/>
              </a:solidFill>
              <a:latin typeface="Calibri" pitchFamily="34" charset="0"/>
            </a:rPr>
            <a:t>National </a:t>
          </a:r>
          <a:r>
            <a:rPr lang="en-MY" b="0" i="0" dirty="0" smtClean="0">
              <a:solidFill>
                <a:schemeClr val="tx1"/>
              </a:solidFill>
              <a:latin typeface="Calibri" pitchFamily="34" charset="0"/>
            </a:rPr>
            <a:t>Strategic Plan for Solid Waste Management</a:t>
          </a:r>
          <a:endParaRPr lang="en-MY" dirty="0">
            <a:solidFill>
              <a:schemeClr val="tx1"/>
            </a:solidFill>
            <a:latin typeface="Calibri" pitchFamily="34" charset="0"/>
          </a:endParaRPr>
        </a:p>
      </dgm:t>
    </dgm:pt>
    <dgm:pt modelId="{A6AA83D8-3A37-4A56-A1BA-D93D8CBFCFD5}" type="parTrans" cxnId="{DFE81D76-A766-43F0-AF1B-D02B1C18F9DB}">
      <dgm:prSet/>
      <dgm:spPr/>
      <dgm:t>
        <a:bodyPr/>
        <a:lstStyle/>
        <a:p>
          <a:endParaRPr lang="en-MY">
            <a:solidFill>
              <a:schemeClr val="tx1"/>
            </a:solidFill>
          </a:endParaRPr>
        </a:p>
      </dgm:t>
    </dgm:pt>
    <dgm:pt modelId="{49926045-347F-4D36-A3F5-A3AF30CED2A3}" type="sibTrans" cxnId="{DFE81D76-A766-43F0-AF1B-D02B1C18F9DB}">
      <dgm:prSet/>
      <dgm:spPr/>
      <dgm:t>
        <a:bodyPr/>
        <a:lstStyle/>
        <a:p>
          <a:endParaRPr lang="en-MY">
            <a:solidFill>
              <a:schemeClr val="tx1"/>
            </a:solidFill>
          </a:endParaRPr>
        </a:p>
      </dgm:t>
    </dgm:pt>
    <dgm:pt modelId="{B2A7D62D-9DD9-4732-BD7B-3807BCE0B513}">
      <dgm:prSet phldrT="[Text]"/>
      <dgm:spPr/>
      <dgm:t>
        <a:bodyPr/>
        <a:lstStyle/>
        <a:p>
          <a:r>
            <a:rPr lang="en-MY" dirty="0" smtClean="0">
              <a:solidFill>
                <a:schemeClr val="tx1"/>
              </a:solidFill>
              <a:latin typeface="Calibri" pitchFamily="34" charset="0"/>
            </a:rPr>
            <a:t>My Beautiful Neighbourhood (</a:t>
          </a:r>
          <a:r>
            <a:rPr lang="en-MY" dirty="0" err="1" smtClean="0">
              <a:solidFill>
                <a:schemeClr val="tx1"/>
              </a:solidFill>
              <a:latin typeface="Calibri" pitchFamily="34" charset="0"/>
            </a:rPr>
            <a:t>MyBN</a:t>
          </a:r>
          <a:r>
            <a:rPr lang="en-MY" dirty="0" smtClean="0">
              <a:solidFill>
                <a:schemeClr val="tx1"/>
              </a:solidFill>
              <a:latin typeface="Calibri" pitchFamily="34" charset="0"/>
            </a:rPr>
            <a:t>)</a:t>
          </a:r>
          <a:endParaRPr lang="en-MY" dirty="0">
            <a:solidFill>
              <a:schemeClr val="tx1"/>
            </a:solidFill>
            <a:latin typeface="Calibri" pitchFamily="34" charset="0"/>
          </a:endParaRPr>
        </a:p>
      </dgm:t>
    </dgm:pt>
    <dgm:pt modelId="{EF600D76-D8E9-463E-ACA2-BFA9FD613E41}" type="parTrans" cxnId="{86A14A11-11FC-4441-826C-4CC3384E5C9F}">
      <dgm:prSet/>
      <dgm:spPr/>
      <dgm:t>
        <a:bodyPr/>
        <a:lstStyle/>
        <a:p>
          <a:endParaRPr lang="en-MY">
            <a:solidFill>
              <a:schemeClr val="tx1"/>
            </a:solidFill>
          </a:endParaRPr>
        </a:p>
      </dgm:t>
    </dgm:pt>
    <dgm:pt modelId="{41103E3B-2BB5-4E0B-9C98-5E80C01F2DBD}" type="sibTrans" cxnId="{86A14A11-11FC-4441-826C-4CC3384E5C9F}">
      <dgm:prSet/>
      <dgm:spPr/>
      <dgm:t>
        <a:bodyPr/>
        <a:lstStyle/>
        <a:p>
          <a:endParaRPr lang="en-MY">
            <a:solidFill>
              <a:schemeClr val="tx1"/>
            </a:solidFill>
          </a:endParaRPr>
        </a:p>
      </dgm:t>
    </dgm:pt>
    <dgm:pt modelId="{DBBF6D1B-A420-421A-8135-C9D4D8F05496}">
      <dgm:prSet phldrT="[Text]"/>
      <dgm:spPr/>
      <dgm:t>
        <a:bodyPr/>
        <a:lstStyle/>
        <a:p>
          <a:r>
            <a:rPr lang="en-MY" dirty="0" smtClean="0">
              <a:solidFill>
                <a:schemeClr val="tx1"/>
              </a:solidFill>
              <a:latin typeface="Calibri" pitchFamily="34" charset="0"/>
            </a:rPr>
            <a:t>REDD+ Malaysia</a:t>
          </a:r>
          <a:endParaRPr lang="en-MY" dirty="0">
            <a:solidFill>
              <a:schemeClr val="tx1"/>
            </a:solidFill>
            <a:latin typeface="Calibri" pitchFamily="34" charset="0"/>
          </a:endParaRPr>
        </a:p>
      </dgm:t>
    </dgm:pt>
    <dgm:pt modelId="{E52DC8C1-DFB8-4A6D-B45D-76836C89E74C}" type="parTrans" cxnId="{8FFF8D08-5782-433E-8604-BE61C11D66A8}">
      <dgm:prSet/>
      <dgm:spPr/>
      <dgm:t>
        <a:bodyPr/>
        <a:lstStyle/>
        <a:p>
          <a:endParaRPr lang="en-MY">
            <a:solidFill>
              <a:schemeClr val="tx1"/>
            </a:solidFill>
          </a:endParaRPr>
        </a:p>
      </dgm:t>
    </dgm:pt>
    <dgm:pt modelId="{AB422DEB-C059-46E2-9ADD-3D9CB5481997}" type="sibTrans" cxnId="{8FFF8D08-5782-433E-8604-BE61C11D66A8}">
      <dgm:prSet/>
      <dgm:spPr/>
      <dgm:t>
        <a:bodyPr/>
        <a:lstStyle/>
        <a:p>
          <a:endParaRPr lang="en-MY">
            <a:solidFill>
              <a:schemeClr val="tx1"/>
            </a:solidFill>
          </a:endParaRPr>
        </a:p>
      </dgm:t>
    </dgm:pt>
    <dgm:pt modelId="{41145BAB-8FB2-4187-9EEE-5173D326F2F9}">
      <dgm:prSet phldrT="[Text]"/>
      <dgm:spPr/>
      <dgm:t>
        <a:bodyPr/>
        <a:lstStyle/>
        <a:p>
          <a:r>
            <a:rPr lang="en-MY" dirty="0" smtClean="0">
              <a:solidFill>
                <a:schemeClr val="tx1"/>
              </a:solidFill>
              <a:latin typeface="Calibri" pitchFamily="34" charset="0"/>
            </a:rPr>
            <a:t>Third National Communications (TNC) and Biennial Update Report (BUR) </a:t>
          </a:r>
          <a:endParaRPr lang="en-MY" dirty="0">
            <a:solidFill>
              <a:schemeClr val="tx1"/>
            </a:solidFill>
            <a:latin typeface="Calibri" pitchFamily="34" charset="0"/>
          </a:endParaRPr>
        </a:p>
      </dgm:t>
    </dgm:pt>
    <dgm:pt modelId="{BD80F9E9-9FFE-4BE8-B3FE-105A6C4EC620}" type="parTrans" cxnId="{2AA62DFB-0FDF-4916-A572-48EE3038E2DF}">
      <dgm:prSet/>
      <dgm:spPr/>
      <dgm:t>
        <a:bodyPr/>
        <a:lstStyle/>
        <a:p>
          <a:endParaRPr lang="en-MY">
            <a:solidFill>
              <a:schemeClr val="tx1"/>
            </a:solidFill>
          </a:endParaRPr>
        </a:p>
      </dgm:t>
    </dgm:pt>
    <dgm:pt modelId="{A250C43F-A56C-4DE5-BBFC-2096F8C72998}" type="sibTrans" cxnId="{2AA62DFB-0FDF-4916-A572-48EE3038E2DF}">
      <dgm:prSet/>
      <dgm:spPr/>
      <dgm:t>
        <a:bodyPr/>
        <a:lstStyle/>
        <a:p>
          <a:endParaRPr lang="en-MY">
            <a:solidFill>
              <a:schemeClr val="tx1"/>
            </a:solidFill>
          </a:endParaRPr>
        </a:p>
      </dgm:t>
    </dgm:pt>
    <dgm:pt modelId="{A077D9DA-4276-4665-9A62-923501C0B83A}">
      <dgm:prSet phldrT="[Text]"/>
      <dgm:spPr/>
      <dgm:t>
        <a:bodyPr/>
        <a:lstStyle/>
        <a:p>
          <a:r>
            <a:rPr lang="en-MY" dirty="0" smtClean="0">
              <a:solidFill>
                <a:schemeClr val="tx1"/>
              </a:solidFill>
              <a:latin typeface="Calibri" pitchFamily="34" charset="0"/>
            </a:rPr>
            <a:t>National Climate Change Policy</a:t>
          </a:r>
          <a:endParaRPr lang="en-MY" dirty="0">
            <a:solidFill>
              <a:schemeClr val="tx1"/>
            </a:solidFill>
            <a:latin typeface="Calibri" pitchFamily="34" charset="0"/>
          </a:endParaRPr>
        </a:p>
      </dgm:t>
    </dgm:pt>
    <dgm:pt modelId="{15A454E3-40C8-43E5-B540-E2391E7A2DD7}" type="parTrans" cxnId="{02E0E763-4E40-4709-A741-18BF2D176D8F}">
      <dgm:prSet/>
      <dgm:spPr/>
      <dgm:t>
        <a:bodyPr/>
        <a:lstStyle/>
        <a:p>
          <a:endParaRPr lang="en-MY"/>
        </a:p>
      </dgm:t>
    </dgm:pt>
    <dgm:pt modelId="{EEC60DF2-6859-4947-A010-930407A0255A}" type="sibTrans" cxnId="{02E0E763-4E40-4709-A741-18BF2D176D8F}">
      <dgm:prSet/>
      <dgm:spPr/>
      <dgm:t>
        <a:bodyPr/>
        <a:lstStyle/>
        <a:p>
          <a:endParaRPr lang="en-MY"/>
        </a:p>
      </dgm:t>
    </dgm:pt>
    <dgm:pt modelId="{F2729280-4F38-4549-B043-6C086344D284}">
      <dgm:prSet phldrT="[Text]"/>
      <dgm:spPr/>
      <dgm:t>
        <a:bodyPr/>
        <a:lstStyle/>
        <a:p>
          <a:r>
            <a:rPr lang="en-MY" dirty="0" smtClean="0">
              <a:solidFill>
                <a:schemeClr val="tx1"/>
              </a:solidFill>
              <a:latin typeface="Calibri" pitchFamily="34" charset="0"/>
            </a:rPr>
            <a:t>National Green Technology Policy</a:t>
          </a:r>
          <a:endParaRPr lang="en-MY" dirty="0">
            <a:solidFill>
              <a:schemeClr val="tx1"/>
            </a:solidFill>
            <a:latin typeface="Calibri" pitchFamily="34" charset="0"/>
          </a:endParaRPr>
        </a:p>
      </dgm:t>
    </dgm:pt>
    <dgm:pt modelId="{78859B23-B600-4B7B-9439-5C676FD8D220}" type="parTrans" cxnId="{F84DA8F0-7893-4084-96EA-0AB650181367}">
      <dgm:prSet/>
      <dgm:spPr/>
      <dgm:t>
        <a:bodyPr/>
        <a:lstStyle/>
        <a:p>
          <a:endParaRPr lang="en-MY"/>
        </a:p>
      </dgm:t>
    </dgm:pt>
    <dgm:pt modelId="{5DC727EA-F2A7-4CB2-926B-3A1541544289}" type="sibTrans" cxnId="{F84DA8F0-7893-4084-96EA-0AB650181367}">
      <dgm:prSet/>
      <dgm:spPr/>
      <dgm:t>
        <a:bodyPr/>
        <a:lstStyle/>
        <a:p>
          <a:endParaRPr lang="en-MY"/>
        </a:p>
      </dgm:t>
    </dgm:pt>
    <dgm:pt modelId="{CA4C1A93-C1FE-42B6-B79F-777613AB028A}">
      <dgm:prSet phldrT="[Text]"/>
      <dgm:spPr/>
      <dgm:t>
        <a:bodyPr/>
        <a:lstStyle/>
        <a:p>
          <a:r>
            <a:rPr lang="en-MY" dirty="0" smtClean="0">
              <a:solidFill>
                <a:schemeClr val="tx1"/>
              </a:solidFill>
              <a:latin typeface="Calibri" pitchFamily="34" charset="0"/>
            </a:rPr>
            <a:t>National Biodiversity Policy</a:t>
          </a:r>
          <a:endParaRPr lang="en-MY" dirty="0">
            <a:solidFill>
              <a:schemeClr val="tx1"/>
            </a:solidFill>
            <a:latin typeface="Calibri" pitchFamily="34" charset="0"/>
          </a:endParaRPr>
        </a:p>
      </dgm:t>
    </dgm:pt>
    <dgm:pt modelId="{A18144F6-44B9-491B-9DD4-8A8AD1E1D660}" type="parTrans" cxnId="{6EBCCD8E-8881-4D42-AF27-B04C195B1FF0}">
      <dgm:prSet/>
      <dgm:spPr/>
      <dgm:t>
        <a:bodyPr/>
        <a:lstStyle/>
        <a:p>
          <a:endParaRPr lang="en-MY"/>
        </a:p>
      </dgm:t>
    </dgm:pt>
    <dgm:pt modelId="{946A245D-E916-4020-8922-947873ABC7BD}" type="sibTrans" cxnId="{6EBCCD8E-8881-4D42-AF27-B04C195B1FF0}">
      <dgm:prSet/>
      <dgm:spPr/>
      <dgm:t>
        <a:bodyPr/>
        <a:lstStyle/>
        <a:p>
          <a:endParaRPr lang="en-MY"/>
        </a:p>
      </dgm:t>
    </dgm:pt>
    <dgm:pt modelId="{DE19CF7C-EBB8-453B-BE82-7505A2878FA7}">
      <dgm:prSet phldrT="[Text]"/>
      <dgm:spPr/>
      <dgm:t>
        <a:bodyPr/>
        <a:lstStyle/>
        <a:p>
          <a:r>
            <a:rPr lang="en-MY" dirty="0" smtClean="0">
              <a:solidFill>
                <a:schemeClr val="tx1"/>
              </a:solidFill>
              <a:latin typeface="Calibri" pitchFamily="34" charset="0"/>
            </a:rPr>
            <a:t>National Water Resources Policy</a:t>
          </a:r>
          <a:endParaRPr lang="en-MY" dirty="0">
            <a:solidFill>
              <a:schemeClr val="tx1"/>
            </a:solidFill>
            <a:latin typeface="Calibri" pitchFamily="34" charset="0"/>
          </a:endParaRPr>
        </a:p>
      </dgm:t>
    </dgm:pt>
    <dgm:pt modelId="{C320BCCB-1FD5-4219-8C86-8755640AECED}" type="parTrans" cxnId="{78B0DE04-C85C-4068-8DB8-4E64FA08BA13}">
      <dgm:prSet/>
      <dgm:spPr/>
      <dgm:t>
        <a:bodyPr/>
        <a:lstStyle/>
        <a:p>
          <a:endParaRPr lang="en-MY"/>
        </a:p>
      </dgm:t>
    </dgm:pt>
    <dgm:pt modelId="{F50102A1-7734-4B97-BA7A-871AB2AFE171}" type="sibTrans" cxnId="{78B0DE04-C85C-4068-8DB8-4E64FA08BA13}">
      <dgm:prSet/>
      <dgm:spPr/>
      <dgm:t>
        <a:bodyPr/>
        <a:lstStyle/>
        <a:p>
          <a:endParaRPr lang="en-MY"/>
        </a:p>
      </dgm:t>
    </dgm:pt>
    <dgm:pt modelId="{8C3171B8-5E56-49A0-99F4-CB823D74873B}">
      <dgm:prSet phldrT="[Text]"/>
      <dgm:spPr/>
      <dgm:t>
        <a:bodyPr/>
        <a:lstStyle/>
        <a:p>
          <a:r>
            <a:rPr lang="en-MY" dirty="0" smtClean="0">
              <a:solidFill>
                <a:schemeClr val="tx1"/>
              </a:solidFill>
              <a:latin typeface="Calibri" pitchFamily="34" charset="0"/>
            </a:rPr>
            <a:t>Green City Action Plan</a:t>
          </a:r>
          <a:endParaRPr lang="en-MY" dirty="0"/>
        </a:p>
      </dgm:t>
    </dgm:pt>
    <dgm:pt modelId="{76E40053-D4EB-42CD-8BCE-7E79B2D2FDD4}" type="parTrans" cxnId="{12A2CBBA-EEFC-40A4-B5E4-6AA9EEED9E89}">
      <dgm:prSet/>
      <dgm:spPr/>
      <dgm:t>
        <a:bodyPr/>
        <a:lstStyle/>
        <a:p>
          <a:endParaRPr lang="en-MY"/>
        </a:p>
      </dgm:t>
    </dgm:pt>
    <dgm:pt modelId="{1E2C0D5A-39B1-4ACE-BFE7-559061A655F2}" type="sibTrans" cxnId="{12A2CBBA-EEFC-40A4-B5E4-6AA9EEED9E89}">
      <dgm:prSet/>
      <dgm:spPr/>
      <dgm:t>
        <a:bodyPr/>
        <a:lstStyle/>
        <a:p>
          <a:endParaRPr lang="en-MY"/>
        </a:p>
      </dgm:t>
    </dgm:pt>
    <dgm:pt modelId="{2FEAAA28-680D-4F13-9589-4ACF451C0402}">
      <dgm:prSet phldrT="[Text]"/>
      <dgm:spPr/>
      <dgm:t>
        <a:bodyPr/>
        <a:lstStyle/>
        <a:p>
          <a:r>
            <a:rPr lang="en-MY" dirty="0" smtClean="0">
              <a:solidFill>
                <a:schemeClr val="tx1"/>
              </a:solidFill>
              <a:latin typeface="Calibri" pitchFamily="34" charset="0"/>
            </a:rPr>
            <a:t>National Environment Policy </a:t>
          </a:r>
          <a:endParaRPr lang="en-MY" dirty="0">
            <a:solidFill>
              <a:schemeClr val="tx1"/>
            </a:solidFill>
            <a:latin typeface="Calibri" pitchFamily="34" charset="0"/>
          </a:endParaRPr>
        </a:p>
      </dgm:t>
    </dgm:pt>
    <dgm:pt modelId="{1ECADBAD-2CE7-4638-AF79-7D2D94C90A5F}" type="parTrans" cxnId="{5D39DEA8-C08B-4CF7-B88F-5C2A6AD638AE}">
      <dgm:prSet/>
      <dgm:spPr/>
      <dgm:t>
        <a:bodyPr/>
        <a:lstStyle/>
        <a:p>
          <a:endParaRPr lang="en-MY"/>
        </a:p>
      </dgm:t>
    </dgm:pt>
    <dgm:pt modelId="{12938709-8898-49C7-AEA6-D7B0DFA81848}" type="sibTrans" cxnId="{5D39DEA8-C08B-4CF7-B88F-5C2A6AD638AE}">
      <dgm:prSet/>
      <dgm:spPr/>
      <dgm:t>
        <a:bodyPr/>
        <a:lstStyle/>
        <a:p>
          <a:endParaRPr lang="en-MY"/>
        </a:p>
      </dgm:t>
    </dgm:pt>
    <dgm:pt modelId="{57FE0400-21C0-4539-BE90-46784E7BC4A4}">
      <dgm:prSet/>
      <dgm:spPr/>
      <dgm:t>
        <a:bodyPr/>
        <a:lstStyle/>
        <a:p>
          <a:r>
            <a:rPr lang="en-MY" dirty="0" smtClean="0">
              <a:solidFill>
                <a:schemeClr val="tx1"/>
              </a:solidFill>
              <a:latin typeface="Calibri" pitchFamily="34" charset="0"/>
            </a:rPr>
            <a:t>National Urbanization Policy</a:t>
          </a:r>
          <a:endParaRPr lang="en-MY" dirty="0">
            <a:solidFill>
              <a:schemeClr val="tx1"/>
            </a:solidFill>
            <a:latin typeface="Calibri" pitchFamily="34" charset="0"/>
          </a:endParaRPr>
        </a:p>
      </dgm:t>
    </dgm:pt>
    <dgm:pt modelId="{49EF61B1-3A7E-4DDF-85C2-A02CCEF44BC8}" type="parTrans" cxnId="{9D39E6AB-28FB-4BFA-ADFC-AC63CB8BCAE0}">
      <dgm:prSet/>
      <dgm:spPr/>
      <dgm:t>
        <a:bodyPr/>
        <a:lstStyle/>
        <a:p>
          <a:endParaRPr lang="en-MY"/>
        </a:p>
      </dgm:t>
    </dgm:pt>
    <dgm:pt modelId="{92997A1A-9D7D-48BD-B92F-BBC06B201408}" type="sibTrans" cxnId="{9D39E6AB-28FB-4BFA-ADFC-AC63CB8BCAE0}">
      <dgm:prSet/>
      <dgm:spPr/>
      <dgm:t>
        <a:bodyPr/>
        <a:lstStyle/>
        <a:p>
          <a:endParaRPr lang="en-MY"/>
        </a:p>
      </dgm:t>
    </dgm:pt>
    <dgm:pt modelId="{CE31A56F-2AB1-44C2-9974-E172953D0FD7}" type="pres">
      <dgm:prSet presAssocID="{049A0856-6C7E-4786-BBD0-E0D3E97C04D0}" presName="linearFlow" presStyleCnt="0">
        <dgm:presLayoutVars>
          <dgm:dir/>
          <dgm:animLvl val="lvl"/>
          <dgm:resizeHandles val="exact"/>
        </dgm:presLayoutVars>
      </dgm:prSet>
      <dgm:spPr/>
      <dgm:t>
        <a:bodyPr/>
        <a:lstStyle/>
        <a:p>
          <a:endParaRPr lang="en-MY"/>
        </a:p>
      </dgm:t>
    </dgm:pt>
    <dgm:pt modelId="{246048BD-F206-4DBA-A5D4-0E28C0898EC8}" type="pres">
      <dgm:prSet presAssocID="{4F4CDFD2-6E15-49CB-A5C5-C66F7499D3E1}" presName="composite" presStyleCnt="0"/>
      <dgm:spPr/>
    </dgm:pt>
    <dgm:pt modelId="{C69C7ACA-62B3-4637-B505-9F634C3244C6}" type="pres">
      <dgm:prSet presAssocID="{4F4CDFD2-6E15-49CB-A5C5-C66F7499D3E1}" presName="parTx" presStyleLbl="node1" presStyleIdx="0" presStyleCnt="1">
        <dgm:presLayoutVars>
          <dgm:chMax val="0"/>
          <dgm:chPref val="0"/>
          <dgm:bulletEnabled val="1"/>
        </dgm:presLayoutVars>
      </dgm:prSet>
      <dgm:spPr/>
      <dgm:t>
        <a:bodyPr/>
        <a:lstStyle/>
        <a:p>
          <a:endParaRPr lang="en-MY"/>
        </a:p>
      </dgm:t>
    </dgm:pt>
    <dgm:pt modelId="{A019C81C-BB2F-43A6-96ED-4392D2196E27}" type="pres">
      <dgm:prSet presAssocID="{4F4CDFD2-6E15-49CB-A5C5-C66F7499D3E1}" presName="parSh" presStyleLbl="node1" presStyleIdx="0" presStyleCnt="1"/>
      <dgm:spPr/>
      <dgm:t>
        <a:bodyPr/>
        <a:lstStyle/>
        <a:p>
          <a:endParaRPr lang="en-MY"/>
        </a:p>
      </dgm:t>
    </dgm:pt>
    <dgm:pt modelId="{F9CAEC47-20AE-4420-AD16-4C12893BCB8D}" type="pres">
      <dgm:prSet presAssocID="{4F4CDFD2-6E15-49CB-A5C5-C66F7499D3E1}" presName="desTx" presStyleLbl="fgAcc1" presStyleIdx="0" presStyleCnt="1">
        <dgm:presLayoutVars>
          <dgm:bulletEnabled val="1"/>
        </dgm:presLayoutVars>
      </dgm:prSet>
      <dgm:spPr/>
      <dgm:t>
        <a:bodyPr/>
        <a:lstStyle/>
        <a:p>
          <a:endParaRPr lang="en-MY"/>
        </a:p>
      </dgm:t>
    </dgm:pt>
  </dgm:ptLst>
  <dgm:cxnLst>
    <dgm:cxn modelId="{8FFF8D08-5782-433E-8604-BE61C11D66A8}" srcId="{4F4CDFD2-6E15-49CB-A5C5-C66F7499D3E1}" destId="{DBBF6D1B-A420-421A-8135-C9D4D8F05496}" srcOrd="12" destOrd="0" parTransId="{E52DC8C1-DFB8-4A6D-B45D-76836C89E74C}" sibTransId="{AB422DEB-C059-46E2-9ADD-3D9CB5481997}"/>
    <dgm:cxn modelId="{12A2CBBA-EEFC-40A4-B5E4-6AA9EEED9E89}" srcId="{4F4CDFD2-6E15-49CB-A5C5-C66F7499D3E1}" destId="{8C3171B8-5E56-49A0-99F4-CB823D74873B}" srcOrd="8" destOrd="0" parTransId="{76E40053-D4EB-42CD-8BCE-7E79B2D2FDD4}" sibTransId="{1E2C0D5A-39B1-4ACE-BFE7-559061A655F2}"/>
    <dgm:cxn modelId="{BBE4DC05-BFE7-484E-BEA0-4D4621E77262}" type="presOf" srcId="{4F4CDFD2-6E15-49CB-A5C5-C66F7499D3E1}" destId="{A019C81C-BB2F-43A6-96ED-4392D2196E27}" srcOrd="1" destOrd="0" presId="urn:microsoft.com/office/officeart/2005/8/layout/process3"/>
    <dgm:cxn modelId="{DB0C2408-1ED7-4A76-8C30-38DC51A310D0}" type="presOf" srcId="{62F15F4A-A8FF-45D8-A53A-5594E9E9D022}" destId="{F9CAEC47-20AE-4420-AD16-4C12893BCB8D}" srcOrd="0" destOrd="0" presId="urn:microsoft.com/office/officeart/2005/8/layout/process3"/>
    <dgm:cxn modelId="{2AA62DFB-0FDF-4916-A572-48EE3038E2DF}" srcId="{4F4CDFD2-6E15-49CB-A5C5-C66F7499D3E1}" destId="{41145BAB-8FB2-4187-9EEE-5173D326F2F9}" srcOrd="13" destOrd="0" parTransId="{BD80F9E9-9FFE-4BE8-B3FE-105A6C4EC620}" sibTransId="{A250C43F-A56C-4DE5-BBFC-2096F8C72998}"/>
    <dgm:cxn modelId="{7BCEC693-41D3-4786-843B-CB88371B5A44}" type="presOf" srcId="{B2A7D62D-9DD9-4732-BD7B-3807BCE0B513}" destId="{F9CAEC47-20AE-4420-AD16-4C12893BCB8D}" srcOrd="0" destOrd="11" presId="urn:microsoft.com/office/officeart/2005/8/layout/process3"/>
    <dgm:cxn modelId="{143DE038-7A9D-4F53-BB14-BE70FB1369F6}" type="presOf" srcId="{F2729280-4F38-4549-B043-6C086344D284}" destId="{F9CAEC47-20AE-4420-AD16-4C12893BCB8D}" srcOrd="0" destOrd="3" presId="urn:microsoft.com/office/officeart/2005/8/layout/process3"/>
    <dgm:cxn modelId="{6EBCCD8E-8881-4D42-AF27-B04C195B1FF0}" srcId="{4F4CDFD2-6E15-49CB-A5C5-C66F7499D3E1}" destId="{CA4C1A93-C1FE-42B6-B79F-777613AB028A}" srcOrd="4" destOrd="0" parTransId="{A18144F6-44B9-491B-9DD4-8A8AD1E1D660}" sibTransId="{946A245D-E916-4020-8922-947873ABC7BD}"/>
    <dgm:cxn modelId="{7DF5D4DA-DD0F-47F0-98A7-0A1CDFE1E4A1}" type="presOf" srcId="{F6C85AB8-F4AF-4019-B477-5B56071F2AF3}" destId="{F9CAEC47-20AE-4420-AD16-4C12893BCB8D}" srcOrd="0" destOrd="9" presId="urn:microsoft.com/office/officeart/2005/8/layout/process3"/>
    <dgm:cxn modelId="{F3CDFA28-E8BD-495D-8D96-671038EB01AA}" type="presOf" srcId="{9DCE425E-D8E9-4C35-AAF9-11ACE8CB8FFE}" destId="{F9CAEC47-20AE-4420-AD16-4C12893BCB8D}" srcOrd="0" destOrd="10" presId="urn:microsoft.com/office/officeart/2005/8/layout/process3"/>
    <dgm:cxn modelId="{7939CF1E-257E-4EBC-8A5C-88B3FF937B50}" type="presOf" srcId="{DE19CF7C-EBB8-453B-BE82-7505A2878FA7}" destId="{F9CAEC47-20AE-4420-AD16-4C12893BCB8D}" srcOrd="0" destOrd="5" presId="urn:microsoft.com/office/officeart/2005/8/layout/process3"/>
    <dgm:cxn modelId="{87C2F8C8-22E0-4A01-AB05-5609B9884C58}" srcId="{049A0856-6C7E-4786-BBD0-E0D3E97C04D0}" destId="{4F4CDFD2-6E15-49CB-A5C5-C66F7499D3E1}" srcOrd="0" destOrd="0" parTransId="{3A592699-432C-4917-846D-3EB95DAC7BA0}" sibTransId="{116B3E7B-0120-4922-B6D4-176A571546C6}"/>
    <dgm:cxn modelId="{69D39728-C94A-4B9B-BFC2-983329141749}" type="presOf" srcId="{CA4C1A93-C1FE-42B6-B79F-777613AB028A}" destId="{F9CAEC47-20AE-4420-AD16-4C12893BCB8D}" srcOrd="0" destOrd="4" presId="urn:microsoft.com/office/officeart/2005/8/layout/process3"/>
    <dgm:cxn modelId="{7BCDF797-5B1A-4344-95F1-7EE025ED3A8F}" type="presOf" srcId="{049A0856-6C7E-4786-BBD0-E0D3E97C04D0}" destId="{CE31A56F-2AB1-44C2-9974-E172953D0FD7}" srcOrd="0" destOrd="0" presId="urn:microsoft.com/office/officeart/2005/8/layout/process3"/>
    <dgm:cxn modelId="{5D39DEA8-C08B-4CF7-B88F-5C2A6AD638AE}" srcId="{4F4CDFD2-6E15-49CB-A5C5-C66F7499D3E1}" destId="{2FEAAA28-680D-4F13-9589-4ACF451C0402}" srcOrd="6" destOrd="0" parTransId="{1ECADBAD-2CE7-4638-AF79-7D2D94C90A5F}" sibTransId="{12938709-8898-49C7-AEA6-D7B0DFA81848}"/>
    <dgm:cxn modelId="{A5331E3A-17C2-49F1-9698-832FCB388C00}" srcId="{4F4CDFD2-6E15-49CB-A5C5-C66F7499D3E1}" destId="{6C15225A-BF43-4826-9616-0982417B37F9}" srcOrd="1" destOrd="0" parTransId="{F9793A55-FD75-4154-BD0F-CF4BE958DBA1}" sibTransId="{D7023CA2-88DB-4C16-9C6D-0C5263413855}"/>
    <dgm:cxn modelId="{19E9EC45-3725-4676-A67B-274E2AED0059}" srcId="{4F4CDFD2-6E15-49CB-A5C5-C66F7499D3E1}" destId="{62F15F4A-A8FF-45D8-A53A-5594E9E9D022}" srcOrd="0" destOrd="0" parTransId="{8990BE2F-013E-4312-A6BE-43AAE2EAB66F}" sibTransId="{810244B5-2528-4395-BDD0-78EA160AC316}"/>
    <dgm:cxn modelId="{02E0E763-4E40-4709-A741-18BF2D176D8F}" srcId="{4F4CDFD2-6E15-49CB-A5C5-C66F7499D3E1}" destId="{A077D9DA-4276-4665-9A62-923501C0B83A}" srcOrd="2" destOrd="0" parTransId="{15A454E3-40C8-43E5-B540-E2391E7A2DD7}" sibTransId="{EEC60DF2-6859-4947-A010-930407A0255A}"/>
    <dgm:cxn modelId="{446B1B98-7990-43D2-BA15-B37688B93967}" type="presOf" srcId="{57FE0400-21C0-4539-BE90-46784E7BC4A4}" destId="{F9CAEC47-20AE-4420-AD16-4C12893BCB8D}" srcOrd="0" destOrd="7" presId="urn:microsoft.com/office/officeart/2005/8/layout/process3"/>
    <dgm:cxn modelId="{F84DA8F0-7893-4084-96EA-0AB650181367}" srcId="{4F4CDFD2-6E15-49CB-A5C5-C66F7499D3E1}" destId="{F2729280-4F38-4549-B043-6C086344D284}" srcOrd="3" destOrd="0" parTransId="{78859B23-B600-4B7B-9439-5C676FD8D220}" sibTransId="{5DC727EA-F2A7-4CB2-926B-3A1541544289}"/>
    <dgm:cxn modelId="{DFE81D76-A766-43F0-AF1B-D02B1C18F9DB}" srcId="{4F4CDFD2-6E15-49CB-A5C5-C66F7499D3E1}" destId="{9DCE425E-D8E9-4C35-AAF9-11ACE8CB8FFE}" srcOrd="10" destOrd="0" parTransId="{A6AA83D8-3A37-4A56-A1BA-D93D8CBFCFD5}" sibTransId="{49926045-347F-4D36-A3F5-A3AF30CED2A3}"/>
    <dgm:cxn modelId="{013A3FEA-D426-456F-937E-0A6EE3D43980}" srcId="{4F4CDFD2-6E15-49CB-A5C5-C66F7499D3E1}" destId="{F6C85AB8-F4AF-4019-B477-5B56071F2AF3}" srcOrd="9" destOrd="0" parTransId="{8CF49354-00FD-4604-ABBB-78C27478F781}" sibTransId="{5A7A894D-00DD-4AAF-9305-55DED87717FF}"/>
    <dgm:cxn modelId="{B3E29E74-2D80-4A7E-AFE4-D735287408D0}" type="presOf" srcId="{A077D9DA-4276-4665-9A62-923501C0B83A}" destId="{F9CAEC47-20AE-4420-AD16-4C12893BCB8D}" srcOrd="0" destOrd="2" presId="urn:microsoft.com/office/officeart/2005/8/layout/process3"/>
    <dgm:cxn modelId="{86A14A11-11FC-4441-826C-4CC3384E5C9F}" srcId="{4F4CDFD2-6E15-49CB-A5C5-C66F7499D3E1}" destId="{B2A7D62D-9DD9-4732-BD7B-3807BCE0B513}" srcOrd="11" destOrd="0" parTransId="{EF600D76-D8E9-463E-ACA2-BFA9FD613E41}" sibTransId="{41103E3B-2BB5-4E0B-9C98-5E80C01F2DBD}"/>
    <dgm:cxn modelId="{3704BF87-6016-47E2-81C0-C1E1141D5EF5}" type="presOf" srcId="{DBBF6D1B-A420-421A-8135-C9D4D8F05496}" destId="{F9CAEC47-20AE-4420-AD16-4C12893BCB8D}" srcOrd="0" destOrd="12" presId="urn:microsoft.com/office/officeart/2005/8/layout/process3"/>
    <dgm:cxn modelId="{78B0DE04-C85C-4068-8DB8-4E64FA08BA13}" srcId="{4F4CDFD2-6E15-49CB-A5C5-C66F7499D3E1}" destId="{DE19CF7C-EBB8-453B-BE82-7505A2878FA7}" srcOrd="5" destOrd="0" parTransId="{C320BCCB-1FD5-4219-8C86-8755640AECED}" sibTransId="{F50102A1-7734-4B97-BA7A-871AB2AFE171}"/>
    <dgm:cxn modelId="{9D39E6AB-28FB-4BFA-ADFC-AC63CB8BCAE0}" srcId="{4F4CDFD2-6E15-49CB-A5C5-C66F7499D3E1}" destId="{57FE0400-21C0-4539-BE90-46784E7BC4A4}" srcOrd="7" destOrd="0" parTransId="{49EF61B1-3A7E-4DDF-85C2-A02CCEF44BC8}" sibTransId="{92997A1A-9D7D-48BD-B92F-BBC06B201408}"/>
    <dgm:cxn modelId="{6B425C11-BC7F-4E60-AEA9-5C97AD06D4DB}" type="presOf" srcId="{6C15225A-BF43-4826-9616-0982417B37F9}" destId="{F9CAEC47-20AE-4420-AD16-4C12893BCB8D}" srcOrd="0" destOrd="1" presId="urn:microsoft.com/office/officeart/2005/8/layout/process3"/>
    <dgm:cxn modelId="{184B0B74-D3AD-45AF-8374-78971E2C9AA3}" type="presOf" srcId="{8C3171B8-5E56-49A0-99F4-CB823D74873B}" destId="{F9CAEC47-20AE-4420-AD16-4C12893BCB8D}" srcOrd="0" destOrd="8" presId="urn:microsoft.com/office/officeart/2005/8/layout/process3"/>
    <dgm:cxn modelId="{9A063D10-E920-47CD-8EF0-DA557CCEA7DC}" type="presOf" srcId="{2FEAAA28-680D-4F13-9589-4ACF451C0402}" destId="{F9CAEC47-20AE-4420-AD16-4C12893BCB8D}" srcOrd="0" destOrd="6" presId="urn:microsoft.com/office/officeart/2005/8/layout/process3"/>
    <dgm:cxn modelId="{927973C6-F647-4595-AFBA-186A8DF1C3DB}" type="presOf" srcId="{4F4CDFD2-6E15-49CB-A5C5-C66F7499D3E1}" destId="{C69C7ACA-62B3-4637-B505-9F634C3244C6}" srcOrd="0" destOrd="0" presId="urn:microsoft.com/office/officeart/2005/8/layout/process3"/>
    <dgm:cxn modelId="{7E5F094B-3C6F-4506-8CC7-D723D5893D21}" type="presOf" srcId="{41145BAB-8FB2-4187-9EEE-5173D326F2F9}" destId="{F9CAEC47-20AE-4420-AD16-4C12893BCB8D}" srcOrd="0" destOrd="13" presId="urn:microsoft.com/office/officeart/2005/8/layout/process3"/>
    <dgm:cxn modelId="{4ADE7157-13EE-40CA-A776-4BD0D620FE87}" type="presParOf" srcId="{CE31A56F-2AB1-44C2-9974-E172953D0FD7}" destId="{246048BD-F206-4DBA-A5D4-0E28C0898EC8}" srcOrd="0" destOrd="0" presId="urn:microsoft.com/office/officeart/2005/8/layout/process3"/>
    <dgm:cxn modelId="{67BE1434-A835-4E2E-9D33-736401DC508B}" type="presParOf" srcId="{246048BD-F206-4DBA-A5D4-0E28C0898EC8}" destId="{C69C7ACA-62B3-4637-B505-9F634C3244C6}" srcOrd="0" destOrd="0" presId="urn:microsoft.com/office/officeart/2005/8/layout/process3"/>
    <dgm:cxn modelId="{84A19017-57AD-4A92-B279-0DB7FA217EAE}" type="presParOf" srcId="{246048BD-F206-4DBA-A5D4-0E28C0898EC8}" destId="{A019C81C-BB2F-43A6-96ED-4392D2196E27}" srcOrd="1" destOrd="0" presId="urn:microsoft.com/office/officeart/2005/8/layout/process3"/>
    <dgm:cxn modelId="{6F2FD304-1B06-491D-9281-64B68A687C7B}" type="presParOf" srcId="{246048BD-F206-4DBA-A5D4-0E28C0898EC8}" destId="{F9CAEC47-20AE-4420-AD16-4C12893BCB8D}"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9A0856-6C7E-4786-BBD0-E0D3E97C04D0}" type="doc">
      <dgm:prSet loTypeId="urn:microsoft.com/office/officeart/2005/8/layout/process3" loCatId="process" qsTypeId="urn:microsoft.com/office/officeart/2005/8/quickstyle/simple5" qsCatId="simple" csTypeId="urn:microsoft.com/office/officeart/2005/8/colors/colorful3" csCatId="colorful" phldr="1"/>
      <dgm:spPr/>
      <dgm:t>
        <a:bodyPr/>
        <a:lstStyle/>
        <a:p>
          <a:endParaRPr lang="en-MY"/>
        </a:p>
      </dgm:t>
    </dgm:pt>
    <dgm:pt modelId="{4F4CDFD2-6E15-49CB-A5C5-C66F7499D3E1}">
      <dgm:prSet phldrT="[Text]" custT="1"/>
      <dgm:spPr>
        <a:solidFill>
          <a:srgbClr val="CC6600"/>
        </a:solidFill>
      </dgm:spPr>
      <dgm:t>
        <a:bodyPr/>
        <a:lstStyle/>
        <a:p>
          <a:r>
            <a:rPr lang="en-MY" sz="1600" b="1" i="0" dirty="0" smtClean="0">
              <a:solidFill>
                <a:schemeClr val="tx1"/>
              </a:solidFill>
              <a:latin typeface="Calibri" pitchFamily="34" charset="0"/>
            </a:rPr>
            <a:t>SEEA LAND ACCOUNT</a:t>
          </a:r>
          <a:endParaRPr lang="en-MY" sz="1600" b="1" i="0" dirty="0">
            <a:solidFill>
              <a:schemeClr val="tx1"/>
            </a:solidFill>
            <a:latin typeface="Calibri" pitchFamily="34" charset="0"/>
          </a:endParaRPr>
        </a:p>
      </dgm:t>
    </dgm:pt>
    <dgm:pt modelId="{3A592699-432C-4917-846D-3EB95DAC7BA0}" type="parTrans" cxnId="{87C2F8C8-22E0-4A01-AB05-5609B9884C58}">
      <dgm:prSet/>
      <dgm:spPr/>
      <dgm:t>
        <a:bodyPr/>
        <a:lstStyle/>
        <a:p>
          <a:endParaRPr lang="en-MY">
            <a:solidFill>
              <a:schemeClr val="tx1"/>
            </a:solidFill>
            <a:latin typeface="Calibri" pitchFamily="34" charset="0"/>
          </a:endParaRPr>
        </a:p>
      </dgm:t>
    </dgm:pt>
    <dgm:pt modelId="{116B3E7B-0120-4922-B6D4-176A571546C6}" type="sibTrans" cxnId="{87C2F8C8-22E0-4A01-AB05-5609B9884C58}">
      <dgm:prSet/>
      <dgm:spPr/>
      <dgm:t>
        <a:bodyPr/>
        <a:lstStyle/>
        <a:p>
          <a:endParaRPr lang="en-MY">
            <a:solidFill>
              <a:schemeClr val="tx1"/>
            </a:solidFill>
            <a:latin typeface="Calibri" pitchFamily="34" charset="0"/>
          </a:endParaRPr>
        </a:p>
      </dgm:t>
    </dgm:pt>
    <dgm:pt modelId="{62F15F4A-A8FF-45D8-A53A-5594E9E9D022}">
      <dgm:prSet phldrT="[Text]"/>
      <dgm:spPr>
        <a:ln>
          <a:solidFill>
            <a:schemeClr val="accent6">
              <a:lumMod val="75000"/>
            </a:schemeClr>
          </a:solidFill>
        </a:ln>
      </dgm:spPr>
      <dgm:t>
        <a:bodyPr/>
        <a:lstStyle/>
        <a:p>
          <a:pPr marL="114300" indent="-114300" defTabSz="622300">
            <a:lnSpc>
              <a:spcPct val="90000"/>
            </a:lnSpc>
            <a:spcBef>
              <a:spcPct val="0"/>
            </a:spcBef>
            <a:spcAft>
              <a:spcPct val="15000"/>
            </a:spcAft>
            <a:buNone/>
          </a:pPr>
          <a:r>
            <a:rPr lang="en-MY" b="0" i="0" u="none" dirty="0" smtClean="0">
              <a:latin typeface="Calibri" pitchFamily="34" charset="0"/>
            </a:rPr>
            <a:t>National Agro-food Policy</a:t>
          </a:r>
          <a:endParaRPr lang="en-MY" dirty="0">
            <a:solidFill>
              <a:schemeClr val="tx1"/>
            </a:solidFill>
            <a:latin typeface="Calibri" pitchFamily="34" charset="0"/>
          </a:endParaRPr>
        </a:p>
      </dgm:t>
    </dgm:pt>
    <dgm:pt modelId="{8990BE2F-013E-4312-A6BE-43AAE2EAB66F}" type="parTrans" cxnId="{19E9EC45-3725-4676-A67B-274E2AED0059}">
      <dgm:prSet/>
      <dgm:spPr/>
      <dgm:t>
        <a:bodyPr/>
        <a:lstStyle/>
        <a:p>
          <a:endParaRPr lang="en-MY">
            <a:solidFill>
              <a:schemeClr val="tx1"/>
            </a:solidFill>
            <a:latin typeface="Calibri" pitchFamily="34" charset="0"/>
          </a:endParaRPr>
        </a:p>
      </dgm:t>
    </dgm:pt>
    <dgm:pt modelId="{810244B5-2528-4395-BDD0-78EA160AC316}" type="sibTrans" cxnId="{19E9EC45-3725-4676-A67B-274E2AED0059}">
      <dgm:prSet/>
      <dgm:spPr/>
      <dgm:t>
        <a:bodyPr/>
        <a:lstStyle/>
        <a:p>
          <a:endParaRPr lang="en-MY">
            <a:solidFill>
              <a:schemeClr val="tx1"/>
            </a:solidFill>
            <a:latin typeface="Calibri" pitchFamily="34" charset="0"/>
          </a:endParaRPr>
        </a:p>
      </dgm:t>
    </dgm:pt>
    <dgm:pt modelId="{7845AF67-3DEF-41A2-8F4D-4D5603F941E2}">
      <dgm:prSet/>
      <dgm:spPr>
        <a:ln>
          <a:solidFill>
            <a:schemeClr val="accent6">
              <a:lumMod val="75000"/>
            </a:schemeClr>
          </a:solidFill>
        </a:ln>
      </dgm:spPr>
      <dgm:t>
        <a:bodyPr/>
        <a:lstStyle/>
        <a:p>
          <a:r>
            <a:rPr lang="en-MY" b="0" i="0" u="none" dirty="0" smtClean="0">
              <a:latin typeface="Calibri" pitchFamily="34" charset="0"/>
            </a:rPr>
            <a:t>National Climate Change Policy</a:t>
          </a:r>
          <a:endParaRPr lang="en-MY" dirty="0">
            <a:latin typeface="Calibri" pitchFamily="34" charset="0"/>
          </a:endParaRPr>
        </a:p>
      </dgm:t>
    </dgm:pt>
    <dgm:pt modelId="{06BBB021-AB73-4161-8F36-BE1DD6D5CD2F}" type="parTrans" cxnId="{DADD9763-B4D5-4D10-AD7C-2C716C93C669}">
      <dgm:prSet/>
      <dgm:spPr/>
      <dgm:t>
        <a:bodyPr/>
        <a:lstStyle/>
        <a:p>
          <a:endParaRPr lang="en-MY"/>
        </a:p>
      </dgm:t>
    </dgm:pt>
    <dgm:pt modelId="{5A2D59E9-8D83-417B-900E-B8FAE8497ABC}" type="sibTrans" cxnId="{DADD9763-B4D5-4D10-AD7C-2C716C93C669}">
      <dgm:prSet/>
      <dgm:spPr/>
      <dgm:t>
        <a:bodyPr/>
        <a:lstStyle/>
        <a:p>
          <a:endParaRPr lang="en-MY"/>
        </a:p>
      </dgm:t>
    </dgm:pt>
    <dgm:pt modelId="{C7B237D2-975C-4694-B0A5-7D291F37D42B}">
      <dgm:prSet/>
      <dgm:spPr>
        <a:ln>
          <a:solidFill>
            <a:schemeClr val="accent6">
              <a:lumMod val="75000"/>
            </a:schemeClr>
          </a:solidFill>
        </a:ln>
      </dgm:spPr>
      <dgm:t>
        <a:bodyPr/>
        <a:lstStyle/>
        <a:p>
          <a:r>
            <a:rPr lang="en-MY" b="0" i="0" u="none" dirty="0" smtClean="0">
              <a:latin typeface="Calibri" pitchFamily="34" charset="0"/>
            </a:rPr>
            <a:t>National Green Technology Policy</a:t>
          </a:r>
          <a:endParaRPr lang="en-MY" dirty="0">
            <a:latin typeface="Calibri" pitchFamily="34" charset="0"/>
          </a:endParaRPr>
        </a:p>
      </dgm:t>
    </dgm:pt>
    <dgm:pt modelId="{2EC923F9-BFC1-4E5C-89DA-930C0F4F0A60}" type="parTrans" cxnId="{4FAC940D-2817-4AB7-9493-03F48009E5B3}">
      <dgm:prSet/>
      <dgm:spPr/>
      <dgm:t>
        <a:bodyPr/>
        <a:lstStyle/>
        <a:p>
          <a:endParaRPr lang="en-MY"/>
        </a:p>
      </dgm:t>
    </dgm:pt>
    <dgm:pt modelId="{C788ED8B-B7ED-458A-AFDE-9208321BA069}" type="sibTrans" cxnId="{4FAC940D-2817-4AB7-9493-03F48009E5B3}">
      <dgm:prSet/>
      <dgm:spPr/>
      <dgm:t>
        <a:bodyPr/>
        <a:lstStyle/>
        <a:p>
          <a:endParaRPr lang="en-MY"/>
        </a:p>
      </dgm:t>
    </dgm:pt>
    <dgm:pt modelId="{4C2DFD39-5808-42F6-A275-C1FBD97AF35A}">
      <dgm:prSet/>
      <dgm:spPr>
        <a:ln>
          <a:solidFill>
            <a:schemeClr val="accent6">
              <a:lumMod val="75000"/>
            </a:schemeClr>
          </a:solidFill>
        </a:ln>
      </dgm:spPr>
      <dgm:t>
        <a:bodyPr/>
        <a:lstStyle/>
        <a:p>
          <a:r>
            <a:rPr lang="en-MY" b="0" i="0" u="none" dirty="0" smtClean="0">
              <a:latin typeface="Calibri" pitchFamily="34" charset="0"/>
            </a:rPr>
            <a:t>National Biodiversity Policy </a:t>
          </a:r>
          <a:endParaRPr lang="en-MY" dirty="0">
            <a:latin typeface="Calibri" pitchFamily="34" charset="0"/>
          </a:endParaRPr>
        </a:p>
      </dgm:t>
    </dgm:pt>
    <dgm:pt modelId="{E4B4DC86-5A8C-4473-BCD7-25B7E1B64893}" type="parTrans" cxnId="{EB78DBE9-74E9-483D-A4C9-389323CB95ED}">
      <dgm:prSet/>
      <dgm:spPr/>
      <dgm:t>
        <a:bodyPr/>
        <a:lstStyle/>
        <a:p>
          <a:endParaRPr lang="en-MY"/>
        </a:p>
      </dgm:t>
    </dgm:pt>
    <dgm:pt modelId="{36D7C6AF-246A-4567-849C-98A28E68891A}" type="sibTrans" cxnId="{EB78DBE9-74E9-483D-A4C9-389323CB95ED}">
      <dgm:prSet/>
      <dgm:spPr/>
      <dgm:t>
        <a:bodyPr/>
        <a:lstStyle/>
        <a:p>
          <a:endParaRPr lang="en-MY"/>
        </a:p>
      </dgm:t>
    </dgm:pt>
    <dgm:pt modelId="{F690950F-9983-4E33-B918-191C29FAF645}">
      <dgm:prSet/>
      <dgm:spPr>
        <a:ln>
          <a:solidFill>
            <a:schemeClr val="accent6">
              <a:lumMod val="75000"/>
            </a:schemeClr>
          </a:solidFill>
        </a:ln>
      </dgm:spPr>
      <dgm:t>
        <a:bodyPr/>
        <a:lstStyle/>
        <a:p>
          <a:r>
            <a:rPr lang="en-MY" b="0" i="0" u="none" dirty="0" smtClean="0">
              <a:latin typeface="Calibri" pitchFamily="34" charset="0"/>
            </a:rPr>
            <a:t>Second National Physical Plan</a:t>
          </a:r>
          <a:endParaRPr lang="en-MY" dirty="0">
            <a:latin typeface="Calibri" pitchFamily="34" charset="0"/>
          </a:endParaRPr>
        </a:p>
      </dgm:t>
    </dgm:pt>
    <dgm:pt modelId="{C28602A5-BA70-4417-A193-67999016F2BD}" type="parTrans" cxnId="{1811E1D5-6DDA-48C0-B9A3-1801A882E231}">
      <dgm:prSet/>
      <dgm:spPr/>
      <dgm:t>
        <a:bodyPr/>
        <a:lstStyle/>
        <a:p>
          <a:endParaRPr lang="en-MY"/>
        </a:p>
      </dgm:t>
    </dgm:pt>
    <dgm:pt modelId="{B19EB3F9-D168-43C2-B812-FAB01D1806A0}" type="sibTrans" cxnId="{1811E1D5-6DDA-48C0-B9A3-1801A882E231}">
      <dgm:prSet/>
      <dgm:spPr/>
      <dgm:t>
        <a:bodyPr/>
        <a:lstStyle/>
        <a:p>
          <a:endParaRPr lang="en-MY"/>
        </a:p>
      </dgm:t>
    </dgm:pt>
    <dgm:pt modelId="{098DDA44-699B-42C4-9956-971BDB0A66E6}">
      <dgm:prSet/>
      <dgm:spPr>
        <a:ln>
          <a:solidFill>
            <a:schemeClr val="accent6">
              <a:lumMod val="75000"/>
            </a:schemeClr>
          </a:solidFill>
        </a:ln>
      </dgm:spPr>
      <dgm:t>
        <a:bodyPr/>
        <a:lstStyle/>
        <a:p>
          <a:r>
            <a:rPr lang="en-MY" b="0" dirty="0" smtClean="0">
              <a:solidFill>
                <a:schemeClr val="tx1"/>
              </a:solidFill>
              <a:latin typeface="Calibri" pitchFamily="34" charset="0"/>
            </a:rPr>
            <a:t>National </a:t>
          </a:r>
          <a:r>
            <a:rPr lang="en-MY" b="0" i="0" dirty="0" smtClean="0">
              <a:solidFill>
                <a:schemeClr val="tx1"/>
              </a:solidFill>
              <a:latin typeface="Calibri" pitchFamily="34" charset="0"/>
            </a:rPr>
            <a:t>Strategic Plan for Solid Waste Management</a:t>
          </a:r>
          <a:endParaRPr lang="en-MY" dirty="0">
            <a:latin typeface="Calibri" pitchFamily="34" charset="0"/>
          </a:endParaRPr>
        </a:p>
      </dgm:t>
    </dgm:pt>
    <dgm:pt modelId="{525CEFCA-9F48-44C8-9374-66D7690CB814}" type="parTrans" cxnId="{A517EE49-FBD6-488B-AF6B-EDC375485B8D}">
      <dgm:prSet/>
      <dgm:spPr/>
      <dgm:t>
        <a:bodyPr/>
        <a:lstStyle/>
        <a:p>
          <a:endParaRPr lang="en-MY"/>
        </a:p>
      </dgm:t>
    </dgm:pt>
    <dgm:pt modelId="{C7A4C67E-4BCD-4AFD-AAEA-B8CAE4B4A7A1}" type="sibTrans" cxnId="{A517EE49-FBD6-488B-AF6B-EDC375485B8D}">
      <dgm:prSet/>
      <dgm:spPr/>
      <dgm:t>
        <a:bodyPr/>
        <a:lstStyle/>
        <a:p>
          <a:endParaRPr lang="en-MY"/>
        </a:p>
      </dgm:t>
    </dgm:pt>
    <dgm:pt modelId="{7435BC0D-278D-405D-9C26-A86D647221F4}">
      <dgm:prSet/>
      <dgm:spPr>
        <a:ln>
          <a:solidFill>
            <a:schemeClr val="accent6">
              <a:lumMod val="75000"/>
            </a:schemeClr>
          </a:solidFill>
        </a:ln>
      </dgm:spPr>
      <dgm:t>
        <a:bodyPr/>
        <a:lstStyle/>
        <a:p>
          <a:r>
            <a:rPr lang="en-MY" b="0" i="0" u="none" dirty="0" smtClean="0">
              <a:latin typeface="Calibri" pitchFamily="34" charset="0"/>
            </a:rPr>
            <a:t>My Beautiful Neighbourhood (</a:t>
          </a:r>
          <a:r>
            <a:rPr lang="en-MY" b="0" i="0" u="none" dirty="0" err="1" smtClean="0">
              <a:latin typeface="Calibri" pitchFamily="34" charset="0"/>
            </a:rPr>
            <a:t>MyBN</a:t>
          </a:r>
          <a:r>
            <a:rPr lang="en-MY" b="0" i="0" u="none" dirty="0" smtClean="0">
              <a:latin typeface="Calibri" pitchFamily="34" charset="0"/>
            </a:rPr>
            <a:t>)</a:t>
          </a:r>
          <a:endParaRPr lang="en-MY" dirty="0">
            <a:latin typeface="Calibri" pitchFamily="34" charset="0"/>
          </a:endParaRPr>
        </a:p>
      </dgm:t>
    </dgm:pt>
    <dgm:pt modelId="{0CDA5898-BCA2-45B7-8D5A-6F3C025B71EF}" type="parTrans" cxnId="{FDB0562A-95D7-4582-9FA0-A33C90D75564}">
      <dgm:prSet/>
      <dgm:spPr/>
      <dgm:t>
        <a:bodyPr/>
        <a:lstStyle/>
        <a:p>
          <a:endParaRPr lang="en-MY"/>
        </a:p>
      </dgm:t>
    </dgm:pt>
    <dgm:pt modelId="{81AD59AA-09FA-48C0-B7A3-AD61BBC14A4E}" type="sibTrans" cxnId="{FDB0562A-95D7-4582-9FA0-A33C90D75564}">
      <dgm:prSet/>
      <dgm:spPr/>
      <dgm:t>
        <a:bodyPr/>
        <a:lstStyle/>
        <a:p>
          <a:endParaRPr lang="en-MY"/>
        </a:p>
      </dgm:t>
    </dgm:pt>
    <dgm:pt modelId="{832A8E79-C749-4CEE-8038-CF10C3C9EA0D}">
      <dgm:prSet/>
      <dgm:spPr>
        <a:ln>
          <a:solidFill>
            <a:schemeClr val="accent6">
              <a:lumMod val="75000"/>
            </a:schemeClr>
          </a:solidFill>
        </a:ln>
      </dgm:spPr>
      <dgm:t>
        <a:bodyPr/>
        <a:lstStyle/>
        <a:p>
          <a:r>
            <a:rPr lang="en-MY" b="0" i="0" u="none" dirty="0" smtClean="0">
              <a:latin typeface="Calibri" pitchFamily="34" charset="0"/>
            </a:rPr>
            <a:t>REDD+ Malaysia</a:t>
          </a:r>
          <a:endParaRPr lang="en-MY" dirty="0">
            <a:latin typeface="Calibri" pitchFamily="34" charset="0"/>
          </a:endParaRPr>
        </a:p>
      </dgm:t>
    </dgm:pt>
    <dgm:pt modelId="{D73F3B6E-C8CB-4D7E-8443-A41AF633FCFD}" type="parTrans" cxnId="{0D6742DE-D003-4124-8A09-7EC824C197F1}">
      <dgm:prSet/>
      <dgm:spPr/>
      <dgm:t>
        <a:bodyPr/>
        <a:lstStyle/>
        <a:p>
          <a:endParaRPr lang="en-MY"/>
        </a:p>
      </dgm:t>
    </dgm:pt>
    <dgm:pt modelId="{46730FFC-1C72-4746-ADF0-090F9FB4A87A}" type="sibTrans" cxnId="{0D6742DE-D003-4124-8A09-7EC824C197F1}">
      <dgm:prSet/>
      <dgm:spPr/>
      <dgm:t>
        <a:bodyPr/>
        <a:lstStyle/>
        <a:p>
          <a:endParaRPr lang="en-MY"/>
        </a:p>
      </dgm:t>
    </dgm:pt>
    <dgm:pt modelId="{D63306CE-8994-4AC8-BA20-B9E2D4472743}">
      <dgm:prSet/>
      <dgm:spPr>
        <a:ln>
          <a:solidFill>
            <a:schemeClr val="accent6">
              <a:lumMod val="75000"/>
            </a:schemeClr>
          </a:solidFill>
        </a:ln>
      </dgm:spPr>
      <dgm:t>
        <a:bodyPr/>
        <a:lstStyle/>
        <a:p>
          <a:r>
            <a:rPr lang="en-MY" b="0" i="0" u="none" dirty="0" smtClean="0">
              <a:latin typeface="Calibri" pitchFamily="34" charset="0"/>
            </a:rPr>
            <a:t>Third National Communications (TNC) and Biennial Update Report (BUR) </a:t>
          </a:r>
          <a:endParaRPr lang="en-MY" dirty="0">
            <a:latin typeface="Calibri" pitchFamily="34" charset="0"/>
          </a:endParaRPr>
        </a:p>
      </dgm:t>
    </dgm:pt>
    <dgm:pt modelId="{25334A68-0D29-4F13-9BD5-AA8C9DEA250B}" type="parTrans" cxnId="{54BE4B6C-7DFD-4ECF-826F-B254B481391E}">
      <dgm:prSet/>
      <dgm:spPr/>
      <dgm:t>
        <a:bodyPr/>
        <a:lstStyle/>
        <a:p>
          <a:endParaRPr lang="en-MY"/>
        </a:p>
      </dgm:t>
    </dgm:pt>
    <dgm:pt modelId="{99EF27B2-37C3-45AD-906D-03B2CB6B324D}" type="sibTrans" cxnId="{54BE4B6C-7DFD-4ECF-826F-B254B481391E}">
      <dgm:prSet/>
      <dgm:spPr/>
      <dgm:t>
        <a:bodyPr/>
        <a:lstStyle/>
        <a:p>
          <a:endParaRPr lang="en-MY"/>
        </a:p>
      </dgm:t>
    </dgm:pt>
    <dgm:pt modelId="{08FB745B-BC09-4C22-9231-754CDD5840BF}">
      <dgm:prSet/>
      <dgm:spPr>
        <a:ln>
          <a:solidFill>
            <a:schemeClr val="accent6">
              <a:lumMod val="75000"/>
            </a:schemeClr>
          </a:solidFill>
        </a:ln>
      </dgm:spPr>
      <dgm:t>
        <a:bodyPr/>
        <a:lstStyle/>
        <a:p>
          <a:r>
            <a:rPr lang="en-MY" b="0" i="0" u="none" dirty="0" smtClean="0">
              <a:latin typeface="Calibri" pitchFamily="34" charset="0"/>
            </a:rPr>
            <a:t>Green City Action Plan</a:t>
          </a:r>
          <a:endParaRPr lang="en-MY" dirty="0">
            <a:latin typeface="Calibri" pitchFamily="34" charset="0"/>
          </a:endParaRPr>
        </a:p>
      </dgm:t>
    </dgm:pt>
    <dgm:pt modelId="{83B867F9-67AA-4AC9-8908-82A1868B06A4}" type="parTrans" cxnId="{706F0ECC-D758-447E-9399-F1C0E1212A6B}">
      <dgm:prSet/>
      <dgm:spPr/>
      <dgm:t>
        <a:bodyPr/>
        <a:lstStyle/>
        <a:p>
          <a:endParaRPr lang="en-MY"/>
        </a:p>
      </dgm:t>
    </dgm:pt>
    <dgm:pt modelId="{A1974D8F-E17A-4F7C-856E-2ED860A9CBE5}" type="sibTrans" cxnId="{706F0ECC-D758-447E-9399-F1C0E1212A6B}">
      <dgm:prSet/>
      <dgm:spPr/>
      <dgm:t>
        <a:bodyPr/>
        <a:lstStyle/>
        <a:p>
          <a:endParaRPr lang="en-MY"/>
        </a:p>
      </dgm:t>
    </dgm:pt>
    <dgm:pt modelId="{98A0BD2C-6C66-4EF4-B0BF-4B0E4B986B52}">
      <dgm:prSet/>
      <dgm:spPr>
        <a:ln>
          <a:solidFill>
            <a:schemeClr val="accent6">
              <a:lumMod val="75000"/>
            </a:schemeClr>
          </a:solidFill>
        </a:ln>
      </dgm:spPr>
      <dgm:t>
        <a:bodyPr/>
        <a:lstStyle/>
        <a:p>
          <a:r>
            <a:rPr lang="en-MY" b="0" i="0" u="none" dirty="0" smtClean="0">
              <a:latin typeface="Calibri" pitchFamily="34" charset="0"/>
            </a:rPr>
            <a:t>National Urbanization Policy</a:t>
          </a:r>
          <a:endParaRPr lang="en-MY" dirty="0">
            <a:latin typeface="Calibri" pitchFamily="34" charset="0"/>
          </a:endParaRPr>
        </a:p>
      </dgm:t>
    </dgm:pt>
    <dgm:pt modelId="{4E81FC76-7DF2-4520-A6EA-005184FD21AC}" type="parTrans" cxnId="{DC40059D-B68D-43B2-8BFC-93AD4A5EB8D7}">
      <dgm:prSet/>
      <dgm:spPr/>
      <dgm:t>
        <a:bodyPr/>
        <a:lstStyle/>
        <a:p>
          <a:endParaRPr lang="en-MY"/>
        </a:p>
      </dgm:t>
    </dgm:pt>
    <dgm:pt modelId="{8F9F245F-165C-46BB-B435-8D91B8E3D505}" type="sibTrans" cxnId="{DC40059D-B68D-43B2-8BFC-93AD4A5EB8D7}">
      <dgm:prSet/>
      <dgm:spPr/>
      <dgm:t>
        <a:bodyPr/>
        <a:lstStyle/>
        <a:p>
          <a:endParaRPr lang="en-MY"/>
        </a:p>
      </dgm:t>
    </dgm:pt>
    <dgm:pt modelId="{CE31A56F-2AB1-44C2-9974-E172953D0FD7}" type="pres">
      <dgm:prSet presAssocID="{049A0856-6C7E-4786-BBD0-E0D3E97C04D0}" presName="linearFlow" presStyleCnt="0">
        <dgm:presLayoutVars>
          <dgm:dir/>
          <dgm:animLvl val="lvl"/>
          <dgm:resizeHandles val="exact"/>
        </dgm:presLayoutVars>
      </dgm:prSet>
      <dgm:spPr/>
      <dgm:t>
        <a:bodyPr/>
        <a:lstStyle/>
        <a:p>
          <a:endParaRPr lang="en-MY"/>
        </a:p>
      </dgm:t>
    </dgm:pt>
    <dgm:pt modelId="{246048BD-F206-4DBA-A5D4-0E28C0898EC8}" type="pres">
      <dgm:prSet presAssocID="{4F4CDFD2-6E15-49CB-A5C5-C66F7499D3E1}" presName="composite" presStyleCnt="0"/>
      <dgm:spPr/>
    </dgm:pt>
    <dgm:pt modelId="{C69C7ACA-62B3-4637-B505-9F634C3244C6}" type="pres">
      <dgm:prSet presAssocID="{4F4CDFD2-6E15-49CB-A5C5-C66F7499D3E1}" presName="parTx" presStyleLbl="node1" presStyleIdx="0" presStyleCnt="1">
        <dgm:presLayoutVars>
          <dgm:chMax val="0"/>
          <dgm:chPref val="0"/>
          <dgm:bulletEnabled val="1"/>
        </dgm:presLayoutVars>
      </dgm:prSet>
      <dgm:spPr/>
      <dgm:t>
        <a:bodyPr/>
        <a:lstStyle/>
        <a:p>
          <a:endParaRPr lang="en-MY"/>
        </a:p>
      </dgm:t>
    </dgm:pt>
    <dgm:pt modelId="{A019C81C-BB2F-43A6-96ED-4392D2196E27}" type="pres">
      <dgm:prSet presAssocID="{4F4CDFD2-6E15-49CB-A5C5-C66F7499D3E1}" presName="parSh" presStyleLbl="node1" presStyleIdx="0" presStyleCnt="1"/>
      <dgm:spPr/>
      <dgm:t>
        <a:bodyPr/>
        <a:lstStyle/>
        <a:p>
          <a:endParaRPr lang="en-MY"/>
        </a:p>
      </dgm:t>
    </dgm:pt>
    <dgm:pt modelId="{F9CAEC47-20AE-4420-AD16-4C12893BCB8D}" type="pres">
      <dgm:prSet presAssocID="{4F4CDFD2-6E15-49CB-A5C5-C66F7499D3E1}" presName="desTx" presStyleLbl="fgAcc1" presStyleIdx="0" presStyleCnt="1">
        <dgm:presLayoutVars>
          <dgm:bulletEnabled val="1"/>
        </dgm:presLayoutVars>
      </dgm:prSet>
      <dgm:spPr/>
      <dgm:t>
        <a:bodyPr/>
        <a:lstStyle/>
        <a:p>
          <a:endParaRPr lang="en-MY"/>
        </a:p>
      </dgm:t>
    </dgm:pt>
  </dgm:ptLst>
  <dgm:cxnLst>
    <dgm:cxn modelId="{87C2F8C8-22E0-4A01-AB05-5609B9884C58}" srcId="{049A0856-6C7E-4786-BBD0-E0D3E97C04D0}" destId="{4F4CDFD2-6E15-49CB-A5C5-C66F7499D3E1}" srcOrd="0" destOrd="0" parTransId="{3A592699-432C-4917-846D-3EB95DAC7BA0}" sibTransId="{116B3E7B-0120-4922-B6D4-176A571546C6}"/>
    <dgm:cxn modelId="{A517EE49-FBD6-488B-AF6B-EDC375485B8D}" srcId="{4F4CDFD2-6E15-49CB-A5C5-C66F7499D3E1}" destId="{098DDA44-699B-42C4-9956-971BDB0A66E6}" srcOrd="7" destOrd="0" parTransId="{525CEFCA-9F48-44C8-9374-66D7690CB814}" sibTransId="{C7A4C67E-4BCD-4AFD-AAEA-B8CAE4B4A7A1}"/>
    <dgm:cxn modelId="{1B0587A8-9C98-42B6-B946-B0D19C312BE0}" type="presOf" srcId="{C7B237D2-975C-4694-B0A5-7D291F37D42B}" destId="{F9CAEC47-20AE-4420-AD16-4C12893BCB8D}" srcOrd="0" destOrd="2" presId="urn:microsoft.com/office/officeart/2005/8/layout/process3"/>
    <dgm:cxn modelId="{8EC7C6B4-0E0D-4D29-965A-49B7C66C399C}" type="presOf" srcId="{049A0856-6C7E-4786-BBD0-E0D3E97C04D0}" destId="{CE31A56F-2AB1-44C2-9974-E172953D0FD7}" srcOrd="0" destOrd="0" presId="urn:microsoft.com/office/officeart/2005/8/layout/process3"/>
    <dgm:cxn modelId="{54BE4B6C-7DFD-4ECF-826F-B254B481391E}" srcId="{4F4CDFD2-6E15-49CB-A5C5-C66F7499D3E1}" destId="{D63306CE-8994-4AC8-BA20-B9E2D4472743}" srcOrd="10" destOrd="0" parTransId="{25334A68-0D29-4F13-9BD5-AA8C9DEA250B}" sibTransId="{99EF27B2-37C3-45AD-906D-03B2CB6B324D}"/>
    <dgm:cxn modelId="{9D8B13B9-0000-4AD3-9535-9E6404A72FC1}" type="presOf" srcId="{98A0BD2C-6C66-4EF4-B0BF-4B0E4B986B52}" destId="{F9CAEC47-20AE-4420-AD16-4C12893BCB8D}" srcOrd="0" destOrd="3" presId="urn:microsoft.com/office/officeart/2005/8/layout/process3"/>
    <dgm:cxn modelId="{353D2587-B61B-4392-A19B-B19C402DD363}" type="presOf" srcId="{7435BC0D-278D-405D-9C26-A86D647221F4}" destId="{F9CAEC47-20AE-4420-AD16-4C12893BCB8D}" srcOrd="0" destOrd="8" presId="urn:microsoft.com/office/officeart/2005/8/layout/process3"/>
    <dgm:cxn modelId="{0D6742DE-D003-4124-8A09-7EC824C197F1}" srcId="{4F4CDFD2-6E15-49CB-A5C5-C66F7499D3E1}" destId="{832A8E79-C749-4CEE-8038-CF10C3C9EA0D}" srcOrd="9" destOrd="0" parTransId="{D73F3B6E-C8CB-4D7E-8443-A41AF633FCFD}" sibTransId="{46730FFC-1C72-4746-ADF0-090F9FB4A87A}"/>
    <dgm:cxn modelId="{DADD9763-B4D5-4D10-AD7C-2C716C93C669}" srcId="{4F4CDFD2-6E15-49CB-A5C5-C66F7499D3E1}" destId="{7845AF67-3DEF-41A2-8F4D-4D5603F941E2}" srcOrd="1" destOrd="0" parTransId="{06BBB021-AB73-4161-8F36-BE1DD6D5CD2F}" sibTransId="{5A2D59E9-8D83-417B-900E-B8FAE8497ABC}"/>
    <dgm:cxn modelId="{FDB0562A-95D7-4582-9FA0-A33C90D75564}" srcId="{4F4CDFD2-6E15-49CB-A5C5-C66F7499D3E1}" destId="{7435BC0D-278D-405D-9C26-A86D647221F4}" srcOrd="8" destOrd="0" parTransId="{0CDA5898-BCA2-45B7-8D5A-6F3C025B71EF}" sibTransId="{81AD59AA-09FA-48C0-B7A3-AD61BBC14A4E}"/>
    <dgm:cxn modelId="{D05B108D-DDED-4B3D-B780-C9B1B2328FE2}" type="presOf" srcId="{832A8E79-C749-4CEE-8038-CF10C3C9EA0D}" destId="{F9CAEC47-20AE-4420-AD16-4C12893BCB8D}" srcOrd="0" destOrd="9" presId="urn:microsoft.com/office/officeart/2005/8/layout/process3"/>
    <dgm:cxn modelId="{92589086-148E-4E37-A389-614700D87619}" type="presOf" srcId="{4C2DFD39-5808-42F6-A275-C1FBD97AF35A}" destId="{F9CAEC47-20AE-4420-AD16-4C12893BCB8D}" srcOrd="0" destOrd="4" presId="urn:microsoft.com/office/officeart/2005/8/layout/process3"/>
    <dgm:cxn modelId="{DC40059D-B68D-43B2-8BFC-93AD4A5EB8D7}" srcId="{4F4CDFD2-6E15-49CB-A5C5-C66F7499D3E1}" destId="{98A0BD2C-6C66-4EF4-B0BF-4B0E4B986B52}" srcOrd="3" destOrd="0" parTransId="{4E81FC76-7DF2-4520-A6EA-005184FD21AC}" sibTransId="{8F9F245F-165C-46BB-B435-8D91B8E3D505}"/>
    <dgm:cxn modelId="{BE594D07-1EF8-4FA7-BACD-EDEFE0160E05}" type="presOf" srcId="{D63306CE-8994-4AC8-BA20-B9E2D4472743}" destId="{F9CAEC47-20AE-4420-AD16-4C12893BCB8D}" srcOrd="0" destOrd="10" presId="urn:microsoft.com/office/officeart/2005/8/layout/process3"/>
    <dgm:cxn modelId="{A9E9FDDC-AB8F-404C-B12F-AC32E4DB3A8B}" type="presOf" srcId="{7845AF67-3DEF-41A2-8F4D-4D5603F941E2}" destId="{F9CAEC47-20AE-4420-AD16-4C12893BCB8D}" srcOrd="0" destOrd="1" presId="urn:microsoft.com/office/officeart/2005/8/layout/process3"/>
    <dgm:cxn modelId="{706F0ECC-D758-447E-9399-F1C0E1212A6B}" srcId="{4F4CDFD2-6E15-49CB-A5C5-C66F7499D3E1}" destId="{08FB745B-BC09-4C22-9231-754CDD5840BF}" srcOrd="6" destOrd="0" parTransId="{83B867F9-67AA-4AC9-8908-82A1868B06A4}" sibTransId="{A1974D8F-E17A-4F7C-856E-2ED860A9CBE5}"/>
    <dgm:cxn modelId="{F4C9F49C-E5B4-40B0-BB4F-CEBD67C6CAB6}" type="presOf" srcId="{4F4CDFD2-6E15-49CB-A5C5-C66F7499D3E1}" destId="{A019C81C-BB2F-43A6-96ED-4392D2196E27}" srcOrd="1" destOrd="0" presId="urn:microsoft.com/office/officeart/2005/8/layout/process3"/>
    <dgm:cxn modelId="{1811E1D5-6DDA-48C0-B9A3-1801A882E231}" srcId="{4F4CDFD2-6E15-49CB-A5C5-C66F7499D3E1}" destId="{F690950F-9983-4E33-B918-191C29FAF645}" srcOrd="5" destOrd="0" parTransId="{C28602A5-BA70-4417-A193-67999016F2BD}" sibTransId="{B19EB3F9-D168-43C2-B812-FAB01D1806A0}"/>
    <dgm:cxn modelId="{19E9EC45-3725-4676-A67B-274E2AED0059}" srcId="{4F4CDFD2-6E15-49CB-A5C5-C66F7499D3E1}" destId="{62F15F4A-A8FF-45D8-A53A-5594E9E9D022}" srcOrd="0" destOrd="0" parTransId="{8990BE2F-013E-4312-A6BE-43AAE2EAB66F}" sibTransId="{810244B5-2528-4395-BDD0-78EA160AC316}"/>
    <dgm:cxn modelId="{57B0D40F-D498-4DCF-8BE6-D2D36A2D7994}" type="presOf" srcId="{F690950F-9983-4E33-B918-191C29FAF645}" destId="{F9CAEC47-20AE-4420-AD16-4C12893BCB8D}" srcOrd="0" destOrd="5" presId="urn:microsoft.com/office/officeart/2005/8/layout/process3"/>
    <dgm:cxn modelId="{EB78DBE9-74E9-483D-A4C9-389323CB95ED}" srcId="{4F4CDFD2-6E15-49CB-A5C5-C66F7499D3E1}" destId="{4C2DFD39-5808-42F6-A275-C1FBD97AF35A}" srcOrd="4" destOrd="0" parTransId="{E4B4DC86-5A8C-4473-BCD7-25B7E1B64893}" sibTransId="{36D7C6AF-246A-4567-849C-98A28E68891A}"/>
    <dgm:cxn modelId="{6AE80C93-B483-4576-8C04-AE3ADFDF7E7C}" type="presOf" srcId="{4F4CDFD2-6E15-49CB-A5C5-C66F7499D3E1}" destId="{C69C7ACA-62B3-4637-B505-9F634C3244C6}" srcOrd="0" destOrd="0" presId="urn:microsoft.com/office/officeart/2005/8/layout/process3"/>
    <dgm:cxn modelId="{4FAC940D-2817-4AB7-9493-03F48009E5B3}" srcId="{4F4CDFD2-6E15-49CB-A5C5-C66F7499D3E1}" destId="{C7B237D2-975C-4694-B0A5-7D291F37D42B}" srcOrd="2" destOrd="0" parTransId="{2EC923F9-BFC1-4E5C-89DA-930C0F4F0A60}" sibTransId="{C788ED8B-B7ED-458A-AFDE-9208321BA069}"/>
    <dgm:cxn modelId="{1429B027-C930-4A15-8846-728A0016372F}" type="presOf" srcId="{08FB745B-BC09-4C22-9231-754CDD5840BF}" destId="{F9CAEC47-20AE-4420-AD16-4C12893BCB8D}" srcOrd="0" destOrd="6" presId="urn:microsoft.com/office/officeart/2005/8/layout/process3"/>
    <dgm:cxn modelId="{82029DE3-40D5-499B-90ED-76E810F1B28B}" type="presOf" srcId="{098DDA44-699B-42C4-9956-971BDB0A66E6}" destId="{F9CAEC47-20AE-4420-AD16-4C12893BCB8D}" srcOrd="0" destOrd="7" presId="urn:microsoft.com/office/officeart/2005/8/layout/process3"/>
    <dgm:cxn modelId="{C06D45CD-8F89-4C7D-A87F-98B6A8399EB5}" type="presOf" srcId="{62F15F4A-A8FF-45D8-A53A-5594E9E9D022}" destId="{F9CAEC47-20AE-4420-AD16-4C12893BCB8D}" srcOrd="0" destOrd="0" presId="urn:microsoft.com/office/officeart/2005/8/layout/process3"/>
    <dgm:cxn modelId="{24B7579F-688D-4AD1-BD29-7F89443D4BE5}" type="presParOf" srcId="{CE31A56F-2AB1-44C2-9974-E172953D0FD7}" destId="{246048BD-F206-4DBA-A5D4-0E28C0898EC8}" srcOrd="0" destOrd="0" presId="urn:microsoft.com/office/officeart/2005/8/layout/process3"/>
    <dgm:cxn modelId="{F9054A90-EFAF-4091-85D9-FECE79C0F463}" type="presParOf" srcId="{246048BD-F206-4DBA-A5D4-0E28C0898EC8}" destId="{C69C7ACA-62B3-4637-B505-9F634C3244C6}" srcOrd="0" destOrd="0" presId="urn:microsoft.com/office/officeart/2005/8/layout/process3"/>
    <dgm:cxn modelId="{7F17C88E-BF57-4E55-8138-048945C4D9F1}" type="presParOf" srcId="{246048BD-F206-4DBA-A5D4-0E28C0898EC8}" destId="{A019C81C-BB2F-43A6-96ED-4392D2196E27}" srcOrd="1" destOrd="0" presId="urn:microsoft.com/office/officeart/2005/8/layout/process3"/>
    <dgm:cxn modelId="{9250D903-7BB7-4977-827A-DFE45686AB92}" type="presParOf" srcId="{246048BD-F206-4DBA-A5D4-0E28C0898EC8}" destId="{F9CAEC47-20AE-4420-AD16-4C12893BCB8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9A0856-6C7E-4786-BBD0-E0D3E97C04D0}"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en-MY"/>
        </a:p>
      </dgm:t>
    </dgm:pt>
    <dgm:pt modelId="{4F4CDFD2-6E15-49CB-A5C5-C66F7499D3E1}">
      <dgm:prSet phldrT="[Text]" custT="1"/>
      <dgm:spPr>
        <a:solidFill>
          <a:schemeClr val="bg2">
            <a:lumMod val="50000"/>
          </a:schemeClr>
        </a:solidFill>
      </dgm:spPr>
      <dgm:t>
        <a:bodyPr/>
        <a:lstStyle/>
        <a:p>
          <a:r>
            <a:rPr lang="en-MY" sz="1600" b="1" i="0" dirty="0" smtClean="0">
              <a:solidFill>
                <a:schemeClr val="tx1"/>
              </a:solidFill>
              <a:latin typeface="Calibri" pitchFamily="34" charset="0"/>
            </a:rPr>
            <a:t>SEEA AIR EMISSION ACCOUNT</a:t>
          </a:r>
          <a:endParaRPr lang="en-MY" sz="1600" b="1" i="0" dirty="0">
            <a:solidFill>
              <a:schemeClr val="tx1"/>
            </a:solidFill>
            <a:latin typeface="Calibri" pitchFamily="34" charset="0"/>
          </a:endParaRPr>
        </a:p>
      </dgm:t>
    </dgm:pt>
    <dgm:pt modelId="{3A592699-432C-4917-846D-3EB95DAC7BA0}" type="parTrans" cxnId="{87C2F8C8-22E0-4A01-AB05-5609B9884C58}">
      <dgm:prSet/>
      <dgm:spPr/>
      <dgm:t>
        <a:bodyPr/>
        <a:lstStyle/>
        <a:p>
          <a:endParaRPr lang="en-MY">
            <a:solidFill>
              <a:schemeClr val="tx1"/>
            </a:solidFill>
            <a:latin typeface="Calibri" pitchFamily="34" charset="0"/>
          </a:endParaRPr>
        </a:p>
      </dgm:t>
    </dgm:pt>
    <dgm:pt modelId="{116B3E7B-0120-4922-B6D4-176A571546C6}" type="sibTrans" cxnId="{87C2F8C8-22E0-4A01-AB05-5609B9884C58}">
      <dgm:prSet/>
      <dgm:spPr/>
      <dgm:t>
        <a:bodyPr/>
        <a:lstStyle/>
        <a:p>
          <a:endParaRPr lang="en-MY">
            <a:solidFill>
              <a:schemeClr val="tx1"/>
            </a:solidFill>
            <a:latin typeface="Calibri" pitchFamily="34" charset="0"/>
          </a:endParaRPr>
        </a:p>
      </dgm:t>
    </dgm:pt>
    <dgm:pt modelId="{62F15F4A-A8FF-45D8-A53A-5594E9E9D022}">
      <dgm:prSet phldrT="[Text]"/>
      <dgm:spPr>
        <a:ln>
          <a:solidFill>
            <a:schemeClr val="bg2">
              <a:lumMod val="50000"/>
            </a:schemeClr>
          </a:solidFill>
        </a:ln>
      </dgm:spPr>
      <dgm:t>
        <a:bodyPr/>
        <a:lstStyle/>
        <a:p>
          <a:r>
            <a:rPr lang="en-MY" dirty="0" smtClean="0">
              <a:solidFill>
                <a:schemeClr val="tx1"/>
              </a:solidFill>
              <a:latin typeface="Calibri" pitchFamily="34" charset="0"/>
            </a:rPr>
            <a:t>Eleventh Malaysia Plan </a:t>
          </a:r>
          <a:endParaRPr lang="en-MY" dirty="0">
            <a:solidFill>
              <a:schemeClr val="tx1"/>
            </a:solidFill>
            <a:latin typeface="Calibri" pitchFamily="34" charset="0"/>
          </a:endParaRPr>
        </a:p>
      </dgm:t>
    </dgm:pt>
    <dgm:pt modelId="{8990BE2F-013E-4312-A6BE-43AAE2EAB66F}" type="parTrans" cxnId="{19E9EC45-3725-4676-A67B-274E2AED0059}">
      <dgm:prSet/>
      <dgm:spPr/>
      <dgm:t>
        <a:bodyPr/>
        <a:lstStyle/>
        <a:p>
          <a:endParaRPr lang="en-MY">
            <a:solidFill>
              <a:schemeClr val="tx1"/>
            </a:solidFill>
            <a:latin typeface="Calibri" pitchFamily="34" charset="0"/>
          </a:endParaRPr>
        </a:p>
      </dgm:t>
    </dgm:pt>
    <dgm:pt modelId="{810244B5-2528-4395-BDD0-78EA160AC316}" type="sibTrans" cxnId="{19E9EC45-3725-4676-A67B-274E2AED0059}">
      <dgm:prSet/>
      <dgm:spPr/>
      <dgm:t>
        <a:bodyPr/>
        <a:lstStyle/>
        <a:p>
          <a:endParaRPr lang="en-MY">
            <a:solidFill>
              <a:schemeClr val="tx1"/>
            </a:solidFill>
            <a:latin typeface="Calibri" pitchFamily="34" charset="0"/>
          </a:endParaRPr>
        </a:p>
      </dgm:t>
    </dgm:pt>
    <dgm:pt modelId="{9DCE425E-D8E9-4C35-AAF9-11ACE8CB8FFE}">
      <dgm:prSet phldrT="[Text]"/>
      <dgm:spPr>
        <a:ln>
          <a:solidFill>
            <a:schemeClr val="bg2">
              <a:lumMod val="50000"/>
            </a:schemeClr>
          </a:solidFill>
        </a:ln>
      </dgm:spPr>
      <dgm:t>
        <a:bodyPr/>
        <a:lstStyle/>
        <a:p>
          <a:r>
            <a:rPr lang="en-MY" b="0" dirty="0" smtClean="0">
              <a:solidFill>
                <a:schemeClr val="tx1"/>
              </a:solidFill>
              <a:latin typeface="Calibri" pitchFamily="34" charset="0"/>
            </a:rPr>
            <a:t>National </a:t>
          </a:r>
          <a:r>
            <a:rPr lang="en-MY" b="0" i="0" dirty="0" smtClean="0">
              <a:solidFill>
                <a:schemeClr val="tx1"/>
              </a:solidFill>
              <a:latin typeface="Calibri" pitchFamily="34" charset="0"/>
            </a:rPr>
            <a:t>Strategic Plan for Solid Waste Management</a:t>
          </a:r>
          <a:endParaRPr lang="en-MY" dirty="0">
            <a:solidFill>
              <a:schemeClr val="tx1"/>
            </a:solidFill>
            <a:latin typeface="Calibri" pitchFamily="34" charset="0"/>
          </a:endParaRPr>
        </a:p>
      </dgm:t>
    </dgm:pt>
    <dgm:pt modelId="{A6AA83D8-3A37-4A56-A1BA-D93D8CBFCFD5}" type="parTrans" cxnId="{DFE81D76-A766-43F0-AF1B-D02B1C18F9DB}">
      <dgm:prSet/>
      <dgm:spPr/>
      <dgm:t>
        <a:bodyPr/>
        <a:lstStyle/>
        <a:p>
          <a:endParaRPr lang="en-MY">
            <a:solidFill>
              <a:schemeClr val="tx1"/>
            </a:solidFill>
          </a:endParaRPr>
        </a:p>
      </dgm:t>
    </dgm:pt>
    <dgm:pt modelId="{49926045-347F-4D36-A3F5-A3AF30CED2A3}" type="sibTrans" cxnId="{DFE81D76-A766-43F0-AF1B-D02B1C18F9DB}">
      <dgm:prSet/>
      <dgm:spPr/>
      <dgm:t>
        <a:bodyPr/>
        <a:lstStyle/>
        <a:p>
          <a:endParaRPr lang="en-MY">
            <a:solidFill>
              <a:schemeClr val="tx1"/>
            </a:solidFill>
          </a:endParaRPr>
        </a:p>
      </dgm:t>
    </dgm:pt>
    <dgm:pt modelId="{41145BAB-8FB2-4187-9EEE-5173D326F2F9}">
      <dgm:prSet phldrT="[Text]"/>
      <dgm:spPr>
        <a:ln>
          <a:solidFill>
            <a:schemeClr val="bg2">
              <a:lumMod val="50000"/>
            </a:schemeClr>
          </a:solidFill>
        </a:ln>
      </dgm:spPr>
      <dgm:t>
        <a:bodyPr/>
        <a:lstStyle/>
        <a:p>
          <a:r>
            <a:rPr lang="en-MY" dirty="0" smtClean="0">
              <a:solidFill>
                <a:schemeClr val="tx1"/>
              </a:solidFill>
              <a:latin typeface="Calibri" pitchFamily="34" charset="0"/>
            </a:rPr>
            <a:t>Third National Communications (TNC) and Biennial Update Report (BUR) </a:t>
          </a:r>
          <a:endParaRPr lang="en-MY" dirty="0">
            <a:solidFill>
              <a:schemeClr val="tx1"/>
            </a:solidFill>
            <a:latin typeface="Calibri" pitchFamily="34" charset="0"/>
          </a:endParaRPr>
        </a:p>
      </dgm:t>
    </dgm:pt>
    <dgm:pt modelId="{BD80F9E9-9FFE-4BE8-B3FE-105A6C4EC620}" type="parTrans" cxnId="{2AA62DFB-0FDF-4916-A572-48EE3038E2DF}">
      <dgm:prSet/>
      <dgm:spPr/>
      <dgm:t>
        <a:bodyPr/>
        <a:lstStyle/>
        <a:p>
          <a:endParaRPr lang="en-MY">
            <a:solidFill>
              <a:schemeClr val="tx1"/>
            </a:solidFill>
          </a:endParaRPr>
        </a:p>
      </dgm:t>
    </dgm:pt>
    <dgm:pt modelId="{A250C43F-A56C-4DE5-BBFC-2096F8C72998}" type="sibTrans" cxnId="{2AA62DFB-0FDF-4916-A572-48EE3038E2DF}">
      <dgm:prSet/>
      <dgm:spPr/>
      <dgm:t>
        <a:bodyPr/>
        <a:lstStyle/>
        <a:p>
          <a:endParaRPr lang="en-MY">
            <a:solidFill>
              <a:schemeClr val="tx1"/>
            </a:solidFill>
          </a:endParaRPr>
        </a:p>
      </dgm:t>
    </dgm:pt>
    <dgm:pt modelId="{A077D9DA-4276-4665-9A62-923501C0B83A}">
      <dgm:prSet phldrT="[Text]"/>
      <dgm:spPr>
        <a:ln>
          <a:solidFill>
            <a:schemeClr val="bg2">
              <a:lumMod val="50000"/>
            </a:schemeClr>
          </a:solidFill>
        </a:ln>
      </dgm:spPr>
      <dgm:t>
        <a:bodyPr/>
        <a:lstStyle/>
        <a:p>
          <a:r>
            <a:rPr lang="en-MY" dirty="0" smtClean="0">
              <a:solidFill>
                <a:schemeClr val="tx1"/>
              </a:solidFill>
              <a:latin typeface="Calibri" pitchFamily="34" charset="0"/>
            </a:rPr>
            <a:t>National Climate Change Policy</a:t>
          </a:r>
          <a:endParaRPr lang="en-MY" dirty="0">
            <a:solidFill>
              <a:schemeClr val="tx1"/>
            </a:solidFill>
            <a:latin typeface="Calibri" pitchFamily="34" charset="0"/>
          </a:endParaRPr>
        </a:p>
      </dgm:t>
    </dgm:pt>
    <dgm:pt modelId="{15A454E3-40C8-43E5-B540-E2391E7A2DD7}" type="parTrans" cxnId="{02E0E763-4E40-4709-A741-18BF2D176D8F}">
      <dgm:prSet/>
      <dgm:spPr/>
      <dgm:t>
        <a:bodyPr/>
        <a:lstStyle/>
        <a:p>
          <a:endParaRPr lang="en-MY"/>
        </a:p>
      </dgm:t>
    </dgm:pt>
    <dgm:pt modelId="{EEC60DF2-6859-4947-A010-930407A0255A}" type="sibTrans" cxnId="{02E0E763-4E40-4709-A741-18BF2D176D8F}">
      <dgm:prSet/>
      <dgm:spPr/>
      <dgm:t>
        <a:bodyPr/>
        <a:lstStyle/>
        <a:p>
          <a:endParaRPr lang="en-MY"/>
        </a:p>
      </dgm:t>
    </dgm:pt>
    <dgm:pt modelId="{F2729280-4F38-4549-B043-6C086344D284}">
      <dgm:prSet phldrT="[Text]"/>
      <dgm:spPr>
        <a:ln>
          <a:solidFill>
            <a:schemeClr val="bg2">
              <a:lumMod val="50000"/>
            </a:schemeClr>
          </a:solidFill>
        </a:ln>
      </dgm:spPr>
      <dgm:t>
        <a:bodyPr/>
        <a:lstStyle/>
        <a:p>
          <a:r>
            <a:rPr lang="en-MY" dirty="0" smtClean="0">
              <a:solidFill>
                <a:schemeClr val="tx1"/>
              </a:solidFill>
              <a:latin typeface="Calibri" pitchFamily="34" charset="0"/>
            </a:rPr>
            <a:t>National Green Technology Policy</a:t>
          </a:r>
          <a:endParaRPr lang="en-MY" dirty="0">
            <a:solidFill>
              <a:schemeClr val="tx1"/>
            </a:solidFill>
            <a:latin typeface="Calibri" pitchFamily="34" charset="0"/>
          </a:endParaRPr>
        </a:p>
      </dgm:t>
    </dgm:pt>
    <dgm:pt modelId="{78859B23-B600-4B7B-9439-5C676FD8D220}" type="parTrans" cxnId="{F84DA8F0-7893-4084-96EA-0AB650181367}">
      <dgm:prSet/>
      <dgm:spPr/>
      <dgm:t>
        <a:bodyPr/>
        <a:lstStyle/>
        <a:p>
          <a:endParaRPr lang="en-MY"/>
        </a:p>
      </dgm:t>
    </dgm:pt>
    <dgm:pt modelId="{5DC727EA-F2A7-4CB2-926B-3A1541544289}" type="sibTrans" cxnId="{F84DA8F0-7893-4084-96EA-0AB650181367}">
      <dgm:prSet/>
      <dgm:spPr/>
      <dgm:t>
        <a:bodyPr/>
        <a:lstStyle/>
        <a:p>
          <a:endParaRPr lang="en-MY"/>
        </a:p>
      </dgm:t>
    </dgm:pt>
    <dgm:pt modelId="{8C3171B8-5E56-49A0-99F4-CB823D74873B}">
      <dgm:prSet phldrT="[Text]"/>
      <dgm:spPr>
        <a:ln>
          <a:solidFill>
            <a:schemeClr val="bg2">
              <a:lumMod val="50000"/>
            </a:schemeClr>
          </a:solidFill>
        </a:ln>
      </dgm:spPr>
      <dgm:t>
        <a:bodyPr/>
        <a:lstStyle/>
        <a:p>
          <a:r>
            <a:rPr lang="en-MY" dirty="0" smtClean="0">
              <a:solidFill>
                <a:schemeClr val="tx1"/>
              </a:solidFill>
              <a:latin typeface="Calibri" pitchFamily="34" charset="0"/>
            </a:rPr>
            <a:t>Green City Action Plan</a:t>
          </a:r>
          <a:endParaRPr lang="en-MY" dirty="0"/>
        </a:p>
      </dgm:t>
    </dgm:pt>
    <dgm:pt modelId="{76E40053-D4EB-42CD-8BCE-7E79B2D2FDD4}" type="parTrans" cxnId="{12A2CBBA-EEFC-40A4-B5E4-6AA9EEED9E89}">
      <dgm:prSet/>
      <dgm:spPr/>
      <dgm:t>
        <a:bodyPr/>
        <a:lstStyle/>
        <a:p>
          <a:endParaRPr lang="en-MY"/>
        </a:p>
      </dgm:t>
    </dgm:pt>
    <dgm:pt modelId="{1E2C0D5A-39B1-4ACE-BFE7-559061A655F2}" type="sibTrans" cxnId="{12A2CBBA-EEFC-40A4-B5E4-6AA9EEED9E89}">
      <dgm:prSet/>
      <dgm:spPr/>
      <dgm:t>
        <a:bodyPr/>
        <a:lstStyle/>
        <a:p>
          <a:endParaRPr lang="en-MY"/>
        </a:p>
      </dgm:t>
    </dgm:pt>
    <dgm:pt modelId="{2FEAAA28-680D-4F13-9589-4ACF451C0402}">
      <dgm:prSet phldrT="[Text]"/>
      <dgm:spPr>
        <a:ln>
          <a:solidFill>
            <a:schemeClr val="bg2">
              <a:lumMod val="50000"/>
            </a:schemeClr>
          </a:solidFill>
        </a:ln>
      </dgm:spPr>
      <dgm:t>
        <a:bodyPr/>
        <a:lstStyle/>
        <a:p>
          <a:r>
            <a:rPr lang="en-MY" dirty="0" smtClean="0">
              <a:solidFill>
                <a:schemeClr val="tx1"/>
              </a:solidFill>
              <a:latin typeface="Calibri" pitchFamily="34" charset="0"/>
            </a:rPr>
            <a:t>National Environment Policy </a:t>
          </a:r>
          <a:endParaRPr lang="en-MY" dirty="0">
            <a:solidFill>
              <a:schemeClr val="tx1"/>
            </a:solidFill>
            <a:latin typeface="Calibri" pitchFamily="34" charset="0"/>
          </a:endParaRPr>
        </a:p>
      </dgm:t>
    </dgm:pt>
    <dgm:pt modelId="{1ECADBAD-2CE7-4638-AF79-7D2D94C90A5F}" type="parTrans" cxnId="{5D39DEA8-C08B-4CF7-B88F-5C2A6AD638AE}">
      <dgm:prSet/>
      <dgm:spPr/>
      <dgm:t>
        <a:bodyPr/>
        <a:lstStyle/>
        <a:p>
          <a:endParaRPr lang="en-MY"/>
        </a:p>
      </dgm:t>
    </dgm:pt>
    <dgm:pt modelId="{12938709-8898-49C7-AEA6-D7B0DFA81848}" type="sibTrans" cxnId="{5D39DEA8-C08B-4CF7-B88F-5C2A6AD638AE}">
      <dgm:prSet/>
      <dgm:spPr/>
      <dgm:t>
        <a:bodyPr/>
        <a:lstStyle/>
        <a:p>
          <a:endParaRPr lang="en-MY"/>
        </a:p>
      </dgm:t>
    </dgm:pt>
    <dgm:pt modelId="{57FE0400-21C0-4539-BE90-46784E7BC4A4}">
      <dgm:prSet/>
      <dgm:spPr>
        <a:ln>
          <a:solidFill>
            <a:schemeClr val="bg2">
              <a:lumMod val="50000"/>
            </a:schemeClr>
          </a:solidFill>
        </a:ln>
      </dgm:spPr>
      <dgm:t>
        <a:bodyPr/>
        <a:lstStyle/>
        <a:p>
          <a:r>
            <a:rPr lang="en-MY" dirty="0" smtClean="0">
              <a:solidFill>
                <a:schemeClr val="tx1"/>
              </a:solidFill>
              <a:latin typeface="Calibri" pitchFamily="34" charset="0"/>
            </a:rPr>
            <a:t>National Urbanization Policy</a:t>
          </a:r>
          <a:endParaRPr lang="en-MY" dirty="0">
            <a:solidFill>
              <a:schemeClr val="tx1"/>
            </a:solidFill>
            <a:latin typeface="Calibri" pitchFamily="34" charset="0"/>
          </a:endParaRPr>
        </a:p>
      </dgm:t>
    </dgm:pt>
    <dgm:pt modelId="{49EF61B1-3A7E-4DDF-85C2-A02CCEF44BC8}" type="parTrans" cxnId="{9D39E6AB-28FB-4BFA-ADFC-AC63CB8BCAE0}">
      <dgm:prSet/>
      <dgm:spPr/>
      <dgm:t>
        <a:bodyPr/>
        <a:lstStyle/>
        <a:p>
          <a:endParaRPr lang="en-MY"/>
        </a:p>
      </dgm:t>
    </dgm:pt>
    <dgm:pt modelId="{92997A1A-9D7D-48BD-B92F-BBC06B201408}" type="sibTrans" cxnId="{9D39E6AB-28FB-4BFA-ADFC-AC63CB8BCAE0}">
      <dgm:prSet/>
      <dgm:spPr/>
      <dgm:t>
        <a:bodyPr/>
        <a:lstStyle/>
        <a:p>
          <a:endParaRPr lang="en-MY"/>
        </a:p>
      </dgm:t>
    </dgm:pt>
    <dgm:pt modelId="{4EEFC9DE-FFFF-4120-AA91-206502BA8D35}">
      <dgm:prSet/>
      <dgm:spPr>
        <a:ln>
          <a:solidFill>
            <a:schemeClr val="bg2">
              <a:lumMod val="50000"/>
            </a:schemeClr>
          </a:solidFill>
        </a:ln>
      </dgm:spPr>
      <dgm:t>
        <a:bodyPr/>
        <a:lstStyle/>
        <a:p>
          <a:r>
            <a:rPr lang="en-US" dirty="0" smtClean="0">
              <a:solidFill>
                <a:schemeClr val="tx1"/>
              </a:solidFill>
              <a:latin typeface="Calibri" pitchFamily="34" charset="0"/>
            </a:rPr>
            <a:t>Green Technology Master Plan</a:t>
          </a:r>
          <a:endParaRPr lang="en-MY" dirty="0">
            <a:solidFill>
              <a:schemeClr val="tx1"/>
            </a:solidFill>
            <a:latin typeface="Calibri" pitchFamily="34" charset="0"/>
          </a:endParaRPr>
        </a:p>
      </dgm:t>
    </dgm:pt>
    <dgm:pt modelId="{6389F515-256E-440A-AB17-16C8F63D40C0}" type="parTrans" cxnId="{F604A9E1-A4BC-41CF-A0B4-109965BB61A9}">
      <dgm:prSet/>
      <dgm:spPr/>
      <dgm:t>
        <a:bodyPr/>
        <a:lstStyle/>
        <a:p>
          <a:endParaRPr lang="en-MY"/>
        </a:p>
      </dgm:t>
    </dgm:pt>
    <dgm:pt modelId="{81C17599-2B98-4816-8410-53F28C2EDA27}" type="sibTrans" cxnId="{F604A9E1-A4BC-41CF-A0B4-109965BB61A9}">
      <dgm:prSet/>
      <dgm:spPr/>
      <dgm:t>
        <a:bodyPr/>
        <a:lstStyle/>
        <a:p>
          <a:endParaRPr lang="en-MY"/>
        </a:p>
      </dgm:t>
    </dgm:pt>
    <dgm:pt modelId="{CE31A56F-2AB1-44C2-9974-E172953D0FD7}" type="pres">
      <dgm:prSet presAssocID="{049A0856-6C7E-4786-BBD0-E0D3E97C04D0}" presName="linearFlow" presStyleCnt="0">
        <dgm:presLayoutVars>
          <dgm:dir/>
          <dgm:animLvl val="lvl"/>
          <dgm:resizeHandles val="exact"/>
        </dgm:presLayoutVars>
      </dgm:prSet>
      <dgm:spPr/>
      <dgm:t>
        <a:bodyPr/>
        <a:lstStyle/>
        <a:p>
          <a:endParaRPr lang="en-MY"/>
        </a:p>
      </dgm:t>
    </dgm:pt>
    <dgm:pt modelId="{246048BD-F206-4DBA-A5D4-0E28C0898EC8}" type="pres">
      <dgm:prSet presAssocID="{4F4CDFD2-6E15-49CB-A5C5-C66F7499D3E1}" presName="composite" presStyleCnt="0"/>
      <dgm:spPr/>
    </dgm:pt>
    <dgm:pt modelId="{C69C7ACA-62B3-4637-B505-9F634C3244C6}" type="pres">
      <dgm:prSet presAssocID="{4F4CDFD2-6E15-49CB-A5C5-C66F7499D3E1}" presName="parTx" presStyleLbl="node1" presStyleIdx="0" presStyleCnt="1">
        <dgm:presLayoutVars>
          <dgm:chMax val="0"/>
          <dgm:chPref val="0"/>
          <dgm:bulletEnabled val="1"/>
        </dgm:presLayoutVars>
      </dgm:prSet>
      <dgm:spPr/>
      <dgm:t>
        <a:bodyPr/>
        <a:lstStyle/>
        <a:p>
          <a:endParaRPr lang="en-MY"/>
        </a:p>
      </dgm:t>
    </dgm:pt>
    <dgm:pt modelId="{A019C81C-BB2F-43A6-96ED-4392D2196E27}" type="pres">
      <dgm:prSet presAssocID="{4F4CDFD2-6E15-49CB-A5C5-C66F7499D3E1}" presName="parSh" presStyleLbl="node1" presStyleIdx="0" presStyleCnt="1" custScaleY="85676"/>
      <dgm:spPr/>
      <dgm:t>
        <a:bodyPr/>
        <a:lstStyle/>
        <a:p>
          <a:endParaRPr lang="en-MY"/>
        </a:p>
      </dgm:t>
    </dgm:pt>
    <dgm:pt modelId="{F9CAEC47-20AE-4420-AD16-4C12893BCB8D}" type="pres">
      <dgm:prSet presAssocID="{4F4CDFD2-6E15-49CB-A5C5-C66F7499D3E1}" presName="desTx" presStyleLbl="fgAcc1" presStyleIdx="0" presStyleCnt="1">
        <dgm:presLayoutVars>
          <dgm:bulletEnabled val="1"/>
        </dgm:presLayoutVars>
      </dgm:prSet>
      <dgm:spPr/>
      <dgm:t>
        <a:bodyPr/>
        <a:lstStyle/>
        <a:p>
          <a:endParaRPr lang="en-MY"/>
        </a:p>
      </dgm:t>
    </dgm:pt>
  </dgm:ptLst>
  <dgm:cxnLst>
    <dgm:cxn modelId="{D4EFEB5C-B237-41D5-8DF4-88F5FFA0858B}" type="presOf" srcId="{A077D9DA-4276-4665-9A62-923501C0B83A}" destId="{F9CAEC47-20AE-4420-AD16-4C12893BCB8D}" srcOrd="0" destOrd="1" presId="urn:microsoft.com/office/officeart/2005/8/layout/process3"/>
    <dgm:cxn modelId="{02E0E763-4E40-4709-A741-18BF2D176D8F}" srcId="{4F4CDFD2-6E15-49CB-A5C5-C66F7499D3E1}" destId="{A077D9DA-4276-4665-9A62-923501C0B83A}" srcOrd="1" destOrd="0" parTransId="{15A454E3-40C8-43E5-B540-E2391E7A2DD7}" sibTransId="{EEC60DF2-6859-4947-A010-930407A0255A}"/>
    <dgm:cxn modelId="{87C2F8C8-22E0-4A01-AB05-5609B9884C58}" srcId="{049A0856-6C7E-4786-BBD0-E0D3E97C04D0}" destId="{4F4CDFD2-6E15-49CB-A5C5-C66F7499D3E1}" srcOrd="0" destOrd="0" parTransId="{3A592699-432C-4917-846D-3EB95DAC7BA0}" sibTransId="{116B3E7B-0120-4922-B6D4-176A571546C6}"/>
    <dgm:cxn modelId="{5B67367D-8234-4F99-A993-C3457E2677E9}" type="presOf" srcId="{8C3171B8-5E56-49A0-99F4-CB823D74873B}" destId="{F9CAEC47-20AE-4420-AD16-4C12893BCB8D}" srcOrd="0" destOrd="6" presId="urn:microsoft.com/office/officeart/2005/8/layout/process3"/>
    <dgm:cxn modelId="{14200FF1-4DC3-470E-B678-E4F9B5981A11}" type="presOf" srcId="{4F4CDFD2-6E15-49CB-A5C5-C66F7499D3E1}" destId="{C69C7ACA-62B3-4637-B505-9F634C3244C6}" srcOrd="0" destOrd="0" presId="urn:microsoft.com/office/officeart/2005/8/layout/process3"/>
    <dgm:cxn modelId="{2762F1F3-1893-4B22-8C74-D92A15BE31BA}" type="presOf" srcId="{9DCE425E-D8E9-4C35-AAF9-11ACE8CB8FFE}" destId="{F9CAEC47-20AE-4420-AD16-4C12893BCB8D}" srcOrd="0" destOrd="7" presId="urn:microsoft.com/office/officeart/2005/8/layout/process3"/>
    <dgm:cxn modelId="{9D39E6AB-28FB-4BFA-ADFC-AC63CB8BCAE0}" srcId="{4F4CDFD2-6E15-49CB-A5C5-C66F7499D3E1}" destId="{57FE0400-21C0-4539-BE90-46784E7BC4A4}" srcOrd="4" destOrd="0" parTransId="{49EF61B1-3A7E-4DDF-85C2-A02CCEF44BC8}" sibTransId="{92997A1A-9D7D-48BD-B92F-BBC06B201408}"/>
    <dgm:cxn modelId="{2AA62DFB-0FDF-4916-A572-48EE3038E2DF}" srcId="{4F4CDFD2-6E15-49CB-A5C5-C66F7499D3E1}" destId="{41145BAB-8FB2-4187-9EEE-5173D326F2F9}" srcOrd="8" destOrd="0" parTransId="{BD80F9E9-9FFE-4BE8-B3FE-105A6C4EC620}" sibTransId="{A250C43F-A56C-4DE5-BBFC-2096F8C72998}"/>
    <dgm:cxn modelId="{A313C5B3-13CF-4429-807C-5D7A6E6C3AAF}" type="presOf" srcId="{4F4CDFD2-6E15-49CB-A5C5-C66F7499D3E1}" destId="{A019C81C-BB2F-43A6-96ED-4392D2196E27}" srcOrd="1" destOrd="0" presId="urn:microsoft.com/office/officeart/2005/8/layout/process3"/>
    <dgm:cxn modelId="{DFE81D76-A766-43F0-AF1B-D02B1C18F9DB}" srcId="{4F4CDFD2-6E15-49CB-A5C5-C66F7499D3E1}" destId="{9DCE425E-D8E9-4C35-AAF9-11ACE8CB8FFE}" srcOrd="7" destOrd="0" parTransId="{A6AA83D8-3A37-4A56-A1BA-D93D8CBFCFD5}" sibTransId="{49926045-347F-4D36-A3F5-A3AF30CED2A3}"/>
    <dgm:cxn modelId="{8F48BEB7-CF69-40C2-A9FF-4FB2F72961E6}" type="presOf" srcId="{049A0856-6C7E-4786-BBD0-E0D3E97C04D0}" destId="{CE31A56F-2AB1-44C2-9974-E172953D0FD7}" srcOrd="0" destOrd="0" presId="urn:microsoft.com/office/officeart/2005/8/layout/process3"/>
    <dgm:cxn modelId="{ABF3CF90-61C8-49A4-AF5E-122D4DC4E84C}" type="presOf" srcId="{2FEAAA28-680D-4F13-9589-4ACF451C0402}" destId="{F9CAEC47-20AE-4420-AD16-4C12893BCB8D}" srcOrd="0" destOrd="3" presId="urn:microsoft.com/office/officeart/2005/8/layout/process3"/>
    <dgm:cxn modelId="{5D39DEA8-C08B-4CF7-B88F-5C2A6AD638AE}" srcId="{4F4CDFD2-6E15-49CB-A5C5-C66F7499D3E1}" destId="{2FEAAA28-680D-4F13-9589-4ACF451C0402}" srcOrd="3" destOrd="0" parTransId="{1ECADBAD-2CE7-4638-AF79-7D2D94C90A5F}" sibTransId="{12938709-8898-49C7-AEA6-D7B0DFA81848}"/>
    <dgm:cxn modelId="{12A2CBBA-EEFC-40A4-B5E4-6AA9EEED9E89}" srcId="{4F4CDFD2-6E15-49CB-A5C5-C66F7499D3E1}" destId="{8C3171B8-5E56-49A0-99F4-CB823D74873B}" srcOrd="6" destOrd="0" parTransId="{76E40053-D4EB-42CD-8BCE-7E79B2D2FDD4}" sibTransId="{1E2C0D5A-39B1-4ACE-BFE7-559061A655F2}"/>
    <dgm:cxn modelId="{19E9EC45-3725-4676-A67B-274E2AED0059}" srcId="{4F4CDFD2-6E15-49CB-A5C5-C66F7499D3E1}" destId="{62F15F4A-A8FF-45D8-A53A-5594E9E9D022}" srcOrd="0" destOrd="0" parTransId="{8990BE2F-013E-4312-A6BE-43AAE2EAB66F}" sibTransId="{810244B5-2528-4395-BDD0-78EA160AC316}"/>
    <dgm:cxn modelId="{67C6A0FD-C0F6-4292-B4EF-69D66F084603}" type="presOf" srcId="{41145BAB-8FB2-4187-9EEE-5173D326F2F9}" destId="{F9CAEC47-20AE-4420-AD16-4C12893BCB8D}" srcOrd="0" destOrd="8" presId="urn:microsoft.com/office/officeart/2005/8/layout/process3"/>
    <dgm:cxn modelId="{F84DA8F0-7893-4084-96EA-0AB650181367}" srcId="{4F4CDFD2-6E15-49CB-A5C5-C66F7499D3E1}" destId="{F2729280-4F38-4549-B043-6C086344D284}" srcOrd="2" destOrd="0" parTransId="{78859B23-B600-4B7B-9439-5C676FD8D220}" sibTransId="{5DC727EA-F2A7-4CB2-926B-3A1541544289}"/>
    <dgm:cxn modelId="{755C60C1-6F78-4AB9-AFC1-B6B255FD1C3A}" type="presOf" srcId="{62F15F4A-A8FF-45D8-A53A-5594E9E9D022}" destId="{F9CAEC47-20AE-4420-AD16-4C12893BCB8D}" srcOrd="0" destOrd="0" presId="urn:microsoft.com/office/officeart/2005/8/layout/process3"/>
    <dgm:cxn modelId="{BF96F7D3-E439-4C8E-B197-B7FF74CBA47A}" type="presOf" srcId="{4EEFC9DE-FFFF-4120-AA91-206502BA8D35}" destId="{F9CAEC47-20AE-4420-AD16-4C12893BCB8D}" srcOrd="0" destOrd="5" presId="urn:microsoft.com/office/officeart/2005/8/layout/process3"/>
    <dgm:cxn modelId="{547253CF-677D-4E94-9A6D-3A8AF86F01A5}" type="presOf" srcId="{57FE0400-21C0-4539-BE90-46784E7BC4A4}" destId="{F9CAEC47-20AE-4420-AD16-4C12893BCB8D}" srcOrd="0" destOrd="4" presId="urn:microsoft.com/office/officeart/2005/8/layout/process3"/>
    <dgm:cxn modelId="{BF20D363-CBDC-43AF-89C1-A1B0619534E9}" type="presOf" srcId="{F2729280-4F38-4549-B043-6C086344D284}" destId="{F9CAEC47-20AE-4420-AD16-4C12893BCB8D}" srcOrd="0" destOrd="2" presId="urn:microsoft.com/office/officeart/2005/8/layout/process3"/>
    <dgm:cxn modelId="{F604A9E1-A4BC-41CF-A0B4-109965BB61A9}" srcId="{4F4CDFD2-6E15-49CB-A5C5-C66F7499D3E1}" destId="{4EEFC9DE-FFFF-4120-AA91-206502BA8D35}" srcOrd="5" destOrd="0" parTransId="{6389F515-256E-440A-AB17-16C8F63D40C0}" sibTransId="{81C17599-2B98-4816-8410-53F28C2EDA27}"/>
    <dgm:cxn modelId="{BF4720D1-0051-4947-ABA7-A0FEE385C59D}" type="presParOf" srcId="{CE31A56F-2AB1-44C2-9974-E172953D0FD7}" destId="{246048BD-F206-4DBA-A5D4-0E28C0898EC8}" srcOrd="0" destOrd="0" presId="urn:microsoft.com/office/officeart/2005/8/layout/process3"/>
    <dgm:cxn modelId="{4712C869-C27C-4248-8835-4AC31A2F1574}" type="presParOf" srcId="{246048BD-F206-4DBA-A5D4-0E28C0898EC8}" destId="{C69C7ACA-62B3-4637-B505-9F634C3244C6}" srcOrd="0" destOrd="0" presId="urn:microsoft.com/office/officeart/2005/8/layout/process3"/>
    <dgm:cxn modelId="{527862F1-8210-4F50-80C8-6706BB9B0ABF}" type="presParOf" srcId="{246048BD-F206-4DBA-A5D4-0E28C0898EC8}" destId="{A019C81C-BB2F-43A6-96ED-4392D2196E27}" srcOrd="1" destOrd="0" presId="urn:microsoft.com/office/officeart/2005/8/layout/process3"/>
    <dgm:cxn modelId="{978A78E2-5A3C-4577-8780-5AD0C40AE634}" type="presParOf" srcId="{246048BD-F206-4DBA-A5D4-0E28C0898EC8}" destId="{F9CAEC47-20AE-4420-AD16-4C12893BCB8D}"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3136A-93FB-41B0-8B66-05417DC8466C}">
      <dsp:nvSpPr>
        <dsp:cNvPr id="0" name=""/>
        <dsp:cNvSpPr/>
      </dsp:nvSpPr>
      <dsp:spPr>
        <a:xfrm>
          <a:off x="0" y="296928"/>
          <a:ext cx="8610600" cy="1048157"/>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8278" tIns="1062228" rIns="668278" bIns="113792" numCol="1" spcCol="1270" anchor="t" anchorCtr="0">
          <a:noAutofit/>
        </a:bodyPr>
        <a:lstStyle/>
        <a:p>
          <a:pPr marL="171450" lvl="1" indent="-171450" algn="l" defTabSz="711200">
            <a:lnSpc>
              <a:spcPct val="90000"/>
            </a:lnSpc>
            <a:spcBef>
              <a:spcPct val="0"/>
            </a:spcBef>
            <a:spcAft>
              <a:spcPct val="15000"/>
            </a:spcAft>
            <a:buChar char="••"/>
          </a:pPr>
          <a:endParaRPr lang="en-US" sz="1600" b="1" kern="1200" dirty="0"/>
        </a:p>
      </dsp:txBody>
      <dsp:txXfrm>
        <a:off x="0" y="296928"/>
        <a:ext cx="8610600" cy="1048157"/>
      </dsp:txXfrm>
    </dsp:sp>
    <dsp:sp modelId="{BB3B4E3E-974E-40B4-849A-8C98157A34FB}">
      <dsp:nvSpPr>
        <dsp:cNvPr id="0" name=""/>
        <dsp:cNvSpPr/>
      </dsp:nvSpPr>
      <dsp:spPr>
        <a:xfrm>
          <a:off x="430530" y="0"/>
          <a:ext cx="7383589" cy="9258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066800">
            <a:lnSpc>
              <a:spcPct val="90000"/>
            </a:lnSpc>
            <a:spcBef>
              <a:spcPct val="0"/>
            </a:spcBef>
            <a:spcAft>
              <a:spcPct val="35000"/>
            </a:spcAft>
          </a:pPr>
          <a:r>
            <a:rPr lang="en-US" sz="2400" b="1" i="0" kern="1200" dirty="0" smtClean="0">
              <a:solidFill>
                <a:schemeClr val="tx1"/>
              </a:solidFill>
              <a:latin typeface="+mn-lt"/>
              <a:cs typeface="Arial" pitchFamily="34" charset="0"/>
            </a:rPr>
            <a:t>BACKGROUND</a:t>
          </a:r>
          <a:endParaRPr lang="en-US" sz="2400" b="1" i="0" kern="1200" dirty="0">
            <a:solidFill>
              <a:schemeClr val="tx1"/>
            </a:solidFill>
            <a:latin typeface="+mn-lt"/>
            <a:cs typeface="Arial" pitchFamily="34" charset="0"/>
          </a:endParaRPr>
        </a:p>
      </dsp:txBody>
      <dsp:txXfrm>
        <a:off x="475727" y="45197"/>
        <a:ext cx="7293195" cy="835470"/>
      </dsp:txXfrm>
    </dsp:sp>
    <dsp:sp modelId="{A0B8533C-323F-467D-AB95-132576F076C4}">
      <dsp:nvSpPr>
        <dsp:cNvPr id="0" name=""/>
        <dsp:cNvSpPr/>
      </dsp:nvSpPr>
      <dsp:spPr>
        <a:xfrm>
          <a:off x="0" y="1794305"/>
          <a:ext cx="8610600" cy="1120116"/>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8278" tIns="1062228" rIns="668278" bIns="113792" numCol="1" spcCol="1270" anchor="t" anchorCtr="0">
          <a:noAutofit/>
        </a:bodyPr>
        <a:lstStyle/>
        <a:p>
          <a:pPr marL="171450" lvl="1" indent="-171450" algn="l" defTabSz="711200">
            <a:lnSpc>
              <a:spcPct val="90000"/>
            </a:lnSpc>
            <a:spcBef>
              <a:spcPct val="0"/>
            </a:spcBef>
            <a:spcAft>
              <a:spcPct val="15000"/>
            </a:spcAft>
            <a:buChar char="••"/>
          </a:pPr>
          <a:endParaRPr lang="en-MY" sz="1600" b="0" kern="1200" dirty="0">
            <a:solidFill>
              <a:schemeClr val="tx1"/>
            </a:solidFill>
            <a:latin typeface="+mn-lt"/>
            <a:cs typeface="Arial" pitchFamily="34" charset="0"/>
          </a:endParaRPr>
        </a:p>
      </dsp:txBody>
      <dsp:txXfrm>
        <a:off x="0" y="1794305"/>
        <a:ext cx="8610600" cy="1120116"/>
      </dsp:txXfrm>
    </dsp:sp>
    <dsp:sp modelId="{1A1D196C-4F57-4A1C-A4D8-AA5EF637511A}">
      <dsp:nvSpPr>
        <dsp:cNvPr id="0" name=""/>
        <dsp:cNvSpPr/>
      </dsp:nvSpPr>
      <dsp:spPr>
        <a:xfrm>
          <a:off x="430530" y="1501367"/>
          <a:ext cx="7383589" cy="885712"/>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066800">
            <a:lnSpc>
              <a:spcPct val="90000"/>
            </a:lnSpc>
            <a:spcBef>
              <a:spcPct val="0"/>
            </a:spcBef>
            <a:spcAft>
              <a:spcPct val="35000"/>
            </a:spcAft>
          </a:pPr>
          <a:r>
            <a:rPr lang="en-US" sz="2400" b="1" i="0" kern="1200" dirty="0" smtClean="0">
              <a:solidFill>
                <a:schemeClr val="tx1"/>
              </a:solidFill>
              <a:latin typeface="+mn-lt"/>
              <a:cs typeface="Arial" pitchFamily="34" charset="0"/>
            </a:rPr>
            <a:t>ROADMAP SEEA MALAYSIA</a:t>
          </a:r>
          <a:endParaRPr lang="en-US" sz="2400" b="1" i="0" kern="1200" dirty="0">
            <a:solidFill>
              <a:schemeClr val="tx1"/>
            </a:solidFill>
            <a:latin typeface="+mn-lt"/>
            <a:cs typeface="Arial" pitchFamily="34" charset="0"/>
          </a:endParaRPr>
        </a:p>
      </dsp:txBody>
      <dsp:txXfrm>
        <a:off x="473767" y="1544604"/>
        <a:ext cx="7297115" cy="799238"/>
      </dsp:txXfrm>
    </dsp:sp>
    <dsp:sp modelId="{FDFA3963-BABB-4003-8FFB-EE76CB4A552B}">
      <dsp:nvSpPr>
        <dsp:cNvPr id="0" name=""/>
        <dsp:cNvSpPr/>
      </dsp:nvSpPr>
      <dsp:spPr>
        <a:xfrm>
          <a:off x="0" y="3029249"/>
          <a:ext cx="8610600" cy="12852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7FAC9CF3-D718-4615-B2A4-7099D24A9AEF}">
      <dsp:nvSpPr>
        <dsp:cNvPr id="0" name=""/>
        <dsp:cNvSpPr/>
      </dsp:nvSpPr>
      <dsp:spPr>
        <a:xfrm>
          <a:off x="430530" y="3029836"/>
          <a:ext cx="7399019" cy="752172"/>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066800">
            <a:lnSpc>
              <a:spcPct val="90000"/>
            </a:lnSpc>
            <a:spcBef>
              <a:spcPct val="0"/>
            </a:spcBef>
            <a:spcAft>
              <a:spcPct val="35000"/>
            </a:spcAft>
          </a:pPr>
          <a:r>
            <a:rPr lang="en-US" sz="2400" b="1" i="0" kern="1200" dirty="0" smtClean="0">
              <a:solidFill>
                <a:schemeClr val="tx1"/>
              </a:solidFill>
              <a:latin typeface="+mn-lt"/>
              <a:cs typeface="Arial" pitchFamily="34" charset="0"/>
            </a:rPr>
            <a:t>ISSUES &amp; CHALLENGES</a:t>
          </a:r>
          <a:endParaRPr lang="en-US" sz="2400" b="1" i="0" kern="1200" dirty="0">
            <a:solidFill>
              <a:schemeClr val="tx1"/>
            </a:solidFill>
            <a:latin typeface="+mn-lt"/>
            <a:cs typeface="Arial" pitchFamily="34" charset="0"/>
          </a:endParaRPr>
        </a:p>
      </dsp:txBody>
      <dsp:txXfrm>
        <a:off x="467248" y="3066554"/>
        <a:ext cx="7325583" cy="678736"/>
      </dsp:txXfrm>
    </dsp:sp>
    <dsp:sp modelId="{9E31C093-A0E9-4183-A415-B851DF250845}">
      <dsp:nvSpPr>
        <dsp:cNvPr id="0" name=""/>
        <dsp:cNvSpPr/>
      </dsp:nvSpPr>
      <dsp:spPr>
        <a:xfrm>
          <a:off x="0" y="4680219"/>
          <a:ext cx="8610600" cy="72998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54CA0139-5830-42DE-B5C4-D879535D98C0}">
      <dsp:nvSpPr>
        <dsp:cNvPr id="0" name=""/>
        <dsp:cNvSpPr/>
      </dsp:nvSpPr>
      <dsp:spPr>
        <a:xfrm>
          <a:off x="430530" y="4419604"/>
          <a:ext cx="7383589" cy="81564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066800">
            <a:lnSpc>
              <a:spcPct val="90000"/>
            </a:lnSpc>
            <a:spcBef>
              <a:spcPct val="0"/>
            </a:spcBef>
            <a:spcAft>
              <a:spcPct val="35000"/>
            </a:spcAft>
          </a:pPr>
          <a:r>
            <a:rPr lang="en-US" sz="2400" b="1" i="0" kern="1200" dirty="0" smtClean="0">
              <a:solidFill>
                <a:schemeClr val="tx1"/>
              </a:solidFill>
              <a:latin typeface="+mn-lt"/>
              <a:cs typeface="Arial" pitchFamily="34" charset="0"/>
            </a:rPr>
            <a:t>WAY FORWARD</a:t>
          </a:r>
          <a:endParaRPr lang="en-US" sz="2400" b="1" i="0" kern="1200" dirty="0">
            <a:solidFill>
              <a:schemeClr val="tx1"/>
            </a:solidFill>
            <a:latin typeface="+mn-lt"/>
            <a:cs typeface="Arial" pitchFamily="34" charset="0"/>
          </a:endParaRPr>
        </a:p>
      </dsp:txBody>
      <dsp:txXfrm>
        <a:off x="470347" y="4459421"/>
        <a:ext cx="7303955" cy="7360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957CC-3782-4B78-BC32-007923A48315}">
      <dsp:nvSpPr>
        <dsp:cNvPr id="0" name=""/>
        <dsp:cNvSpPr/>
      </dsp:nvSpPr>
      <dsp:spPr>
        <a:xfrm rot="5400000">
          <a:off x="4555712" y="-1559682"/>
          <a:ext cx="2069901" cy="526180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Data @ information are scattered</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Data produced just for specific objectives</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Level of data accessibility especially in the state level</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Estimation methodology</a:t>
          </a:r>
          <a:endParaRPr lang="en-US" sz="1800" kern="1200" dirty="0">
            <a:latin typeface="Calibri" panose="020F0502020204030204" pitchFamily="34" charset="0"/>
            <a:cs typeface="Calibri" panose="020F0502020204030204" pitchFamily="34" charset="0"/>
          </a:endParaRPr>
        </a:p>
      </dsp:txBody>
      <dsp:txXfrm rot="-5400000">
        <a:off x="2959763" y="137311"/>
        <a:ext cx="5160756" cy="1867813"/>
      </dsp:txXfrm>
    </dsp:sp>
    <dsp:sp modelId="{309A28B5-2DF2-4E24-B45F-E977B675C151}">
      <dsp:nvSpPr>
        <dsp:cNvPr id="0" name=""/>
        <dsp:cNvSpPr/>
      </dsp:nvSpPr>
      <dsp:spPr>
        <a:xfrm>
          <a:off x="0" y="0"/>
          <a:ext cx="2959762" cy="221196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Data limitation</a:t>
          </a:r>
          <a:endParaRPr lang="en-US" sz="2400" b="1" kern="1200" dirty="0">
            <a:solidFill>
              <a:schemeClr val="tx1"/>
            </a:solidFill>
            <a:latin typeface="Arial" pitchFamily="34" charset="0"/>
            <a:cs typeface="Arial" pitchFamily="34" charset="0"/>
          </a:endParaRPr>
        </a:p>
      </dsp:txBody>
      <dsp:txXfrm>
        <a:off x="107979" y="107979"/>
        <a:ext cx="2743804" cy="1996004"/>
      </dsp:txXfrm>
    </dsp:sp>
    <dsp:sp modelId="{B336D39D-AECE-4F78-8795-87DD2DB799FC}">
      <dsp:nvSpPr>
        <dsp:cNvPr id="0" name=""/>
        <dsp:cNvSpPr/>
      </dsp:nvSpPr>
      <dsp:spPr>
        <a:xfrm rot="5400000">
          <a:off x="4912511" y="326904"/>
          <a:ext cx="1356303" cy="526180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Dedicated focal person from agencies</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AU" sz="1800" kern="1200" dirty="0" smtClean="0">
              <a:latin typeface="Calibri" panose="020F0502020204030204" pitchFamily="34" charset="0"/>
              <a:cs typeface="Calibri" panose="020F0502020204030204" pitchFamily="34" charset="0"/>
            </a:rPr>
            <a:t>Convincing the policy makers on the relevance of SEEA for development planning in Malaysia</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Support from private sector</a:t>
          </a:r>
          <a:endParaRPr lang="en-US" sz="1800" kern="1200" dirty="0">
            <a:latin typeface="Calibri" panose="020F0502020204030204" pitchFamily="34" charset="0"/>
            <a:cs typeface="Calibri" panose="020F0502020204030204" pitchFamily="34" charset="0"/>
          </a:endParaRPr>
        </a:p>
      </dsp:txBody>
      <dsp:txXfrm rot="-5400000">
        <a:off x="2959763" y="2345862"/>
        <a:ext cx="5195591" cy="1223885"/>
      </dsp:txXfrm>
    </dsp:sp>
    <dsp:sp modelId="{4DAC0232-ED51-43B1-828A-58125D6B3C41}">
      <dsp:nvSpPr>
        <dsp:cNvPr id="0" name=""/>
        <dsp:cNvSpPr/>
      </dsp:nvSpPr>
      <dsp:spPr>
        <a:xfrm>
          <a:off x="0" y="2288377"/>
          <a:ext cx="2959762" cy="133885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Coordination and support</a:t>
          </a:r>
          <a:endParaRPr lang="en-US" sz="2400" b="1" kern="1200" dirty="0">
            <a:solidFill>
              <a:schemeClr val="tx1"/>
            </a:solidFill>
            <a:latin typeface="Arial" pitchFamily="34" charset="0"/>
            <a:cs typeface="Arial" pitchFamily="34" charset="0"/>
          </a:endParaRPr>
        </a:p>
      </dsp:txBody>
      <dsp:txXfrm>
        <a:off x="65357" y="2353734"/>
        <a:ext cx="2829048" cy="1208139"/>
      </dsp:txXfrm>
    </dsp:sp>
    <dsp:sp modelId="{A87CAF9F-9564-441A-827D-C4768585054B}">
      <dsp:nvSpPr>
        <dsp:cNvPr id="0" name=""/>
        <dsp:cNvSpPr/>
      </dsp:nvSpPr>
      <dsp:spPr>
        <a:xfrm rot="5400000">
          <a:off x="5060281" y="1744256"/>
          <a:ext cx="1071693"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Training @ courses</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smtClean="0">
              <a:latin typeface="Calibri" panose="020F0502020204030204" pitchFamily="34" charset="0"/>
              <a:cs typeface="Calibri" panose="020F0502020204030204" pitchFamily="34" charset="0"/>
            </a:rPr>
            <a:t>Technical assistance</a:t>
          </a:r>
          <a:endParaRPr lang="en-US"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MY" sz="1800" kern="1200" dirty="0" smtClean="0">
              <a:latin typeface="Calibri" panose="020F0502020204030204" pitchFamily="34" charset="0"/>
              <a:cs typeface="Calibri" panose="020F0502020204030204" pitchFamily="34" charset="0"/>
            </a:rPr>
            <a:t>Statisticians less skills to explain to users in layman</a:t>
          </a:r>
          <a:endParaRPr lang="en-US" sz="1800" kern="1200" dirty="0">
            <a:latin typeface="Calibri" panose="020F0502020204030204" pitchFamily="34" charset="0"/>
            <a:cs typeface="Calibri" panose="020F0502020204030204" pitchFamily="34" charset="0"/>
          </a:endParaRPr>
        </a:p>
      </dsp:txBody>
      <dsp:txXfrm rot="-5400000">
        <a:off x="2962656" y="3894197"/>
        <a:ext cx="5214628" cy="967061"/>
      </dsp:txXfrm>
    </dsp:sp>
    <dsp:sp modelId="{B7D5D9EC-6C38-489F-B77A-52B8B8C55ACE}">
      <dsp:nvSpPr>
        <dsp:cNvPr id="0" name=""/>
        <dsp:cNvSpPr/>
      </dsp:nvSpPr>
      <dsp:spPr>
        <a:xfrm>
          <a:off x="0" y="3702937"/>
          <a:ext cx="2962656" cy="133961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Capacity Building</a:t>
          </a:r>
          <a:endParaRPr lang="en-US" sz="2400" b="1" kern="1200" dirty="0">
            <a:solidFill>
              <a:schemeClr val="tx1"/>
            </a:solidFill>
            <a:latin typeface="Arial" pitchFamily="34" charset="0"/>
            <a:cs typeface="Arial" pitchFamily="34" charset="0"/>
          </a:endParaRPr>
        </a:p>
      </dsp:txBody>
      <dsp:txXfrm>
        <a:off x="65395" y="3768332"/>
        <a:ext cx="2831866" cy="1208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B647-B35D-48E7-A284-BC6C51861722}">
      <dsp:nvSpPr>
        <dsp:cNvPr id="0" name=""/>
        <dsp:cNvSpPr/>
      </dsp:nvSpPr>
      <dsp:spPr>
        <a:xfrm rot="5400000">
          <a:off x="313955" y="-463649"/>
          <a:ext cx="936958" cy="1559078"/>
        </a:xfrm>
        <a:prstGeom prst="corner">
          <a:avLst>
            <a:gd name="adj1" fmla="val 16120"/>
            <a:gd name="adj2" fmla="val 16110"/>
          </a:avLst>
        </a:prstGeom>
        <a:solidFill>
          <a:schemeClr val="accent2">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EA8858D7-02BE-4741-AA79-38FBD2D514C7}">
      <dsp:nvSpPr>
        <dsp:cNvPr id="0" name=""/>
        <dsp:cNvSpPr/>
      </dsp:nvSpPr>
      <dsp:spPr>
        <a:xfrm>
          <a:off x="176485" y="43208"/>
          <a:ext cx="1407544" cy="608594"/>
        </a:xfrm>
        <a:prstGeom prst="rect">
          <a:avLst/>
        </a:prstGeom>
        <a:solidFill>
          <a:srgbClr val="FF3F3F"/>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June –Aug. 2016</a:t>
          </a:r>
          <a:endParaRPr lang="en-MY" sz="1400" b="1" kern="1200" dirty="0">
            <a:solidFill>
              <a:schemeClr val="tx1"/>
            </a:solidFill>
          </a:endParaRPr>
        </a:p>
      </dsp:txBody>
      <dsp:txXfrm>
        <a:off x="176485" y="43208"/>
        <a:ext cx="1407544" cy="608594"/>
      </dsp:txXfrm>
    </dsp:sp>
    <dsp:sp modelId="{3B5BD8CC-B774-4749-9A67-5C483EA0448B}">
      <dsp:nvSpPr>
        <dsp:cNvPr id="0" name=""/>
        <dsp:cNvSpPr/>
      </dsp:nvSpPr>
      <dsp:spPr>
        <a:xfrm>
          <a:off x="1266739" y="0"/>
          <a:ext cx="265574" cy="265574"/>
        </a:xfrm>
        <a:prstGeom prst="triangle">
          <a:avLst>
            <a:gd name="adj" fmla="val 100000"/>
          </a:avLst>
        </a:pr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A1F14824-E75C-40B0-967F-73645D10E8C8}">
      <dsp:nvSpPr>
        <dsp:cNvPr id="0" name=""/>
        <dsp:cNvSpPr/>
      </dsp:nvSpPr>
      <dsp:spPr>
        <a:xfrm rot="5400000">
          <a:off x="2037065" y="-462665"/>
          <a:ext cx="936958" cy="1559078"/>
        </a:xfrm>
        <a:prstGeom prst="corner">
          <a:avLst>
            <a:gd name="adj1" fmla="val 16120"/>
            <a:gd name="adj2" fmla="val 16110"/>
          </a:avLst>
        </a:prstGeom>
        <a:solidFill>
          <a:schemeClr val="accent6">
            <a:lumMod val="5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B60557EB-DB2A-4C1A-A567-6265D8E738FE}">
      <dsp:nvSpPr>
        <dsp:cNvPr id="0" name=""/>
        <dsp:cNvSpPr/>
      </dsp:nvSpPr>
      <dsp:spPr>
        <a:xfrm>
          <a:off x="1899594" y="43217"/>
          <a:ext cx="1407544" cy="608594"/>
        </a:xfrm>
        <a:prstGeom prst="rect">
          <a:avLst/>
        </a:prstGeom>
        <a:solidFill>
          <a:srgbClr val="FFC00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solidFill>
                <a:schemeClr val="tx1"/>
              </a:solidFill>
            </a:rPr>
            <a:t>Sept. 2016</a:t>
          </a:r>
          <a:endParaRPr lang="en-MY" sz="1400" b="1" kern="1200" dirty="0">
            <a:solidFill>
              <a:schemeClr val="tx1"/>
            </a:solidFill>
          </a:endParaRPr>
        </a:p>
      </dsp:txBody>
      <dsp:txXfrm>
        <a:off x="1899594" y="43217"/>
        <a:ext cx="1407544" cy="608594"/>
      </dsp:txXfrm>
    </dsp:sp>
    <dsp:sp modelId="{7163E976-C0E3-4AB6-8851-1BB84C3DE2F7}">
      <dsp:nvSpPr>
        <dsp:cNvPr id="0" name=""/>
        <dsp:cNvSpPr/>
      </dsp:nvSpPr>
      <dsp:spPr>
        <a:xfrm>
          <a:off x="3022633" y="0"/>
          <a:ext cx="265574" cy="265574"/>
        </a:xfrm>
        <a:prstGeom prst="triangle">
          <a:avLst>
            <a:gd name="adj" fmla="val 100000"/>
          </a:avLst>
        </a:pr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3B79505F-7A93-4C1D-A928-F0AA8C99A9EA}">
      <dsp:nvSpPr>
        <dsp:cNvPr id="0" name=""/>
        <dsp:cNvSpPr/>
      </dsp:nvSpPr>
      <dsp:spPr>
        <a:xfrm rot="5400000">
          <a:off x="3760174" y="-462666"/>
          <a:ext cx="936958" cy="1559078"/>
        </a:xfrm>
        <a:prstGeom prst="corner">
          <a:avLst>
            <a:gd name="adj1" fmla="val 16120"/>
            <a:gd name="adj2" fmla="val 16110"/>
          </a:avLst>
        </a:prstGeom>
        <a:solidFill>
          <a:schemeClr val="accent1">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93BF10B5-3D83-4266-8844-BACB5469E218}">
      <dsp:nvSpPr>
        <dsp:cNvPr id="0" name=""/>
        <dsp:cNvSpPr/>
      </dsp:nvSpPr>
      <dsp:spPr>
        <a:xfrm>
          <a:off x="3610036" y="0"/>
          <a:ext cx="1407544" cy="650382"/>
        </a:xfrm>
        <a:prstGeom prst="rect">
          <a:avLst/>
        </a:prstGeom>
        <a:solidFill>
          <a:srgbClr val="00B0F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7 Nov. 2016</a:t>
          </a:r>
          <a:endParaRPr lang="en-MY" sz="1400" b="1" kern="1200" dirty="0">
            <a:solidFill>
              <a:schemeClr val="tx1"/>
            </a:solidFill>
          </a:endParaRPr>
        </a:p>
      </dsp:txBody>
      <dsp:txXfrm>
        <a:off x="3610036" y="0"/>
        <a:ext cx="1407544" cy="650382"/>
      </dsp:txXfrm>
    </dsp:sp>
    <dsp:sp modelId="{3B7BC798-B8C7-449C-B885-4FEF38E5044F}">
      <dsp:nvSpPr>
        <dsp:cNvPr id="0" name=""/>
        <dsp:cNvSpPr/>
      </dsp:nvSpPr>
      <dsp:spPr>
        <a:xfrm>
          <a:off x="4745742" y="0"/>
          <a:ext cx="265574" cy="265574"/>
        </a:xfrm>
        <a:prstGeom prst="triangle">
          <a:avLst>
            <a:gd name="adj" fmla="val 100000"/>
          </a:avLst>
        </a:pr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FBC554CF-1643-4A46-9539-D1A33C299A0F}">
      <dsp:nvSpPr>
        <dsp:cNvPr id="0" name=""/>
        <dsp:cNvSpPr/>
      </dsp:nvSpPr>
      <dsp:spPr>
        <a:xfrm rot="5400000">
          <a:off x="5483283" y="-462666"/>
          <a:ext cx="936958" cy="1559078"/>
        </a:xfrm>
        <a:prstGeom prst="corner">
          <a:avLst>
            <a:gd name="adj1" fmla="val 16120"/>
            <a:gd name="adj2" fmla="val 16110"/>
          </a:avLst>
        </a:prstGeom>
        <a:solidFill>
          <a:schemeClr val="accent3">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31F3B26C-40AF-4038-B72A-062DD0BFB069}">
      <dsp:nvSpPr>
        <dsp:cNvPr id="0" name=""/>
        <dsp:cNvSpPr/>
      </dsp:nvSpPr>
      <dsp:spPr>
        <a:xfrm>
          <a:off x="5345813" y="43215"/>
          <a:ext cx="1407544" cy="608594"/>
        </a:xfrm>
        <a:prstGeom prst="rect">
          <a:avLst/>
        </a:prstGeom>
        <a:solidFill>
          <a:srgbClr val="CCCC0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9 Nov. 2016</a:t>
          </a:r>
          <a:endParaRPr lang="en-MY" sz="1400" b="1" kern="1200" dirty="0">
            <a:solidFill>
              <a:schemeClr val="tx1"/>
            </a:solidFill>
          </a:endParaRPr>
        </a:p>
      </dsp:txBody>
      <dsp:txXfrm>
        <a:off x="5345813" y="43215"/>
        <a:ext cx="1407544" cy="608594"/>
      </dsp:txXfrm>
    </dsp:sp>
    <dsp:sp modelId="{798B85A6-61DB-4ADE-9CC9-B3E945CA6257}">
      <dsp:nvSpPr>
        <dsp:cNvPr id="0" name=""/>
        <dsp:cNvSpPr/>
      </dsp:nvSpPr>
      <dsp:spPr>
        <a:xfrm>
          <a:off x="6468852" y="0"/>
          <a:ext cx="265574" cy="265574"/>
        </a:xfrm>
        <a:prstGeom prst="triangle">
          <a:avLst>
            <a:gd name="adj" fmla="val 100000"/>
          </a:avLst>
        </a:pr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F2D213FA-42BA-41FE-BDE2-C60F272FF44F}">
      <dsp:nvSpPr>
        <dsp:cNvPr id="0" name=""/>
        <dsp:cNvSpPr/>
      </dsp:nvSpPr>
      <dsp:spPr>
        <a:xfrm rot="5400000">
          <a:off x="7206393" y="-462667"/>
          <a:ext cx="936958" cy="1559078"/>
        </a:xfrm>
        <a:prstGeom prst="corner">
          <a:avLst>
            <a:gd name="adj1" fmla="val 16120"/>
            <a:gd name="adj2" fmla="val 16110"/>
          </a:avLst>
        </a:prstGeom>
        <a:solidFill>
          <a:srgbClr val="FF00FF"/>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C7E65B63-CF0E-41DF-9726-C268DF17CC36}">
      <dsp:nvSpPr>
        <dsp:cNvPr id="0" name=""/>
        <dsp:cNvSpPr/>
      </dsp:nvSpPr>
      <dsp:spPr>
        <a:xfrm>
          <a:off x="7049991" y="3"/>
          <a:ext cx="1407544" cy="608594"/>
        </a:xfrm>
        <a:prstGeom prst="rect">
          <a:avLst/>
        </a:prstGeom>
        <a:solidFill>
          <a:srgbClr val="FF99FF"/>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2 Dec. 2016</a:t>
          </a:r>
          <a:endParaRPr lang="en-MY" sz="1400" b="1" kern="1200" dirty="0">
            <a:solidFill>
              <a:schemeClr val="tx1"/>
            </a:solidFill>
          </a:endParaRPr>
        </a:p>
      </dsp:txBody>
      <dsp:txXfrm>
        <a:off x="7049991" y="3"/>
        <a:ext cx="1407544" cy="608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55112-DBD8-4C17-A3A3-7FFFE547E18E}">
      <dsp:nvSpPr>
        <dsp:cNvPr id="0" name=""/>
        <dsp:cNvSpPr/>
      </dsp:nvSpPr>
      <dsp:spPr>
        <a:xfrm rot="5400000">
          <a:off x="319783" y="202060"/>
          <a:ext cx="955478" cy="1589894"/>
        </a:xfrm>
        <a:prstGeom prst="corner">
          <a:avLst>
            <a:gd name="adj1" fmla="val 16120"/>
            <a:gd name="adj2" fmla="val 16110"/>
          </a:avLst>
        </a:prstGeom>
        <a:solidFill>
          <a:srgbClr val="7030A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2FA814A5-D3A5-49F4-B59B-61B3DE8B4124}">
      <dsp:nvSpPr>
        <dsp:cNvPr id="0" name=""/>
        <dsp:cNvSpPr/>
      </dsp:nvSpPr>
      <dsp:spPr>
        <a:xfrm>
          <a:off x="160290" y="655817"/>
          <a:ext cx="1435365" cy="620623"/>
        </a:xfrm>
        <a:prstGeom prst="rect">
          <a:avLst/>
        </a:prstGeom>
        <a:solidFill>
          <a:srgbClr val="9966FF"/>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24 – 27 Jan. 2017</a:t>
          </a:r>
          <a:endParaRPr lang="en-MY" sz="1400" b="1" kern="1200" dirty="0">
            <a:solidFill>
              <a:schemeClr val="tx1"/>
            </a:solidFill>
          </a:endParaRPr>
        </a:p>
      </dsp:txBody>
      <dsp:txXfrm>
        <a:off x="160290" y="655817"/>
        <a:ext cx="1435365" cy="620623"/>
      </dsp:txXfrm>
    </dsp:sp>
    <dsp:sp modelId="{8FD9E755-4638-4A70-9B79-67FABA29263D}">
      <dsp:nvSpPr>
        <dsp:cNvPr id="0" name=""/>
        <dsp:cNvSpPr/>
      </dsp:nvSpPr>
      <dsp:spPr>
        <a:xfrm>
          <a:off x="1312981" y="109620"/>
          <a:ext cx="270823" cy="270823"/>
        </a:xfrm>
        <a:prstGeom prst="triangle">
          <a:avLst>
            <a:gd name="adj" fmla="val 100000"/>
          </a:avLst>
        </a:pr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D1A4F72C-61FE-4D52-8909-C6C8BE833750}">
      <dsp:nvSpPr>
        <dsp:cNvPr id="0" name=""/>
        <dsp:cNvSpPr/>
      </dsp:nvSpPr>
      <dsp:spPr>
        <a:xfrm rot="5400000">
          <a:off x="2076951" y="202061"/>
          <a:ext cx="955478" cy="1589894"/>
        </a:xfrm>
        <a:prstGeom prst="corner">
          <a:avLst>
            <a:gd name="adj1" fmla="val 16120"/>
            <a:gd name="adj2" fmla="val 16110"/>
          </a:avLst>
        </a:prstGeom>
        <a:solidFill>
          <a:schemeClr val="accent6">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8EE8692E-932B-4259-9D7D-4FDA09EA7E80}">
      <dsp:nvSpPr>
        <dsp:cNvPr id="0" name=""/>
        <dsp:cNvSpPr/>
      </dsp:nvSpPr>
      <dsp:spPr>
        <a:xfrm>
          <a:off x="1917458" y="677529"/>
          <a:ext cx="1435365" cy="661036"/>
        </a:xfrm>
        <a:prstGeom prst="rect">
          <a:avLst/>
        </a:prstGeom>
        <a:solidFill>
          <a:srgbClr val="FFFF0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Feb. 2017</a:t>
          </a:r>
          <a:endParaRPr lang="en-MY" sz="1400" b="1" kern="1200" dirty="0">
            <a:solidFill>
              <a:schemeClr val="tx1"/>
            </a:solidFill>
          </a:endParaRPr>
        </a:p>
      </dsp:txBody>
      <dsp:txXfrm>
        <a:off x="1917458" y="677529"/>
        <a:ext cx="1435365" cy="661036"/>
      </dsp:txXfrm>
    </dsp:sp>
    <dsp:sp modelId="{AD53449A-DC5A-4887-B55E-13856F16368A}">
      <dsp:nvSpPr>
        <dsp:cNvPr id="0" name=""/>
        <dsp:cNvSpPr/>
      </dsp:nvSpPr>
      <dsp:spPr>
        <a:xfrm>
          <a:off x="3082000" y="750311"/>
          <a:ext cx="270823" cy="270823"/>
        </a:xfrm>
        <a:prstGeom prst="triangle">
          <a:avLst>
            <a:gd name="adj" fmla="val 100000"/>
          </a:avLst>
        </a:prstGeom>
        <a:noFill/>
        <a:ln w="25400" cap="flat" cmpd="sng" algn="ctr">
          <a:no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E107392-667A-46E1-9078-5142B1C1238D}">
      <dsp:nvSpPr>
        <dsp:cNvPr id="0" name=""/>
        <dsp:cNvSpPr/>
      </dsp:nvSpPr>
      <dsp:spPr>
        <a:xfrm rot="5400000">
          <a:off x="3834119" y="186844"/>
          <a:ext cx="955478" cy="1589894"/>
        </a:xfrm>
        <a:prstGeom prst="corner">
          <a:avLst>
            <a:gd name="adj1" fmla="val 16120"/>
            <a:gd name="adj2" fmla="val 16110"/>
          </a:avLst>
        </a:prstGeom>
        <a:solidFill>
          <a:schemeClr val="accent3">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sp>
    <dsp:sp modelId="{E89C95C7-2F5A-485F-A42D-332BC33EF50D}">
      <dsp:nvSpPr>
        <dsp:cNvPr id="0" name=""/>
        <dsp:cNvSpPr/>
      </dsp:nvSpPr>
      <dsp:spPr>
        <a:xfrm>
          <a:off x="3674626" y="648071"/>
          <a:ext cx="1435365" cy="660897"/>
        </a:xfrm>
        <a:prstGeom prst="rect">
          <a:avLst/>
        </a:prstGeom>
        <a:solidFill>
          <a:srgbClr val="92D050"/>
        </a:solid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Mac – Oct. 2017</a:t>
          </a:r>
          <a:endParaRPr lang="en-MY" sz="1400" b="1" kern="1200" dirty="0">
            <a:solidFill>
              <a:schemeClr val="tx1"/>
            </a:solidFill>
          </a:endParaRPr>
        </a:p>
      </dsp:txBody>
      <dsp:txXfrm>
        <a:off x="3674626" y="648071"/>
        <a:ext cx="1435365" cy="660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3AB97-162B-4A1C-B95D-E18E4CC23E4F}">
      <dsp:nvSpPr>
        <dsp:cNvPr id="0" name=""/>
        <dsp:cNvSpPr/>
      </dsp:nvSpPr>
      <dsp:spPr>
        <a:xfrm rot="10800000">
          <a:off x="1730990" y="927"/>
          <a:ext cx="6019868" cy="860206"/>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8721" tIns="76200" rIns="14224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Policies/</a:t>
          </a:r>
          <a:r>
            <a:rPr lang="en-US" sz="2000" kern="1200" dirty="0" err="1" smtClean="0">
              <a:solidFill>
                <a:schemeClr val="tx1"/>
              </a:solidFill>
            </a:rPr>
            <a:t>Programmes</a:t>
          </a:r>
          <a:r>
            <a:rPr lang="en-US" sz="2000" kern="1200" dirty="0" smtClean="0">
              <a:solidFill>
                <a:schemeClr val="tx1"/>
              </a:solidFill>
            </a:rPr>
            <a:t>/Plan/Initiatives</a:t>
          </a:r>
          <a:endParaRPr lang="en-MY" sz="2000" b="1" kern="1200" dirty="0">
            <a:solidFill>
              <a:schemeClr val="tx1"/>
            </a:solidFill>
          </a:endParaRPr>
        </a:p>
      </dsp:txBody>
      <dsp:txXfrm rot="10800000">
        <a:off x="1946041" y="927"/>
        <a:ext cx="5804817" cy="860206"/>
      </dsp:txXfrm>
    </dsp:sp>
    <dsp:sp modelId="{062CA214-5D77-4F4D-8573-72D8A18B1A6C}">
      <dsp:nvSpPr>
        <dsp:cNvPr id="0" name=""/>
        <dsp:cNvSpPr/>
      </dsp:nvSpPr>
      <dsp:spPr>
        <a:xfrm>
          <a:off x="1301574" y="1614"/>
          <a:ext cx="858831" cy="858831"/>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BF6B1D-A449-4C03-A271-BA96CE15F51D}">
      <dsp:nvSpPr>
        <dsp:cNvPr id="0" name=""/>
        <dsp:cNvSpPr/>
      </dsp:nvSpPr>
      <dsp:spPr>
        <a:xfrm rot="10800000">
          <a:off x="1730990" y="1117501"/>
          <a:ext cx="6019868" cy="858831"/>
        </a:xfrm>
        <a:prstGeom prst="homePlat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8721" tIns="60960"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Development Plan for SEEA Account        </a:t>
          </a:r>
          <a:endParaRPr lang="en-MY" sz="1600" kern="1200" dirty="0" smtClean="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2016-2020</a:t>
          </a:r>
        </a:p>
      </dsp:txBody>
      <dsp:txXfrm rot="10800000">
        <a:off x="1945698" y="1117501"/>
        <a:ext cx="5805160" cy="858831"/>
      </dsp:txXfrm>
    </dsp:sp>
    <dsp:sp modelId="{FDC9AF93-4143-454D-83AB-A32647EFE3EE}">
      <dsp:nvSpPr>
        <dsp:cNvPr id="0" name=""/>
        <dsp:cNvSpPr/>
      </dsp:nvSpPr>
      <dsp:spPr>
        <a:xfrm>
          <a:off x="1301574" y="1117501"/>
          <a:ext cx="858831" cy="858831"/>
        </a:xfrm>
        <a:prstGeom prst="ellipse">
          <a:avLst/>
        </a:prstGeom>
        <a:gradFill rotWithShape="0">
          <a:gsLst>
            <a:gs pos="0">
              <a:schemeClr val="accent5">
                <a:tint val="50000"/>
                <a:hueOff val="-3560789"/>
                <a:satOff val="15872"/>
                <a:lumOff val="1402"/>
                <a:alphaOff val="0"/>
                <a:shade val="51000"/>
                <a:satMod val="130000"/>
              </a:schemeClr>
            </a:gs>
            <a:gs pos="80000">
              <a:schemeClr val="accent5">
                <a:tint val="50000"/>
                <a:hueOff val="-3560789"/>
                <a:satOff val="15872"/>
                <a:lumOff val="1402"/>
                <a:alphaOff val="0"/>
                <a:shade val="93000"/>
                <a:satMod val="130000"/>
              </a:schemeClr>
            </a:gs>
            <a:gs pos="100000">
              <a:schemeClr val="accent5">
                <a:tint val="50000"/>
                <a:hueOff val="-3560789"/>
                <a:satOff val="15872"/>
                <a:lumOff val="14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43B031-5071-43EE-B18F-A73A1A244A4C}">
      <dsp:nvSpPr>
        <dsp:cNvPr id="0" name=""/>
        <dsp:cNvSpPr/>
      </dsp:nvSpPr>
      <dsp:spPr>
        <a:xfrm rot="10800000">
          <a:off x="1057006" y="2232701"/>
          <a:ext cx="6019868" cy="858831"/>
        </a:xfrm>
        <a:prstGeom prst="homePlat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8721" tIns="60960" rIns="113792"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rPr>
            <a:t>Governance structure</a:t>
          </a:r>
          <a:endParaRPr lang="en-MY" sz="1600" kern="1200" dirty="0" smtClean="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Membership - Agencies involve</a:t>
          </a:r>
          <a:endParaRPr lang="en-MY" sz="1200" kern="1200" dirty="0" smtClean="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Term of reference</a:t>
          </a:r>
        </a:p>
      </dsp:txBody>
      <dsp:txXfrm rot="10800000">
        <a:off x="1271714" y="2232701"/>
        <a:ext cx="5805160" cy="858831"/>
      </dsp:txXfrm>
    </dsp:sp>
    <dsp:sp modelId="{745707AC-FE0A-422B-8FD8-C307D6A11544}">
      <dsp:nvSpPr>
        <dsp:cNvPr id="0" name=""/>
        <dsp:cNvSpPr/>
      </dsp:nvSpPr>
      <dsp:spPr>
        <a:xfrm>
          <a:off x="627494" y="2232701"/>
          <a:ext cx="858831" cy="858831"/>
        </a:xfrm>
        <a:prstGeom prst="ellipse">
          <a:avLst/>
        </a:prstGeom>
        <a:gradFill rotWithShape="0">
          <a:gsLst>
            <a:gs pos="0">
              <a:schemeClr val="accent5">
                <a:tint val="50000"/>
                <a:hueOff val="-7121577"/>
                <a:satOff val="31745"/>
                <a:lumOff val="2805"/>
                <a:alphaOff val="0"/>
                <a:shade val="51000"/>
                <a:satMod val="130000"/>
              </a:schemeClr>
            </a:gs>
            <a:gs pos="80000">
              <a:schemeClr val="accent5">
                <a:tint val="50000"/>
                <a:hueOff val="-7121577"/>
                <a:satOff val="31745"/>
                <a:lumOff val="2805"/>
                <a:alphaOff val="0"/>
                <a:shade val="93000"/>
                <a:satMod val="130000"/>
              </a:schemeClr>
            </a:gs>
            <a:gs pos="100000">
              <a:schemeClr val="accent5">
                <a:tint val="50000"/>
                <a:hueOff val="-7121577"/>
                <a:satOff val="31745"/>
                <a:lumOff val="28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F1AC8FB-DCB4-4E97-B83C-E29D27591E09}">
      <dsp:nvSpPr>
        <dsp:cNvPr id="0" name=""/>
        <dsp:cNvSpPr/>
      </dsp:nvSpPr>
      <dsp:spPr>
        <a:xfrm rot="10800000">
          <a:off x="1057006" y="3347901"/>
          <a:ext cx="6019868" cy="858831"/>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8721"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Data requirements/sources/references</a:t>
          </a:r>
          <a:endParaRPr lang="en-MY" sz="1600" kern="1200" dirty="0" smtClean="0">
            <a:solidFill>
              <a:schemeClr val="tx1"/>
            </a:solidFill>
          </a:endParaRPr>
        </a:p>
      </dsp:txBody>
      <dsp:txXfrm rot="10800000">
        <a:off x="1271714" y="3347901"/>
        <a:ext cx="5805160" cy="858831"/>
      </dsp:txXfrm>
    </dsp:sp>
    <dsp:sp modelId="{3D136E87-7013-4FD1-AE24-BA784530EC3D}">
      <dsp:nvSpPr>
        <dsp:cNvPr id="0" name=""/>
        <dsp:cNvSpPr/>
      </dsp:nvSpPr>
      <dsp:spPr>
        <a:xfrm>
          <a:off x="627494" y="3347901"/>
          <a:ext cx="858831" cy="858831"/>
        </a:xfrm>
        <a:prstGeom prst="ellipse">
          <a:avLst/>
        </a:prstGeom>
        <a:gradFill rotWithShape="0">
          <a:gsLst>
            <a:gs pos="0">
              <a:schemeClr val="accent5">
                <a:tint val="50000"/>
                <a:hueOff val="-10682366"/>
                <a:satOff val="47617"/>
                <a:lumOff val="4207"/>
                <a:alphaOff val="0"/>
                <a:shade val="51000"/>
                <a:satMod val="130000"/>
              </a:schemeClr>
            </a:gs>
            <a:gs pos="80000">
              <a:schemeClr val="accent5">
                <a:tint val="50000"/>
                <a:hueOff val="-10682366"/>
                <a:satOff val="47617"/>
                <a:lumOff val="4207"/>
                <a:alphaOff val="0"/>
                <a:shade val="93000"/>
                <a:satMod val="130000"/>
              </a:schemeClr>
            </a:gs>
            <a:gs pos="100000">
              <a:schemeClr val="accent5">
                <a:tint val="50000"/>
                <a:hueOff val="-10682366"/>
                <a:satOff val="47617"/>
                <a:lumOff val="42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070B6-0208-4654-B3B5-E25FB8965640}">
      <dsp:nvSpPr>
        <dsp:cNvPr id="0" name=""/>
        <dsp:cNvSpPr/>
      </dsp:nvSpPr>
      <dsp:spPr>
        <a:xfrm>
          <a:off x="1828800" y="0"/>
          <a:ext cx="5486400" cy="5486400"/>
        </a:xfrm>
        <a:prstGeom prst="diamond">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421F17E-A7AA-4231-A3DC-937034A4F6AC}">
      <dsp:nvSpPr>
        <dsp:cNvPr id="0" name=""/>
        <dsp:cNvSpPr/>
      </dsp:nvSpPr>
      <dsp:spPr>
        <a:xfrm>
          <a:off x="2350007" y="521207"/>
          <a:ext cx="2139696" cy="2139696"/>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MY" sz="1600" b="1" kern="1200" dirty="0" smtClean="0">
              <a:solidFill>
                <a:schemeClr val="tx1"/>
              </a:solidFill>
              <a:latin typeface="Calibri" pitchFamily="34" charset="0"/>
              <a:cs typeface="Arial" pitchFamily="34" charset="0"/>
            </a:rPr>
            <a:t>Establishing the rationale for an </a:t>
          </a:r>
          <a:r>
            <a:rPr lang="en-MY" sz="1600" kern="1200" dirty="0" smtClean="0">
              <a:solidFill>
                <a:schemeClr val="tx1"/>
              </a:solidFill>
              <a:latin typeface="Calibri" pitchFamily="34" charset="0"/>
              <a:cs typeface="Arial" pitchFamily="34" charset="0"/>
            </a:rPr>
            <a:t>integrated statistical system for sustainable development information</a:t>
          </a:r>
          <a:endParaRPr lang="en-MY" sz="1600" kern="1200" dirty="0">
            <a:solidFill>
              <a:schemeClr val="tx1"/>
            </a:solidFill>
            <a:latin typeface="Calibri" pitchFamily="34" charset="0"/>
            <a:cs typeface="Arial" pitchFamily="34" charset="0"/>
          </a:endParaRPr>
        </a:p>
      </dsp:txBody>
      <dsp:txXfrm>
        <a:off x="2454458" y="625658"/>
        <a:ext cx="1930794" cy="1930794"/>
      </dsp:txXfrm>
    </dsp:sp>
    <dsp:sp modelId="{57925B6C-0E65-42E5-983D-0B32CE751AD1}">
      <dsp:nvSpPr>
        <dsp:cNvPr id="0" name=""/>
        <dsp:cNvSpPr/>
      </dsp:nvSpPr>
      <dsp:spPr>
        <a:xfrm>
          <a:off x="4654296" y="521207"/>
          <a:ext cx="2139696" cy="213969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MY" sz="1600" b="1" kern="1200" dirty="0" smtClean="0">
              <a:solidFill>
                <a:schemeClr val="tx1"/>
              </a:solidFill>
              <a:latin typeface="Calibri" pitchFamily="34" charset="0"/>
              <a:cs typeface="Arial" pitchFamily="34" charset="0"/>
            </a:rPr>
            <a:t>Summarizing the priorities and opportunities in Malaysia for further </a:t>
          </a:r>
          <a:r>
            <a:rPr lang="en-MY" sz="1600" kern="1200" dirty="0" smtClean="0">
              <a:solidFill>
                <a:schemeClr val="tx1"/>
              </a:solidFill>
              <a:latin typeface="Calibri" pitchFamily="34" charset="0"/>
              <a:cs typeface="Arial" pitchFamily="34" charset="0"/>
            </a:rPr>
            <a:t>improvement of the National Statistical System with a focus on SEEA</a:t>
          </a:r>
          <a:endParaRPr lang="en-MY" sz="1600" kern="1200" dirty="0">
            <a:solidFill>
              <a:schemeClr val="tx1"/>
            </a:solidFill>
            <a:latin typeface="Calibri" pitchFamily="34" charset="0"/>
            <a:cs typeface="Arial" pitchFamily="34" charset="0"/>
          </a:endParaRPr>
        </a:p>
      </dsp:txBody>
      <dsp:txXfrm>
        <a:off x="4758747" y="625658"/>
        <a:ext cx="1930794" cy="1930794"/>
      </dsp:txXfrm>
    </dsp:sp>
    <dsp:sp modelId="{BE5312AC-A5A9-415D-A253-FF7EA60078C1}">
      <dsp:nvSpPr>
        <dsp:cNvPr id="0" name=""/>
        <dsp:cNvSpPr/>
      </dsp:nvSpPr>
      <dsp:spPr>
        <a:xfrm>
          <a:off x="2350007" y="2825496"/>
          <a:ext cx="2139696" cy="213969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MY" sz="1600" b="1" kern="1200" dirty="0" smtClean="0">
              <a:solidFill>
                <a:schemeClr val="tx1"/>
              </a:solidFill>
              <a:latin typeface="Calibri" pitchFamily="34" charset="0"/>
              <a:cs typeface="Arial" pitchFamily="34" charset="0"/>
            </a:rPr>
            <a:t>Outlining the foundational activities </a:t>
          </a:r>
          <a:r>
            <a:rPr lang="en-MY" sz="1600" kern="1200" dirty="0" smtClean="0">
              <a:solidFill>
                <a:schemeClr val="tx1"/>
              </a:solidFill>
              <a:latin typeface="Calibri" pitchFamily="34" charset="0"/>
              <a:cs typeface="Arial" pitchFamily="34" charset="0"/>
            </a:rPr>
            <a:t>needed to implement environmental economic </a:t>
          </a:r>
          <a:r>
            <a:rPr lang="en-MY" sz="1600" kern="1200" dirty="0" smtClean="0">
              <a:solidFill>
                <a:schemeClr val="tx1"/>
              </a:solidFill>
              <a:latin typeface="Calibri" pitchFamily="34" charset="0"/>
              <a:cs typeface="Arial" pitchFamily="34" charset="0"/>
            </a:rPr>
            <a:t>accounting</a:t>
          </a:r>
          <a:endParaRPr lang="en-MY" sz="1600" kern="1200" dirty="0">
            <a:solidFill>
              <a:schemeClr val="tx1"/>
            </a:solidFill>
            <a:latin typeface="Calibri" pitchFamily="34" charset="0"/>
            <a:cs typeface="Arial" pitchFamily="34" charset="0"/>
          </a:endParaRPr>
        </a:p>
      </dsp:txBody>
      <dsp:txXfrm>
        <a:off x="2454458" y="2929947"/>
        <a:ext cx="1930794" cy="1930794"/>
      </dsp:txXfrm>
    </dsp:sp>
    <dsp:sp modelId="{895A0C1B-320B-44F0-BCED-20DA45BE5C88}">
      <dsp:nvSpPr>
        <dsp:cNvPr id="0" name=""/>
        <dsp:cNvSpPr/>
      </dsp:nvSpPr>
      <dsp:spPr>
        <a:xfrm>
          <a:off x="4654296" y="2825496"/>
          <a:ext cx="2139696" cy="21396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77800" rtl="0">
            <a:lnSpc>
              <a:spcPct val="90000"/>
            </a:lnSpc>
            <a:spcBef>
              <a:spcPct val="0"/>
            </a:spcBef>
            <a:spcAft>
              <a:spcPct val="35000"/>
            </a:spcAft>
          </a:pPr>
          <a:endParaRPr lang="en-MY" sz="400" b="1" kern="1200" dirty="0" smtClean="0">
            <a:solidFill>
              <a:schemeClr val="tx1"/>
            </a:solidFill>
            <a:latin typeface="Calibri" pitchFamily="34" charset="0"/>
            <a:cs typeface="Arial" pitchFamily="34" charset="0"/>
          </a:endParaRPr>
        </a:p>
        <a:p>
          <a:pPr lvl="0" algn="ctr" defTabSz="177800" rtl="0">
            <a:lnSpc>
              <a:spcPct val="90000"/>
            </a:lnSpc>
            <a:spcBef>
              <a:spcPct val="0"/>
            </a:spcBef>
            <a:spcAft>
              <a:spcPct val="35000"/>
            </a:spcAft>
          </a:pPr>
          <a:r>
            <a:rPr lang="en-MY" sz="1600" b="1" kern="1200" dirty="0" smtClean="0">
              <a:solidFill>
                <a:schemeClr val="tx1"/>
              </a:solidFill>
              <a:latin typeface="Calibri" pitchFamily="34" charset="0"/>
              <a:cs typeface="Arial" pitchFamily="34" charset="0"/>
            </a:rPr>
            <a:t>Identifying the enabling </a:t>
          </a:r>
          <a:r>
            <a:rPr lang="en-MY" sz="1600" b="1" kern="1200" dirty="0" smtClean="0">
              <a:solidFill>
                <a:schemeClr val="tx1"/>
              </a:solidFill>
              <a:latin typeface="Calibri" pitchFamily="34" charset="0"/>
              <a:cs typeface="Arial" pitchFamily="34" charset="0"/>
            </a:rPr>
            <a:t>factors</a:t>
          </a:r>
          <a:r>
            <a:rPr lang="en-MY" sz="1600" kern="1200" dirty="0" smtClean="0">
              <a:solidFill>
                <a:schemeClr val="tx1"/>
              </a:solidFill>
              <a:latin typeface="Calibri" pitchFamily="34" charset="0"/>
              <a:cs typeface="Arial" pitchFamily="34" charset="0"/>
            </a:rPr>
            <a:t>, </a:t>
          </a:r>
          <a:r>
            <a:rPr lang="en-MY" sz="1600" kern="1200" dirty="0" smtClean="0">
              <a:solidFill>
                <a:schemeClr val="tx1"/>
              </a:solidFill>
              <a:latin typeface="Calibri" pitchFamily="34" charset="0"/>
              <a:cs typeface="Arial" pitchFamily="34" charset="0"/>
            </a:rPr>
            <a:t>activities, outputs, impacts and long-term outcomes of engaging in these activities</a:t>
          </a:r>
          <a:endParaRPr lang="en-MY" sz="1600" kern="1200" dirty="0">
            <a:solidFill>
              <a:schemeClr val="tx1"/>
            </a:solidFill>
            <a:latin typeface="Calibri" pitchFamily="34" charset="0"/>
            <a:cs typeface="Arial" pitchFamily="34" charset="0"/>
          </a:endParaRPr>
        </a:p>
      </dsp:txBody>
      <dsp:txXfrm>
        <a:off x="4758747" y="2929947"/>
        <a:ext cx="1930794" cy="1930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9C81C-BB2F-43A6-96ED-4392D2196E27}">
      <dsp:nvSpPr>
        <dsp:cNvPr id="0" name=""/>
        <dsp:cNvSpPr/>
      </dsp:nvSpPr>
      <dsp:spPr>
        <a:xfrm>
          <a:off x="0" y="96304"/>
          <a:ext cx="3415284" cy="60808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MY" sz="1600" b="1" i="0" kern="1200" dirty="0" smtClean="0">
              <a:solidFill>
                <a:schemeClr val="tx1"/>
              </a:solidFill>
              <a:latin typeface="Calibri" pitchFamily="34" charset="0"/>
            </a:rPr>
            <a:t>SEEA ENERGY ACCOUNT</a:t>
          </a:r>
          <a:endParaRPr lang="en-MY" sz="1600" b="1" i="0" kern="1200" dirty="0">
            <a:solidFill>
              <a:schemeClr val="tx1"/>
            </a:solidFill>
            <a:latin typeface="Calibri" pitchFamily="34" charset="0"/>
          </a:endParaRPr>
        </a:p>
      </dsp:txBody>
      <dsp:txXfrm>
        <a:off x="0" y="96304"/>
        <a:ext cx="3415284" cy="405391"/>
      </dsp:txXfrm>
    </dsp:sp>
    <dsp:sp modelId="{F9CAEC47-20AE-4420-AD16-4C12893BCB8D}">
      <dsp:nvSpPr>
        <dsp:cNvPr id="0" name=""/>
        <dsp:cNvSpPr/>
      </dsp:nvSpPr>
      <dsp:spPr>
        <a:xfrm>
          <a:off x="699516" y="501695"/>
          <a:ext cx="3415284" cy="40248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92456" rIns="92456" bIns="92456" numCol="1" spcCol="1270" anchor="t" anchorCtr="0">
          <a:noAutofit/>
        </a:bodyPr>
        <a:lstStyle/>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Eleventh Malaysia Plan </a:t>
          </a:r>
          <a:endParaRPr lang="en-MY" sz="1300" kern="1200" dirty="0">
            <a:solidFill>
              <a:schemeClr val="tx1"/>
            </a:solidFill>
            <a:latin typeface="Calibri" pitchFamily="34" charset="0"/>
          </a:endParaRPr>
        </a:p>
        <a:p>
          <a:pPr marL="114300" marR="0" lvl="1" indent="-114300" algn="l" defTabSz="914400" eaLnBrk="1" fontAlgn="auto" latinLnBrk="0" hangingPunct="1">
            <a:lnSpc>
              <a:spcPct val="100000"/>
            </a:lnSpc>
            <a:spcBef>
              <a:spcPct val="0"/>
            </a:spcBef>
            <a:spcAft>
              <a:spcPts val="0"/>
            </a:spcAft>
            <a:buClrTx/>
            <a:buSzTx/>
            <a:buFontTx/>
            <a:buChar char="••"/>
            <a:tabLst/>
            <a:defRPr/>
          </a:pPr>
          <a:r>
            <a:rPr lang="en-US" sz="1300" kern="1200" dirty="0" smtClean="0">
              <a:solidFill>
                <a:schemeClr val="tx1"/>
              </a:solidFill>
              <a:latin typeface="Calibri" pitchFamily="34" charset="0"/>
            </a:rPr>
            <a:t>National Energy Policy</a:t>
          </a:r>
          <a:endParaRPr lang="en-MY" sz="1300" kern="1200" dirty="0" smtClean="0">
            <a:solidFill>
              <a:schemeClr val="tx1"/>
            </a:solidFill>
            <a:latin typeface="Calibri" pitchFamily="34" charset="0"/>
          </a:endParaRPr>
        </a:p>
        <a:p>
          <a:pPr marL="114300" marR="0" lvl="1" indent="-114300" algn="l" defTabSz="914400" eaLnBrk="1" fontAlgn="auto" latinLnBrk="0" hangingPunct="1">
            <a:lnSpc>
              <a:spcPct val="100000"/>
            </a:lnSpc>
            <a:spcBef>
              <a:spcPct val="0"/>
            </a:spcBef>
            <a:spcAft>
              <a:spcPts val="0"/>
            </a:spcAft>
            <a:buClrTx/>
            <a:buSzTx/>
            <a:buFontTx/>
            <a:buChar char="••"/>
            <a:tabLst/>
            <a:defRPr/>
          </a:pPr>
          <a:r>
            <a:rPr lang="en-MY" sz="1300" kern="1200" dirty="0" smtClean="0">
              <a:solidFill>
                <a:schemeClr val="tx1"/>
              </a:solidFill>
              <a:latin typeface="Calibri" pitchFamily="34" charset="0"/>
            </a:rPr>
            <a:t>National Climate Change Policy</a:t>
          </a: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National Environment Policy </a:t>
          </a: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National Green Technology Policy</a:t>
          </a: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National Mineral Policy</a:t>
          </a:r>
        </a:p>
        <a:p>
          <a:pPr marL="114300" lvl="1" indent="-114300" algn="l" defTabSz="622300">
            <a:lnSpc>
              <a:spcPct val="90000"/>
            </a:lnSpc>
            <a:spcBef>
              <a:spcPct val="0"/>
            </a:spcBef>
            <a:spcAft>
              <a:spcPct val="15000"/>
            </a:spcAft>
            <a:buChar char="••"/>
          </a:pPr>
          <a:r>
            <a:rPr lang="en-US" sz="1300" kern="1200" dirty="0" smtClean="0">
              <a:solidFill>
                <a:schemeClr val="tx1"/>
              </a:solidFill>
              <a:latin typeface="Calibri" pitchFamily="34" charset="0"/>
            </a:rPr>
            <a:t>Green Technology Master Plan</a:t>
          </a:r>
          <a:endParaRPr lang="en-MY" sz="1300" kern="1200" dirty="0" smtClean="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National Energy Efficiency Action Plan</a:t>
          </a:r>
          <a:endParaRPr lang="en-MY" sz="13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National Renewable Energy Policy and Action Plan</a:t>
          </a:r>
          <a:endParaRPr lang="en-MY" sz="13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Second National Physical Plan</a:t>
          </a:r>
          <a:endParaRPr lang="en-MY" sz="13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Government Green Procurement Action Plan </a:t>
          </a:r>
          <a:endParaRPr lang="en-MY" sz="1300" kern="1200" dirty="0">
            <a:solidFill>
              <a:schemeClr val="tx1"/>
            </a:solidFill>
            <a:latin typeface="Calibri" pitchFamily="34" charset="0"/>
          </a:endParaRPr>
        </a:p>
        <a:p>
          <a:pPr marL="114300" lvl="1" indent="-114300" algn="l" defTabSz="577850">
            <a:lnSpc>
              <a:spcPct val="90000"/>
            </a:lnSpc>
            <a:spcBef>
              <a:spcPct val="0"/>
            </a:spcBef>
            <a:spcAft>
              <a:spcPct val="15000"/>
            </a:spcAft>
            <a:buChar char="••"/>
          </a:pPr>
          <a:r>
            <a:rPr lang="en-MY" sz="1300" kern="1200" dirty="0" smtClean="0">
              <a:solidFill>
                <a:schemeClr val="tx1"/>
              </a:solidFill>
              <a:latin typeface="Calibri" pitchFamily="34" charset="0"/>
            </a:rPr>
            <a:t>Green City Action Plan</a:t>
          </a:r>
          <a:endParaRPr lang="en-MY" sz="13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300" b="0" kern="1200" dirty="0" smtClean="0">
              <a:solidFill>
                <a:schemeClr val="tx1"/>
              </a:solidFill>
              <a:latin typeface="Calibri" pitchFamily="34" charset="0"/>
            </a:rPr>
            <a:t>National </a:t>
          </a:r>
          <a:r>
            <a:rPr lang="en-MY" sz="1300" b="0" i="0" kern="1200" dirty="0" smtClean="0">
              <a:solidFill>
                <a:schemeClr val="tx1"/>
              </a:solidFill>
              <a:latin typeface="Calibri" pitchFamily="34" charset="0"/>
            </a:rPr>
            <a:t>Strategic Plan for Solid Waste Management</a:t>
          </a:r>
          <a:endParaRPr lang="en-MY" sz="1300" i="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300" kern="1200" dirty="0" smtClean="0">
              <a:solidFill>
                <a:schemeClr val="tx1"/>
              </a:solidFill>
              <a:latin typeface="Calibri" pitchFamily="34" charset="0"/>
            </a:rPr>
            <a:t>Third National Communications (TNC) and Biennial Update Report (BUR) </a:t>
          </a:r>
          <a:endParaRPr lang="en-MY" sz="1300" kern="1200" dirty="0">
            <a:solidFill>
              <a:schemeClr val="tx1"/>
            </a:solidFill>
            <a:latin typeface="Calibri" pitchFamily="34" charset="0"/>
          </a:endParaRPr>
        </a:p>
      </dsp:txBody>
      <dsp:txXfrm>
        <a:off x="799546" y="601725"/>
        <a:ext cx="3215224" cy="3824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9C81C-BB2F-43A6-96ED-4392D2196E27}">
      <dsp:nvSpPr>
        <dsp:cNvPr id="0" name=""/>
        <dsp:cNvSpPr/>
      </dsp:nvSpPr>
      <dsp:spPr>
        <a:xfrm>
          <a:off x="0" y="93799"/>
          <a:ext cx="3415284" cy="6048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MY" sz="1600" b="1" i="0" kern="1200" dirty="0" smtClean="0">
              <a:solidFill>
                <a:schemeClr val="tx1"/>
              </a:solidFill>
              <a:latin typeface="Calibri" pitchFamily="34" charset="0"/>
            </a:rPr>
            <a:t>SEEA WATER ACCOUNT</a:t>
          </a:r>
          <a:endParaRPr lang="en-MY" sz="1600" b="1" i="0" kern="1200" dirty="0">
            <a:solidFill>
              <a:schemeClr val="tx1"/>
            </a:solidFill>
            <a:latin typeface="Calibri" pitchFamily="34" charset="0"/>
          </a:endParaRPr>
        </a:p>
      </dsp:txBody>
      <dsp:txXfrm>
        <a:off x="0" y="93799"/>
        <a:ext cx="3415284" cy="403200"/>
      </dsp:txXfrm>
    </dsp:sp>
    <dsp:sp modelId="{F9CAEC47-20AE-4420-AD16-4C12893BCB8D}">
      <dsp:nvSpPr>
        <dsp:cNvPr id="0" name=""/>
        <dsp:cNvSpPr/>
      </dsp:nvSpPr>
      <dsp:spPr>
        <a:xfrm>
          <a:off x="699516" y="496999"/>
          <a:ext cx="3415284" cy="403200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Eleventh Malaysia Plan </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National Agro-food Policy</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National Climate Change Policy</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National Green Technology Policy</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National Biodiversity Policy</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National Water Resources Policy</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National Environment Policy </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National Urbanization Policy</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Green City Action Plan</a:t>
          </a:r>
          <a:endParaRPr lang="en-MY" sz="1400" kern="1200" dirty="0"/>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Second National Physical Plan</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b="0" kern="1200" dirty="0" smtClean="0">
              <a:solidFill>
                <a:schemeClr val="tx1"/>
              </a:solidFill>
              <a:latin typeface="Calibri" pitchFamily="34" charset="0"/>
            </a:rPr>
            <a:t>National </a:t>
          </a:r>
          <a:r>
            <a:rPr lang="en-MY" sz="1400" b="0" i="0" kern="1200" dirty="0" smtClean="0">
              <a:solidFill>
                <a:schemeClr val="tx1"/>
              </a:solidFill>
              <a:latin typeface="Calibri" pitchFamily="34" charset="0"/>
            </a:rPr>
            <a:t>Strategic Plan for Solid Waste Management</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My Beautiful Neighbourhood (</a:t>
          </a:r>
          <a:r>
            <a:rPr lang="en-MY" sz="1400" kern="1200" dirty="0" err="1" smtClean="0">
              <a:solidFill>
                <a:schemeClr val="tx1"/>
              </a:solidFill>
              <a:latin typeface="Calibri" pitchFamily="34" charset="0"/>
            </a:rPr>
            <a:t>MyBN</a:t>
          </a:r>
          <a:r>
            <a:rPr lang="en-MY" sz="1400" kern="1200" dirty="0" smtClean="0">
              <a:solidFill>
                <a:schemeClr val="tx1"/>
              </a:solidFill>
              <a:latin typeface="Calibri" pitchFamily="34" charset="0"/>
            </a:rPr>
            <a:t>)</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REDD+ Malaysia</a:t>
          </a:r>
          <a:endParaRPr lang="en-MY" sz="1400" kern="1200" dirty="0">
            <a:solidFill>
              <a:schemeClr val="tx1"/>
            </a:solidFill>
            <a:latin typeface="Calibri" pitchFamily="34" charset="0"/>
          </a:endParaRPr>
        </a:p>
        <a:p>
          <a:pPr marL="114300" lvl="1" indent="-114300" algn="l" defTabSz="622300">
            <a:lnSpc>
              <a:spcPct val="90000"/>
            </a:lnSpc>
            <a:spcBef>
              <a:spcPct val="0"/>
            </a:spcBef>
            <a:spcAft>
              <a:spcPct val="15000"/>
            </a:spcAft>
            <a:buChar char="••"/>
          </a:pPr>
          <a:r>
            <a:rPr lang="en-MY" sz="1400" kern="1200" dirty="0" smtClean="0">
              <a:solidFill>
                <a:schemeClr val="tx1"/>
              </a:solidFill>
              <a:latin typeface="Calibri" pitchFamily="34" charset="0"/>
            </a:rPr>
            <a:t>Third National Communications (TNC) and Biennial Update Report (BUR) </a:t>
          </a:r>
          <a:endParaRPr lang="en-MY" sz="1400" kern="1200" dirty="0">
            <a:solidFill>
              <a:schemeClr val="tx1"/>
            </a:solidFill>
            <a:latin typeface="Calibri" pitchFamily="34" charset="0"/>
          </a:endParaRPr>
        </a:p>
      </dsp:txBody>
      <dsp:txXfrm>
        <a:off x="799546" y="597029"/>
        <a:ext cx="3215224" cy="38319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9C81C-BB2F-43A6-96ED-4392D2196E27}">
      <dsp:nvSpPr>
        <dsp:cNvPr id="0" name=""/>
        <dsp:cNvSpPr/>
      </dsp:nvSpPr>
      <dsp:spPr>
        <a:xfrm>
          <a:off x="0" y="97399"/>
          <a:ext cx="3415284" cy="648000"/>
        </a:xfrm>
        <a:prstGeom prst="roundRect">
          <a:avLst>
            <a:gd name="adj" fmla="val 10000"/>
          </a:avLst>
        </a:prstGeom>
        <a:solidFill>
          <a:srgbClr val="CC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MY" sz="1600" b="1" i="0" kern="1200" dirty="0" smtClean="0">
              <a:solidFill>
                <a:schemeClr val="tx1"/>
              </a:solidFill>
              <a:latin typeface="Calibri" pitchFamily="34" charset="0"/>
            </a:rPr>
            <a:t>SEEA LAND ACCOUNT</a:t>
          </a:r>
          <a:endParaRPr lang="en-MY" sz="1600" b="1" i="0" kern="1200" dirty="0">
            <a:solidFill>
              <a:schemeClr val="tx1"/>
            </a:solidFill>
            <a:latin typeface="Calibri" pitchFamily="34" charset="0"/>
          </a:endParaRPr>
        </a:p>
      </dsp:txBody>
      <dsp:txXfrm>
        <a:off x="0" y="97399"/>
        <a:ext cx="3415284" cy="432000"/>
      </dsp:txXfrm>
    </dsp:sp>
    <dsp:sp modelId="{F9CAEC47-20AE-4420-AD16-4C12893BCB8D}">
      <dsp:nvSpPr>
        <dsp:cNvPr id="0" name=""/>
        <dsp:cNvSpPr/>
      </dsp:nvSpPr>
      <dsp:spPr>
        <a:xfrm>
          <a:off x="699516" y="529399"/>
          <a:ext cx="3415284" cy="3996000"/>
        </a:xfrm>
        <a:prstGeom prst="roundRect">
          <a:avLst>
            <a:gd name="adj" fmla="val 10000"/>
          </a:avLst>
        </a:prstGeom>
        <a:solidFill>
          <a:schemeClr val="lt1">
            <a:alpha val="90000"/>
            <a:hueOff val="0"/>
            <a:satOff val="0"/>
            <a:lumOff val="0"/>
            <a:alphaOff val="0"/>
          </a:schemeClr>
        </a:solidFill>
        <a:ln w="9525" cap="flat" cmpd="sng" algn="ctr">
          <a:solidFill>
            <a:schemeClr val="accent6">
              <a:lumMod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22300">
            <a:lnSpc>
              <a:spcPct val="90000"/>
            </a:lnSpc>
            <a:spcBef>
              <a:spcPct val="0"/>
            </a:spcBef>
            <a:spcAft>
              <a:spcPct val="15000"/>
            </a:spcAft>
            <a:buChar char="••"/>
          </a:pPr>
          <a:r>
            <a:rPr lang="en-MY" sz="1500" b="0" i="0" u="none" kern="1200" dirty="0" smtClean="0">
              <a:latin typeface="Calibri" pitchFamily="34" charset="0"/>
            </a:rPr>
            <a:t>National Agro-food Policy</a:t>
          </a:r>
          <a:endParaRPr lang="en-MY" sz="1500" kern="1200" dirty="0">
            <a:solidFill>
              <a:schemeClr val="tx1"/>
            </a:solidFill>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National Climate Change Policy</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National Green Technology Policy</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National Urbanization Policy</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National Biodiversity Policy </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Second National Physical Plan</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Green City Action Plan</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kern="1200" dirty="0" smtClean="0">
              <a:solidFill>
                <a:schemeClr val="tx1"/>
              </a:solidFill>
              <a:latin typeface="Calibri" pitchFamily="34" charset="0"/>
            </a:rPr>
            <a:t>National </a:t>
          </a:r>
          <a:r>
            <a:rPr lang="en-MY" sz="1500" b="0" i="0" kern="1200" dirty="0" smtClean="0">
              <a:solidFill>
                <a:schemeClr val="tx1"/>
              </a:solidFill>
              <a:latin typeface="Calibri" pitchFamily="34" charset="0"/>
            </a:rPr>
            <a:t>Strategic Plan for Solid Waste Management</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My Beautiful Neighbourhood (</a:t>
          </a:r>
          <a:r>
            <a:rPr lang="en-MY" sz="1500" b="0" i="0" u="none" kern="1200" dirty="0" err="1" smtClean="0">
              <a:latin typeface="Calibri" pitchFamily="34" charset="0"/>
            </a:rPr>
            <a:t>MyBN</a:t>
          </a:r>
          <a:r>
            <a:rPr lang="en-MY" sz="1500" b="0" i="0" u="none" kern="1200" dirty="0" smtClean="0">
              <a:latin typeface="Calibri" pitchFamily="34" charset="0"/>
            </a:rPr>
            <a:t>)</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REDD+ Malaysia</a:t>
          </a:r>
          <a:endParaRPr lang="en-MY" sz="1500" kern="1200" dirty="0">
            <a:latin typeface="Calibri" pitchFamily="34" charset="0"/>
          </a:endParaRPr>
        </a:p>
        <a:p>
          <a:pPr marL="114300" lvl="1" indent="-114300" algn="l" defTabSz="666750">
            <a:lnSpc>
              <a:spcPct val="90000"/>
            </a:lnSpc>
            <a:spcBef>
              <a:spcPct val="0"/>
            </a:spcBef>
            <a:spcAft>
              <a:spcPct val="15000"/>
            </a:spcAft>
            <a:buChar char="••"/>
          </a:pPr>
          <a:r>
            <a:rPr lang="en-MY" sz="1500" b="0" i="0" u="none" kern="1200" dirty="0" smtClean="0">
              <a:latin typeface="Calibri" pitchFamily="34" charset="0"/>
            </a:rPr>
            <a:t>Third National Communications (TNC) and Biennial Update Report (BUR) </a:t>
          </a:r>
          <a:endParaRPr lang="en-MY" sz="1500" kern="1200" dirty="0">
            <a:latin typeface="Calibri" pitchFamily="34" charset="0"/>
          </a:endParaRPr>
        </a:p>
      </dsp:txBody>
      <dsp:txXfrm>
        <a:off x="799546" y="629429"/>
        <a:ext cx="3215224" cy="37959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9C81C-BB2F-43A6-96ED-4392D2196E27}">
      <dsp:nvSpPr>
        <dsp:cNvPr id="0" name=""/>
        <dsp:cNvSpPr/>
      </dsp:nvSpPr>
      <dsp:spPr>
        <a:xfrm>
          <a:off x="0" y="200164"/>
          <a:ext cx="3415284" cy="629204"/>
        </a:xfrm>
        <a:prstGeom prst="roundRect">
          <a:avLst>
            <a:gd name="adj" fmla="val 10000"/>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MY" sz="1600" b="1" i="0" kern="1200" dirty="0" smtClean="0">
              <a:solidFill>
                <a:schemeClr val="tx1"/>
              </a:solidFill>
              <a:latin typeface="Calibri" pitchFamily="34" charset="0"/>
            </a:rPr>
            <a:t>SEEA AIR EMISSION ACCOUNT</a:t>
          </a:r>
          <a:endParaRPr lang="en-MY" sz="1600" b="1" i="0" kern="1200" dirty="0">
            <a:solidFill>
              <a:schemeClr val="tx1"/>
            </a:solidFill>
            <a:latin typeface="Calibri" pitchFamily="34" charset="0"/>
          </a:endParaRPr>
        </a:p>
      </dsp:txBody>
      <dsp:txXfrm>
        <a:off x="0" y="200164"/>
        <a:ext cx="3415284" cy="419469"/>
      </dsp:txXfrm>
    </dsp:sp>
    <dsp:sp modelId="{F9CAEC47-20AE-4420-AD16-4C12893BCB8D}">
      <dsp:nvSpPr>
        <dsp:cNvPr id="0" name=""/>
        <dsp:cNvSpPr/>
      </dsp:nvSpPr>
      <dsp:spPr>
        <a:xfrm>
          <a:off x="699516" y="567035"/>
          <a:ext cx="3415284" cy="3855600"/>
        </a:xfrm>
        <a:prstGeom prst="roundRect">
          <a:avLst>
            <a:gd name="adj" fmla="val 10000"/>
          </a:avLst>
        </a:prstGeom>
        <a:solidFill>
          <a:schemeClr val="lt1">
            <a:alpha val="90000"/>
            <a:hueOff val="0"/>
            <a:satOff val="0"/>
            <a:lumOff val="0"/>
            <a:alphaOff val="0"/>
          </a:schemeClr>
        </a:solidFill>
        <a:ln w="9525" cap="flat" cmpd="sng" algn="ctr">
          <a:solidFill>
            <a:schemeClr val="bg2">
              <a:lumMod val="5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MY" sz="1700" kern="1200" dirty="0" smtClean="0">
              <a:solidFill>
                <a:schemeClr val="tx1"/>
              </a:solidFill>
              <a:latin typeface="Calibri" pitchFamily="34" charset="0"/>
            </a:rPr>
            <a:t>Eleventh Malaysia Plan </a:t>
          </a:r>
          <a:endParaRPr lang="en-MY" sz="1700" kern="1200" dirty="0">
            <a:solidFill>
              <a:schemeClr val="tx1"/>
            </a:solidFill>
            <a:latin typeface="Calibri" pitchFamily="34" charset="0"/>
          </a:endParaRPr>
        </a:p>
        <a:p>
          <a:pPr marL="171450" lvl="1" indent="-171450" algn="l" defTabSz="755650">
            <a:lnSpc>
              <a:spcPct val="90000"/>
            </a:lnSpc>
            <a:spcBef>
              <a:spcPct val="0"/>
            </a:spcBef>
            <a:spcAft>
              <a:spcPct val="15000"/>
            </a:spcAft>
            <a:buChar char="••"/>
          </a:pPr>
          <a:r>
            <a:rPr lang="en-MY" sz="1700" kern="1200" dirty="0" smtClean="0">
              <a:solidFill>
                <a:schemeClr val="tx1"/>
              </a:solidFill>
              <a:latin typeface="Calibri" pitchFamily="34" charset="0"/>
            </a:rPr>
            <a:t>National Climate Change Policy</a:t>
          </a:r>
          <a:endParaRPr lang="en-MY" sz="1700" kern="1200" dirty="0">
            <a:solidFill>
              <a:schemeClr val="tx1"/>
            </a:solidFill>
            <a:latin typeface="Calibri" pitchFamily="34" charset="0"/>
          </a:endParaRPr>
        </a:p>
        <a:p>
          <a:pPr marL="171450" lvl="1" indent="-171450" algn="l" defTabSz="755650">
            <a:lnSpc>
              <a:spcPct val="90000"/>
            </a:lnSpc>
            <a:spcBef>
              <a:spcPct val="0"/>
            </a:spcBef>
            <a:spcAft>
              <a:spcPct val="15000"/>
            </a:spcAft>
            <a:buChar char="••"/>
          </a:pPr>
          <a:r>
            <a:rPr lang="en-MY" sz="1700" kern="1200" dirty="0" smtClean="0">
              <a:solidFill>
                <a:schemeClr val="tx1"/>
              </a:solidFill>
              <a:latin typeface="Calibri" pitchFamily="34" charset="0"/>
            </a:rPr>
            <a:t>National Green Technology Policy</a:t>
          </a:r>
          <a:endParaRPr lang="en-MY" sz="1700" kern="1200" dirty="0">
            <a:solidFill>
              <a:schemeClr val="tx1"/>
            </a:solidFill>
            <a:latin typeface="Calibri" pitchFamily="34" charset="0"/>
          </a:endParaRPr>
        </a:p>
        <a:p>
          <a:pPr marL="171450" lvl="1" indent="-171450" algn="l" defTabSz="755650">
            <a:lnSpc>
              <a:spcPct val="90000"/>
            </a:lnSpc>
            <a:spcBef>
              <a:spcPct val="0"/>
            </a:spcBef>
            <a:spcAft>
              <a:spcPct val="15000"/>
            </a:spcAft>
            <a:buChar char="••"/>
          </a:pPr>
          <a:r>
            <a:rPr lang="en-MY" sz="1700" kern="1200" dirty="0" smtClean="0">
              <a:solidFill>
                <a:schemeClr val="tx1"/>
              </a:solidFill>
              <a:latin typeface="Calibri" pitchFamily="34" charset="0"/>
            </a:rPr>
            <a:t>National Environment Policy </a:t>
          </a:r>
          <a:endParaRPr lang="en-MY" sz="1700" kern="1200" dirty="0">
            <a:solidFill>
              <a:schemeClr val="tx1"/>
            </a:solidFill>
            <a:latin typeface="Calibri" pitchFamily="34" charset="0"/>
          </a:endParaRPr>
        </a:p>
        <a:p>
          <a:pPr marL="171450" lvl="1" indent="-171450" algn="l" defTabSz="755650">
            <a:lnSpc>
              <a:spcPct val="90000"/>
            </a:lnSpc>
            <a:spcBef>
              <a:spcPct val="0"/>
            </a:spcBef>
            <a:spcAft>
              <a:spcPct val="15000"/>
            </a:spcAft>
            <a:buChar char="••"/>
          </a:pPr>
          <a:r>
            <a:rPr lang="en-MY" sz="1700" kern="1200" dirty="0" smtClean="0">
              <a:solidFill>
                <a:schemeClr val="tx1"/>
              </a:solidFill>
              <a:latin typeface="Calibri" pitchFamily="34" charset="0"/>
            </a:rPr>
            <a:t>National Urbanization Policy</a:t>
          </a:r>
          <a:endParaRPr lang="en-MY" sz="1700" kern="1200" dirty="0">
            <a:solidFill>
              <a:schemeClr val="tx1"/>
            </a:solidFill>
            <a:latin typeface="Calibri"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alibri" pitchFamily="34" charset="0"/>
            </a:rPr>
            <a:t>Green Technology Master Plan</a:t>
          </a:r>
          <a:endParaRPr lang="en-MY" sz="1700" kern="1200" dirty="0">
            <a:solidFill>
              <a:schemeClr val="tx1"/>
            </a:solidFill>
            <a:latin typeface="Calibri" pitchFamily="34" charset="0"/>
          </a:endParaRPr>
        </a:p>
        <a:p>
          <a:pPr marL="171450" lvl="1" indent="-171450" algn="l" defTabSz="755650">
            <a:lnSpc>
              <a:spcPct val="90000"/>
            </a:lnSpc>
            <a:spcBef>
              <a:spcPct val="0"/>
            </a:spcBef>
            <a:spcAft>
              <a:spcPct val="15000"/>
            </a:spcAft>
            <a:buChar char="••"/>
          </a:pPr>
          <a:r>
            <a:rPr lang="en-MY" sz="1700" kern="1200" dirty="0" smtClean="0">
              <a:solidFill>
                <a:schemeClr val="tx1"/>
              </a:solidFill>
              <a:latin typeface="Calibri" pitchFamily="34" charset="0"/>
            </a:rPr>
            <a:t>Green City Action Plan</a:t>
          </a:r>
          <a:endParaRPr lang="en-MY" sz="1700" kern="1200" dirty="0"/>
        </a:p>
        <a:p>
          <a:pPr marL="171450" lvl="1" indent="-171450" algn="l" defTabSz="755650">
            <a:lnSpc>
              <a:spcPct val="90000"/>
            </a:lnSpc>
            <a:spcBef>
              <a:spcPct val="0"/>
            </a:spcBef>
            <a:spcAft>
              <a:spcPct val="15000"/>
            </a:spcAft>
            <a:buChar char="••"/>
          </a:pPr>
          <a:r>
            <a:rPr lang="en-MY" sz="1700" b="0" kern="1200" dirty="0" smtClean="0">
              <a:solidFill>
                <a:schemeClr val="tx1"/>
              </a:solidFill>
              <a:latin typeface="Calibri" pitchFamily="34" charset="0"/>
            </a:rPr>
            <a:t>National </a:t>
          </a:r>
          <a:r>
            <a:rPr lang="en-MY" sz="1700" b="0" i="0" kern="1200" dirty="0" smtClean="0">
              <a:solidFill>
                <a:schemeClr val="tx1"/>
              </a:solidFill>
              <a:latin typeface="Calibri" pitchFamily="34" charset="0"/>
            </a:rPr>
            <a:t>Strategic Plan for Solid Waste Management</a:t>
          </a:r>
          <a:endParaRPr lang="en-MY" sz="1700" kern="1200" dirty="0">
            <a:solidFill>
              <a:schemeClr val="tx1"/>
            </a:solidFill>
            <a:latin typeface="Calibri" pitchFamily="34" charset="0"/>
          </a:endParaRPr>
        </a:p>
        <a:p>
          <a:pPr marL="171450" lvl="1" indent="-171450" algn="l" defTabSz="755650">
            <a:lnSpc>
              <a:spcPct val="90000"/>
            </a:lnSpc>
            <a:spcBef>
              <a:spcPct val="0"/>
            </a:spcBef>
            <a:spcAft>
              <a:spcPct val="15000"/>
            </a:spcAft>
            <a:buChar char="••"/>
          </a:pPr>
          <a:r>
            <a:rPr lang="en-MY" sz="1700" kern="1200" dirty="0" smtClean="0">
              <a:solidFill>
                <a:schemeClr val="tx1"/>
              </a:solidFill>
              <a:latin typeface="Calibri" pitchFamily="34" charset="0"/>
            </a:rPr>
            <a:t>Third National Communications (TNC) and Biennial Update Report (BUR) </a:t>
          </a:r>
          <a:endParaRPr lang="en-MY" sz="1700" kern="1200" dirty="0">
            <a:solidFill>
              <a:schemeClr val="tx1"/>
            </a:solidFill>
            <a:latin typeface="Calibri" pitchFamily="34" charset="0"/>
          </a:endParaRPr>
        </a:p>
      </dsp:txBody>
      <dsp:txXfrm>
        <a:off x="799546" y="667065"/>
        <a:ext cx="3215224" cy="36555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45766" cy="494344"/>
          </a:xfrm>
          <a:prstGeom prst="rect">
            <a:avLst/>
          </a:prstGeom>
        </p:spPr>
        <p:txBody>
          <a:bodyPr vert="horz" lIns="91431" tIns="45715" rIns="91431" bIns="45715" rtlCol="0"/>
          <a:lstStyle>
            <a:lvl1pPr algn="l">
              <a:defRPr sz="1200"/>
            </a:lvl1pPr>
          </a:lstStyle>
          <a:p>
            <a:endParaRPr lang="en-MY"/>
          </a:p>
        </p:txBody>
      </p:sp>
      <p:sp>
        <p:nvSpPr>
          <p:cNvPr id="3" name="Date Placeholder 2"/>
          <p:cNvSpPr>
            <a:spLocks noGrp="1"/>
          </p:cNvSpPr>
          <p:nvPr>
            <p:ph type="dt" sz="quarter" idx="1"/>
          </p:nvPr>
        </p:nvSpPr>
        <p:spPr>
          <a:xfrm>
            <a:off x="3850320" y="4"/>
            <a:ext cx="2945766" cy="494344"/>
          </a:xfrm>
          <a:prstGeom prst="rect">
            <a:avLst/>
          </a:prstGeom>
        </p:spPr>
        <p:txBody>
          <a:bodyPr vert="horz" lIns="91431" tIns="45715" rIns="91431" bIns="45715" rtlCol="0"/>
          <a:lstStyle>
            <a:lvl1pPr algn="r">
              <a:defRPr sz="1200"/>
            </a:lvl1pPr>
          </a:lstStyle>
          <a:p>
            <a:fld id="{6510588D-F314-45CF-B098-7F8100DCD41A}" type="datetimeFigureOut">
              <a:rPr lang="en-MY" smtClean="0"/>
              <a:pPr/>
              <a:t>27/11/2017</a:t>
            </a:fld>
            <a:endParaRPr lang="en-MY"/>
          </a:p>
        </p:txBody>
      </p:sp>
      <p:sp>
        <p:nvSpPr>
          <p:cNvPr id="4" name="Footer Placeholder 3"/>
          <p:cNvSpPr>
            <a:spLocks noGrp="1"/>
          </p:cNvSpPr>
          <p:nvPr>
            <p:ph type="ftr" sz="quarter" idx="2"/>
          </p:nvPr>
        </p:nvSpPr>
        <p:spPr>
          <a:xfrm>
            <a:off x="2" y="9376742"/>
            <a:ext cx="2945766" cy="494343"/>
          </a:xfrm>
          <a:prstGeom prst="rect">
            <a:avLst/>
          </a:prstGeom>
        </p:spPr>
        <p:txBody>
          <a:bodyPr vert="horz" lIns="91431" tIns="45715" rIns="91431" bIns="45715" rtlCol="0" anchor="b"/>
          <a:lstStyle>
            <a:lvl1pPr algn="l">
              <a:defRPr sz="1200"/>
            </a:lvl1pPr>
          </a:lstStyle>
          <a:p>
            <a:endParaRPr lang="en-MY"/>
          </a:p>
        </p:txBody>
      </p:sp>
      <p:sp>
        <p:nvSpPr>
          <p:cNvPr id="5" name="Slide Number Placeholder 4"/>
          <p:cNvSpPr>
            <a:spLocks noGrp="1"/>
          </p:cNvSpPr>
          <p:nvPr>
            <p:ph type="sldNum" sz="quarter" idx="3"/>
          </p:nvPr>
        </p:nvSpPr>
        <p:spPr>
          <a:xfrm>
            <a:off x="3850320" y="9376742"/>
            <a:ext cx="2945766" cy="494343"/>
          </a:xfrm>
          <a:prstGeom prst="rect">
            <a:avLst/>
          </a:prstGeom>
        </p:spPr>
        <p:txBody>
          <a:bodyPr vert="horz" lIns="91431" tIns="45715" rIns="91431" bIns="45715" rtlCol="0" anchor="b"/>
          <a:lstStyle>
            <a:lvl1pPr algn="r">
              <a:defRPr sz="1200"/>
            </a:lvl1pPr>
          </a:lstStyle>
          <a:p>
            <a:fld id="{CC8CB0C7-E1A8-4974-BC2E-52C1A6F2A719}" type="slidenum">
              <a:rPr lang="en-MY" smtClean="0"/>
              <a:pPr/>
              <a:t>‹#›</a:t>
            </a:fld>
            <a:endParaRPr lang="en-MY"/>
          </a:p>
        </p:txBody>
      </p:sp>
    </p:spTree>
    <p:extLst>
      <p:ext uri="{BB962C8B-B14F-4D97-AF65-F5344CB8AC3E}">
        <p14:creationId xmlns:p14="http://schemas.microsoft.com/office/powerpoint/2010/main" val="1076885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3634"/>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2" y="3"/>
            <a:ext cx="2945659" cy="493634"/>
          </a:xfrm>
          <a:prstGeom prst="rect">
            <a:avLst/>
          </a:prstGeom>
        </p:spPr>
        <p:txBody>
          <a:bodyPr vert="horz" lIns="91431" tIns="45715" rIns="91431" bIns="45715" rtlCol="0"/>
          <a:lstStyle>
            <a:lvl1pPr algn="r">
              <a:defRPr sz="1200"/>
            </a:lvl1pPr>
          </a:lstStyle>
          <a:p>
            <a:fld id="{ADF072B1-2673-44D7-89EB-421CAC2C18C9}" type="datetimeFigureOut">
              <a:rPr lang="en-US" smtClean="0"/>
              <a:pPr/>
              <a:t>11/27/2017</a:t>
            </a:fld>
            <a:endParaRPr lang="en-US"/>
          </a:p>
        </p:txBody>
      </p:sp>
      <p:sp>
        <p:nvSpPr>
          <p:cNvPr id="4" name="Slide Image Placeholder 3"/>
          <p:cNvSpPr>
            <a:spLocks noGrp="1" noRot="1" noChangeAspect="1"/>
          </p:cNvSpPr>
          <p:nvPr>
            <p:ph type="sldImg" idx="2"/>
          </p:nvPr>
        </p:nvSpPr>
        <p:spPr>
          <a:xfrm>
            <a:off x="928688" y="738188"/>
            <a:ext cx="4940300" cy="3705225"/>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689516"/>
            <a:ext cx="5438140" cy="4442699"/>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20"/>
            <a:ext cx="2945659" cy="493634"/>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377320"/>
            <a:ext cx="2945659" cy="493634"/>
          </a:xfrm>
          <a:prstGeom prst="rect">
            <a:avLst/>
          </a:prstGeom>
        </p:spPr>
        <p:txBody>
          <a:bodyPr vert="horz" lIns="91431" tIns="45715" rIns="91431" bIns="45715" rtlCol="0" anchor="b"/>
          <a:lstStyle>
            <a:lvl1pPr algn="r">
              <a:defRPr sz="1200"/>
            </a:lvl1pPr>
          </a:lstStyle>
          <a:p>
            <a:fld id="{1A06F2AF-C8EF-4460-B2FD-D58A41D6FCC0}" type="slidenum">
              <a:rPr lang="en-US" smtClean="0"/>
              <a:pPr/>
              <a:t>‹#›</a:t>
            </a:fld>
            <a:endParaRPr lang="en-US"/>
          </a:p>
        </p:txBody>
      </p:sp>
    </p:spTree>
    <p:extLst>
      <p:ext uri="{BB962C8B-B14F-4D97-AF65-F5344CB8AC3E}">
        <p14:creationId xmlns:p14="http://schemas.microsoft.com/office/powerpoint/2010/main" val="218148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Good morning ladies and gentlemen. First and foremost, I wish to thank UNSD for </a:t>
            </a:r>
            <a:r>
              <a:rPr lang="en-US" dirty="0" err="1" smtClean="0"/>
              <a:t>for</a:t>
            </a:r>
            <a:r>
              <a:rPr lang="en-US" dirty="0" smtClean="0"/>
              <a:t> giving us an</a:t>
            </a:r>
            <a:r>
              <a:rPr lang="en-US" baseline="0" dirty="0" smtClean="0"/>
              <a:t> opportunity </a:t>
            </a:r>
            <a:r>
              <a:rPr lang="en-US" dirty="0" smtClean="0"/>
              <a:t>to deliver the presentation on </a:t>
            </a:r>
            <a:r>
              <a:rPr lang="en-MY" sz="1200" b="0" dirty="0" smtClean="0">
                <a:solidFill>
                  <a:schemeClr val="accent5">
                    <a:lumMod val="75000"/>
                  </a:schemeClr>
                </a:solidFill>
                <a:latin typeface="Arial Black" pitchFamily="34" charset="0"/>
                <a:cs typeface="Vijaya" panose="020B0604020202020204" pitchFamily="34" charset="0"/>
              </a:rPr>
              <a:t>Roadmap for System of Environmental-Economic Accounting (SEEA), Malaysia</a:t>
            </a:r>
            <a:r>
              <a:rPr lang="en-MY" sz="1200" b="0" baseline="0" dirty="0" smtClean="0">
                <a:solidFill>
                  <a:schemeClr val="accent5">
                    <a:lumMod val="75000"/>
                  </a:schemeClr>
                </a:solidFill>
                <a:latin typeface="Arial Black" pitchFamily="34" charset="0"/>
                <a:cs typeface="Vijaya" panose="020B0604020202020204" pitchFamily="34" charset="0"/>
              </a:rPr>
              <a:t> </a:t>
            </a:r>
            <a:r>
              <a:rPr lang="en-MY" sz="1200" b="0" dirty="0" smtClean="0">
                <a:solidFill>
                  <a:schemeClr val="accent5">
                    <a:lumMod val="75000"/>
                  </a:schemeClr>
                </a:solidFill>
                <a:latin typeface="Arial Black" pitchFamily="34" charset="0"/>
                <a:cs typeface="Vijaya" panose="020B0604020202020204" pitchFamily="34" charset="0"/>
              </a:rPr>
              <a:t>2016-2020</a:t>
            </a:r>
          </a:p>
          <a:p>
            <a:pPr algn="just"/>
            <a:endParaRPr lang="en-MY" sz="1200" b="1" dirty="0" smtClean="0">
              <a:solidFill>
                <a:schemeClr val="accent5">
                  <a:lumMod val="75000"/>
                </a:schemeClr>
              </a:solidFill>
              <a:latin typeface="Arial Black" pitchFamily="34" charset="0"/>
              <a:cs typeface="Vijaya" panose="020B0604020202020204" pitchFamily="34" charset="0"/>
            </a:endParaRPr>
          </a:p>
          <a:p>
            <a:pPr algn="just"/>
            <a:r>
              <a:rPr lang="en-US" dirty="0" smtClean="0"/>
              <a:t>It is indeed a great honor for Malaysia to take part in </a:t>
            </a:r>
            <a:r>
              <a:rPr lang="en-US" b="0" dirty="0" smtClean="0"/>
              <a:t>this event. </a:t>
            </a:r>
          </a:p>
          <a:p>
            <a:pPr algn="just"/>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a:t>
            </a:r>
            <a:r>
              <a:rPr lang="en-US" baseline="0" dirty="0" smtClean="0"/>
              <a:t> SEEA Energy Account can an input to</a:t>
            </a:r>
          </a:p>
          <a:p>
            <a:endParaRPr lang="en-US" baseline="0" dirty="0" smtClean="0"/>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Eleventh Malaysia Plan </a:t>
            </a:r>
          </a:p>
          <a:p>
            <a:pPr marL="114300" marR="0" lvl="0" indent="-11430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libri" pitchFamily="34" charset="0"/>
              </a:rPr>
              <a:t>National Energy Policy</a:t>
            </a:r>
            <a:endParaRPr lang="en-MY" dirty="0" smtClean="0">
              <a:solidFill>
                <a:schemeClr val="tx1"/>
              </a:solidFill>
              <a:latin typeface="Calibri" pitchFamily="34" charset="0"/>
            </a:endParaRPr>
          </a:p>
          <a:p>
            <a:pPr marL="114300" marR="0" lvl="0" indent="-114300" defTabSz="914400" eaLnBrk="1" fontAlgn="auto" latinLnBrk="0" hangingPunct="1">
              <a:lnSpc>
                <a:spcPct val="100000"/>
              </a:lnSpc>
              <a:spcBef>
                <a:spcPts val="0"/>
              </a:spcBef>
              <a:spcAft>
                <a:spcPts val="0"/>
              </a:spcAft>
              <a:buClrTx/>
              <a:buSzTx/>
              <a:buFontTx/>
              <a:buNone/>
              <a:tabLst/>
              <a:defRPr/>
            </a:pPr>
            <a:r>
              <a:rPr lang="en-MY" dirty="0" smtClean="0">
                <a:solidFill>
                  <a:schemeClr val="tx1"/>
                </a:solidFill>
                <a:latin typeface="Calibri" pitchFamily="34" charset="0"/>
              </a:rPr>
              <a:t>National Climate Change Policy</a:t>
            </a: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National Environment Policy </a:t>
            </a: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National Green Technology Policy</a:t>
            </a: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National Mineral Policy</a:t>
            </a:r>
          </a:p>
          <a:p>
            <a:pPr marL="114300" lvl="0" indent="-114300" defTabSz="622300">
              <a:lnSpc>
                <a:spcPct val="90000"/>
              </a:lnSpc>
              <a:spcBef>
                <a:spcPct val="0"/>
              </a:spcBef>
              <a:spcAft>
                <a:spcPct val="15000"/>
              </a:spcAft>
              <a:buNone/>
            </a:pPr>
            <a:r>
              <a:rPr lang="en-US" dirty="0" smtClean="0">
                <a:solidFill>
                  <a:schemeClr val="tx1"/>
                </a:solidFill>
                <a:latin typeface="Calibri" pitchFamily="34" charset="0"/>
              </a:rPr>
              <a:t>Green Technology Master Plan</a:t>
            </a:r>
            <a:endParaRPr lang="en-MY" dirty="0" smtClean="0">
              <a:solidFill>
                <a:schemeClr val="tx1"/>
              </a:solidFill>
              <a:latin typeface="Calibri" pitchFamily="34" charset="0"/>
            </a:endParaRP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National Energy Efficiency Action Plan</a:t>
            </a: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National Renewable Energy Policy and Action Plan</a:t>
            </a: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Second National Physical Plan</a:t>
            </a: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Government Green Procurement Action Plan </a:t>
            </a:r>
          </a:p>
          <a:p>
            <a:pPr lvl="0"/>
            <a:r>
              <a:rPr lang="en-MY" dirty="0" smtClean="0">
                <a:solidFill>
                  <a:schemeClr val="tx1"/>
                </a:solidFill>
                <a:latin typeface="Calibri" pitchFamily="34" charset="0"/>
              </a:rPr>
              <a:t>Green City Action Plan</a:t>
            </a:r>
          </a:p>
          <a:p>
            <a:pPr marL="114300" lvl="0" indent="-114300" defTabSz="622300">
              <a:lnSpc>
                <a:spcPct val="90000"/>
              </a:lnSpc>
              <a:spcBef>
                <a:spcPct val="0"/>
              </a:spcBef>
              <a:spcAft>
                <a:spcPct val="15000"/>
              </a:spcAft>
              <a:buNone/>
            </a:pPr>
            <a:r>
              <a:rPr lang="en-MY" b="0" dirty="0" smtClean="0">
                <a:solidFill>
                  <a:schemeClr val="tx1"/>
                </a:solidFill>
                <a:latin typeface="Calibri" pitchFamily="34" charset="0"/>
              </a:rPr>
              <a:t>National </a:t>
            </a:r>
            <a:r>
              <a:rPr lang="en-MY" b="0" i="0" dirty="0" smtClean="0">
                <a:solidFill>
                  <a:schemeClr val="tx1"/>
                </a:solidFill>
                <a:latin typeface="Calibri" pitchFamily="34" charset="0"/>
              </a:rPr>
              <a:t>Strategic Plan for Solid Waste Management</a:t>
            </a:r>
            <a:endParaRPr lang="en-MY" i="0" dirty="0" smtClean="0">
              <a:solidFill>
                <a:schemeClr val="tx1"/>
              </a:solidFill>
              <a:latin typeface="Calibri" pitchFamily="34" charset="0"/>
            </a:endParaRPr>
          </a:p>
          <a:p>
            <a:pPr marL="114300" lvl="0" indent="-114300" defTabSz="622300">
              <a:lnSpc>
                <a:spcPct val="90000"/>
              </a:lnSpc>
              <a:spcBef>
                <a:spcPct val="0"/>
              </a:spcBef>
              <a:spcAft>
                <a:spcPct val="15000"/>
              </a:spcAft>
              <a:buNone/>
            </a:pPr>
            <a:r>
              <a:rPr lang="en-MY" dirty="0" smtClean="0">
                <a:solidFill>
                  <a:schemeClr val="tx1"/>
                </a:solidFill>
                <a:latin typeface="Calibri" pitchFamily="34" charset="0"/>
              </a:rPr>
              <a:t>Third National Communications (TNC) and Biennial Update Report (BUR) </a:t>
            </a:r>
            <a:endParaRPr lang="en-MY" dirty="0">
              <a:solidFill>
                <a:schemeClr val="tx1"/>
              </a:solidFill>
              <a:latin typeface="Calibri" pitchFamily="34" charset="0"/>
            </a:endParaRPr>
          </a:p>
        </p:txBody>
      </p:sp>
      <p:sp>
        <p:nvSpPr>
          <p:cNvPr id="4" name="Slide Number Placeholder 3"/>
          <p:cNvSpPr>
            <a:spLocks noGrp="1"/>
          </p:cNvSpPr>
          <p:nvPr>
            <p:ph type="sldNum" sz="quarter" idx="10"/>
          </p:nvPr>
        </p:nvSpPr>
        <p:spPr/>
        <p:txBody>
          <a:bodyPr/>
          <a:lstStyle/>
          <a:p>
            <a:fld id="{1A06F2AF-C8EF-4460-B2FD-D58A41D6FCC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r>
              <a:rPr lang="en-US" baseline="0" dirty="0" smtClean="0"/>
              <a:t>To ensure the successfulness of the compilation of environment accounts and statistics, the Planning &amp; Development of Environment Statistics Committee was set up on 9 November 2016. It consists of:</a:t>
            </a:r>
          </a:p>
          <a:p>
            <a:endParaRPr lang="en-US" baseline="0" dirty="0" smtClean="0"/>
          </a:p>
          <a:p>
            <a:r>
              <a:rPr lang="en-US" baseline="0" dirty="0" smtClean="0"/>
              <a:t>Steering Committee chaired by Deputy General Director (Macro) Economic Planning Unit. It will give guidelines and endorse the implementation of environment account/statistics.</a:t>
            </a:r>
          </a:p>
          <a:p>
            <a:endParaRPr lang="en-US" baseline="0" dirty="0" smtClean="0"/>
          </a:p>
          <a:p>
            <a:r>
              <a:rPr lang="en-US" baseline="0" dirty="0" smtClean="0"/>
              <a:t>Technical Committee chaired by Deputy Chief Statistician Social/Demographic </a:t>
            </a:r>
            <a:r>
              <a:rPr lang="en-US" baseline="0" dirty="0" err="1" smtClean="0"/>
              <a:t>Programme</a:t>
            </a:r>
            <a:r>
              <a:rPr lang="en-US" baseline="0" dirty="0" smtClean="0"/>
              <a:t>. It will provide technical coordination for the development of environment accounts/statistics; and</a:t>
            </a:r>
          </a:p>
          <a:p>
            <a:endParaRPr lang="en-US" baseline="0" dirty="0" smtClean="0"/>
          </a:p>
          <a:p>
            <a:r>
              <a:rPr lang="en-US" baseline="0" dirty="0" smtClean="0"/>
              <a:t>Technical Working Group. These working group will lead the development of environment account/statistics. Currently, we already set up the </a:t>
            </a:r>
            <a:r>
              <a:rPr lang="en-US" baseline="0" dirty="0" err="1" smtClean="0"/>
              <a:t>MySEEA</a:t>
            </a:r>
            <a:r>
              <a:rPr lang="en-US" baseline="0" dirty="0" smtClean="0"/>
              <a:t> Energy Account working group and Water account. The working group will be set up based on the new environment statistics to be developed. </a:t>
            </a:r>
          </a:p>
          <a:p>
            <a:endParaRPr lang="en-US" baseline="0" dirty="0" smtClean="0"/>
          </a:p>
          <a:p>
            <a:r>
              <a:rPr lang="en-US" baseline="0" dirty="0" smtClean="0"/>
              <a:t>Membership of the committee will be reviewed from time to time.</a:t>
            </a:r>
          </a:p>
          <a:p>
            <a:endParaRPr lang="en-US" baseline="0" dirty="0" smtClean="0"/>
          </a:p>
          <a:p>
            <a:pPr marL="126985" indent="-126985"/>
            <a:r>
              <a:rPr lang="en-US" baseline="0" dirty="0" smtClean="0"/>
              <a:t>Note: </a:t>
            </a:r>
            <a:r>
              <a:rPr lang="en-US" sz="1200" b="0" dirty="0" smtClean="0">
                <a:solidFill>
                  <a:sysClr val="windowText" lastClr="000000"/>
                </a:solidFill>
                <a:latin typeface="Tahoma" pitchFamily="34" charset="0"/>
                <a:ea typeface="Tahoma" pitchFamily="34" charset="0"/>
                <a:cs typeface="Tahoma" pitchFamily="34" charset="0"/>
              </a:rPr>
              <a:t>New environment statistics</a:t>
            </a:r>
            <a:r>
              <a:rPr lang="en-US" sz="1200" b="0" baseline="0" dirty="0" smtClean="0">
                <a:solidFill>
                  <a:sysClr val="windowText" lastClr="000000"/>
                </a:solidFill>
                <a:latin typeface="Tahoma" pitchFamily="34" charset="0"/>
                <a:ea typeface="Tahoma" pitchFamily="34" charset="0"/>
                <a:cs typeface="Tahoma" pitchFamily="34" charset="0"/>
              </a:rPr>
              <a:t> is a existing statistics that need to be updated based on a latest manual released by the UNSD or if DOSM received any statistics project from the international organization.</a:t>
            </a:r>
            <a:endParaRPr lang="en-US" sz="1200" b="0" dirty="0" smtClean="0">
              <a:solidFill>
                <a:sysClr val="windowText" lastClr="000000"/>
              </a:solidFill>
              <a:latin typeface="Tahoma" pitchFamily="34" charset="0"/>
              <a:ea typeface="Tahoma" pitchFamily="34" charset="0"/>
              <a:cs typeface="Tahoma" pitchFamily="34" charset="0"/>
            </a:endParaRPr>
          </a:p>
          <a:p>
            <a:endParaRPr lang="en-US" dirty="0"/>
          </a:p>
        </p:txBody>
      </p:sp>
      <p:sp>
        <p:nvSpPr>
          <p:cNvPr id="4" name="Footer Placeholder 3"/>
          <p:cNvSpPr>
            <a:spLocks noGrp="1"/>
          </p:cNvSpPr>
          <p:nvPr>
            <p:ph type="ftr" sz="quarter" idx="10"/>
          </p:nvPr>
        </p:nvSpPr>
        <p:spPr/>
        <p:txBody>
          <a:bodyPr/>
          <a:lstStyle/>
          <a:p>
            <a:r>
              <a:rPr lang="en-MY" smtClean="0"/>
              <a:t>MESYUARAT JAWATANKUASA PENGGUNA UTAMA Bil. 1/2014</a:t>
            </a:r>
            <a:endParaRPr lang="en-MY"/>
          </a:p>
        </p:txBody>
      </p:sp>
      <p:sp>
        <p:nvSpPr>
          <p:cNvPr id="5" name="Slide Number Placeholder 4"/>
          <p:cNvSpPr>
            <a:spLocks noGrp="1"/>
          </p:cNvSpPr>
          <p:nvPr>
            <p:ph type="sldNum" sz="quarter" idx="11"/>
          </p:nvPr>
        </p:nvSpPr>
        <p:spPr/>
        <p:txBody>
          <a:bodyPr/>
          <a:lstStyle/>
          <a:p>
            <a:fld id="{89BD07F6-5993-4D1D-BF50-DDD75061D58A}" type="slidenum">
              <a:rPr lang="en-MY" smtClean="0"/>
              <a:pPr/>
              <a:t>13</a:t>
            </a:fld>
            <a:endParaRPr lang="en-M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marL="514319" indent="-514319">
              <a:spcBef>
                <a:spcPct val="20000"/>
              </a:spcBef>
              <a:defRPr/>
            </a:pPr>
            <a:r>
              <a:rPr lang="en-US" sz="2400" dirty="0" smtClean="0"/>
              <a:t>In process of</a:t>
            </a:r>
            <a:r>
              <a:rPr lang="en-US" sz="2400" baseline="0" dirty="0" smtClean="0"/>
              <a:t> compiling SEEA in </a:t>
            </a:r>
            <a:r>
              <a:rPr lang="en-US" sz="2400" dirty="0" smtClean="0"/>
              <a:t>Malaysia, we face issues &amp; challenges in term of:</a:t>
            </a:r>
          </a:p>
          <a:p>
            <a:pPr lvl="1">
              <a:buFontTx/>
              <a:buNone/>
            </a:pPr>
            <a:endParaRPr lang="en-US" sz="2000" dirty="0" smtClean="0"/>
          </a:p>
          <a:p>
            <a:pPr lvl="0"/>
            <a:r>
              <a:rPr lang="en-US" dirty="0" smtClean="0">
                <a:solidFill>
                  <a:schemeClr val="tx1"/>
                </a:solidFill>
              </a:rPr>
              <a:t>1. Data limitation</a:t>
            </a:r>
          </a:p>
          <a:p>
            <a:pPr lvl="1"/>
            <a:r>
              <a:rPr lang="en-US" sz="2000" dirty="0" smtClean="0"/>
              <a:t>- Data/information are scattered</a:t>
            </a:r>
          </a:p>
          <a:p>
            <a:pPr lvl="1">
              <a:buFontTx/>
              <a:buChar char="-"/>
            </a:pPr>
            <a:r>
              <a:rPr lang="en-US" sz="2000" dirty="0" smtClean="0"/>
              <a:t>Data produced just for specific objectives</a:t>
            </a:r>
          </a:p>
          <a:p>
            <a:pPr lvl="1">
              <a:buFontTx/>
              <a:buChar char="-"/>
            </a:pPr>
            <a:r>
              <a:rPr lang="en-US" sz="1400" dirty="0" smtClean="0"/>
              <a:t>Level of data accessibility especially in the state level</a:t>
            </a:r>
          </a:p>
          <a:p>
            <a:pPr lvl="1">
              <a:buFontTx/>
              <a:buChar char="-"/>
            </a:pPr>
            <a:r>
              <a:rPr lang="en-US" sz="1400" dirty="0" smtClean="0"/>
              <a:t>Estimation methodology</a:t>
            </a:r>
          </a:p>
          <a:p>
            <a:pPr lvl="1">
              <a:buFontTx/>
              <a:buNone/>
            </a:pPr>
            <a:endParaRPr lang="en-US" sz="2000" dirty="0" smtClean="0"/>
          </a:p>
          <a:p>
            <a:pPr lvl="0"/>
            <a:r>
              <a:rPr lang="en-US" dirty="0" smtClean="0">
                <a:solidFill>
                  <a:schemeClr val="tx1"/>
                </a:solidFill>
              </a:rPr>
              <a:t>2. Coordination</a:t>
            </a:r>
          </a:p>
          <a:p>
            <a:pPr lvl="1">
              <a:buFontTx/>
              <a:buChar char="-"/>
            </a:pPr>
            <a:r>
              <a:rPr lang="en-US" sz="2000" dirty="0" smtClean="0"/>
              <a:t>Full commitment and collaboration from all related agencies</a:t>
            </a:r>
          </a:p>
          <a:p>
            <a:pPr lvl="1">
              <a:buFontTx/>
              <a:buChar char="-"/>
            </a:pPr>
            <a:r>
              <a:rPr lang="en-AU" sz="1400" dirty="0" smtClean="0"/>
              <a:t>Convincing the policy makers on the relevance of SEEA for development planning in Malaysia</a:t>
            </a:r>
            <a:r>
              <a:rPr lang="en-US" sz="1400" baseline="0" dirty="0" smtClean="0"/>
              <a:t> </a:t>
            </a:r>
          </a:p>
          <a:p>
            <a:pPr lvl="1">
              <a:buFontTx/>
              <a:buChar char="-"/>
            </a:pPr>
            <a:r>
              <a:rPr lang="en-US" sz="1400" dirty="0" smtClean="0"/>
              <a:t>Support from private sector</a:t>
            </a:r>
          </a:p>
          <a:p>
            <a:pPr marL="514319" indent="-514319">
              <a:spcBef>
                <a:spcPct val="20000"/>
              </a:spcBef>
              <a:defRPr/>
            </a:pPr>
            <a:endParaRPr lang="en-US" sz="2400" dirty="0" smtClean="0"/>
          </a:p>
          <a:p>
            <a:pPr marL="514319" marR="0" lvl="0" indent="-514319" algn="l" defTabSz="914400" rtl="0" eaLnBrk="1" fontAlgn="auto" latinLnBrk="0" hangingPunct="1">
              <a:lnSpc>
                <a:spcPct val="100000"/>
              </a:lnSpc>
              <a:spcBef>
                <a:spcPct val="20000"/>
              </a:spcBef>
              <a:spcAft>
                <a:spcPts val="0"/>
              </a:spcAft>
              <a:buClrTx/>
              <a:buSzTx/>
              <a:buFontTx/>
              <a:buNone/>
              <a:tabLst/>
              <a:defRPr/>
            </a:pPr>
            <a:r>
              <a:rPr lang="en-US" sz="2400" dirty="0" smtClean="0"/>
              <a:t>3. </a:t>
            </a:r>
            <a:r>
              <a:rPr lang="en-US" sz="2400" b="0" dirty="0" smtClean="0">
                <a:solidFill>
                  <a:schemeClr val="tx1"/>
                </a:solidFill>
                <a:latin typeface="Arial" pitchFamily="34" charset="0"/>
                <a:cs typeface="Arial" pitchFamily="34" charset="0"/>
              </a:rPr>
              <a:t>Capacity Building</a:t>
            </a:r>
          </a:p>
          <a:p>
            <a:pPr lvl="0"/>
            <a:r>
              <a:rPr lang="en-US" sz="2400" baseline="0" dirty="0" smtClean="0"/>
              <a:t>          - </a:t>
            </a:r>
            <a:r>
              <a:rPr lang="en-US" sz="2400" dirty="0" smtClean="0"/>
              <a:t>Training @ courses</a:t>
            </a:r>
          </a:p>
          <a:p>
            <a:pPr lvl="0"/>
            <a:r>
              <a:rPr lang="en-US" sz="2400" baseline="0" dirty="0" smtClean="0"/>
              <a:t>          - </a:t>
            </a:r>
            <a:r>
              <a:rPr lang="en-US" sz="2400" dirty="0" smtClean="0"/>
              <a:t>Technical assistance</a:t>
            </a:r>
          </a:p>
          <a:p>
            <a:pPr lvl="0"/>
            <a:r>
              <a:rPr lang="en-MY" sz="2400" dirty="0" smtClean="0"/>
              <a:t>          - Statisticians less skills to explain to users in layman</a:t>
            </a:r>
            <a:endParaRPr lang="en-US" sz="2400" dirty="0" smtClean="0"/>
          </a:p>
          <a:p>
            <a:pPr marL="514319" indent="-514319">
              <a:spcBef>
                <a:spcPct val="20000"/>
              </a:spcBef>
              <a:defRPr/>
            </a:pPr>
            <a:endParaRPr lang="en-US" sz="2400" dirty="0" smtClean="0"/>
          </a:p>
        </p:txBody>
      </p:sp>
      <p:sp>
        <p:nvSpPr>
          <p:cNvPr id="4" name="Slide Number Placeholder 3"/>
          <p:cNvSpPr>
            <a:spLocks noGrp="1"/>
          </p:cNvSpPr>
          <p:nvPr>
            <p:ph type="sldNum" sz="quarter" idx="5"/>
          </p:nvPr>
        </p:nvSpPr>
        <p:spPr/>
        <p:txBody>
          <a:bodyPr/>
          <a:lstStyle/>
          <a:p>
            <a:pPr>
              <a:defRPr/>
            </a:pPr>
            <a:fld id="{6446CBA2-411E-43ED-BC38-6E4A46CDEB47}"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compiling statistics one of crucial issues</a:t>
            </a:r>
            <a:r>
              <a:rPr lang="en-US" baseline="0" dirty="0" smtClean="0"/>
              <a:t> is</a:t>
            </a:r>
            <a:r>
              <a:rPr lang="en-US" dirty="0" smtClean="0"/>
              <a:t> data</a:t>
            </a:r>
            <a:r>
              <a:rPr lang="en-US" baseline="0" dirty="0" smtClean="0"/>
              <a:t>. There are three main issues on data that is:</a:t>
            </a:r>
          </a:p>
          <a:p>
            <a:pPr marL="285750" indent="-285750">
              <a:buFont typeface="+mj-lt"/>
              <a:buAutoNum type="romanLcPeriod"/>
            </a:pPr>
            <a:r>
              <a:rPr lang="en-US" baseline="0" dirty="0" smtClean="0"/>
              <a:t>Inconsistency data</a:t>
            </a:r>
          </a:p>
          <a:p>
            <a:pPr marL="285750" indent="-285750">
              <a:buFont typeface="+mj-lt"/>
              <a:buAutoNum type="romanLcPeriod"/>
            </a:pPr>
            <a:r>
              <a:rPr lang="en-US" baseline="0" dirty="0" smtClean="0"/>
              <a:t>Missing data</a:t>
            </a:r>
          </a:p>
          <a:p>
            <a:pPr marL="285750" marR="0" indent="-285750" algn="l" defTabSz="914400" rtl="0" eaLnBrk="1" fontAlgn="auto" latinLnBrk="0" hangingPunct="1">
              <a:lnSpc>
                <a:spcPct val="100000"/>
              </a:lnSpc>
              <a:spcBef>
                <a:spcPts val="0"/>
              </a:spcBef>
              <a:spcAft>
                <a:spcPts val="0"/>
              </a:spcAft>
              <a:buClrTx/>
              <a:buSzTx/>
              <a:buFont typeface="+mj-lt"/>
              <a:buAutoNum type="romanLcPeriod"/>
              <a:tabLst/>
              <a:defRPr/>
            </a:pPr>
            <a:r>
              <a:rPr lang="en-US" dirty="0" smtClean="0">
                <a:solidFill>
                  <a:schemeClr val="tx2"/>
                </a:solidFill>
                <a:latin typeface="Cambria" panose="02040503050406030204" pitchFamily="18" charset="0"/>
              </a:rPr>
              <a:t>Reliability of non-survey approach</a:t>
            </a:r>
            <a:endParaRPr lang="en-US" dirty="0" smtClean="0">
              <a:solidFill>
                <a:schemeClr val="tx2"/>
              </a:solidFill>
            </a:endParaRPr>
          </a:p>
          <a:p>
            <a:pPr marL="285750" indent="-285750">
              <a:buFont typeface="+mj-lt"/>
              <a:buNone/>
            </a:pPr>
            <a:endParaRPr lang="en-MY" dirty="0"/>
          </a:p>
        </p:txBody>
      </p:sp>
      <p:sp>
        <p:nvSpPr>
          <p:cNvPr id="4" name="Slide Number Placeholder 3"/>
          <p:cNvSpPr>
            <a:spLocks noGrp="1"/>
          </p:cNvSpPr>
          <p:nvPr>
            <p:ph type="sldNum" sz="quarter" idx="10"/>
          </p:nvPr>
        </p:nvSpPr>
        <p:spPr/>
        <p:txBody>
          <a:bodyPr/>
          <a:lstStyle/>
          <a:p>
            <a:fld id="{3866C8CA-A250-4AF9-A0E4-E4C14D9D2C67}" type="slidenum">
              <a:rPr lang="en-US" smtClean="0"/>
              <a:pPr/>
              <a:t>16</a:t>
            </a:fld>
            <a:endParaRPr lang="en-US"/>
          </a:p>
        </p:txBody>
      </p:sp>
    </p:spTree>
    <p:extLst>
      <p:ext uri="{BB962C8B-B14F-4D97-AF65-F5344CB8AC3E}">
        <p14:creationId xmlns:p14="http://schemas.microsoft.com/office/powerpoint/2010/main" val="399018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MY" dirty="0"/>
          </a:p>
        </p:txBody>
      </p:sp>
      <p:sp>
        <p:nvSpPr>
          <p:cNvPr id="4" name="Slide Number Placeholder 3"/>
          <p:cNvSpPr>
            <a:spLocks noGrp="1"/>
          </p:cNvSpPr>
          <p:nvPr>
            <p:ph type="sldNum" sz="quarter" idx="10"/>
          </p:nvPr>
        </p:nvSpPr>
        <p:spPr/>
        <p:txBody>
          <a:bodyPr/>
          <a:lstStyle/>
          <a:p>
            <a:fld id="{BAFC651E-7D5C-40E4-BD42-EBBE03AFB393}" type="slidenum">
              <a:rPr lang="en-MY" smtClean="0"/>
              <a:pPr/>
              <a:t>17</a:t>
            </a:fld>
            <a:endParaRPr lang="en-MY"/>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3866C8CA-A250-4AF9-A0E4-E4C14D9D2C67}" type="slidenum">
              <a:rPr lang="en-US" smtClean="0"/>
              <a:pPr/>
              <a:t>19</a:t>
            </a:fld>
            <a:endParaRPr lang="en-US"/>
          </a:p>
        </p:txBody>
      </p:sp>
    </p:spTree>
    <p:extLst>
      <p:ext uri="{BB962C8B-B14F-4D97-AF65-F5344CB8AC3E}">
        <p14:creationId xmlns:p14="http://schemas.microsoft.com/office/powerpoint/2010/main" val="347746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activities during the SEEA development</a:t>
            </a:r>
            <a:r>
              <a:rPr lang="en-US" baseline="0" dirty="0" smtClean="0"/>
              <a:t> in DOSM.</a:t>
            </a:r>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A06F2AF-C8EF-4460-B2FD-D58A41D6FCC0}" type="slidenum">
              <a:rPr lang="en-US" smtClean="0"/>
              <a:pPr/>
              <a:t>25</a:t>
            </a:fld>
            <a:endParaRPr lang="en-US"/>
          </a:p>
        </p:txBody>
      </p:sp>
    </p:spTree>
    <p:extLst>
      <p:ext uri="{BB962C8B-B14F-4D97-AF65-F5344CB8AC3E}">
        <p14:creationId xmlns:p14="http://schemas.microsoft.com/office/powerpoint/2010/main" val="47188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outline of my presentation:</a:t>
            </a:r>
          </a:p>
          <a:p>
            <a:pPr eaLnBrk="1" hangingPunct="1">
              <a:spcBef>
                <a:spcPct val="0"/>
              </a:spcBef>
            </a:pPr>
            <a:endParaRPr lang="en-US" baseline="0" dirty="0" smtClean="0"/>
          </a:p>
          <a:p>
            <a:pPr eaLnBrk="1" hangingPunct="1">
              <a:spcBef>
                <a:spcPct val="0"/>
              </a:spcBef>
              <a:buFont typeface="Arial" pitchFamily="34" charset="0"/>
              <a:buChar char="•"/>
            </a:pPr>
            <a:r>
              <a:rPr lang="en-MY" dirty="0" smtClean="0"/>
              <a:t>Background</a:t>
            </a:r>
          </a:p>
          <a:p>
            <a:pPr eaLnBrk="1" hangingPunct="1">
              <a:spcBef>
                <a:spcPct val="0"/>
              </a:spcBef>
              <a:buFont typeface="Arial" pitchFamily="34" charset="0"/>
              <a:buChar char="•"/>
            </a:pPr>
            <a:r>
              <a:rPr lang="en-MY" dirty="0" smtClean="0"/>
              <a:t>Roadmap SEEA Malaysia</a:t>
            </a:r>
          </a:p>
          <a:p>
            <a:pPr eaLnBrk="1" hangingPunct="1">
              <a:spcBef>
                <a:spcPct val="0"/>
              </a:spcBef>
              <a:buFont typeface="Arial" pitchFamily="34" charset="0"/>
              <a:buChar char="•"/>
            </a:pPr>
            <a:r>
              <a:rPr lang="en-MY" dirty="0" smtClean="0"/>
              <a:t>Issues &amp; Challenges</a:t>
            </a:r>
          </a:p>
          <a:p>
            <a:pPr eaLnBrk="1" hangingPunct="1">
              <a:spcBef>
                <a:spcPct val="0"/>
              </a:spcBef>
              <a:buFont typeface="Arial" pitchFamily="34" charset="0"/>
              <a:buChar char="•"/>
            </a:pPr>
            <a:r>
              <a:rPr lang="en-MY" dirty="0" smtClean="0"/>
              <a:t>Way Forward</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ECD75F-97CC-4EAD-90E1-98B5C3ED8CA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Ladies &amp; gentlemen, </a:t>
            </a:r>
          </a:p>
          <a:p>
            <a:endParaRPr lang="en-US" dirty="0" smtClean="0"/>
          </a:p>
          <a:p>
            <a:r>
              <a:rPr lang="en-US" dirty="0" smtClean="0"/>
              <a:t>As been mentioned earlier during the launching</a:t>
            </a:r>
            <a:r>
              <a:rPr lang="en-US" baseline="0" dirty="0" smtClean="0"/>
              <a:t> ceremony, DOSM has accepted the UNSD’s pilot project on “</a:t>
            </a:r>
            <a:r>
              <a:rPr lang="ms-MY" dirty="0" smtClean="0">
                <a:solidFill>
                  <a:schemeClr val="tx1"/>
                </a:solidFill>
              </a:rPr>
              <a:t>Supporting Member States in Developing and Strengthening Environment Statistics and Integrated Environmental-Economic Accounting for </a:t>
            </a:r>
            <a:r>
              <a:rPr lang="ms-MY" b="1" dirty="0" smtClean="0">
                <a:solidFill>
                  <a:schemeClr val="tx1"/>
                </a:solidFill>
              </a:rPr>
              <a:t>Improved Monitoring </a:t>
            </a:r>
            <a:r>
              <a:rPr lang="ms-MY" dirty="0" smtClean="0">
                <a:solidFill>
                  <a:schemeClr val="tx1"/>
                </a:solidFill>
              </a:rPr>
              <a:t>of Sustainable Development” on 2015. This project’s period is from 2016 to</a:t>
            </a:r>
            <a:r>
              <a:rPr lang="ms-MY" baseline="0" dirty="0" smtClean="0">
                <a:solidFill>
                  <a:schemeClr val="tx1"/>
                </a:solidFill>
              </a:rPr>
              <a:t> 2017. There are two modules in this project:</a:t>
            </a:r>
          </a:p>
          <a:p>
            <a:endParaRPr lang="ms-MY" baseline="0" dirty="0" smtClean="0">
              <a:solidFill>
                <a:schemeClr val="tx1"/>
              </a:solidFill>
            </a:endParaRPr>
          </a:p>
          <a:p>
            <a:pPr marL="405898" lvl="1" indent="-202949" algn="just">
              <a:buFont typeface="Arial" pitchFamily="34" charset="0"/>
              <a:buChar char="•"/>
            </a:pPr>
            <a:r>
              <a:rPr lang="en-US" dirty="0" smtClean="0">
                <a:solidFill>
                  <a:schemeClr val="tx1"/>
                </a:solidFill>
              </a:rPr>
              <a:t>Module 1: To strengthen the regular and sustained </a:t>
            </a:r>
            <a:r>
              <a:rPr lang="en-US" b="1" dirty="0" smtClean="0">
                <a:solidFill>
                  <a:schemeClr val="tx1"/>
                </a:solidFill>
              </a:rPr>
              <a:t>production of environment statistics;</a:t>
            </a:r>
            <a:r>
              <a:rPr lang="en-US" b="1" baseline="0" dirty="0" smtClean="0">
                <a:solidFill>
                  <a:schemeClr val="tx1"/>
                </a:solidFill>
              </a:rPr>
              <a:t> </a:t>
            </a:r>
            <a:r>
              <a:rPr lang="en-US" b="0" baseline="0" dirty="0" smtClean="0">
                <a:solidFill>
                  <a:schemeClr val="tx1"/>
                </a:solidFill>
              </a:rPr>
              <a:t>and </a:t>
            </a:r>
            <a:endParaRPr lang="en-US" b="0" dirty="0" smtClean="0">
              <a:solidFill>
                <a:schemeClr val="tx1"/>
              </a:solidFill>
            </a:endParaRPr>
          </a:p>
          <a:p>
            <a:pPr marL="405898" lvl="1" indent="-202949" algn="just">
              <a:buFont typeface="Arial" pitchFamily="34" charset="0"/>
              <a:buChar char="•"/>
            </a:pPr>
            <a:r>
              <a:rPr lang="en-US" dirty="0" smtClean="0">
                <a:solidFill>
                  <a:schemeClr val="tx1"/>
                </a:solidFill>
              </a:rPr>
              <a:t>Module 2: To strengthen the </a:t>
            </a:r>
            <a:r>
              <a:rPr lang="en-US" b="1" dirty="0" smtClean="0">
                <a:solidFill>
                  <a:schemeClr val="tx1"/>
                </a:solidFill>
              </a:rPr>
              <a:t>compilation of environmental-economic accounts </a:t>
            </a:r>
            <a:r>
              <a:rPr lang="en-US" dirty="0" smtClean="0">
                <a:solidFill>
                  <a:schemeClr val="tx1"/>
                </a:solidFill>
              </a:rPr>
              <a:t>and supporting statistics by integrating environment and economic statistics and linking it to policy demand</a:t>
            </a:r>
          </a:p>
          <a:p>
            <a:pPr marL="405898" lvl="1" indent="-202949" algn="just">
              <a:buFont typeface="Arial" pitchFamily="34" charset="0"/>
              <a:buNone/>
            </a:pPr>
            <a:endParaRPr lang="en-US" b="1" dirty="0" smtClean="0">
              <a:solidFill>
                <a:schemeClr val="tx1"/>
              </a:solidFill>
            </a:endParaRPr>
          </a:p>
          <a:p>
            <a:r>
              <a:rPr lang="en-MY" dirty="0" smtClean="0"/>
              <a:t>As for Malaysia, we have been selected to implement the module 2.</a:t>
            </a:r>
          </a:p>
          <a:p>
            <a:endParaRPr lang="en-US" baseline="0" dirty="0" smtClean="0"/>
          </a:p>
          <a:p>
            <a:r>
              <a:rPr lang="en-US" baseline="0" dirty="0" smtClean="0"/>
              <a:t>Objective of the project  is to measure the effectiveness of environmental policies and </a:t>
            </a:r>
            <a:r>
              <a:rPr lang="en-US" baseline="0" dirty="0" err="1" smtClean="0"/>
              <a:t>programmes</a:t>
            </a:r>
            <a:r>
              <a:rPr lang="en-US" baseline="0" dirty="0" smtClean="0"/>
              <a:t>.</a:t>
            </a:r>
          </a:p>
          <a:p>
            <a:endParaRPr lang="en-US" baseline="0" dirty="0" smtClean="0"/>
          </a:p>
          <a:p>
            <a:r>
              <a:rPr lang="en-US" baseline="0" dirty="0" smtClean="0"/>
              <a:t>There are two outputs from this project i.e. Roadmap SEEA Malaysia and SEEA Water Account. Both of these outputs was prepared by Dr. Mohd. Yusof Saari, out national consultant from UPM.</a:t>
            </a:r>
            <a:endParaRPr lang="en-US" dirty="0" smtClean="0"/>
          </a:p>
          <a:p>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normAutofit/>
          </a:bodyPr>
          <a:lstStyle/>
          <a:p>
            <a:r>
              <a:rPr lang="en-GB" b="1" dirty="0" smtClean="0"/>
              <a:t>June-August</a:t>
            </a:r>
            <a:r>
              <a:rPr lang="en-GB" b="1" baseline="0" dirty="0" smtClean="0"/>
              <a:t> 2017</a:t>
            </a:r>
          </a:p>
          <a:p>
            <a:endParaRPr lang="en-GB" dirty="0" smtClean="0"/>
          </a:p>
          <a:p>
            <a:r>
              <a:rPr lang="en-GB" dirty="0" smtClean="0"/>
              <a:t>The preparation</a:t>
            </a:r>
            <a:r>
              <a:rPr lang="en-GB" baseline="0" dirty="0" smtClean="0"/>
              <a:t> of Roadmap started from June 2016 when UNSD appointed Dr. Mohd. Yusof as a consultant project.</a:t>
            </a:r>
          </a:p>
          <a:p>
            <a:endParaRPr lang="en-GB" baseline="0" dirty="0" smtClean="0"/>
          </a:p>
          <a:p>
            <a:r>
              <a:rPr lang="en-GB" baseline="0" dirty="0" smtClean="0"/>
              <a:t>On July 2016, the consultant organised a workshop with agencies to: </a:t>
            </a:r>
          </a:p>
          <a:p>
            <a:pPr>
              <a:buFontTx/>
              <a:buChar char="-"/>
            </a:pPr>
            <a:r>
              <a:rPr lang="en-GB" baseline="0" dirty="0" smtClean="0"/>
              <a:t>give awareness on SEEA;</a:t>
            </a:r>
          </a:p>
          <a:p>
            <a:pPr>
              <a:buFontTx/>
              <a:buChar char="-"/>
            </a:pPr>
            <a:r>
              <a:rPr lang="en-GB" dirty="0" smtClean="0"/>
              <a:t>Gathered information</a:t>
            </a:r>
            <a:r>
              <a:rPr lang="en-GB" baseline="0" dirty="0" smtClean="0"/>
              <a:t> on the policy requirement; and</a:t>
            </a:r>
          </a:p>
          <a:p>
            <a:pPr>
              <a:buFontTx/>
              <a:buChar char="-"/>
            </a:pPr>
            <a:r>
              <a:rPr lang="en-GB" baseline="0" dirty="0" smtClean="0"/>
              <a:t>Identified the potential SEEA account to be developed</a:t>
            </a:r>
          </a:p>
          <a:p>
            <a:pPr>
              <a:buFontTx/>
              <a:buNone/>
            </a:pPr>
            <a:endParaRPr lang="en-GB" baseline="0" dirty="0" smtClean="0"/>
          </a:p>
          <a:p>
            <a:pPr>
              <a:buFontTx/>
              <a:buNone/>
            </a:pPr>
            <a:r>
              <a:rPr lang="en-GB" baseline="0" dirty="0" smtClean="0"/>
              <a:t>On early August 2016, DOSM has sent the first draft of Roadmap to agencies for review and comment.</a:t>
            </a:r>
          </a:p>
          <a:p>
            <a:pPr>
              <a:buFontTx/>
              <a:buNone/>
            </a:pPr>
            <a:endParaRPr lang="en-GB" baseline="0" dirty="0" smtClean="0"/>
          </a:p>
          <a:p>
            <a:pPr>
              <a:buFontTx/>
              <a:buNone/>
            </a:pPr>
            <a:r>
              <a:rPr lang="en-GB" b="1" dirty="0" smtClean="0"/>
              <a:t>Sept. 2016</a:t>
            </a:r>
          </a:p>
          <a:p>
            <a:pPr>
              <a:buFontTx/>
              <a:buNone/>
            </a:pPr>
            <a:endParaRPr lang="en-GB" b="1" dirty="0" smtClean="0"/>
          </a:p>
          <a:p>
            <a:pPr>
              <a:buFontTx/>
              <a:buNone/>
            </a:pPr>
            <a:r>
              <a:rPr lang="en-GB" b="0" dirty="0" smtClean="0"/>
              <a:t>On</a:t>
            </a:r>
            <a:r>
              <a:rPr lang="en-GB" b="0" baseline="0" dirty="0" smtClean="0"/>
              <a:t> Sept 2016, the Assessment Mission by UNSD and UNESCAP was held and activities that have carried out during this mission were discussion, working visit and high level meeting with agencies as part of buy in process. </a:t>
            </a:r>
          </a:p>
          <a:p>
            <a:pPr>
              <a:buFontTx/>
              <a:buNone/>
            </a:pPr>
            <a:endParaRPr lang="en-GB" b="0" baseline="0" dirty="0" smtClean="0"/>
          </a:p>
          <a:p>
            <a:pPr>
              <a:buFontTx/>
              <a:buNone/>
            </a:pPr>
            <a:r>
              <a:rPr lang="en-GB" b="0" baseline="0" dirty="0" smtClean="0"/>
              <a:t>At the same time, DOSM also received comments from UNSD and agencies on the draft of Roadmap SEEA Malaysia</a:t>
            </a:r>
          </a:p>
          <a:p>
            <a:pPr>
              <a:buFontTx/>
              <a:buNone/>
            </a:pPr>
            <a:endParaRPr lang="en-GB" b="0" baseline="0" dirty="0" smtClean="0"/>
          </a:p>
          <a:p>
            <a:pPr>
              <a:buFontTx/>
              <a:buNone/>
            </a:pPr>
            <a:r>
              <a:rPr lang="en-GB" b="0" baseline="0" dirty="0" smtClean="0"/>
              <a:t>The Regional Training Workshop on SEEA with a focus in water accounting was held immediately after the Assessment Mission. The workshop was attended by </a:t>
            </a:r>
          </a:p>
          <a:p>
            <a:pPr>
              <a:buFontTx/>
              <a:buNone/>
            </a:pPr>
            <a:r>
              <a:rPr lang="en-GB" b="0" baseline="0" dirty="0" smtClean="0"/>
              <a:t>- Expert from UNSD, ABS and Statistics Canada </a:t>
            </a:r>
          </a:p>
          <a:p>
            <a:pPr>
              <a:buFontTx/>
              <a:buNone/>
            </a:pPr>
            <a:r>
              <a:rPr lang="en-GB" b="0" baseline="0" dirty="0" smtClean="0"/>
              <a:t>- 32 participants from various agencies, DOSM and delegations from Indonesia &amp; Philippines</a:t>
            </a:r>
          </a:p>
          <a:p>
            <a:pPr>
              <a:buFontTx/>
              <a:buNone/>
            </a:pPr>
            <a:endParaRPr lang="en-GB" b="0" baseline="0" dirty="0" smtClean="0"/>
          </a:p>
          <a:p>
            <a:pPr>
              <a:buFontTx/>
              <a:buNone/>
            </a:pPr>
            <a:r>
              <a:rPr lang="en-GB" b="1" baseline="0" dirty="0" smtClean="0"/>
              <a:t>7 November</a:t>
            </a:r>
          </a:p>
          <a:p>
            <a:pPr>
              <a:buFontTx/>
              <a:buNone/>
            </a:pPr>
            <a:endParaRPr lang="en-GB" b="1" baseline="0" dirty="0" smtClean="0"/>
          </a:p>
          <a:p>
            <a:pPr>
              <a:buFontTx/>
              <a:buNone/>
            </a:pPr>
            <a:r>
              <a:rPr lang="en-GB" b="0" baseline="0" dirty="0" smtClean="0"/>
              <a:t>The stakeholder consultation workshop was held by the national consultant to present the amended draft of Roadmap SEEA Malaysia to agencies.</a:t>
            </a:r>
          </a:p>
          <a:p>
            <a:pPr>
              <a:buFontTx/>
              <a:buNone/>
            </a:pPr>
            <a:r>
              <a:rPr lang="en-GB" b="0" baseline="0" dirty="0" smtClean="0"/>
              <a:t>It was agreed during the workshop on :</a:t>
            </a:r>
          </a:p>
          <a:p>
            <a:pPr>
              <a:buFontTx/>
              <a:buChar char="-"/>
            </a:pPr>
            <a:r>
              <a:rPr lang="en-GB" b="0" baseline="0" dirty="0" smtClean="0"/>
              <a:t>the setting up of governance </a:t>
            </a:r>
          </a:p>
          <a:p>
            <a:pPr>
              <a:buFontTx/>
              <a:buChar char="-"/>
            </a:pPr>
            <a:r>
              <a:rPr lang="en-GB" b="0" baseline="0" dirty="0" smtClean="0"/>
              <a:t>Water Account to be developed in 2017; and</a:t>
            </a:r>
          </a:p>
          <a:p>
            <a:pPr>
              <a:buFontTx/>
              <a:buChar char="-"/>
            </a:pPr>
            <a:r>
              <a:rPr lang="en-GB" b="0" baseline="0" dirty="0" smtClean="0"/>
              <a:t>SEEA development Plan for 2016 – 2020</a:t>
            </a:r>
          </a:p>
          <a:p>
            <a:pPr>
              <a:buFontTx/>
              <a:buChar char="-"/>
            </a:pPr>
            <a:endParaRPr lang="en-GB" b="0" baseline="0" dirty="0" smtClean="0"/>
          </a:p>
          <a:p>
            <a:pPr>
              <a:buFontTx/>
              <a:buNone/>
            </a:pPr>
            <a:r>
              <a:rPr lang="en-GB" b="1" baseline="0" dirty="0" smtClean="0"/>
              <a:t>9 November</a:t>
            </a:r>
          </a:p>
          <a:p>
            <a:pPr>
              <a:buFontTx/>
              <a:buNone/>
            </a:pPr>
            <a:r>
              <a:rPr lang="en-GB" b="0" baseline="0" dirty="0" smtClean="0"/>
              <a:t>Meeting with EPU and ministries to:</a:t>
            </a:r>
          </a:p>
          <a:p>
            <a:pPr>
              <a:buFontTx/>
              <a:buNone/>
            </a:pPr>
            <a:endParaRPr lang="en-GB" b="0" baseline="0" dirty="0" smtClean="0"/>
          </a:p>
          <a:p>
            <a:pPr>
              <a:buFontTx/>
              <a:buChar char="-"/>
            </a:pPr>
            <a:r>
              <a:rPr lang="en-GB" b="0" baseline="0" dirty="0" smtClean="0"/>
              <a:t>set up the Planning &amp; Development of Environment Statistics Committee and</a:t>
            </a:r>
          </a:p>
          <a:p>
            <a:pPr>
              <a:buFontTx/>
              <a:buChar char="-"/>
            </a:pPr>
            <a:r>
              <a:rPr lang="en-GB" b="0" baseline="0" dirty="0" smtClean="0"/>
              <a:t>Present Roadmap SEEA Malaysia.</a:t>
            </a:r>
          </a:p>
          <a:p>
            <a:pPr>
              <a:buFontTx/>
              <a:buNone/>
            </a:pPr>
            <a:endParaRPr lang="en-GB" b="0" baseline="0" dirty="0" smtClean="0"/>
          </a:p>
          <a:p>
            <a:pPr>
              <a:buFontTx/>
              <a:buNone/>
            </a:pPr>
            <a:r>
              <a:rPr lang="en-GB" b="0" baseline="0" dirty="0" smtClean="0"/>
              <a:t>It was agreed during that meeting on</a:t>
            </a:r>
          </a:p>
          <a:p>
            <a:pPr>
              <a:buFontTx/>
              <a:buChar char="-"/>
            </a:pPr>
            <a:r>
              <a:rPr lang="en-GB" b="0" baseline="0" dirty="0" smtClean="0"/>
              <a:t>The committee’s membership and term of reference; </a:t>
            </a:r>
          </a:p>
          <a:p>
            <a:pPr>
              <a:buFontTx/>
              <a:buChar char="-"/>
            </a:pPr>
            <a:r>
              <a:rPr lang="en-GB" b="0" baseline="0" dirty="0" smtClean="0"/>
              <a:t>Water account to be developed in 2017</a:t>
            </a:r>
          </a:p>
          <a:p>
            <a:pPr>
              <a:buFontTx/>
              <a:buChar char="-"/>
            </a:pPr>
            <a:r>
              <a:rPr lang="en-GB" b="0" baseline="0" dirty="0" smtClean="0"/>
              <a:t>SEEA development plan for 2016 – 2020</a:t>
            </a:r>
          </a:p>
          <a:p>
            <a:pPr>
              <a:buFontTx/>
              <a:buChar char="-"/>
            </a:pPr>
            <a:endParaRPr lang="en-GB" b="0" baseline="0" dirty="0" smtClean="0"/>
          </a:p>
          <a:p>
            <a:pPr>
              <a:buFontTx/>
              <a:buNone/>
            </a:pPr>
            <a:r>
              <a:rPr lang="en-GB" b="1" baseline="0" dirty="0" smtClean="0"/>
              <a:t>Dec. 2016</a:t>
            </a:r>
          </a:p>
          <a:p>
            <a:pPr>
              <a:buFontTx/>
              <a:buNone/>
            </a:pPr>
            <a:r>
              <a:rPr lang="en-GB" b="0" baseline="0" dirty="0" smtClean="0"/>
              <a:t>The draft of Roadmap SEEA Malaysia was submitted to the UNSD on December 2016</a:t>
            </a:r>
          </a:p>
          <a:p>
            <a:pPr>
              <a:buFontTx/>
              <a:buNone/>
            </a:pPr>
            <a:endParaRPr lang="en-GB" b="0" baseline="0" dirty="0" smtClean="0"/>
          </a:p>
          <a:p>
            <a:pPr>
              <a:buFontTx/>
              <a:buNone/>
            </a:pPr>
            <a:r>
              <a:rPr lang="en-GB" b="1" baseline="0" dirty="0" smtClean="0"/>
              <a:t>2017</a:t>
            </a:r>
          </a:p>
          <a:p>
            <a:pPr>
              <a:buFontTx/>
              <a:buNone/>
            </a:pPr>
            <a:r>
              <a:rPr lang="en-GB" b="0" baseline="0" dirty="0" smtClean="0"/>
              <a:t>In early 2017, the technical assistance was held by UNSD and expert from Statistics Denmark to evaluate the energy account and to share on the air emission account. This session was also attended by various agencies (EPU, Ministry of Natural Resources &amp; Environment, Ministry of Energy, Green Technology and Water, Energy Commission and Department of Environment).</a:t>
            </a:r>
          </a:p>
          <a:p>
            <a:pPr>
              <a:buFontTx/>
              <a:buNone/>
            </a:pPr>
            <a:endParaRPr lang="en-GB" b="0" baseline="0" dirty="0" smtClean="0"/>
          </a:p>
          <a:p>
            <a:pPr>
              <a:buFontTx/>
              <a:buNone/>
            </a:pPr>
            <a:r>
              <a:rPr lang="en-GB" b="1" baseline="0" dirty="0" smtClean="0"/>
              <a:t>Feb 2017</a:t>
            </a:r>
          </a:p>
          <a:p>
            <a:pPr>
              <a:buFontTx/>
              <a:buNone/>
            </a:pPr>
            <a:r>
              <a:rPr lang="en-GB" b="0" baseline="0" dirty="0" smtClean="0"/>
              <a:t>The Roadmap SEEA Malaysia was table to the Main User Committee Meeting in February 2017 where the MUC also agreed on the Roadmap. Then, the final Roadmap document was submitted to the UNSD.</a:t>
            </a:r>
          </a:p>
          <a:p>
            <a:pPr>
              <a:buFontTx/>
              <a:buNone/>
            </a:pPr>
            <a:endParaRPr lang="en-GB" b="0" baseline="0" dirty="0" smtClean="0"/>
          </a:p>
          <a:p>
            <a:pPr>
              <a:buFontTx/>
              <a:buNone/>
            </a:pPr>
            <a:r>
              <a:rPr lang="en-GB" b="0" baseline="0" dirty="0" smtClean="0"/>
              <a:t>The compilation of the water account was started from March 2017.</a:t>
            </a:r>
          </a:p>
          <a:p>
            <a:pPr>
              <a:buFontTx/>
              <a:buNone/>
            </a:pPr>
            <a:endParaRPr lang="en-GB" b="0" baseline="0" dirty="0" smtClean="0"/>
          </a:p>
          <a:p>
            <a:pPr>
              <a:buFontTx/>
              <a:buNone/>
            </a:pPr>
            <a:endParaRPr lang="en-GB" b="0" baseline="0" dirty="0" smtClean="0"/>
          </a:p>
          <a:p>
            <a:pPr>
              <a:buFontTx/>
              <a:buNone/>
            </a:pPr>
            <a:endParaRPr lang="en-GB" b="0" baseline="0" dirty="0" smtClean="0"/>
          </a:p>
        </p:txBody>
      </p:sp>
      <p:sp>
        <p:nvSpPr>
          <p:cNvPr id="4" name="Footer Placeholder 3"/>
          <p:cNvSpPr>
            <a:spLocks noGrp="1"/>
          </p:cNvSpPr>
          <p:nvPr>
            <p:ph type="ftr" sz="quarter" idx="10"/>
          </p:nvPr>
        </p:nvSpPr>
        <p:spPr/>
        <p:txBody>
          <a:bodyPr/>
          <a:lstStyle/>
          <a:p>
            <a:r>
              <a:rPr lang="en-MY" smtClean="0"/>
              <a:t>MESYUARAT JAWATANKUASA PENGGUNA UTAMA Bil. 1/2014</a:t>
            </a:r>
            <a:endParaRPr lang="en-MY"/>
          </a:p>
        </p:txBody>
      </p:sp>
      <p:sp>
        <p:nvSpPr>
          <p:cNvPr id="5" name="Slide Number Placeholder 4"/>
          <p:cNvSpPr>
            <a:spLocks noGrp="1"/>
          </p:cNvSpPr>
          <p:nvPr>
            <p:ph type="sldNum" sz="quarter" idx="11"/>
          </p:nvPr>
        </p:nvSpPr>
        <p:spPr/>
        <p:txBody>
          <a:bodyPr/>
          <a:lstStyle/>
          <a:p>
            <a:fld id="{89BD07F6-5993-4D1D-BF50-DDD75061D58A}" type="slidenum">
              <a:rPr lang="en-MY" smtClean="0"/>
              <a:pPr/>
              <a:t>5</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Roadmap is a dynamic document. It can be changed/updated/amended</a:t>
            </a:r>
            <a:r>
              <a:rPr lang="en-US" baseline="0" dirty="0" smtClean="0"/>
              <a:t> based on policy and country’s need. </a:t>
            </a:r>
          </a:p>
          <a:p>
            <a:endParaRPr lang="en-US" baseline="0" dirty="0" smtClean="0"/>
          </a:p>
          <a:p>
            <a:r>
              <a:rPr lang="en-US" baseline="0" dirty="0" smtClean="0"/>
              <a:t>This document highlighted </a:t>
            </a:r>
          </a:p>
          <a:p>
            <a:endParaRPr lang="en-US" baseline="0" dirty="0" smtClean="0"/>
          </a:p>
          <a:p>
            <a:pPr>
              <a:buFontTx/>
              <a:buChar char="-"/>
            </a:pPr>
            <a:r>
              <a:rPr lang="en-US" baseline="0" dirty="0" smtClean="0"/>
              <a:t>policies/</a:t>
            </a:r>
            <a:r>
              <a:rPr lang="en-US" baseline="0" dirty="0" err="1" smtClean="0"/>
              <a:t>programmes</a:t>
            </a:r>
            <a:r>
              <a:rPr lang="en-US" baseline="0" dirty="0" smtClean="0"/>
              <a:t>/plans/</a:t>
            </a:r>
            <a:r>
              <a:rPr lang="en-US" baseline="0" dirty="0" err="1" smtClean="0"/>
              <a:t>intiatives</a:t>
            </a:r>
            <a:r>
              <a:rPr lang="en-US" baseline="0" dirty="0" smtClean="0"/>
              <a:t> related ton environment in Malaysia</a:t>
            </a:r>
          </a:p>
          <a:p>
            <a:pPr>
              <a:buFontTx/>
              <a:buChar char="-"/>
            </a:pPr>
            <a:r>
              <a:rPr lang="en-US" baseline="0" dirty="0" smtClean="0"/>
              <a:t>Development plan for SEEA account for period 2016 – 2020</a:t>
            </a:r>
          </a:p>
          <a:p>
            <a:pPr>
              <a:buFontTx/>
              <a:buChar char="-"/>
            </a:pPr>
            <a:r>
              <a:rPr lang="en-US" baseline="0" dirty="0" smtClean="0"/>
              <a:t>Governance structure including membership (agencies involves) and term of reference and</a:t>
            </a:r>
          </a:p>
          <a:p>
            <a:pPr>
              <a:buFontTx/>
              <a:buChar char="-"/>
            </a:pPr>
            <a:r>
              <a:rPr lang="en-US" baseline="0" dirty="0" smtClean="0"/>
              <a:t>Data requirements/sources/references</a:t>
            </a:r>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the Roadmap are</a:t>
            </a:r>
          </a:p>
          <a:p>
            <a:endParaRPr lang="en-US" dirty="0" smtClean="0"/>
          </a:p>
          <a:p>
            <a:pPr lvl="0" rtl="0">
              <a:buFont typeface="Arial" pitchFamily="34" charset="0"/>
              <a:buChar char="•"/>
            </a:pPr>
            <a:r>
              <a:rPr lang="en-MY" b="1" dirty="0" smtClean="0">
                <a:solidFill>
                  <a:schemeClr val="tx1"/>
                </a:solidFill>
                <a:latin typeface="Calibri" pitchFamily="34" charset="0"/>
                <a:cs typeface="Arial" pitchFamily="34" charset="0"/>
              </a:rPr>
              <a:t>Establishing the rationale for an </a:t>
            </a:r>
            <a:r>
              <a:rPr lang="en-MY" dirty="0" smtClean="0">
                <a:solidFill>
                  <a:schemeClr val="tx1"/>
                </a:solidFill>
                <a:latin typeface="Calibri" pitchFamily="34" charset="0"/>
                <a:cs typeface="Arial" pitchFamily="34" charset="0"/>
              </a:rPr>
              <a:t>integrated statistical system for sustainable development information</a:t>
            </a:r>
          </a:p>
          <a:p>
            <a:pPr lvl="0" rtl="0">
              <a:buFont typeface="Arial" pitchFamily="34" charset="0"/>
              <a:buChar char="•"/>
            </a:pPr>
            <a:endParaRPr lang="en-MY" dirty="0" smtClean="0">
              <a:solidFill>
                <a:schemeClr val="tx1"/>
              </a:solidFill>
              <a:latin typeface="Calibri" pitchFamily="34" charset="0"/>
              <a:cs typeface="Arial" pitchFamily="34" charset="0"/>
            </a:endParaRPr>
          </a:p>
          <a:p>
            <a:pPr lvl="0" rtl="0">
              <a:buFont typeface="Arial" pitchFamily="34" charset="0"/>
              <a:buChar char="•"/>
            </a:pPr>
            <a:r>
              <a:rPr lang="en-MY" b="1" dirty="0" smtClean="0">
                <a:solidFill>
                  <a:schemeClr val="tx1"/>
                </a:solidFill>
                <a:latin typeface="Calibri" pitchFamily="34" charset="0"/>
                <a:cs typeface="Arial" pitchFamily="34" charset="0"/>
              </a:rPr>
              <a:t>Summarizing the priorities and opportunities in Malaysia for further </a:t>
            </a:r>
            <a:r>
              <a:rPr lang="en-MY" dirty="0" smtClean="0">
                <a:solidFill>
                  <a:schemeClr val="tx1"/>
                </a:solidFill>
                <a:latin typeface="Calibri" pitchFamily="34" charset="0"/>
                <a:cs typeface="Arial" pitchFamily="34" charset="0"/>
              </a:rPr>
              <a:t>improvement of the National Statistical System with a focus on SEEA</a:t>
            </a:r>
          </a:p>
          <a:p>
            <a:pPr lvl="0" rtl="0">
              <a:buFont typeface="Arial" pitchFamily="34" charset="0"/>
              <a:buChar char="•"/>
            </a:pPr>
            <a:endParaRPr lang="en-MY" dirty="0" smtClean="0">
              <a:solidFill>
                <a:schemeClr val="tx1"/>
              </a:solidFill>
              <a:latin typeface="Calibri"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MY" sz="1200" b="1" dirty="0" smtClean="0">
                <a:solidFill>
                  <a:schemeClr val="tx1"/>
                </a:solidFill>
                <a:latin typeface="Calibri" pitchFamily="34" charset="0"/>
                <a:cs typeface="Arial" pitchFamily="34" charset="0"/>
              </a:rPr>
              <a:t>Identifying the enabling factors</a:t>
            </a:r>
            <a:r>
              <a:rPr lang="en-MY" sz="1200" dirty="0" smtClean="0">
                <a:solidFill>
                  <a:schemeClr val="tx1"/>
                </a:solidFill>
                <a:latin typeface="Calibri" pitchFamily="34" charset="0"/>
                <a:cs typeface="Arial" pitchFamily="34" charset="0"/>
              </a:rPr>
              <a:t>, activities, outputs, impacts and long-term outcomes of engaging in these activities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MY" sz="1200" dirty="0" smtClean="0">
              <a:solidFill>
                <a:schemeClr val="tx1"/>
              </a:solidFill>
              <a:latin typeface="Calibri" pitchFamily="34" charset="0"/>
              <a:cs typeface="Arial" pitchFamily="34" charset="0"/>
            </a:endParaRPr>
          </a:p>
          <a:p>
            <a:pPr lvl="0" rtl="0">
              <a:buFont typeface="Arial" pitchFamily="34" charset="0"/>
              <a:buChar char="•"/>
            </a:pPr>
            <a:r>
              <a:rPr lang="en-MY" b="1" dirty="0" smtClean="0">
                <a:solidFill>
                  <a:schemeClr val="tx1"/>
                </a:solidFill>
                <a:latin typeface="Calibri" pitchFamily="34" charset="0"/>
                <a:cs typeface="Arial" pitchFamily="34" charset="0"/>
              </a:rPr>
              <a:t>Outlining the foundational activities </a:t>
            </a:r>
            <a:r>
              <a:rPr lang="en-MY" dirty="0" smtClean="0">
                <a:solidFill>
                  <a:schemeClr val="tx1"/>
                </a:solidFill>
                <a:latin typeface="Calibri" pitchFamily="34" charset="0"/>
                <a:cs typeface="Arial" pitchFamily="34" charset="0"/>
              </a:rPr>
              <a:t>needed to implement environmental economic accounting ready for use in fully developed and budgeted funding proposals.</a:t>
            </a:r>
          </a:p>
          <a:p>
            <a:pPr lvl="0" rtl="0"/>
            <a:endParaRPr lang="en-MY" sz="100" b="1" dirty="0" smtClean="0">
              <a:solidFill>
                <a:schemeClr val="tx1"/>
              </a:solidFill>
              <a:latin typeface="Calibri" pitchFamily="34" charset="0"/>
              <a:cs typeface="Arial" pitchFamily="34" charset="0"/>
            </a:endParaRPr>
          </a:p>
          <a:p>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Roadmap,</a:t>
            </a:r>
            <a:r>
              <a:rPr lang="en-US" baseline="0" dirty="0" smtClean="0"/>
              <a:t> we have list out the mid term development plan for 2016 -2020. There are five accounts &amp; table that were plan to be developed that is:</a:t>
            </a:r>
          </a:p>
          <a:p>
            <a:endParaRPr lang="en-US" baseline="0" dirty="0" smtClean="0"/>
          </a:p>
          <a:p>
            <a:pPr marL="228600" indent="-228600">
              <a:buAutoNum type="arabicPeriod"/>
            </a:pPr>
            <a:r>
              <a:rPr lang="en-US" baseline="0" dirty="0" err="1" smtClean="0"/>
              <a:t>MySEEA</a:t>
            </a:r>
            <a:r>
              <a:rPr lang="en-US" baseline="0" dirty="0" smtClean="0"/>
              <a:t> PSUT Energy account in 2017. Our main data source is National Energy Balance from Energy Commission. This account has been developed by DOSM (reference year 2010) and released in August 2017.</a:t>
            </a:r>
          </a:p>
          <a:p>
            <a:pPr marL="228600" indent="-228600">
              <a:buAutoNum type="arabicPeriod"/>
            </a:pPr>
            <a:endParaRPr lang="en-US" baseline="0" dirty="0" smtClean="0"/>
          </a:p>
          <a:p>
            <a:pPr marL="228600" indent="-228600">
              <a:buAutoNum type="arabicPeriod"/>
            </a:pPr>
            <a:r>
              <a:rPr lang="en-US" baseline="0" dirty="0" smtClean="0"/>
              <a:t>Air Emission Account. First, we will start with Air Emission for Energy Use based on the </a:t>
            </a:r>
            <a:r>
              <a:rPr lang="en-US" baseline="0" dirty="0" err="1" smtClean="0"/>
              <a:t>MySEEA</a:t>
            </a:r>
            <a:r>
              <a:rPr lang="en-US" baseline="0" dirty="0" smtClean="0"/>
              <a:t> PSUT Energy Account. The reference year is 2010. After it has been completed, we will proceed with Air Emission for Non Energy. The Air Emission account will be completed with these two account.</a:t>
            </a:r>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is </a:t>
            </a:r>
            <a:r>
              <a:rPr lang="en-US" baseline="0" dirty="0" err="1" smtClean="0"/>
              <a:t>MySEEA</a:t>
            </a:r>
            <a:r>
              <a:rPr lang="en-US" baseline="0" dirty="0" smtClean="0"/>
              <a:t> PSUT Water Account for reference year 2010. This is the account compiled by national consultant. </a:t>
            </a:r>
          </a:p>
          <a:p>
            <a:endParaRPr lang="en-US" baseline="0" dirty="0" smtClean="0"/>
          </a:p>
          <a:p>
            <a:r>
              <a:rPr lang="en-US" baseline="0" dirty="0" smtClean="0"/>
              <a:t>In 2018, the air emission account will integrate with Input Output table to produce Environmentally Extended Input Output Table. </a:t>
            </a:r>
          </a:p>
          <a:p>
            <a:endParaRPr lang="en-US" baseline="0" dirty="0" smtClean="0"/>
          </a:p>
          <a:p>
            <a:r>
              <a:rPr lang="en-US" baseline="0" dirty="0" smtClean="0"/>
              <a:t>Another account to be developed is Land Account in 2019 focusing on agriculture land.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Roadmap, we also</a:t>
            </a:r>
            <a:r>
              <a:rPr lang="en-US" baseline="0" dirty="0" smtClean="0"/>
              <a:t> list national policies/plans/</a:t>
            </a:r>
            <a:r>
              <a:rPr lang="en-US" baseline="0" dirty="0" err="1" smtClean="0"/>
              <a:t>programmes</a:t>
            </a:r>
            <a:r>
              <a:rPr lang="en-US" baseline="0" dirty="0" smtClean="0"/>
              <a:t> related to the environment that SEEA can give an input as a monitoring tool.</a:t>
            </a:r>
          </a:p>
          <a:p>
            <a:endParaRPr lang="en-US" baseline="0" dirty="0" smtClean="0"/>
          </a:p>
          <a:p>
            <a:endParaRPr lang="en-MY" dirty="0"/>
          </a:p>
        </p:txBody>
      </p:sp>
      <p:sp>
        <p:nvSpPr>
          <p:cNvPr id="4" name="Slide Number Placeholder 3"/>
          <p:cNvSpPr>
            <a:spLocks noGrp="1"/>
          </p:cNvSpPr>
          <p:nvPr>
            <p:ph type="sldNum" sz="quarter" idx="10"/>
          </p:nvPr>
        </p:nvSpPr>
        <p:spPr/>
        <p:txBody>
          <a:bodyPr/>
          <a:lstStyle/>
          <a:p>
            <a:fld id="{1A06F2AF-C8EF-4460-B2FD-D58A41D6FCC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8" name="Group 27"/>
          <p:cNvGrpSpPr/>
          <p:nvPr userDrawn="1"/>
        </p:nvGrpSpPr>
        <p:grpSpPr>
          <a:xfrm>
            <a:off x="13645" y="6418419"/>
            <a:ext cx="9130353" cy="461665"/>
            <a:chOff x="13645" y="6418419"/>
            <a:chExt cx="9130353" cy="461665"/>
          </a:xfrm>
        </p:grpSpPr>
        <p:grpSp>
          <p:nvGrpSpPr>
            <p:cNvPr id="29" name="Group 7"/>
            <p:cNvGrpSpPr/>
            <p:nvPr userDrawn="1"/>
          </p:nvGrpSpPr>
          <p:grpSpPr>
            <a:xfrm>
              <a:off x="13645" y="6418419"/>
              <a:ext cx="9130353" cy="461665"/>
              <a:chOff x="13645" y="6418419"/>
              <a:chExt cx="9130353" cy="461665"/>
            </a:xfrm>
          </p:grpSpPr>
          <p:sp>
            <p:nvSpPr>
              <p:cNvPr id="31" name="Rectangle 30"/>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32" name="Group 10"/>
              <p:cNvGrpSpPr/>
              <p:nvPr userDrawn="1"/>
            </p:nvGrpSpPr>
            <p:grpSpPr>
              <a:xfrm>
                <a:off x="33505" y="6418419"/>
                <a:ext cx="8132610" cy="461665"/>
                <a:chOff x="28352" y="6390741"/>
                <a:chExt cx="8144782" cy="490774"/>
              </a:xfrm>
            </p:grpSpPr>
            <p:sp>
              <p:nvSpPr>
                <p:cNvPr id="34" name="TextBox 33"/>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35" name="TextBox 34"/>
                <p:cNvSpPr txBox="1"/>
                <p:nvPr/>
              </p:nvSpPr>
              <p:spPr>
                <a:xfrm>
                  <a:off x="7183115" y="6491031"/>
                  <a:ext cx="990019"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36" name="TextBox 35"/>
                <p:cNvSpPr txBox="1"/>
                <p:nvPr/>
              </p:nvSpPr>
              <p:spPr>
                <a:xfrm>
                  <a:off x="3723637" y="6478588"/>
                  <a:ext cx="1981385"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37"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548"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915"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33" name="Picture 2" descr="Image result for instagram icon VECT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4288"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userDrawn="1"/>
          </p:nvSpPr>
          <p:spPr>
            <a:xfrm>
              <a:off x="6072966"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39"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2"/>
        </a:solidFill>
        <a:effectLst/>
      </p:bgPr>
    </p:bg>
    <p:spTree>
      <p:nvGrpSpPr>
        <p:cNvPr id="1" name=""/>
        <p:cNvGrpSpPr/>
        <p:nvPr/>
      </p:nvGrpSpPr>
      <p:grpSpPr>
        <a:xfrm>
          <a:off x="0" y="0"/>
          <a:ext cx="0" cy="0"/>
          <a:chOff x="0" y="0"/>
          <a:chExt cx="0" cy="0"/>
        </a:xfrm>
      </p:grpSpPr>
      <p:pic>
        <p:nvPicPr>
          <p:cNvPr id="1041"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36" y="0"/>
            <a:ext cx="9144000" cy="687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80538"/>
          <a:stretch/>
        </p:blipFill>
        <p:spPr bwMode="auto">
          <a:xfrm>
            <a:off x="8297028" y="3689092"/>
            <a:ext cx="614279" cy="58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7189" t="1721" r="53349" b="-1721"/>
          <a:stretch/>
        </p:blipFill>
        <p:spPr bwMode="auto">
          <a:xfrm>
            <a:off x="8309053" y="4333585"/>
            <a:ext cx="614279" cy="58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3616" t="-1033" r="26922" b="1033"/>
          <a:stretch/>
        </p:blipFill>
        <p:spPr bwMode="auto">
          <a:xfrm>
            <a:off x="8309053" y="4965993"/>
            <a:ext cx="614279" cy="58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0538"/>
          <a:stretch/>
        </p:blipFill>
        <p:spPr bwMode="auto">
          <a:xfrm>
            <a:off x="8309053" y="5622380"/>
            <a:ext cx="614279" cy="58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77" y="3991670"/>
            <a:ext cx="2068537" cy="287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49688"/>
          <a:stretch/>
        </p:blipFill>
        <p:spPr bwMode="auto">
          <a:xfrm>
            <a:off x="2608161" y="6154072"/>
            <a:ext cx="3918606" cy="59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4" name="object 53"/>
          <p:cNvSpPr/>
          <p:nvPr userDrawn="1"/>
        </p:nvSpPr>
        <p:spPr>
          <a:xfrm>
            <a:off x="1613997" y="2612571"/>
            <a:ext cx="5625004" cy="4218753"/>
          </a:xfrm>
          <a:prstGeom prst="rect">
            <a:avLst/>
          </a:prstGeom>
          <a:blipFill>
            <a:blip r:embed="rId7" cstate="print"/>
            <a:stretch>
              <a:fillRect/>
            </a:stretch>
          </a:blipFill>
        </p:spPr>
        <p:txBody>
          <a:bodyPr wrap="square" lIns="0" tIns="0" rIns="0" bIns="0" rtlCol="0">
            <a:noAutofit/>
          </a:bodyPr>
          <a:lstStyle/>
          <a:p>
            <a:endParaRPr sz="1286"/>
          </a:p>
        </p:txBody>
      </p:sp>
      <p:cxnSp>
        <p:nvCxnSpPr>
          <p:cNvPr id="17" name="Straight Connector 16"/>
          <p:cNvCxnSpPr/>
          <p:nvPr userDrawn="1"/>
        </p:nvCxnSpPr>
        <p:spPr>
          <a:xfrm>
            <a:off x="8610600" y="0"/>
            <a:ext cx="0" cy="533400"/>
          </a:xfrm>
          <a:prstGeom prst="line">
            <a:avLst/>
          </a:prstGeom>
          <a:ln>
            <a:solidFill>
              <a:srgbClr val="DEA400"/>
            </a:solidFill>
            <a:prstDash val="sysDash"/>
          </a:ln>
        </p:spPr>
        <p:style>
          <a:lnRef idx="1">
            <a:schemeClr val="accent1"/>
          </a:lnRef>
          <a:fillRef idx="0">
            <a:schemeClr val="accent1"/>
          </a:fillRef>
          <a:effectRef idx="0">
            <a:schemeClr val="accent1"/>
          </a:effectRef>
          <a:fontRef idx="minor">
            <a:schemeClr val="tx1"/>
          </a:fontRef>
        </p:style>
      </p:cxnSp>
      <p:pic>
        <p:nvPicPr>
          <p:cNvPr id="19" name="Picture 18" descr="C:\Users\wmsaufi\Desktop\download.png"/>
          <p:cNvPicPr/>
          <p:nvPr userDrawn="1"/>
        </p:nvPicPr>
        <p:blipFill>
          <a:blip r:embed="rId8" cstate="print"/>
          <a:srcRect/>
          <a:stretch>
            <a:fillRect/>
          </a:stretch>
        </p:blipFill>
        <p:spPr bwMode="auto">
          <a:xfrm>
            <a:off x="8610600" y="1"/>
            <a:ext cx="533400" cy="533400"/>
          </a:xfrm>
          <a:prstGeom prst="rect">
            <a:avLst/>
          </a:prstGeom>
          <a:ln>
            <a:noFill/>
          </a:ln>
          <a:effectLst>
            <a:softEdge rad="112500"/>
          </a:effectLst>
        </p:spPr>
      </p:pic>
      <p:pic>
        <p:nvPicPr>
          <p:cNvPr id="38914" name="Picture 2" descr="Image result for Jata negara"/>
          <p:cNvPicPr>
            <a:picLocks noChangeAspect="1" noChangeArrowheads="1"/>
          </p:cNvPicPr>
          <p:nvPr userDrawn="1"/>
        </p:nvPicPr>
        <p:blipFill>
          <a:blip r:embed="rId9" cstate="print"/>
          <a:srcRect/>
          <a:stretch>
            <a:fillRect/>
          </a:stretch>
        </p:blipFill>
        <p:spPr bwMode="auto">
          <a:xfrm>
            <a:off x="7848600" y="0"/>
            <a:ext cx="685800" cy="534869"/>
          </a:xfrm>
          <a:prstGeom prst="rect">
            <a:avLst/>
          </a:prstGeom>
          <a:noFill/>
        </p:spPr>
      </p:pic>
    </p:spTree>
    <p:extLst>
      <p:ext uri="{BB962C8B-B14F-4D97-AF65-F5344CB8AC3E}">
        <p14:creationId xmlns:p14="http://schemas.microsoft.com/office/powerpoint/2010/main" val="1988171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0" y="6356351"/>
            <a:ext cx="3048000" cy="365125"/>
          </a:xfrm>
          <a:prstGeom prst="rect">
            <a:avLst/>
          </a:prstGeom>
        </p:spPr>
        <p:txBody>
          <a:bodyPr/>
          <a:lstStyle/>
          <a:p>
            <a:endParaRPr lang="en-US"/>
          </a:p>
        </p:txBody>
      </p:sp>
      <p:sp>
        <p:nvSpPr>
          <p:cNvPr id="5" name="Footer Placeholder 4"/>
          <p:cNvSpPr>
            <a:spLocks noGrp="1"/>
          </p:cNvSpPr>
          <p:nvPr>
            <p:ph type="ftr" sz="quarter" idx="11"/>
          </p:nvPr>
        </p:nvSpPr>
        <p:spPr>
          <a:xfrm>
            <a:off x="152400" y="640080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27063F1-5A36-4D90-B23A-6980F627542C}" type="slidenum">
              <a:rPr lang="en-US" smtClean="0"/>
              <a:pPr/>
              <a:t>‹#›</a:t>
            </a:fld>
            <a:endParaRPr lang="en-US"/>
          </a:p>
        </p:txBody>
      </p:sp>
      <p:grpSp>
        <p:nvGrpSpPr>
          <p:cNvPr id="7" name="Group 6"/>
          <p:cNvGrpSpPr/>
          <p:nvPr userDrawn="1"/>
        </p:nvGrpSpPr>
        <p:grpSpPr>
          <a:xfrm>
            <a:off x="13645" y="6418419"/>
            <a:ext cx="9130353" cy="461665"/>
            <a:chOff x="13645" y="6418419"/>
            <a:chExt cx="9130353" cy="461665"/>
          </a:xfrm>
        </p:grpSpPr>
        <p:grpSp>
          <p:nvGrpSpPr>
            <p:cNvPr id="8" name="Group 7"/>
            <p:cNvGrpSpPr/>
            <p:nvPr userDrawn="1"/>
          </p:nvGrpSpPr>
          <p:grpSpPr>
            <a:xfrm>
              <a:off x="13645" y="6418419"/>
              <a:ext cx="9130353" cy="461665"/>
              <a:chOff x="13645" y="6418419"/>
              <a:chExt cx="9130353" cy="461665"/>
            </a:xfrm>
          </p:grpSpPr>
          <p:sp>
            <p:nvSpPr>
              <p:cNvPr id="10" name="Rectangle 9"/>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11" name="Group 10"/>
              <p:cNvGrpSpPr/>
              <p:nvPr userDrawn="1"/>
            </p:nvGrpSpPr>
            <p:grpSpPr>
              <a:xfrm>
                <a:off x="33505" y="6418419"/>
                <a:ext cx="6241413" cy="461665"/>
                <a:chOff x="28352" y="6390741"/>
                <a:chExt cx="6250743" cy="490774"/>
              </a:xfrm>
            </p:grpSpPr>
            <p:sp>
              <p:nvSpPr>
                <p:cNvPr id="13" name="TextBox 12"/>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14" name="TextBox 13"/>
                <p:cNvSpPr txBox="1"/>
                <p:nvPr/>
              </p:nvSpPr>
              <p:spPr>
                <a:xfrm>
                  <a:off x="2334686" y="6485467"/>
                  <a:ext cx="990018"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15" name="TextBox 14"/>
                <p:cNvSpPr txBox="1"/>
                <p:nvPr/>
              </p:nvSpPr>
              <p:spPr>
                <a:xfrm>
                  <a:off x="4297710" y="6478588"/>
                  <a:ext cx="1981385"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16"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621"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988"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12" name="Picture 2" descr="Image result for instagram icon VECT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03728"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userDrawn="1"/>
          </p:nvSpPr>
          <p:spPr>
            <a:xfrm>
              <a:off x="6591590"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18"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0" y="6356351"/>
            <a:ext cx="3048000" cy="365125"/>
          </a:xfrm>
          <a:prstGeom prst="rect">
            <a:avLst/>
          </a:prstGeom>
        </p:spPr>
        <p:txBody>
          <a:bodyPr/>
          <a:lstStyle/>
          <a:p>
            <a:endParaRPr lang="en-US"/>
          </a:p>
        </p:txBody>
      </p:sp>
      <p:sp>
        <p:nvSpPr>
          <p:cNvPr id="5" name="Footer Placeholder 4"/>
          <p:cNvSpPr>
            <a:spLocks noGrp="1"/>
          </p:cNvSpPr>
          <p:nvPr>
            <p:ph type="ftr" sz="quarter" idx="11"/>
          </p:nvPr>
        </p:nvSpPr>
        <p:spPr>
          <a:xfrm>
            <a:off x="152400" y="640080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27063F1-5A36-4D90-B23A-6980F627542C}" type="slidenum">
              <a:rPr lang="en-US" smtClean="0"/>
              <a:pPr/>
              <a:t>‹#›</a:t>
            </a:fld>
            <a:endParaRPr lang="en-US"/>
          </a:p>
        </p:txBody>
      </p:sp>
      <p:grpSp>
        <p:nvGrpSpPr>
          <p:cNvPr id="7" name="Group 6"/>
          <p:cNvGrpSpPr/>
          <p:nvPr userDrawn="1"/>
        </p:nvGrpSpPr>
        <p:grpSpPr>
          <a:xfrm>
            <a:off x="13645" y="6418419"/>
            <a:ext cx="9130353" cy="461665"/>
            <a:chOff x="13645" y="6418419"/>
            <a:chExt cx="9130353" cy="461665"/>
          </a:xfrm>
        </p:grpSpPr>
        <p:grpSp>
          <p:nvGrpSpPr>
            <p:cNvPr id="8" name="Group 7"/>
            <p:cNvGrpSpPr/>
            <p:nvPr userDrawn="1"/>
          </p:nvGrpSpPr>
          <p:grpSpPr>
            <a:xfrm>
              <a:off x="13645" y="6418419"/>
              <a:ext cx="9130353" cy="461665"/>
              <a:chOff x="13645" y="6418419"/>
              <a:chExt cx="9130353" cy="461665"/>
            </a:xfrm>
          </p:grpSpPr>
          <p:sp>
            <p:nvSpPr>
              <p:cNvPr id="10" name="Rectangle 9"/>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11" name="Group 10"/>
              <p:cNvGrpSpPr/>
              <p:nvPr userDrawn="1"/>
            </p:nvGrpSpPr>
            <p:grpSpPr>
              <a:xfrm>
                <a:off x="33505" y="6418419"/>
                <a:ext cx="6241413" cy="461665"/>
                <a:chOff x="28352" y="6390741"/>
                <a:chExt cx="6250743" cy="490774"/>
              </a:xfrm>
            </p:grpSpPr>
            <p:sp>
              <p:nvSpPr>
                <p:cNvPr id="13" name="TextBox 12"/>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14" name="TextBox 13"/>
                <p:cNvSpPr txBox="1"/>
                <p:nvPr/>
              </p:nvSpPr>
              <p:spPr>
                <a:xfrm>
                  <a:off x="2334686" y="6485467"/>
                  <a:ext cx="990018"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15" name="TextBox 14"/>
                <p:cNvSpPr txBox="1"/>
                <p:nvPr/>
              </p:nvSpPr>
              <p:spPr>
                <a:xfrm>
                  <a:off x="4297710" y="6478588"/>
                  <a:ext cx="1981385"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16"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621"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988"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12" name="Picture 2" descr="Image result for instagram icon VECT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03728"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userDrawn="1"/>
          </p:nvSpPr>
          <p:spPr>
            <a:xfrm>
              <a:off x="6591590"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18"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52400" y="6356351"/>
            <a:ext cx="3048000" cy="365125"/>
          </a:xfrm>
          <a:prstGeom prst="rect">
            <a:avLst/>
          </a:prstGeom>
        </p:spPr>
        <p:txBody>
          <a:bodyPr/>
          <a:lstStyle/>
          <a:p>
            <a:endParaRPr lang="en-US"/>
          </a:p>
        </p:txBody>
      </p:sp>
      <p:sp>
        <p:nvSpPr>
          <p:cNvPr id="6" name="Footer Placeholder 5"/>
          <p:cNvSpPr>
            <a:spLocks noGrp="1"/>
          </p:cNvSpPr>
          <p:nvPr>
            <p:ph type="ftr" sz="quarter" idx="11"/>
          </p:nvPr>
        </p:nvSpPr>
        <p:spPr>
          <a:xfrm>
            <a:off x="152400" y="640080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27063F1-5A36-4D90-B23A-6980F627542C}" type="slidenum">
              <a:rPr lang="en-US" smtClean="0"/>
              <a:pPr/>
              <a:t>‹#›</a:t>
            </a:fld>
            <a:endParaRPr lang="en-US"/>
          </a:p>
        </p:txBody>
      </p:sp>
      <p:grpSp>
        <p:nvGrpSpPr>
          <p:cNvPr id="8" name="Group 7"/>
          <p:cNvGrpSpPr/>
          <p:nvPr userDrawn="1"/>
        </p:nvGrpSpPr>
        <p:grpSpPr>
          <a:xfrm>
            <a:off x="13645" y="6418419"/>
            <a:ext cx="9130353" cy="461665"/>
            <a:chOff x="13645" y="6418419"/>
            <a:chExt cx="9130353" cy="461665"/>
          </a:xfrm>
        </p:grpSpPr>
        <p:grpSp>
          <p:nvGrpSpPr>
            <p:cNvPr id="9" name="Group 7"/>
            <p:cNvGrpSpPr/>
            <p:nvPr userDrawn="1"/>
          </p:nvGrpSpPr>
          <p:grpSpPr>
            <a:xfrm>
              <a:off x="13645" y="6418419"/>
              <a:ext cx="9130353" cy="461665"/>
              <a:chOff x="13645" y="6418419"/>
              <a:chExt cx="9130353" cy="461665"/>
            </a:xfrm>
          </p:grpSpPr>
          <p:sp>
            <p:nvSpPr>
              <p:cNvPr id="11" name="Rectangle 10"/>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12" name="Group 10"/>
              <p:cNvGrpSpPr/>
              <p:nvPr userDrawn="1"/>
            </p:nvGrpSpPr>
            <p:grpSpPr>
              <a:xfrm>
                <a:off x="33505" y="6418419"/>
                <a:ext cx="6241413" cy="461665"/>
                <a:chOff x="28352" y="6390741"/>
                <a:chExt cx="6250743" cy="490774"/>
              </a:xfrm>
            </p:grpSpPr>
            <p:sp>
              <p:nvSpPr>
                <p:cNvPr id="14" name="TextBox 13"/>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15" name="TextBox 14"/>
                <p:cNvSpPr txBox="1"/>
                <p:nvPr/>
              </p:nvSpPr>
              <p:spPr>
                <a:xfrm>
                  <a:off x="2334686" y="6485467"/>
                  <a:ext cx="990018"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16" name="TextBox 15"/>
                <p:cNvSpPr txBox="1"/>
                <p:nvPr/>
              </p:nvSpPr>
              <p:spPr>
                <a:xfrm>
                  <a:off x="4297710" y="6478588"/>
                  <a:ext cx="1981385"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17"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621"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988"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13" name="Picture 2" descr="Image result for instagram icon VECT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03728"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userDrawn="1"/>
          </p:nvSpPr>
          <p:spPr>
            <a:xfrm>
              <a:off x="6591590"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19"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52400" y="6356351"/>
            <a:ext cx="3048000" cy="365125"/>
          </a:xfrm>
          <a:prstGeom prst="rect">
            <a:avLst/>
          </a:prstGeom>
        </p:spPr>
        <p:txBody>
          <a:bodyPr/>
          <a:lstStyle/>
          <a:p>
            <a:endParaRPr lang="en-US"/>
          </a:p>
        </p:txBody>
      </p:sp>
      <p:sp>
        <p:nvSpPr>
          <p:cNvPr id="8" name="Footer Placeholder 7"/>
          <p:cNvSpPr>
            <a:spLocks noGrp="1"/>
          </p:cNvSpPr>
          <p:nvPr>
            <p:ph type="ftr" sz="quarter" idx="11"/>
          </p:nvPr>
        </p:nvSpPr>
        <p:spPr>
          <a:xfrm>
            <a:off x="152400" y="640080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27063F1-5A36-4D90-B23A-6980F627542C}" type="slidenum">
              <a:rPr lang="en-US" smtClean="0"/>
              <a:pPr/>
              <a:t>‹#›</a:t>
            </a:fld>
            <a:endParaRPr lang="en-US"/>
          </a:p>
        </p:txBody>
      </p:sp>
      <p:grpSp>
        <p:nvGrpSpPr>
          <p:cNvPr id="5" name="Group 4"/>
          <p:cNvGrpSpPr/>
          <p:nvPr userDrawn="1"/>
        </p:nvGrpSpPr>
        <p:grpSpPr>
          <a:xfrm>
            <a:off x="13645" y="6418419"/>
            <a:ext cx="9130353" cy="461665"/>
            <a:chOff x="13645" y="6418419"/>
            <a:chExt cx="9130353" cy="461665"/>
          </a:xfrm>
        </p:grpSpPr>
        <p:grpSp>
          <p:nvGrpSpPr>
            <p:cNvPr id="6" name="Group 7"/>
            <p:cNvGrpSpPr/>
            <p:nvPr userDrawn="1"/>
          </p:nvGrpSpPr>
          <p:grpSpPr>
            <a:xfrm>
              <a:off x="13645" y="6418419"/>
              <a:ext cx="9130353" cy="461665"/>
              <a:chOff x="13645" y="6418419"/>
              <a:chExt cx="9130353" cy="461665"/>
            </a:xfrm>
          </p:grpSpPr>
          <p:sp>
            <p:nvSpPr>
              <p:cNvPr id="11" name="Rectangle 10"/>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12" name="Group 10"/>
              <p:cNvGrpSpPr/>
              <p:nvPr userDrawn="1"/>
            </p:nvGrpSpPr>
            <p:grpSpPr>
              <a:xfrm>
                <a:off x="33505" y="6418419"/>
                <a:ext cx="6241413" cy="461665"/>
                <a:chOff x="28352" y="6390741"/>
                <a:chExt cx="6250743" cy="490774"/>
              </a:xfrm>
            </p:grpSpPr>
            <p:sp>
              <p:nvSpPr>
                <p:cNvPr id="14" name="TextBox 13"/>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15" name="TextBox 14"/>
                <p:cNvSpPr txBox="1"/>
                <p:nvPr/>
              </p:nvSpPr>
              <p:spPr>
                <a:xfrm>
                  <a:off x="2334686" y="6485467"/>
                  <a:ext cx="990018"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16" name="TextBox 15"/>
                <p:cNvSpPr txBox="1"/>
                <p:nvPr/>
              </p:nvSpPr>
              <p:spPr>
                <a:xfrm>
                  <a:off x="4297710" y="6478588"/>
                  <a:ext cx="1981385"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17"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621"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988"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13" name="Picture 2" descr="Image result for instagram icon VECT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03728"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userDrawn="1"/>
          </p:nvSpPr>
          <p:spPr>
            <a:xfrm>
              <a:off x="6591590"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19"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52400" y="6356351"/>
            <a:ext cx="3048000" cy="365125"/>
          </a:xfrm>
          <a:prstGeom prst="rect">
            <a:avLst/>
          </a:prstGeom>
        </p:spPr>
        <p:txBody>
          <a:bodyPr/>
          <a:lstStyle/>
          <a:p>
            <a:endParaRPr lang="en-US"/>
          </a:p>
        </p:txBody>
      </p:sp>
      <p:sp>
        <p:nvSpPr>
          <p:cNvPr id="4" name="Footer Placeholder 3"/>
          <p:cNvSpPr>
            <a:spLocks noGrp="1"/>
          </p:cNvSpPr>
          <p:nvPr>
            <p:ph type="ftr" sz="quarter" idx="11"/>
          </p:nvPr>
        </p:nvSpPr>
        <p:spPr>
          <a:xfrm>
            <a:off x="152400" y="640080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27063F1-5A36-4D90-B23A-6980F627542C}" type="slidenum">
              <a:rPr lang="en-US" smtClean="0"/>
              <a:pPr/>
              <a:t>‹#›</a:t>
            </a:fld>
            <a:endParaRPr lang="en-US"/>
          </a:p>
        </p:txBody>
      </p:sp>
      <p:grpSp>
        <p:nvGrpSpPr>
          <p:cNvPr id="6" name="Group 5"/>
          <p:cNvGrpSpPr/>
          <p:nvPr userDrawn="1"/>
        </p:nvGrpSpPr>
        <p:grpSpPr>
          <a:xfrm>
            <a:off x="13645" y="6418419"/>
            <a:ext cx="9130353" cy="461665"/>
            <a:chOff x="13645" y="6418419"/>
            <a:chExt cx="9130353" cy="461665"/>
          </a:xfrm>
        </p:grpSpPr>
        <p:grpSp>
          <p:nvGrpSpPr>
            <p:cNvPr id="7" name="Group 7"/>
            <p:cNvGrpSpPr/>
            <p:nvPr userDrawn="1"/>
          </p:nvGrpSpPr>
          <p:grpSpPr>
            <a:xfrm>
              <a:off x="13645" y="6418419"/>
              <a:ext cx="9130353" cy="461665"/>
              <a:chOff x="13645" y="6418419"/>
              <a:chExt cx="9130353" cy="461665"/>
            </a:xfrm>
          </p:grpSpPr>
          <p:sp>
            <p:nvSpPr>
              <p:cNvPr id="9" name="Rectangle 8"/>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10" name="Group 10"/>
              <p:cNvGrpSpPr/>
              <p:nvPr userDrawn="1"/>
            </p:nvGrpSpPr>
            <p:grpSpPr>
              <a:xfrm>
                <a:off x="33505" y="6418419"/>
                <a:ext cx="6241413" cy="461665"/>
                <a:chOff x="28352" y="6390741"/>
                <a:chExt cx="6250743" cy="490774"/>
              </a:xfrm>
            </p:grpSpPr>
            <p:sp>
              <p:nvSpPr>
                <p:cNvPr id="12" name="TextBox 11"/>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13" name="TextBox 12"/>
                <p:cNvSpPr txBox="1"/>
                <p:nvPr/>
              </p:nvSpPr>
              <p:spPr>
                <a:xfrm>
                  <a:off x="2334686" y="6485467"/>
                  <a:ext cx="990018"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14" name="TextBox 13"/>
                <p:cNvSpPr txBox="1"/>
                <p:nvPr/>
              </p:nvSpPr>
              <p:spPr>
                <a:xfrm>
                  <a:off x="4297710" y="6478588"/>
                  <a:ext cx="1981385"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15"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621"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988"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11" name="Picture 2" descr="Image result for instagram icon VECT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03728"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6591590"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17"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356351"/>
            <a:ext cx="3048000" cy="365125"/>
          </a:xfrm>
          <a:prstGeom prst="rect">
            <a:avLst/>
          </a:prstGeom>
        </p:spPr>
        <p:txBody>
          <a:bodyPr/>
          <a:lstStyle/>
          <a:p>
            <a:endParaRPr lang="en-US"/>
          </a:p>
        </p:txBody>
      </p:sp>
      <p:sp>
        <p:nvSpPr>
          <p:cNvPr id="3" name="Footer Placeholder 2"/>
          <p:cNvSpPr>
            <a:spLocks noGrp="1"/>
          </p:cNvSpPr>
          <p:nvPr>
            <p:ph type="ftr" sz="quarter" idx="11"/>
          </p:nvPr>
        </p:nvSpPr>
        <p:spPr>
          <a:xfrm>
            <a:off x="152400" y="640080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27063F1-5A36-4D90-B23A-6980F627542C}" type="slidenum">
              <a:rPr lang="en-US" smtClean="0"/>
              <a:pPr/>
              <a:t>‹#›</a:t>
            </a:fld>
            <a:endParaRPr lang="en-US"/>
          </a:p>
        </p:txBody>
      </p:sp>
      <p:grpSp>
        <p:nvGrpSpPr>
          <p:cNvPr id="5" name="Group 4"/>
          <p:cNvGrpSpPr/>
          <p:nvPr userDrawn="1"/>
        </p:nvGrpSpPr>
        <p:grpSpPr>
          <a:xfrm>
            <a:off x="13645" y="6418419"/>
            <a:ext cx="9130353" cy="461665"/>
            <a:chOff x="13645" y="6418419"/>
            <a:chExt cx="9130353" cy="461665"/>
          </a:xfrm>
        </p:grpSpPr>
        <p:grpSp>
          <p:nvGrpSpPr>
            <p:cNvPr id="6" name="Group 7"/>
            <p:cNvGrpSpPr/>
            <p:nvPr userDrawn="1"/>
          </p:nvGrpSpPr>
          <p:grpSpPr>
            <a:xfrm>
              <a:off x="13645" y="6418419"/>
              <a:ext cx="9130353" cy="461665"/>
              <a:chOff x="13645" y="6418419"/>
              <a:chExt cx="9130353" cy="461665"/>
            </a:xfrm>
          </p:grpSpPr>
          <p:sp>
            <p:nvSpPr>
              <p:cNvPr id="8" name="Rectangle 7"/>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9" name="Group 10"/>
              <p:cNvGrpSpPr/>
              <p:nvPr userDrawn="1"/>
            </p:nvGrpSpPr>
            <p:grpSpPr>
              <a:xfrm>
                <a:off x="33505" y="6418419"/>
                <a:ext cx="8225875" cy="461665"/>
                <a:chOff x="28352" y="6390741"/>
                <a:chExt cx="8238180" cy="490774"/>
              </a:xfrm>
            </p:grpSpPr>
            <p:sp>
              <p:nvSpPr>
                <p:cNvPr id="11" name="TextBox 10"/>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12" name="TextBox 11"/>
                <p:cNvSpPr txBox="1"/>
                <p:nvPr/>
              </p:nvSpPr>
              <p:spPr>
                <a:xfrm>
                  <a:off x="7276513" y="6491031"/>
                  <a:ext cx="990019"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13" name="TextBox 12"/>
                <p:cNvSpPr txBox="1"/>
                <p:nvPr/>
              </p:nvSpPr>
              <p:spPr>
                <a:xfrm>
                  <a:off x="3764642" y="6478588"/>
                  <a:ext cx="1981386"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14"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554"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8920"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10" name="Picture 2" descr="Image result for instagram icon VECT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71456"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userDrawn="1"/>
          </p:nvSpPr>
          <p:spPr>
            <a:xfrm>
              <a:off x="6059318"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16"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305800" y="6415950"/>
            <a:ext cx="685800" cy="289649"/>
          </a:xfrm>
        </p:spPr>
        <p:txBody>
          <a:bodyPr/>
          <a:lstStyle>
            <a:lvl1pPr>
              <a:defRPr/>
            </a:lvl1pPr>
          </a:lstStyle>
          <a:p>
            <a:pPr>
              <a:defRPr/>
            </a:pPr>
            <a:fld id="{B183CF5C-1B9A-41C5-8C0C-FE628AE6BD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400800" cy="609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2546CF-86E7-408D-8906-D85D89ABE6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Rectangle 34"/>
          <p:cNvSpPr/>
          <p:nvPr userDrawn="1"/>
        </p:nvSpPr>
        <p:spPr>
          <a:xfrm>
            <a:off x="8534400" y="6419922"/>
            <a:ext cx="457200" cy="28567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33" name="Group 32"/>
          <p:cNvGrpSpPr/>
          <p:nvPr userDrawn="1"/>
        </p:nvGrpSpPr>
        <p:grpSpPr>
          <a:xfrm>
            <a:off x="76200" y="6477000"/>
            <a:ext cx="6248400" cy="152400"/>
            <a:chOff x="76200" y="6477000"/>
            <a:chExt cx="6248400" cy="152400"/>
          </a:xfrm>
        </p:grpSpPr>
        <p:sp>
          <p:nvSpPr>
            <p:cNvPr id="32" name="Rectangle 31"/>
            <p:cNvSpPr/>
            <p:nvPr userDrawn="1"/>
          </p:nvSpPr>
          <p:spPr>
            <a:xfrm>
              <a:off x="990600" y="6477000"/>
              <a:ext cx="5334000" cy="152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Rectangle 27"/>
            <p:cNvSpPr/>
            <p:nvPr userDrawn="1"/>
          </p:nvSpPr>
          <p:spPr>
            <a:xfrm>
              <a:off x="76200" y="6477000"/>
              <a:ext cx="152400" cy="152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Rectangle 28"/>
            <p:cNvSpPr/>
            <p:nvPr userDrawn="1"/>
          </p:nvSpPr>
          <p:spPr>
            <a:xfrm>
              <a:off x="304800" y="6477000"/>
              <a:ext cx="228600" cy="152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 name="Rectangle 29"/>
            <p:cNvSpPr/>
            <p:nvPr userDrawn="1"/>
          </p:nvSpPr>
          <p:spPr>
            <a:xfrm>
              <a:off x="609600" y="6477000"/>
              <a:ext cx="304800" cy="152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6" name="Slide Number Placeholder 5"/>
          <p:cNvSpPr>
            <a:spLocks noGrp="1"/>
          </p:cNvSpPr>
          <p:nvPr>
            <p:ph type="sldNum" sz="quarter" idx="4"/>
          </p:nvPr>
        </p:nvSpPr>
        <p:spPr>
          <a:xfrm>
            <a:off x="6858000" y="6415951"/>
            <a:ext cx="2133600" cy="273774"/>
          </a:xfrm>
          <a:prstGeom prst="rect">
            <a:avLst/>
          </a:prstGeom>
        </p:spPr>
        <p:txBody>
          <a:bodyPr vert="horz" lIns="91440" tIns="45720" rIns="91440" bIns="45720" rtlCol="0" anchor="ctr"/>
          <a:lstStyle>
            <a:lvl1pPr algn="r">
              <a:defRPr sz="1200">
                <a:solidFill>
                  <a:schemeClr val="tx1">
                    <a:tint val="75000"/>
                  </a:schemeClr>
                </a:solidFill>
              </a:defRPr>
            </a:lvl1pPr>
          </a:lstStyle>
          <a:p>
            <a:fld id="{727063F1-5A36-4D90-B23A-6980F627542C}" type="slidenum">
              <a:rPr lang="en-US" smtClean="0"/>
              <a:pPr/>
              <a:t>‹#›</a:t>
            </a:fld>
            <a:endParaRPr lang="en-US" dirty="0"/>
          </a:p>
        </p:txBody>
      </p:sp>
      <p:sp>
        <p:nvSpPr>
          <p:cNvPr id="13316" name="AutoShape 4" descr="Image result for icon sd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userDrawn="1"/>
        </p:nvSpPr>
        <p:spPr>
          <a:xfrm>
            <a:off x="0" y="6581001"/>
            <a:ext cx="5029200" cy="276999"/>
          </a:xfrm>
          <a:prstGeom prst="rect">
            <a:avLst/>
          </a:prstGeom>
          <a:noFill/>
        </p:spPr>
        <p:txBody>
          <a:bodyPr wrap="square" rtlCol="0">
            <a:spAutoFit/>
          </a:bodyPr>
          <a:lstStyle/>
          <a:p>
            <a:r>
              <a:rPr lang="en-US" sz="1200" dirty="0" smtClean="0">
                <a:solidFill>
                  <a:schemeClr val="accent6">
                    <a:lumMod val="50000"/>
                  </a:schemeClr>
                </a:solidFill>
                <a:latin typeface="Berlin Sans FB Demi" pitchFamily="34" charset="0"/>
              </a:rPr>
              <a:t>Department of Statistics Malaysia</a:t>
            </a:r>
          </a:p>
        </p:txBody>
      </p:sp>
      <p:grpSp>
        <p:nvGrpSpPr>
          <p:cNvPr id="37" name="Group 36"/>
          <p:cNvGrpSpPr/>
          <p:nvPr userDrawn="1"/>
        </p:nvGrpSpPr>
        <p:grpSpPr>
          <a:xfrm>
            <a:off x="76200" y="609600"/>
            <a:ext cx="9067800" cy="228600"/>
            <a:chOff x="76200" y="6477000"/>
            <a:chExt cx="6248400" cy="152400"/>
          </a:xfrm>
        </p:grpSpPr>
        <p:sp>
          <p:nvSpPr>
            <p:cNvPr id="38" name="Rectangle 37"/>
            <p:cNvSpPr/>
            <p:nvPr userDrawn="1"/>
          </p:nvSpPr>
          <p:spPr>
            <a:xfrm>
              <a:off x="990600" y="6477000"/>
              <a:ext cx="5334000" cy="152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Rectangle 38"/>
            <p:cNvSpPr/>
            <p:nvPr userDrawn="1"/>
          </p:nvSpPr>
          <p:spPr>
            <a:xfrm>
              <a:off x="76200" y="6477000"/>
              <a:ext cx="152400" cy="1524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0" name="Rectangle 39"/>
            <p:cNvSpPr/>
            <p:nvPr userDrawn="1"/>
          </p:nvSpPr>
          <p:spPr>
            <a:xfrm>
              <a:off x="304800" y="6477000"/>
              <a:ext cx="228600" cy="152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1" name="Rectangle 40"/>
            <p:cNvSpPr/>
            <p:nvPr userDrawn="1"/>
          </p:nvSpPr>
          <p:spPr>
            <a:xfrm>
              <a:off x="609600" y="6477000"/>
              <a:ext cx="304800" cy="152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16" name="Group 15"/>
          <p:cNvGrpSpPr/>
          <p:nvPr userDrawn="1"/>
        </p:nvGrpSpPr>
        <p:grpSpPr>
          <a:xfrm>
            <a:off x="13645" y="6418419"/>
            <a:ext cx="9130353" cy="461665"/>
            <a:chOff x="13645" y="6418419"/>
            <a:chExt cx="9130353" cy="461665"/>
          </a:xfrm>
        </p:grpSpPr>
        <p:grpSp>
          <p:nvGrpSpPr>
            <p:cNvPr id="17" name="Group 7"/>
            <p:cNvGrpSpPr/>
            <p:nvPr userDrawn="1"/>
          </p:nvGrpSpPr>
          <p:grpSpPr>
            <a:xfrm>
              <a:off x="13645" y="6418419"/>
              <a:ext cx="9130353" cy="461665"/>
              <a:chOff x="13645" y="6418419"/>
              <a:chExt cx="9130353" cy="461665"/>
            </a:xfrm>
          </p:grpSpPr>
          <p:sp>
            <p:nvSpPr>
              <p:cNvPr id="19" name="Rectangle 18"/>
              <p:cNvSpPr/>
              <p:nvPr userDrawn="1"/>
            </p:nvSpPr>
            <p:spPr>
              <a:xfrm>
                <a:off x="13645" y="6432517"/>
                <a:ext cx="9130353" cy="411808"/>
              </a:xfrm>
              <a:prstGeom prst="rect">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spcCol="0" rtlCol="0" anchor="ctr"/>
              <a:lstStyle/>
              <a:p>
                <a:endParaRPr lang="ms-MY" sz="1400" dirty="0">
                  <a:latin typeface="Arial Narrow" panose="020B0606020202030204" pitchFamily="34" charset="0"/>
                </a:endParaRPr>
              </a:p>
            </p:txBody>
          </p:sp>
          <p:grpSp>
            <p:nvGrpSpPr>
              <p:cNvPr id="20" name="Group 10"/>
              <p:cNvGrpSpPr/>
              <p:nvPr userDrawn="1"/>
            </p:nvGrpSpPr>
            <p:grpSpPr>
              <a:xfrm>
                <a:off x="33505" y="6418419"/>
                <a:ext cx="8165594" cy="461665"/>
                <a:chOff x="28352" y="6390741"/>
                <a:chExt cx="8177812" cy="490774"/>
              </a:xfrm>
            </p:grpSpPr>
            <p:sp>
              <p:nvSpPr>
                <p:cNvPr id="22" name="TextBox 21"/>
                <p:cNvSpPr txBox="1"/>
                <p:nvPr/>
              </p:nvSpPr>
              <p:spPr>
                <a:xfrm>
                  <a:off x="28352" y="6390741"/>
                  <a:ext cx="2402448" cy="49077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JABATAN PERANGKAAN MALAYSIA</a:t>
                  </a:r>
                </a:p>
                <a:p>
                  <a:r>
                    <a:rPr lang="en-US" sz="1200" b="1" dirty="0" smtClean="0">
                      <a:solidFill>
                        <a:schemeClr val="tx1">
                          <a:lumMod val="85000"/>
                          <a:lumOff val="15000"/>
                        </a:schemeClr>
                      </a:solidFill>
                      <a:latin typeface="Arial Narrow" panose="020B0606020202030204" pitchFamily="34" charset="0"/>
                    </a:rPr>
                    <a:t>www.dosm.gov.my</a:t>
                  </a:r>
                  <a:endParaRPr lang="ms-MY" sz="1200" b="1" dirty="0">
                    <a:solidFill>
                      <a:schemeClr val="tx1">
                        <a:lumMod val="85000"/>
                        <a:lumOff val="15000"/>
                      </a:schemeClr>
                    </a:solidFill>
                    <a:latin typeface="Arial Narrow" panose="020B0606020202030204" pitchFamily="34" charset="0"/>
                  </a:endParaRPr>
                </a:p>
              </p:txBody>
            </p:sp>
            <p:sp>
              <p:nvSpPr>
                <p:cNvPr id="23" name="TextBox 22"/>
                <p:cNvSpPr txBox="1"/>
                <p:nvPr/>
              </p:nvSpPr>
              <p:spPr>
                <a:xfrm>
                  <a:off x="7216145" y="6476523"/>
                  <a:ext cx="990019" cy="294464"/>
                </a:xfrm>
                <a:prstGeom prst="rect">
                  <a:avLst/>
                </a:prstGeom>
                <a:noFill/>
              </p:spPr>
              <p:txBody>
                <a:bodyPr wrap="none" rtlCol="0">
                  <a:spAutoFit/>
                </a:bodyPr>
                <a:lstStyle/>
                <a:p>
                  <a:r>
                    <a:rPr lang="en-US" sz="1200" b="1" dirty="0" smtClean="0">
                      <a:solidFill>
                        <a:schemeClr val="tx1">
                          <a:lumMod val="85000"/>
                          <a:lumOff val="15000"/>
                        </a:schemeClr>
                      </a:solidFill>
                      <a:latin typeface="Arial Narrow" panose="020B0606020202030204" pitchFamily="34" charset="0"/>
                    </a:rPr>
                    <a:t>#</a:t>
                  </a:r>
                  <a:r>
                    <a:rPr lang="en-US" sz="1200" b="1" dirty="0" err="1" smtClean="0">
                      <a:solidFill>
                        <a:schemeClr val="tx1">
                          <a:lumMod val="85000"/>
                          <a:lumOff val="15000"/>
                        </a:schemeClr>
                      </a:solidFill>
                      <a:latin typeface="Arial Narrow" panose="020B0606020202030204" pitchFamily="34" charset="0"/>
                    </a:rPr>
                    <a:t>fanSTATStic</a:t>
                  </a:r>
                  <a:endParaRPr lang="ms-MY" sz="1200" b="1" dirty="0">
                    <a:solidFill>
                      <a:schemeClr val="tx1">
                        <a:lumMod val="85000"/>
                        <a:lumOff val="15000"/>
                      </a:schemeClr>
                    </a:solidFill>
                    <a:latin typeface="Arial Narrow" panose="020B0606020202030204" pitchFamily="34" charset="0"/>
                  </a:endParaRPr>
                </a:p>
              </p:txBody>
            </p:sp>
            <p:sp>
              <p:nvSpPr>
                <p:cNvPr id="24" name="TextBox 23"/>
                <p:cNvSpPr txBox="1"/>
                <p:nvPr/>
              </p:nvSpPr>
              <p:spPr>
                <a:xfrm>
                  <a:off x="3559616" y="6478588"/>
                  <a:ext cx="1981385" cy="294464"/>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DrUzirMahidin</a:t>
                  </a:r>
                  <a:r>
                    <a:rPr lang="en-US" sz="1200" b="1" dirty="0" smtClean="0">
                      <a:solidFill>
                        <a:schemeClr val="tx1">
                          <a:lumMod val="85000"/>
                          <a:lumOff val="15000"/>
                        </a:schemeClr>
                      </a:solidFill>
                      <a:latin typeface="Arial Narrow" panose="020B0606020202030204" pitchFamily="34" charset="0"/>
                    </a:rPr>
                    <a:t> | </a:t>
                  </a:r>
                  <a:r>
                    <a:rPr lang="en-US" sz="1200" b="1" dirty="0" err="1" smtClean="0">
                      <a:solidFill>
                        <a:schemeClr val="tx1">
                          <a:lumMod val="85000"/>
                          <a:lumOff val="15000"/>
                        </a:schemeClr>
                      </a:solidFill>
                      <a:latin typeface="Arial Narrow" panose="020B0606020202030204" pitchFamily="34" charset="0"/>
                    </a:rPr>
                    <a:t>statsmalaysia</a:t>
                  </a:r>
                  <a:endParaRPr lang="ms-MY" sz="1200" b="1" dirty="0">
                    <a:solidFill>
                      <a:schemeClr val="tx1">
                        <a:lumMod val="85000"/>
                        <a:lumOff val="15000"/>
                      </a:schemeClr>
                    </a:solidFill>
                    <a:latin typeface="Arial Narrow" panose="020B0606020202030204" pitchFamily="34" charset="0"/>
                  </a:endParaRPr>
                </a:p>
              </p:txBody>
            </p:sp>
            <p:pic>
              <p:nvPicPr>
                <p:cNvPr id="25" name="Picture 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7527" y="6456450"/>
                  <a:ext cx="338875" cy="32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6" name="Picture 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3894" y="6456450"/>
                  <a:ext cx="355211" cy="337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pic>
            <p:nvPicPr>
              <p:cNvPr id="21" name="Picture 2" descr="Image result for instagram icon VECTO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466736" y="6472994"/>
                <a:ext cx="336436" cy="31695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userDrawn="1"/>
          </p:nvSpPr>
          <p:spPr>
            <a:xfrm>
              <a:off x="5854598" y="6503332"/>
              <a:ext cx="1015021" cy="276999"/>
            </a:xfrm>
            <a:prstGeom prst="rect">
              <a:avLst/>
            </a:prstGeom>
            <a:noFill/>
          </p:spPr>
          <p:txBody>
            <a:bodyPr wrap="none" rtlCol="0">
              <a:spAutoFit/>
            </a:bodyPr>
            <a:lstStyle/>
            <a:p>
              <a:r>
                <a:rPr lang="en-US" sz="1200" b="1" dirty="0" err="1" smtClean="0">
                  <a:solidFill>
                    <a:schemeClr val="tx1">
                      <a:lumMod val="85000"/>
                      <a:lumOff val="15000"/>
                    </a:schemeClr>
                  </a:solidFill>
                  <a:latin typeface="Arial Narrow" panose="020B0606020202030204" pitchFamily="34" charset="0"/>
                </a:rPr>
                <a:t>statsmalaysia</a:t>
              </a:r>
              <a:endParaRPr lang="ms-MY" sz="1100" b="1" dirty="0">
                <a:solidFill>
                  <a:schemeClr val="tx1">
                    <a:lumMod val="85000"/>
                    <a:lumOff val="15000"/>
                  </a:schemeClr>
                </a:solidFill>
                <a:latin typeface="Arial Narrow" panose="020B0606020202030204" pitchFamily="34" charset="0"/>
              </a:endParaRPr>
            </a:p>
          </p:txBody>
        </p:sp>
      </p:grpSp>
      <p:sp>
        <p:nvSpPr>
          <p:cNvPr id="27" name="Slide Number Placeholder 5"/>
          <p:cNvSpPr txBox="1">
            <a:spLocks/>
          </p:cNvSpPr>
          <p:nvPr userDrawn="1"/>
        </p:nvSpPr>
        <p:spPr>
          <a:xfrm>
            <a:off x="8352927" y="6432521"/>
            <a:ext cx="737015" cy="411808"/>
          </a:xfrm>
          <a:prstGeom prst="flowChartOnlineStorage">
            <a:avLst/>
          </a:prstGeom>
        </p:spPr>
        <p:style>
          <a:lnRef idx="2">
            <a:schemeClr val="dk1">
              <a:shade val="50000"/>
            </a:schemeClr>
          </a:lnRef>
          <a:fillRef idx="1">
            <a:schemeClr val="dk1"/>
          </a:fillRef>
          <a:effectRef idx="0">
            <a:schemeClr val="dk1"/>
          </a:effectRef>
          <a:fontRef idx="none"/>
        </p:style>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EB58D3C-7162-4B4E-995B-E0BB267B3FF5}" type="slidenum">
              <a:rPr lang="en-GB" smtClean="0"/>
              <a:pPr algn="ctr"/>
              <a:t>‹#›</a:t>
            </a:fld>
            <a:endParaRPr lang="en-GB" dirty="0"/>
          </a:p>
        </p:txBody>
      </p:sp>
      <p:pic>
        <p:nvPicPr>
          <p:cNvPr id="43" name="Picture 42" descr="C:\Users\wmsaufi\Desktop\download.png"/>
          <p:cNvPicPr/>
          <p:nvPr userDrawn="1"/>
        </p:nvPicPr>
        <p:blipFill>
          <a:blip r:embed="rId15" cstate="print"/>
          <a:srcRect/>
          <a:stretch>
            <a:fillRect/>
          </a:stretch>
        </p:blipFill>
        <p:spPr bwMode="auto">
          <a:xfrm>
            <a:off x="8610600" y="1"/>
            <a:ext cx="533400" cy="533400"/>
          </a:xfrm>
          <a:prstGeom prst="rect">
            <a:avLst/>
          </a:prstGeom>
          <a:ln>
            <a:noFill/>
          </a:ln>
          <a:effectLst>
            <a:softEdge rad="112500"/>
          </a:effectLst>
        </p:spPr>
      </p:pic>
      <p:cxnSp>
        <p:nvCxnSpPr>
          <p:cNvPr id="45" name="Straight Connector 44"/>
          <p:cNvCxnSpPr/>
          <p:nvPr userDrawn="1"/>
        </p:nvCxnSpPr>
        <p:spPr>
          <a:xfrm>
            <a:off x="8610600" y="0"/>
            <a:ext cx="0" cy="533400"/>
          </a:xfrm>
          <a:prstGeom prst="line">
            <a:avLst/>
          </a:prstGeom>
          <a:ln>
            <a:solidFill>
              <a:srgbClr val="DEA400"/>
            </a:solidFill>
            <a:prstDash val="sysDash"/>
          </a:ln>
        </p:spPr>
        <p:style>
          <a:lnRef idx="1">
            <a:schemeClr val="accent1"/>
          </a:lnRef>
          <a:fillRef idx="0">
            <a:schemeClr val="accent1"/>
          </a:fillRef>
          <a:effectRef idx="0">
            <a:schemeClr val="accent1"/>
          </a:effectRef>
          <a:fontRef idx="minor">
            <a:schemeClr val="tx1"/>
          </a:fontRef>
        </p:style>
      </p:cxnSp>
      <p:pic>
        <p:nvPicPr>
          <p:cNvPr id="31" name="Picture 2" descr="Image result for Jata negara"/>
          <p:cNvPicPr>
            <a:picLocks noChangeAspect="1" noChangeArrowheads="1"/>
          </p:cNvPicPr>
          <p:nvPr userDrawn="1"/>
        </p:nvPicPr>
        <p:blipFill>
          <a:blip r:embed="rId16" cstate="print"/>
          <a:srcRect/>
          <a:stretch>
            <a:fillRect/>
          </a:stretch>
        </p:blipFill>
        <p:spPr bwMode="auto">
          <a:xfrm>
            <a:off x="7848600" y="0"/>
            <a:ext cx="685800" cy="53486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4"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2400" y="6356351"/>
            <a:ext cx="3048000" cy="365125"/>
          </a:xfrm>
          <a:prstGeom prst="rect">
            <a:avLst/>
          </a:prstGeom>
        </p:spPr>
        <p:txBody>
          <a:bodyPr vert="horz" lIns="91440" tIns="45720" rIns="91440" bIns="45720" rtlCol="0" anchor="ctr"/>
          <a:lstStyle>
            <a:lvl1pPr algn="l">
              <a:defRPr sz="1200">
                <a:solidFill>
                  <a:schemeClr val="tx1">
                    <a:tint val="75000"/>
                  </a:schemeClr>
                </a:solidFill>
                <a:latin typeface="Berlin Sans FB Demi" pitchFamily="34" charset="0"/>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316" name="AutoShape 4" descr="Image result for icon sd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34.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12.png"/><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36.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image" Target="../media/image12.png"/><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39.jpeg"/><Relationship Id="rId4" Type="http://schemas.openxmlformats.org/officeDocument/2006/relationships/hyperlink" Target="https://www.google.co.id/url?sa=i&amp;rct=j&amp;q=&amp;esrc=s&amp;source=images&amp;cd=&amp;cad=rja&amp;uact=8&amp;ved=0ahUKEwis2uXWhd_XAhXFNI8KHVB7Dy0QjRwIBw&amp;url=https%3A%2F%2Fwww.linkedin.com%2Fpulse%2Fdata-quality-assurance-real-time-eran-cinamon&amp;psig=AOvVaw2E0SftAT9QbtFKONlRFZvs&amp;ust=151188158709193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hyperlink" Target="https://www.google.com/url?sa=i&amp;rct=j&amp;q=&amp;esrc=s&amp;source=images&amp;cd=&amp;cad=rja&amp;uact=8&amp;ved=0ahUKEwiY1dOT2svUAhWETrwKHXN2D0oQjRwIBw&amp;url=https://www.iconfinder.com/icons/263511/brainstorming_business_idea_light_bulb_teamwork_icon&amp;psig=AFQjCNF7nyNbj5cz4hurnU0refYFn81f9Q&amp;ust=1498023385694393"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2.png"/><Relationship Id="rId11" Type="http://schemas.openxmlformats.org/officeDocument/2006/relationships/image" Target="../media/image12.png"/><Relationship Id="rId5" Type="http://schemas.openxmlformats.org/officeDocument/2006/relationships/hyperlink" Target="http://www.google.com/url?sa=i&amp;rct=j&amp;q=&amp;esrc=s&amp;source=images&amp;cd=&amp;cad=rja&amp;uact=8&amp;ved=0ahUKEwjFic7czcvUAhUFtY8KHdcIDr8QjRwIBw&amp;url=http://enablingtheenablers.blogspot.com/&amp;psig=AFQjCNFp7p9_FTQxuMFwbuGN5LTMtVgYdQ&amp;ust=1498019899866794" TargetMode="External"/><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hyperlink" Target="http://www.google.com/url?sa=i&amp;rct=j&amp;q=&amp;esrc=s&amp;source=images&amp;cd=&amp;cad=rja&amp;uact=8&amp;ved=0ahUKEwjiu6y2wc7UAhXITbwKHYfZCqYQjRwIBw&amp;url=http://www.clipartpal.com/clipart_pd/education/openbook1.html&amp;psig=AFQjCNGuFDgkye2WitC5mAIWgEayHOo27A&amp;ust=1498119830595926"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google.com/url?sa=i&amp;rct=j&amp;q=&amp;esrc=s&amp;source=images&amp;cd=&amp;cad=rja&amp;uact=8&amp;ved=0ahUKEwj1qOzIx9zSAhWKrI8KHWW7AbUQjRwIBw&amp;url=http://www.clipartpanda.com/categories/camera-flash-clipart&amp;bvm=bv.149760088,d.c2I&amp;psig=AFQjCNFoj0L-l5mb39aBjHUhQedUW95FZg&amp;ust=1489806389061363" TargetMode="External"/><Relationship Id="rId7" Type="http://schemas.openxmlformats.org/officeDocument/2006/relationships/image" Target="../media/image51.jpeg"/><Relationship Id="rId12"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eg"/></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18" Type="http://schemas.openxmlformats.org/officeDocument/2006/relationships/image" Target="../media/image48.pn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hyperlink" Target="http://www.google.com/url?sa=i&amp;rct=j&amp;q=&amp;esrc=s&amp;source=images&amp;cd=&amp;cad=rja&amp;uact=8&amp;ved=0ahUKEwj1qOzIx9zSAhWKrI8KHWW7AbUQjRwIBw&amp;url=http://www.clipartpanda.com/categories/camera-flash-clipart&amp;bvm=bv.149760088,d.c2I&amp;psig=AFQjCNFoj0L-l5mb39aBjHUhQedUW95FZg&amp;ust=1489806389061363" TargetMode="External"/><Relationship Id="rId2" Type="http://schemas.openxmlformats.org/officeDocument/2006/relationships/image" Target="../media/image56.jpeg"/><Relationship Id="rId16" Type="http://schemas.openxmlformats.org/officeDocument/2006/relationships/image" Target="../media/image70.jpeg"/><Relationship Id="rId1" Type="http://schemas.openxmlformats.org/officeDocument/2006/relationships/slideLayout" Target="../slideLayouts/slideLayout9.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jpeg"/><Relationship Id="rId10" Type="http://schemas.openxmlformats.org/officeDocument/2006/relationships/image" Target="../media/image64.jpeg"/><Relationship Id="rId19" Type="http://schemas.openxmlformats.org/officeDocument/2006/relationships/image" Target="../media/image12.pn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2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2.jpeg"/><Relationship Id="rId7" Type="http://schemas.openxmlformats.org/officeDocument/2006/relationships/image" Target="../media/image48.png"/><Relationship Id="rId2" Type="http://schemas.openxmlformats.org/officeDocument/2006/relationships/image" Target="../media/image71.jpeg"/><Relationship Id="rId1" Type="http://schemas.openxmlformats.org/officeDocument/2006/relationships/slideLayout" Target="../slideLayouts/slideLayout9.xml"/><Relationship Id="rId6" Type="http://schemas.openxmlformats.org/officeDocument/2006/relationships/hyperlink" Target="http://www.google.com/url?sa=i&amp;rct=j&amp;q=&amp;esrc=s&amp;source=images&amp;cd=&amp;cad=rja&amp;uact=8&amp;ved=0ahUKEwj1qOzIx9zSAhWKrI8KHWW7AbUQjRwIBw&amp;url=http://www.clipartpanda.com/categories/camera-flash-clipart&amp;bvm=bv.149760088,d.c2I&amp;psig=AFQjCNFoj0L-l5mb39aBjHUhQedUW95FZg&amp;ust=1489806389061363" TargetMode="External"/><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google.com/url?sa=i&amp;rct=j&amp;q=&amp;esrc=s&amp;source=images&amp;cd=&amp;cad=rja&amp;uact=8&amp;ved=0ahUKEwj1qOzIx9zSAhWKrI8KHWW7AbUQjRwIBw&amp;url=http://www.clipartpanda.com/categories/camera-flash-clipart&amp;bvm=bv.149760088,d.c2I&amp;psig=AFQjCNFoj0L-l5mb39aBjHUhQedUW95FZg&amp;ust=1489806389061363" TargetMode="External"/><Relationship Id="rId1" Type="http://schemas.openxmlformats.org/officeDocument/2006/relationships/slideLayout" Target="../slideLayouts/slideLayout9.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jpg"/></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www.google.com/url?sa=i&amp;rct=j&amp;q=&amp;esrc=s&amp;source=images&amp;cd=&amp;cad=rja&amp;uact=8&amp;ved=0ahUKEwiHyaSYj9rSAhXFqI8KHYywDwsQjRwIBw&amp;url=http://www.gograph.com/stock-illustration/inquirer.html&amp;bvm=bv.149397726,d.c2I&amp;psig=AFQjCNH2QkShFnC9xcKV1o2sUMvAjFYkUw&amp;ust=1489722549029972"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2.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google.com/url?sa=i&amp;rct=j&amp;q=&amp;esrc=s&amp;source=images&amp;cd=&amp;cad=rja&amp;uact=8&amp;ved=0ahUKEwibpe2yq9fSAhVBto8KHSiYAQ8QjRwIBw&amp;url=https://www.ocbc.com.my/business-banking/accounts-and-services/myr-business-current-account.html&amp;bvm=bv.149397726,d.c2I&amp;psig=AFQjCNE3XDlkaDC6Fb00VBuZN7R0Te_mww&amp;ust=1489626898813723" TargetMode="External"/><Relationship Id="rId1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8.png"/><Relationship Id="rId17" Type="http://schemas.openxmlformats.org/officeDocument/2006/relationships/hyperlink" Target="http://dcodeefc.com/policy-briefs-special-reports/" TargetMode="External"/><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image" Target="../media/image17.png"/><Relationship Id="rId5" Type="http://schemas.openxmlformats.org/officeDocument/2006/relationships/diagramQuickStyle" Target="../diagrams/quickStyle4.xml"/><Relationship Id="rId15" Type="http://schemas.openxmlformats.org/officeDocument/2006/relationships/hyperlink" Target="http://www.google.com/url?sa=i&amp;rct=j&amp;q=&amp;esrc=s&amp;source=images&amp;cd=&amp;cad=rja&amp;uact=8&amp;ved=0ahUKEwi07oj7rNfSAhUaSY8KHWLFBQ8QjRwIBw&amp;url=http://suny.buffalostate.edu/administration&amp;bvm=bv.149397726,d.c2I&amp;psig=AFQjCNHNZdA1vse-G02pP0RO2sE2l85Wew&amp;ust=1489626636363903" TargetMode="External"/><Relationship Id="rId10" Type="http://schemas.openxmlformats.org/officeDocument/2006/relationships/image" Target="../media/image16.png"/><Relationship Id="rId19" Type="http://schemas.openxmlformats.org/officeDocument/2006/relationships/image" Target="../media/image22.png"/><Relationship Id="rId4" Type="http://schemas.openxmlformats.org/officeDocument/2006/relationships/diagramLayout" Target="../diagrams/layout4.xml"/><Relationship Id="rId9" Type="http://schemas.openxmlformats.org/officeDocument/2006/relationships/image" Target="../media/image15.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google.com/url?sa=i&amp;rct=j&amp;q=&amp;esrc=s&amp;source=images&amp;cd=&amp;cad=rja&amp;uact=8&amp;ved=0ahUKEwjWqsGnhunSAhWKuY8KHVYXBCAQjRwIBw&amp;url=https://clipartfest.com/categories/view/15f5114830230115857d06b3e44b3dde685d0065/car-emissions-clipart.html&amp;bvm=bv.150120842,d.c2I&amp;psig=AFQjCNHBNtqkWdsYy-sFabkuR9nqtd6ymg&amp;ust=1490235584841654" TargetMode="External"/><Relationship Id="rId3" Type="http://schemas.openxmlformats.org/officeDocument/2006/relationships/hyperlink" Target="https://www.google.com/url?sa=i&amp;rct=j&amp;q=&amp;esrc=s&amp;source=images&amp;cd=&amp;cad=rja&amp;uact=8&amp;ved=0ahUKEwiM3eGd4ebSAhVHNo8KHXd_DucQjRwIBw&amp;url=https://clipartfest.com/categories/view/0c16e0f07fc12df85bd94078c9dea450218a2cfc/oil-factory-clipart.html&amp;bvm=bv.150120842,d.c2I&amp;psig=AFQjCNH88liL-eAX-yL1ATiLC5hOQg7lmA&amp;ust=1490156902478760" TargetMode="External"/><Relationship Id="rId7" Type="http://schemas.openxmlformats.org/officeDocument/2006/relationships/hyperlink" Target="http://www.google.com/url?sa=i&amp;rct=j&amp;q=&amp;esrc=s&amp;source=images&amp;cd=&amp;cad=rja&amp;uact=8&amp;ved=0ahUKEwjkloK44ubSAhVMsI8KHY0bDwIQjRwIBw&amp;url=http://clipartmonk.com/energy-clipart&amp;bvm=bv.150120842,d.c2I&amp;psig=AFQjCNH4ENEJT1TS5jR7XLwHFCmt_z-oTw&amp;ust=1490157213012732" TargetMode="External"/><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hyperlink" Target="http://www.google.com/url?sa=i&amp;rct=j&amp;q=&amp;esrc=s&amp;source=images&amp;cd=&amp;cad=rja&amp;uact=8&amp;ved=0ahUKEwi84O_mhOnSAhUPTY8KHULSBbIQjRwIBw&amp;url=http://clipartall.com/clipart/3947-oil-rig-clipart.html&amp;bvm=bv.150120842,d.c2I&amp;psig=AFQjCNHrro_r3eSfjZOGP7LcXRbwCJBEyg&amp;ust=1490235179935828" TargetMode="External"/><Relationship Id="rId5" Type="http://schemas.openxmlformats.org/officeDocument/2006/relationships/hyperlink" Target="https://www.google.com/url?sa=i&amp;rct=j&amp;q=&amp;esrc=s&amp;source=images&amp;cd=&amp;cad=rja&amp;uact=8&amp;ved=0ahUKEwjlqpLS4ebSAhXKpo8KHWz2DPkQjRwIBw&amp;url=https://www.iconfinder.com/icons/388845/carbon_co2_ecology_emissions_environment_oxide_polution_icon&amp;bvm=bv.150120842,d.c2I&amp;psig=AFQjCNHx4MqJQW5dkIpu5Tt3vLTnaOMp3A&amp;ust=1490156979992701" TargetMode="External"/><Relationship Id="rId15" Type="http://schemas.openxmlformats.org/officeDocument/2006/relationships/image" Target="../media/image12.png"/><Relationship Id="rId10" Type="http://schemas.openxmlformats.org/officeDocument/2006/relationships/image" Target="../media/image26.png"/><Relationship Id="rId4" Type="http://schemas.openxmlformats.org/officeDocument/2006/relationships/image" Target="../media/image23.gif"/><Relationship Id="rId9" Type="http://schemas.openxmlformats.org/officeDocument/2006/relationships/hyperlink" Target="http://www.google.com/url?sa=i&amp;rct=j&amp;q=&amp;esrc=s&amp;source=images&amp;cd=&amp;cad=rja&amp;uact=8&amp;ved=0ahUKEwj4_s_A4-bSAhUVTI8KHeJoD1EQjRwIBw&amp;url=http://www.cspdailynews.com/fuels-news-prices-analysis/fuels-news/articles/opinion-realities-us-crude-oil-exports&amp;bvm=bv.150120842,d.c2I&amp;psig=AFQjCNGuxFuWK-CpVvM4V51ZE1uT1zrUiw&amp;ust=1490157506782278" TargetMode="External"/><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_gpjGg-fSAhXFM48KHWlVAygQjRwIBw&amp;url=http://www.ship.edu/Landuse/About_the_CLUS/&amp;bvm=bv.150120842,d.c2I&amp;psig=AFQjCNGJDToR6zKk6Rm6pWq_4pAce-VvAQ&amp;ust=1490166099770487"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hyperlink" Target="http://www.google.com/url?sa=i&amp;rct=j&amp;q=&amp;esrc=s&amp;source=images&amp;cd=&amp;cad=rja&amp;uact=8&amp;ved=0ahUKEwjCp5nbnufSAhXKt48KHZixBDEQjRwIBw&amp;url=http://www.khoryug.com/resources/sciencesolutions/&amp;bvm=bv.150120842,d.c2I&amp;psig=AFQjCNG-3-uyPpiBiaugvAjQcc0mPdBC5A&amp;ust=1490173383215379" TargetMode="Externa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1066800"/>
            <a:ext cx="9144000" cy="1631216"/>
            <a:chOff x="617108" y="-334835"/>
            <a:chExt cx="9565695" cy="1773813"/>
          </a:xfrm>
        </p:grpSpPr>
        <p:sp>
          <p:nvSpPr>
            <p:cNvPr id="6" name="Rectangle 5"/>
            <p:cNvSpPr/>
            <p:nvPr/>
          </p:nvSpPr>
          <p:spPr>
            <a:xfrm>
              <a:off x="776536" y="620688"/>
              <a:ext cx="8784976" cy="530610"/>
            </a:xfrm>
            <a:prstGeom prst="rect">
              <a:avLst/>
            </a:prstGeom>
          </p:spPr>
          <p:txBody>
            <a:bodyPr wrap="square">
              <a:spAutoFit/>
            </a:bodyPr>
            <a:lstStyle/>
            <a:p>
              <a:pPr algn="ctr"/>
              <a:endParaRPr lang="ms-MY" sz="2571" b="1" dirty="0">
                <a:solidFill>
                  <a:schemeClr val="accent1">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617108" y="-334835"/>
              <a:ext cx="9565695" cy="1773813"/>
            </a:xfrm>
            <a:prstGeom prst="rect">
              <a:avLst/>
            </a:prstGeom>
          </p:spPr>
          <p:txBody>
            <a:bodyPr wrap="square">
              <a:spAutoFit/>
            </a:bodyPr>
            <a:lstStyle/>
            <a:p>
              <a:pPr algn="ctr"/>
              <a:r>
                <a:rPr lang="en-MY" sz="2000" b="1" dirty="0" smtClean="0">
                  <a:solidFill>
                    <a:schemeClr val="accent5">
                      <a:lumMod val="75000"/>
                    </a:schemeClr>
                  </a:solidFill>
                  <a:latin typeface="Arial Black" pitchFamily="34" charset="0"/>
                  <a:cs typeface="Vijaya" panose="020B0604020202020204" pitchFamily="34" charset="0"/>
                </a:rPr>
                <a:t>ROADMAP </a:t>
              </a:r>
              <a:r>
                <a:rPr lang="en-MY" sz="2000" b="1" dirty="0">
                  <a:solidFill>
                    <a:schemeClr val="accent5">
                      <a:lumMod val="75000"/>
                    </a:schemeClr>
                  </a:solidFill>
                  <a:latin typeface="Arial Black" pitchFamily="34" charset="0"/>
                  <a:cs typeface="Vijaya" panose="020B0604020202020204" pitchFamily="34" charset="0"/>
                </a:rPr>
                <a:t>FOR </a:t>
              </a:r>
              <a:br>
                <a:rPr lang="en-MY" sz="2000" b="1" dirty="0">
                  <a:solidFill>
                    <a:schemeClr val="accent5">
                      <a:lumMod val="75000"/>
                    </a:schemeClr>
                  </a:solidFill>
                  <a:latin typeface="Arial Black" pitchFamily="34" charset="0"/>
                  <a:cs typeface="Vijaya" panose="020B0604020202020204" pitchFamily="34" charset="0"/>
                </a:rPr>
              </a:br>
              <a:r>
                <a:rPr lang="en-MY" sz="2000" b="1" dirty="0">
                  <a:solidFill>
                    <a:schemeClr val="accent5">
                      <a:lumMod val="75000"/>
                    </a:schemeClr>
                  </a:solidFill>
                  <a:latin typeface="Arial Black" pitchFamily="34" charset="0"/>
                  <a:cs typeface="Vijaya" panose="020B0604020202020204" pitchFamily="34" charset="0"/>
                </a:rPr>
                <a:t>SYSTEM OF ENVIRONMENTAL-ECONOMIC </a:t>
              </a:r>
              <a:endParaRPr lang="en-MY" sz="2000" b="1" dirty="0" smtClean="0">
                <a:solidFill>
                  <a:schemeClr val="accent5">
                    <a:lumMod val="75000"/>
                  </a:schemeClr>
                </a:solidFill>
                <a:latin typeface="Arial Black" pitchFamily="34" charset="0"/>
                <a:cs typeface="Vijaya" panose="020B0604020202020204" pitchFamily="34" charset="0"/>
              </a:endParaRPr>
            </a:p>
            <a:p>
              <a:pPr algn="ctr"/>
              <a:r>
                <a:rPr lang="en-MY" sz="2000" b="1" dirty="0" smtClean="0">
                  <a:solidFill>
                    <a:schemeClr val="accent5">
                      <a:lumMod val="75000"/>
                    </a:schemeClr>
                  </a:solidFill>
                  <a:latin typeface="Arial Black" pitchFamily="34" charset="0"/>
                  <a:cs typeface="Vijaya" panose="020B0604020202020204" pitchFamily="34" charset="0"/>
                </a:rPr>
                <a:t>ACCOUNTING </a:t>
              </a:r>
              <a:r>
                <a:rPr lang="en-MY" sz="2000" b="1" dirty="0">
                  <a:solidFill>
                    <a:schemeClr val="accent5">
                      <a:lumMod val="75000"/>
                    </a:schemeClr>
                  </a:solidFill>
                  <a:latin typeface="Arial Black" pitchFamily="34" charset="0"/>
                  <a:cs typeface="Vijaya" panose="020B0604020202020204" pitchFamily="34" charset="0"/>
                </a:rPr>
                <a:t>(</a:t>
              </a:r>
              <a:r>
                <a:rPr lang="en-MY" sz="2000" b="1" dirty="0" smtClean="0">
                  <a:solidFill>
                    <a:schemeClr val="accent5">
                      <a:lumMod val="75000"/>
                    </a:schemeClr>
                  </a:solidFill>
                  <a:latin typeface="Arial Black" pitchFamily="34" charset="0"/>
                  <a:cs typeface="Vijaya" panose="020B0604020202020204" pitchFamily="34" charset="0"/>
                </a:rPr>
                <a:t>SEEA), MALAYSIA</a:t>
              </a:r>
            </a:p>
            <a:p>
              <a:pPr algn="ctr"/>
              <a:r>
                <a:rPr lang="en-MY" sz="2000" b="1" dirty="0" smtClean="0">
                  <a:solidFill>
                    <a:schemeClr val="accent5">
                      <a:lumMod val="75000"/>
                    </a:schemeClr>
                  </a:solidFill>
                  <a:latin typeface="Arial Black" pitchFamily="34" charset="0"/>
                  <a:cs typeface="Vijaya" panose="020B0604020202020204" pitchFamily="34" charset="0"/>
                </a:rPr>
                <a:t>2016-2020</a:t>
              </a:r>
              <a:r>
                <a:rPr lang="en-MY" sz="2000" b="1" dirty="0">
                  <a:solidFill>
                    <a:schemeClr val="accent5">
                      <a:lumMod val="75000"/>
                    </a:schemeClr>
                  </a:solidFill>
                  <a:latin typeface="Arial Black" pitchFamily="34" charset="0"/>
                  <a:cs typeface="Vijaya" panose="020B0604020202020204" pitchFamily="34" charset="0"/>
                </a:rPr>
                <a:t/>
              </a:r>
              <a:br>
                <a:rPr lang="en-MY" sz="2000" b="1" dirty="0">
                  <a:solidFill>
                    <a:schemeClr val="accent5">
                      <a:lumMod val="75000"/>
                    </a:schemeClr>
                  </a:solidFill>
                  <a:latin typeface="Arial Black" pitchFamily="34" charset="0"/>
                  <a:cs typeface="Vijaya" panose="020B0604020202020204" pitchFamily="34" charset="0"/>
                </a:rPr>
              </a:br>
              <a:endParaRPr lang="en-MY" sz="2000" b="1" dirty="0">
                <a:solidFill>
                  <a:schemeClr val="accent5">
                    <a:lumMod val="75000"/>
                  </a:schemeClr>
                </a:solidFill>
                <a:latin typeface="Arial Black" pitchFamily="34" charset="0"/>
                <a:cs typeface="Vijaya" panose="020B0604020202020204" pitchFamily="34" charset="0"/>
              </a:endParaRPr>
            </a:p>
          </p:txBody>
        </p:sp>
      </p:grpSp>
      <p:sp>
        <p:nvSpPr>
          <p:cNvPr id="8" name="TextBox 7"/>
          <p:cNvSpPr txBox="1"/>
          <p:nvPr/>
        </p:nvSpPr>
        <p:spPr>
          <a:xfrm>
            <a:off x="7512869" y="3657600"/>
            <a:ext cx="760273" cy="307777"/>
          </a:xfrm>
          <a:prstGeom prst="rect">
            <a:avLst/>
          </a:prstGeom>
          <a:noFill/>
        </p:spPr>
        <p:txBody>
          <a:bodyPr wrap="none" rtlCol="0">
            <a:spAutoFit/>
          </a:bodyPr>
          <a:lstStyle/>
          <a:p>
            <a:pPr algn="r"/>
            <a:r>
              <a:rPr lang="en-US" sz="1400" dirty="0" smtClean="0">
                <a:solidFill>
                  <a:schemeClr val="accent5">
                    <a:lumMod val="75000"/>
                  </a:schemeClr>
                </a:solidFill>
                <a:latin typeface="Arial Black" pitchFamily="34" charset="0"/>
              </a:rPr>
              <a:t>Date </a:t>
            </a:r>
            <a:r>
              <a:rPr lang="en-US" sz="1400" dirty="0">
                <a:solidFill>
                  <a:schemeClr val="accent5">
                    <a:lumMod val="75000"/>
                  </a:schemeClr>
                </a:solidFill>
                <a:latin typeface="Arial Black" pitchFamily="34" charset="0"/>
              </a:rPr>
              <a:t>:</a:t>
            </a:r>
            <a:endParaRPr lang="ms-MY" sz="1400" dirty="0">
              <a:solidFill>
                <a:schemeClr val="accent5">
                  <a:lumMod val="75000"/>
                </a:schemeClr>
              </a:solidFill>
              <a:latin typeface="Arial Black" pitchFamily="34" charset="0"/>
            </a:endParaRPr>
          </a:p>
        </p:txBody>
      </p:sp>
      <p:cxnSp>
        <p:nvCxnSpPr>
          <p:cNvPr id="10" name="Straight Connector 9"/>
          <p:cNvCxnSpPr/>
          <p:nvPr/>
        </p:nvCxnSpPr>
        <p:spPr>
          <a:xfrm>
            <a:off x="5442856" y="3978523"/>
            <a:ext cx="279918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4341" y="3968156"/>
            <a:ext cx="2178802" cy="356123"/>
          </a:xfrm>
          <a:prstGeom prst="rect">
            <a:avLst/>
          </a:prstGeom>
          <a:noFill/>
        </p:spPr>
        <p:txBody>
          <a:bodyPr wrap="none" rtlCol="0">
            <a:spAutoFit/>
          </a:bodyPr>
          <a:lstStyle/>
          <a:p>
            <a:pPr algn="r"/>
            <a:r>
              <a:rPr lang="en-US" sz="1714" b="1" dirty="0" smtClean="0">
                <a:solidFill>
                  <a:schemeClr val="tx2"/>
                </a:solidFill>
                <a:latin typeface="Century Gothic" panose="020B0502020202020204" pitchFamily="34" charset="0"/>
              </a:rPr>
              <a:t>28 November 2017</a:t>
            </a:r>
            <a:endParaRPr lang="ms-MY" sz="1714" b="1" dirty="0">
              <a:solidFill>
                <a:schemeClr val="tx2"/>
              </a:solidFill>
              <a:latin typeface="Century Gothic" panose="020B0502020202020204" pitchFamily="34" charset="0"/>
            </a:endParaRPr>
          </a:p>
        </p:txBody>
      </p:sp>
      <p:sp>
        <p:nvSpPr>
          <p:cNvPr id="17" name="TextBox 16"/>
          <p:cNvSpPr txBox="1"/>
          <p:nvPr/>
        </p:nvSpPr>
        <p:spPr>
          <a:xfrm>
            <a:off x="7358596" y="5254823"/>
            <a:ext cx="914546" cy="307777"/>
          </a:xfrm>
          <a:prstGeom prst="rect">
            <a:avLst/>
          </a:prstGeom>
          <a:noFill/>
        </p:spPr>
        <p:txBody>
          <a:bodyPr wrap="none" rtlCol="0">
            <a:spAutoFit/>
          </a:bodyPr>
          <a:lstStyle/>
          <a:p>
            <a:pPr algn="r"/>
            <a:r>
              <a:rPr lang="en-US" sz="1400" dirty="0" smtClean="0">
                <a:solidFill>
                  <a:schemeClr val="accent5">
                    <a:lumMod val="75000"/>
                  </a:schemeClr>
                </a:solidFill>
                <a:latin typeface="Arial Black" pitchFamily="34" charset="0"/>
              </a:rPr>
              <a:t>Venue </a:t>
            </a:r>
            <a:r>
              <a:rPr lang="en-US" sz="1400" dirty="0">
                <a:solidFill>
                  <a:schemeClr val="accent5">
                    <a:lumMod val="75000"/>
                  </a:schemeClr>
                </a:solidFill>
                <a:latin typeface="Arial Black" pitchFamily="34" charset="0"/>
              </a:rPr>
              <a:t>:</a:t>
            </a:r>
            <a:endParaRPr lang="ms-MY" sz="1400" dirty="0">
              <a:solidFill>
                <a:schemeClr val="accent5">
                  <a:lumMod val="75000"/>
                </a:schemeClr>
              </a:solidFill>
              <a:latin typeface="Arial Black" pitchFamily="34" charset="0"/>
            </a:endParaRPr>
          </a:p>
        </p:txBody>
      </p:sp>
      <p:cxnSp>
        <p:nvCxnSpPr>
          <p:cNvPr id="18" name="Straight Connector 17"/>
          <p:cNvCxnSpPr/>
          <p:nvPr/>
        </p:nvCxnSpPr>
        <p:spPr>
          <a:xfrm>
            <a:off x="5442856" y="5562600"/>
            <a:ext cx="279918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28003" y="5552287"/>
            <a:ext cx="2145139" cy="615553"/>
          </a:xfrm>
          <a:prstGeom prst="rect">
            <a:avLst/>
          </a:prstGeom>
          <a:noFill/>
        </p:spPr>
        <p:txBody>
          <a:bodyPr wrap="none" rtlCol="0">
            <a:spAutoFit/>
          </a:bodyPr>
          <a:lstStyle/>
          <a:p>
            <a:pPr algn="r"/>
            <a:r>
              <a:rPr lang="en-US" sz="1700" b="1" dirty="0" smtClean="0">
                <a:solidFill>
                  <a:schemeClr val="tx2"/>
                </a:solidFill>
                <a:latin typeface="Century Gothic" panose="020B0502020202020204" pitchFamily="34" charset="0"/>
              </a:rPr>
              <a:t>Hotel </a:t>
            </a:r>
            <a:r>
              <a:rPr lang="en-US" sz="1700" b="1" dirty="0" err="1" smtClean="0">
                <a:solidFill>
                  <a:schemeClr val="tx2"/>
                </a:solidFill>
                <a:latin typeface="Century Gothic" panose="020B0502020202020204" pitchFamily="34" charset="0"/>
              </a:rPr>
              <a:t>Alilia</a:t>
            </a:r>
            <a:endParaRPr lang="en-US" sz="1700" b="1" dirty="0" smtClean="0">
              <a:solidFill>
                <a:schemeClr val="tx2"/>
              </a:solidFill>
              <a:latin typeface="Century Gothic" panose="020B0502020202020204" pitchFamily="34" charset="0"/>
            </a:endParaRPr>
          </a:p>
          <a:p>
            <a:pPr algn="r"/>
            <a:r>
              <a:rPr lang="en-US" sz="1700" b="1" dirty="0" smtClean="0">
                <a:solidFill>
                  <a:schemeClr val="tx2"/>
                </a:solidFill>
                <a:latin typeface="Century Gothic" panose="020B0502020202020204" pitchFamily="34" charset="0"/>
              </a:rPr>
              <a:t>Jakarta, Indonesia</a:t>
            </a:r>
            <a:endParaRPr lang="ms-MY" sz="1700" b="1" dirty="0">
              <a:solidFill>
                <a:schemeClr val="tx2"/>
              </a:solidFill>
              <a:latin typeface="Century Gothic" panose="020B0502020202020204" pitchFamily="34" charset="0"/>
            </a:endParaRPr>
          </a:p>
        </p:txBody>
      </p:sp>
      <p:cxnSp>
        <p:nvCxnSpPr>
          <p:cNvPr id="12" name="Straight Connector 11"/>
          <p:cNvCxnSpPr/>
          <p:nvPr/>
        </p:nvCxnSpPr>
        <p:spPr>
          <a:xfrm>
            <a:off x="5410200" y="4734767"/>
            <a:ext cx="2799184"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4" name="Group 4"/>
          <p:cNvGrpSpPr/>
          <p:nvPr/>
        </p:nvGrpSpPr>
        <p:grpSpPr>
          <a:xfrm>
            <a:off x="142875" y="118646"/>
            <a:ext cx="8397698" cy="924346"/>
            <a:chOff x="776536" y="146148"/>
            <a:chExt cx="8784976" cy="1005150"/>
          </a:xfrm>
        </p:grpSpPr>
        <p:sp>
          <p:nvSpPr>
            <p:cNvPr id="16" name="Rectangle 15"/>
            <p:cNvSpPr/>
            <p:nvPr/>
          </p:nvSpPr>
          <p:spPr>
            <a:xfrm>
              <a:off x="776536" y="620688"/>
              <a:ext cx="8784976" cy="530610"/>
            </a:xfrm>
            <a:prstGeom prst="rect">
              <a:avLst/>
            </a:prstGeom>
          </p:spPr>
          <p:txBody>
            <a:bodyPr wrap="square">
              <a:spAutoFit/>
            </a:bodyPr>
            <a:lstStyle/>
            <a:p>
              <a:pPr algn="ctr"/>
              <a:endParaRPr lang="ms-MY" sz="2571" b="1" dirty="0">
                <a:solidFill>
                  <a:schemeClr val="accent1">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3548403" y="146148"/>
              <a:ext cx="3697226" cy="368150"/>
            </a:xfrm>
            <a:prstGeom prst="rect">
              <a:avLst/>
            </a:prstGeom>
          </p:spPr>
          <p:txBody>
            <a:bodyPr wrap="none">
              <a:spAutoFit/>
            </a:bodyPr>
            <a:lstStyle/>
            <a:p>
              <a:pPr algn="ctr"/>
              <a:r>
                <a:rPr lang="en-US" sz="1600" b="1" dirty="0" smtClean="0">
                  <a:latin typeface="Arial Black" pitchFamily="34" charset="0"/>
                  <a:cs typeface="Vijaya" panose="020B0604020202020204" pitchFamily="34" charset="0"/>
                </a:rPr>
                <a:t>REGIONAL WORKSHOP SEEA </a:t>
              </a:r>
              <a:endParaRPr lang="ms-MY" sz="1600" b="1" dirty="0">
                <a:latin typeface="Arial Black" pitchFamily="34" charset="0"/>
                <a:cs typeface="Vijaya" panose="020B0604020202020204" pitchFamily="34" charset="0"/>
              </a:endParaRPr>
            </a:p>
          </p:txBody>
        </p:sp>
      </p:grpSp>
      <p:sp>
        <p:nvSpPr>
          <p:cNvPr id="21" name="Rectangle 20"/>
          <p:cNvSpPr/>
          <p:nvPr/>
        </p:nvSpPr>
        <p:spPr>
          <a:xfrm>
            <a:off x="2184717" y="2918936"/>
            <a:ext cx="4645374" cy="738664"/>
          </a:xfrm>
          <a:prstGeom prst="rect">
            <a:avLst/>
          </a:prstGeom>
        </p:spPr>
        <p:txBody>
          <a:bodyPr wrap="none">
            <a:spAutoFit/>
          </a:bodyPr>
          <a:lstStyle/>
          <a:p>
            <a:pPr algn="ctr"/>
            <a:r>
              <a:rPr lang="en-US" sz="1400" b="1" dirty="0" smtClean="0">
                <a:solidFill>
                  <a:schemeClr val="accent5">
                    <a:lumMod val="75000"/>
                  </a:schemeClr>
                </a:solidFill>
                <a:latin typeface="Arial Black" pitchFamily="34" charset="0"/>
                <a:cs typeface="Vijaya" panose="020B0604020202020204" pitchFamily="34" charset="0"/>
              </a:rPr>
              <a:t>PRESENT BY: </a:t>
            </a:r>
          </a:p>
          <a:p>
            <a:pPr algn="ctr"/>
            <a:r>
              <a:rPr lang="en-US" sz="1400" b="1" dirty="0" err="1" smtClean="0">
                <a:solidFill>
                  <a:schemeClr val="accent5">
                    <a:lumMod val="75000"/>
                  </a:schemeClr>
                </a:solidFill>
                <a:latin typeface="Arial Black" pitchFamily="34" charset="0"/>
                <a:cs typeface="Vijaya" panose="020B0604020202020204" pitchFamily="34" charset="0"/>
              </a:rPr>
              <a:t>Roslawati</a:t>
            </a:r>
            <a:r>
              <a:rPr lang="en-US" sz="1400" b="1" dirty="0" smtClean="0">
                <a:solidFill>
                  <a:schemeClr val="accent5">
                    <a:lumMod val="75000"/>
                  </a:schemeClr>
                </a:solidFill>
                <a:latin typeface="Arial Black" pitchFamily="34" charset="0"/>
                <a:cs typeface="Vijaya" panose="020B0604020202020204" pitchFamily="34" charset="0"/>
              </a:rPr>
              <a:t> </a:t>
            </a:r>
            <a:r>
              <a:rPr lang="en-US" sz="1400" b="1" dirty="0" smtClean="0">
                <a:solidFill>
                  <a:schemeClr val="accent5">
                    <a:lumMod val="75000"/>
                  </a:schemeClr>
                </a:solidFill>
                <a:latin typeface="Arial Black" pitchFamily="34" charset="0"/>
                <a:cs typeface="Vijaya" panose="020B0604020202020204" pitchFamily="34" charset="0"/>
              </a:rPr>
              <a:t>Yahya</a:t>
            </a:r>
          </a:p>
          <a:p>
            <a:pPr algn="ctr"/>
            <a:r>
              <a:rPr lang="en-US" sz="1400" b="1" dirty="0" smtClean="0">
                <a:solidFill>
                  <a:schemeClr val="accent5">
                    <a:lumMod val="75000"/>
                  </a:schemeClr>
                </a:solidFill>
                <a:latin typeface="Arial Black" pitchFamily="34" charset="0"/>
                <a:cs typeface="Vijaya" panose="020B0604020202020204" pitchFamily="34" charset="0"/>
              </a:rPr>
              <a:t>Agriculture </a:t>
            </a:r>
            <a:r>
              <a:rPr lang="en-US" sz="1400" b="1" dirty="0" smtClean="0">
                <a:solidFill>
                  <a:schemeClr val="accent5">
                    <a:lumMod val="75000"/>
                  </a:schemeClr>
                </a:solidFill>
                <a:latin typeface="Arial Black" pitchFamily="34" charset="0"/>
                <a:cs typeface="Vijaya" panose="020B0604020202020204" pitchFamily="34" charset="0"/>
              </a:rPr>
              <a:t>&amp; Environment Statistics Division</a:t>
            </a:r>
            <a:endParaRPr lang="ms-MY" sz="1400" b="1" dirty="0">
              <a:solidFill>
                <a:schemeClr val="accent5">
                  <a:lumMod val="75000"/>
                </a:schemeClr>
              </a:solidFill>
              <a:latin typeface="Arial Black" pitchFamily="34" charset="0"/>
              <a:cs typeface="Vijaya" panose="020B0604020202020204" pitchFamily="34" charset="0"/>
            </a:endParaRPr>
          </a:p>
        </p:txBody>
      </p:sp>
      <p:sp>
        <p:nvSpPr>
          <p:cNvPr id="22" name="TextBox 21"/>
          <p:cNvSpPr txBox="1"/>
          <p:nvPr/>
        </p:nvSpPr>
        <p:spPr>
          <a:xfrm>
            <a:off x="7558796" y="4416623"/>
            <a:ext cx="792205" cy="307777"/>
          </a:xfrm>
          <a:prstGeom prst="rect">
            <a:avLst/>
          </a:prstGeom>
          <a:noFill/>
        </p:spPr>
        <p:txBody>
          <a:bodyPr wrap="none" rtlCol="0">
            <a:spAutoFit/>
          </a:bodyPr>
          <a:lstStyle/>
          <a:p>
            <a:pPr algn="r"/>
            <a:r>
              <a:rPr lang="en-US" sz="1400" dirty="0" smtClean="0">
                <a:solidFill>
                  <a:schemeClr val="accent5">
                    <a:lumMod val="75000"/>
                  </a:schemeClr>
                </a:solidFill>
                <a:latin typeface="Arial Black" pitchFamily="34" charset="0"/>
              </a:rPr>
              <a:t>Time </a:t>
            </a:r>
            <a:r>
              <a:rPr lang="en-US" sz="1400" dirty="0">
                <a:solidFill>
                  <a:schemeClr val="accent5">
                    <a:lumMod val="75000"/>
                  </a:schemeClr>
                </a:solidFill>
                <a:latin typeface="Arial Black" pitchFamily="34" charset="0"/>
              </a:rPr>
              <a:t>:</a:t>
            </a:r>
            <a:endParaRPr lang="ms-MY" sz="1400" dirty="0">
              <a:solidFill>
                <a:schemeClr val="accent5">
                  <a:lumMod val="75000"/>
                </a:schemeClr>
              </a:solidFill>
              <a:latin typeface="Arial Black" pitchFamily="34" charset="0"/>
            </a:endParaRPr>
          </a:p>
        </p:txBody>
      </p:sp>
      <p:sp>
        <p:nvSpPr>
          <p:cNvPr id="23" name="TextBox 22"/>
          <p:cNvSpPr txBox="1"/>
          <p:nvPr/>
        </p:nvSpPr>
        <p:spPr>
          <a:xfrm>
            <a:off x="7260639" y="4724400"/>
            <a:ext cx="1090363" cy="356123"/>
          </a:xfrm>
          <a:prstGeom prst="rect">
            <a:avLst/>
          </a:prstGeom>
          <a:noFill/>
        </p:spPr>
        <p:txBody>
          <a:bodyPr wrap="none" rtlCol="0">
            <a:spAutoFit/>
          </a:bodyPr>
          <a:lstStyle/>
          <a:p>
            <a:pPr algn="r"/>
            <a:r>
              <a:rPr lang="en-US" sz="1714" b="1" dirty="0" smtClean="0">
                <a:solidFill>
                  <a:schemeClr val="tx2"/>
                </a:solidFill>
                <a:latin typeface="Century Gothic" panose="020B0502020202020204" pitchFamily="34" charset="0"/>
              </a:rPr>
              <a:t>9.30 </a:t>
            </a:r>
            <a:r>
              <a:rPr lang="en-US" sz="1714" b="1" dirty="0" err="1" smtClean="0">
                <a:solidFill>
                  <a:schemeClr val="tx2"/>
                </a:solidFill>
                <a:latin typeface="Century Gothic" panose="020B0502020202020204" pitchFamily="34" charset="0"/>
              </a:rPr>
              <a:t>a.m</a:t>
            </a:r>
            <a:endParaRPr lang="ms-MY" sz="1714" b="1"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436983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11th malaysia 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724400"/>
            <a:ext cx="1008112" cy="1284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srcRect/>
          <a:stretch>
            <a:fillRect/>
          </a:stretch>
        </p:blipFill>
        <p:spPr bwMode="auto">
          <a:xfrm>
            <a:off x="1630760" y="982855"/>
            <a:ext cx="5760640" cy="3436745"/>
          </a:xfrm>
          <a:prstGeom prst="rect">
            <a:avLst/>
          </a:prstGeom>
          <a:noFill/>
          <a:ln w="9525">
            <a:noFill/>
            <a:miter lim="800000"/>
            <a:headEnd/>
            <a:tailEnd/>
          </a:ln>
          <a:effectLst/>
        </p:spPr>
      </p:pic>
      <p:sp>
        <p:nvSpPr>
          <p:cNvPr id="19" name="TextBox 18"/>
          <p:cNvSpPr txBox="1"/>
          <p:nvPr/>
        </p:nvSpPr>
        <p:spPr>
          <a:xfrm>
            <a:off x="0" y="25460"/>
            <a:ext cx="9144000" cy="523220"/>
          </a:xfrm>
          <a:prstGeom prst="rect">
            <a:avLst/>
          </a:prstGeom>
          <a:noFill/>
        </p:spPr>
        <p:txBody>
          <a:bodyPr wrap="square" rtlCol="0">
            <a:spAutoFit/>
          </a:bodyPr>
          <a:lstStyle/>
          <a:p>
            <a:pPr algn="ctr"/>
            <a:r>
              <a:rPr lang="en-US" sz="2800" b="1" dirty="0" smtClean="0">
                <a:latin typeface="Arial Rounded MT Bold" pitchFamily="34" charset="0"/>
                <a:cs typeface="Tahoma" pitchFamily="34" charset="0"/>
              </a:rPr>
              <a:t> NATIONAL POLICY &amp; PRIORITIES </a:t>
            </a:r>
            <a:endParaRPr lang="en-MY" sz="2800" b="1" dirty="0">
              <a:latin typeface="Arial Rounded MT Bold" pitchFamily="34" charset="0"/>
              <a:cs typeface="Tahoma" pitchFamily="34" charset="0"/>
            </a:endParaRPr>
          </a:p>
        </p:txBody>
      </p:sp>
      <p:pic>
        <p:nvPicPr>
          <p:cNvPr id="1026" name="Picture 2"/>
          <p:cNvPicPr>
            <a:picLocks noChangeAspect="1" noChangeArrowheads="1"/>
          </p:cNvPicPr>
          <p:nvPr/>
        </p:nvPicPr>
        <p:blipFill>
          <a:blip r:embed="rId5" cstate="print"/>
          <a:srcRect l="30587" t="25900" r="55506" b="28901"/>
          <a:stretch>
            <a:fillRect/>
          </a:stretch>
        </p:blipFill>
        <p:spPr bwMode="auto">
          <a:xfrm>
            <a:off x="2339752" y="4509120"/>
            <a:ext cx="1944216" cy="1815480"/>
          </a:xfrm>
          <a:prstGeom prst="rect">
            <a:avLst/>
          </a:prstGeom>
          <a:noFill/>
          <a:ln w="9525">
            <a:noFill/>
            <a:miter lim="800000"/>
            <a:headEnd/>
            <a:tailEnd/>
          </a:ln>
        </p:spPr>
      </p:pic>
      <p:pic>
        <p:nvPicPr>
          <p:cNvPr id="20" name="Picture 2"/>
          <p:cNvPicPr>
            <a:picLocks noChangeAspect="1" noChangeArrowheads="1"/>
          </p:cNvPicPr>
          <p:nvPr/>
        </p:nvPicPr>
        <p:blipFill>
          <a:blip r:embed="rId5" cstate="print"/>
          <a:srcRect l="44887" t="25900" r="42119" b="23967"/>
          <a:stretch>
            <a:fillRect/>
          </a:stretch>
        </p:blipFill>
        <p:spPr bwMode="auto">
          <a:xfrm>
            <a:off x="4495800" y="4572000"/>
            <a:ext cx="1656184" cy="1750641"/>
          </a:xfrm>
          <a:prstGeom prst="rect">
            <a:avLst/>
          </a:prstGeom>
          <a:noFill/>
          <a:ln w="9525">
            <a:noFill/>
            <a:miter lim="800000"/>
            <a:headEnd/>
            <a:tailEnd/>
          </a:ln>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534400" cy="609600"/>
          </a:xfrm>
        </p:spPr>
        <p:txBody>
          <a:bodyPr/>
          <a:lstStyle/>
          <a:p>
            <a:pPr algn="l"/>
            <a:r>
              <a:rPr lang="en-US" sz="2300" b="1" dirty="0" smtClean="0">
                <a:latin typeface="Tahoma" pitchFamily="34" charset="0"/>
                <a:ea typeface="Tahoma" pitchFamily="34" charset="0"/>
                <a:cs typeface="Tahoma" pitchFamily="34" charset="0"/>
              </a:rPr>
              <a:t>POLICIES/PLANS/PROGRAMMES RELATED TO SEEA</a:t>
            </a:r>
            <a:endParaRPr lang="en-MY" sz="2300" b="1"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112546CF-86E7-408D-8906-D85D89ABE6FA}" type="slidenum">
              <a:rPr lang="en-US" smtClean="0"/>
              <a:pPr>
                <a:defRPr/>
              </a:pPr>
              <a:t>11</a:t>
            </a:fld>
            <a:endParaRPr lang="en-US"/>
          </a:p>
        </p:txBody>
      </p:sp>
      <p:graphicFrame>
        <p:nvGraphicFramePr>
          <p:cNvPr id="8" name="Diagram 7"/>
          <p:cNvGraphicFramePr/>
          <p:nvPr/>
        </p:nvGraphicFramePr>
        <p:xfrm>
          <a:off x="228600" y="1066800"/>
          <a:ext cx="41148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4648200" y="1017434"/>
          <a:ext cx="4114800" cy="462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descr="seea_icons_energy_darker.png"/>
          <p:cNvPicPr>
            <a:picLocks noChangeAspect="1"/>
          </p:cNvPicPr>
          <p:nvPr/>
        </p:nvPicPr>
        <p:blipFill>
          <a:blip r:embed="rId13" cstate="print"/>
          <a:srcRect b="11971"/>
          <a:stretch>
            <a:fillRect/>
          </a:stretch>
        </p:blipFill>
        <p:spPr>
          <a:xfrm>
            <a:off x="3276600" y="914400"/>
            <a:ext cx="872320" cy="712748"/>
          </a:xfrm>
          <a:prstGeom prst="rect">
            <a:avLst/>
          </a:prstGeom>
        </p:spPr>
      </p:pic>
      <p:pic>
        <p:nvPicPr>
          <p:cNvPr id="11" name="Picture 10" descr="seea_icons_water_darker.png"/>
          <p:cNvPicPr>
            <a:picLocks noChangeAspect="1"/>
          </p:cNvPicPr>
          <p:nvPr/>
        </p:nvPicPr>
        <p:blipFill>
          <a:blip r:embed="rId14" cstate="print"/>
          <a:srcRect b="18160"/>
          <a:stretch>
            <a:fillRect/>
          </a:stretch>
        </p:blipFill>
        <p:spPr>
          <a:xfrm>
            <a:off x="7848600" y="969671"/>
            <a:ext cx="762000" cy="554329"/>
          </a:xfrm>
          <a:prstGeom prst="rect">
            <a:avLst/>
          </a:prstGeom>
        </p:spPr>
      </p:pic>
      <p:pic>
        <p:nvPicPr>
          <p:cNvPr id="1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534400" cy="609600"/>
          </a:xfrm>
        </p:spPr>
        <p:txBody>
          <a:bodyPr/>
          <a:lstStyle/>
          <a:p>
            <a:pPr algn="l"/>
            <a:r>
              <a:rPr lang="en-US" sz="2300" b="1" dirty="0" smtClean="0">
                <a:latin typeface="Tahoma" pitchFamily="34" charset="0"/>
                <a:ea typeface="Tahoma" pitchFamily="34" charset="0"/>
                <a:cs typeface="Tahoma" pitchFamily="34" charset="0"/>
              </a:rPr>
              <a:t>POLICIES/PLANS/PROGRAMMES RELATED TO SEEA</a:t>
            </a:r>
            <a:endParaRPr lang="en-MY" sz="2300" b="1"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112546CF-86E7-408D-8906-D85D89ABE6FA}" type="slidenum">
              <a:rPr lang="en-US" smtClean="0"/>
              <a:pPr>
                <a:defRPr/>
              </a:pPr>
              <a:t>12</a:t>
            </a:fld>
            <a:endParaRPr lang="en-US"/>
          </a:p>
        </p:txBody>
      </p:sp>
      <p:graphicFrame>
        <p:nvGraphicFramePr>
          <p:cNvPr id="8" name="Diagram 7"/>
          <p:cNvGraphicFramePr/>
          <p:nvPr/>
        </p:nvGraphicFramePr>
        <p:xfrm>
          <a:off x="228600" y="990600"/>
          <a:ext cx="41148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4648200" y="939800"/>
          <a:ext cx="4114800" cy="4622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11" descr="seea_icons_land-accounts_darker.png"/>
          <p:cNvPicPr>
            <a:picLocks noChangeAspect="1"/>
          </p:cNvPicPr>
          <p:nvPr/>
        </p:nvPicPr>
        <p:blipFill>
          <a:blip r:embed="rId13" cstate="print"/>
          <a:srcRect b="22222"/>
          <a:stretch>
            <a:fillRect/>
          </a:stretch>
        </p:blipFill>
        <p:spPr>
          <a:xfrm>
            <a:off x="3276600" y="990600"/>
            <a:ext cx="762000" cy="533400"/>
          </a:xfrm>
          <a:prstGeom prst="rect">
            <a:avLst/>
          </a:prstGeom>
        </p:spPr>
      </p:pic>
      <p:pic>
        <p:nvPicPr>
          <p:cNvPr id="13" name="Picture 12" descr="seea_icons_air-emissions-accounts_darker.png"/>
          <p:cNvPicPr>
            <a:picLocks noChangeAspect="1"/>
          </p:cNvPicPr>
          <p:nvPr/>
        </p:nvPicPr>
        <p:blipFill>
          <a:blip r:embed="rId14" cstate="print"/>
          <a:srcRect b="22222"/>
          <a:stretch>
            <a:fillRect/>
          </a:stretch>
        </p:blipFill>
        <p:spPr>
          <a:xfrm>
            <a:off x="7645038" y="990600"/>
            <a:ext cx="889362" cy="533400"/>
          </a:xfrm>
          <a:prstGeom prst="rect">
            <a:avLst/>
          </a:prstGeom>
        </p:spPr>
      </p:pic>
      <p:pic>
        <p:nvPicPr>
          <p:cNvPr id="1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4551635" y="2156303"/>
            <a:ext cx="0" cy="49140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72000" y="3082314"/>
            <a:ext cx="10379" cy="37535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572000" y="2876384"/>
            <a:ext cx="0" cy="216023"/>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259632" y="3092407"/>
            <a:ext cx="10379" cy="37535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219200" y="3079445"/>
            <a:ext cx="68580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66821" y="3068640"/>
            <a:ext cx="10379" cy="37535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668932" y="1580239"/>
            <a:ext cx="3954221" cy="576063"/>
          </a:xfrm>
          <a:prstGeom prst="roundRect">
            <a:avLst/>
          </a:prstGeom>
          <a:ln/>
          <a:effectLst>
            <a:innerShdw blurRad="63500" dist="50800" dir="54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lIns="87269" tIns="43635" rIns="87269" bIns="43635" rtlCol="0" anchor="ctr"/>
          <a:lstStyle/>
          <a:p>
            <a:pPr algn="ctr"/>
            <a:r>
              <a:rPr lang="en-US" b="1" dirty="0" smtClean="0">
                <a:solidFill>
                  <a:schemeClr val="tx1"/>
                </a:solidFill>
                <a:ea typeface="Tahoma" pitchFamily="34" charset="0"/>
                <a:cs typeface="Tahoma" pitchFamily="34" charset="0"/>
              </a:rPr>
              <a:t>STEERING COMMITTEE</a:t>
            </a:r>
          </a:p>
          <a:p>
            <a:pPr algn="ctr"/>
            <a:r>
              <a:rPr lang="en-US" sz="1400" b="1" dirty="0" smtClean="0">
                <a:solidFill>
                  <a:schemeClr val="tx1"/>
                </a:solidFill>
                <a:ea typeface="Tahoma" pitchFamily="34" charset="0"/>
                <a:cs typeface="Tahoma" pitchFamily="34" charset="0"/>
              </a:rPr>
              <a:t>Chaired: Economic Planning Unit</a:t>
            </a:r>
            <a:endParaRPr lang="en-US" b="1" dirty="0" smtClean="0">
              <a:solidFill>
                <a:schemeClr val="tx1"/>
              </a:solidFill>
              <a:ea typeface="Tahoma" pitchFamily="34" charset="0"/>
              <a:cs typeface="Tahoma" pitchFamily="34" charset="0"/>
            </a:endParaRPr>
          </a:p>
        </p:txBody>
      </p:sp>
      <p:sp>
        <p:nvSpPr>
          <p:cNvPr id="19" name="Rounded Rectangle 18"/>
          <p:cNvSpPr/>
          <p:nvPr/>
        </p:nvSpPr>
        <p:spPr>
          <a:xfrm>
            <a:off x="2016675" y="2372327"/>
            <a:ext cx="5133881" cy="522182"/>
          </a:xfrm>
          <a:prstGeom prst="roundRect">
            <a:avLst/>
          </a:prstGeom>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lIns="87269" tIns="43635" rIns="87269" bIns="43635" rtlCol="0" anchor="ctr"/>
          <a:lstStyle/>
          <a:p>
            <a:endParaRPr lang="en-US" b="1" dirty="0">
              <a:solidFill>
                <a:schemeClr val="tx1"/>
              </a:solidFill>
              <a:ea typeface="Tahoma" pitchFamily="34" charset="0"/>
              <a:cs typeface="Tahoma" pitchFamily="34" charset="0"/>
            </a:endParaRPr>
          </a:p>
          <a:p>
            <a:pPr algn="ctr"/>
            <a:r>
              <a:rPr lang="en-US" b="1" dirty="0" smtClean="0">
                <a:solidFill>
                  <a:schemeClr val="tx1"/>
                </a:solidFill>
                <a:ea typeface="Tahoma" pitchFamily="34" charset="0"/>
                <a:cs typeface="Tahoma" pitchFamily="34" charset="0"/>
              </a:rPr>
              <a:t>TECHNICAL COMMITTEE</a:t>
            </a:r>
          </a:p>
          <a:p>
            <a:pPr algn="ctr"/>
            <a:r>
              <a:rPr lang="en-US" sz="1400" b="1" dirty="0" smtClean="0">
                <a:solidFill>
                  <a:schemeClr val="tx1"/>
                </a:solidFill>
                <a:ea typeface="Tahoma" pitchFamily="34" charset="0"/>
                <a:cs typeface="Tahoma" pitchFamily="34" charset="0"/>
              </a:rPr>
              <a:t>Chaired: DOSM</a:t>
            </a:r>
            <a:endParaRPr lang="en-US" b="1" dirty="0">
              <a:solidFill>
                <a:schemeClr val="tx1"/>
              </a:solidFill>
              <a:ea typeface="Tahoma" pitchFamily="34" charset="0"/>
              <a:cs typeface="Tahoma" pitchFamily="34" charset="0"/>
            </a:endParaRPr>
          </a:p>
          <a:p>
            <a:pPr algn="ctr"/>
            <a:endParaRPr lang="en-US" dirty="0"/>
          </a:p>
        </p:txBody>
      </p:sp>
      <p:sp>
        <p:nvSpPr>
          <p:cNvPr id="42" name="Slide Number Placeholder 41"/>
          <p:cNvSpPr>
            <a:spLocks noGrp="1"/>
          </p:cNvSpPr>
          <p:nvPr>
            <p:ph type="sldNum" sz="quarter" idx="12"/>
          </p:nvPr>
        </p:nvSpPr>
        <p:spPr>
          <a:xfrm>
            <a:off x="6891818" y="6376244"/>
            <a:ext cx="2133600" cy="365125"/>
          </a:xfrm>
        </p:spPr>
        <p:txBody>
          <a:bodyPr/>
          <a:lstStyle/>
          <a:p>
            <a:pPr algn="r"/>
            <a:fld id="{F1603080-2A9A-4790-9363-D3E1EB70CBCE}" type="slidenum">
              <a:rPr lang="en-MY" smtClean="0">
                <a:solidFill>
                  <a:schemeClr val="tx1"/>
                </a:solidFill>
              </a:rPr>
              <a:pPr algn="r"/>
              <a:t>13</a:t>
            </a:fld>
            <a:endParaRPr lang="en-MY" dirty="0">
              <a:solidFill>
                <a:schemeClr val="tx1"/>
              </a:solidFill>
            </a:endParaRPr>
          </a:p>
        </p:txBody>
      </p:sp>
      <p:sp>
        <p:nvSpPr>
          <p:cNvPr id="11" name="Rounded Rectangle 10"/>
          <p:cNvSpPr/>
          <p:nvPr/>
        </p:nvSpPr>
        <p:spPr>
          <a:xfrm>
            <a:off x="6858000" y="3236423"/>
            <a:ext cx="2178496" cy="1564177"/>
          </a:xfrm>
          <a:prstGeom prst="roundRect">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a:ln>
            <a:solidFill>
              <a:srgbClr val="FF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87269" tIns="43635" rIns="87269" bIns="43635" rtlCol="0" anchor="t"/>
          <a:lstStyle/>
          <a:p>
            <a:pPr algn="ctr"/>
            <a:r>
              <a:rPr lang="en-MY" sz="1000" b="1" dirty="0">
                <a:solidFill>
                  <a:schemeClr val="tx1"/>
                </a:solidFill>
                <a:ea typeface="Tahoma" pitchFamily="34" charset="0"/>
                <a:cs typeface="Tahoma" pitchFamily="34" charset="0"/>
              </a:rPr>
              <a:t>WORKING GROUP FOR OTHERS STATISTICS AND </a:t>
            </a:r>
            <a:r>
              <a:rPr lang="en-MY" sz="1000" b="1" dirty="0" smtClean="0">
                <a:solidFill>
                  <a:schemeClr val="tx1"/>
                </a:solidFill>
                <a:ea typeface="Tahoma" pitchFamily="34" charset="0"/>
                <a:cs typeface="Tahoma" pitchFamily="34" charset="0"/>
              </a:rPr>
              <a:t>ACCOUNT*</a:t>
            </a:r>
          </a:p>
          <a:p>
            <a:endParaRPr lang="en-US" sz="1000" b="1" dirty="0" smtClean="0">
              <a:solidFill>
                <a:schemeClr val="tx1"/>
              </a:solidFill>
              <a:ea typeface="Tahoma" pitchFamily="34" charset="0"/>
              <a:cs typeface="Tahoma" pitchFamily="34" charset="0"/>
            </a:endParaRPr>
          </a:p>
          <a:p>
            <a:pPr>
              <a:buFont typeface="Arial" pitchFamily="34" charset="0"/>
              <a:buChar char="•"/>
            </a:pPr>
            <a:r>
              <a:rPr lang="en-US" sz="1000" b="1" dirty="0" smtClean="0">
                <a:solidFill>
                  <a:schemeClr val="tx1"/>
                </a:solidFill>
                <a:ea typeface="Tahoma" pitchFamily="34" charset="0"/>
                <a:cs typeface="Tahoma" pitchFamily="34" charset="0"/>
              </a:rPr>
              <a:t> FDES Malaysia</a:t>
            </a:r>
          </a:p>
          <a:p>
            <a:pPr>
              <a:buFont typeface="Arial" pitchFamily="34" charset="0"/>
              <a:buChar char="•"/>
            </a:pPr>
            <a:r>
              <a:rPr lang="en-US" sz="1000" b="1" dirty="0" smtClean="0">
                <a:solidFill>
                  <a:schemeClr val="tx1"/>
                </a:solidFill>
                <a:ea typeface="Tahoma" pitchFamily="34" charset="0"/>
                <a:cs typeface="Tahoma" pitchFamily="34" charset="0"/>
              </a:rPr>
              <a:t>GEI</a:t>
            </a:r>
          </a:p>
        </p:txBody>
      </p:sp>
      <p:sp>
        <p:nvSpPr>
          <p:cNvPr id="15" name="Rounded Rectangle 14"/>
          <p:cNvSpPr/>
          <p:nvPr/>
        </p:nvSpPr>
        <p:spPr>
          <a:xfrm>
            <a:off x="3429000" y="3242131"/>
            <a:ext cx="2341374" cy="1802178"/>
          </a:xfrm>
          <a:prstGeom prst="roundRect">
            <a:avLst/>
          </a:prstGeom>
          <a:ln/>
          <a:effectLst>
            <a:innerShdw blurRad="63500" dist="50800" dir="54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lIns="87269" tIns="43635" rIns="87269" bIns="43635" rtlCol="0" anchor="t"/>
          <a:lstStyle/>
          <a:p>
            <a:pPr algn="ctr"/>
            <a:r>
              <a:rPr lang="en-MY" sz="1000" b="1" dirty="0">
                <a:solidFill>
                  <a:schemeClr val="tx1"/>
                </a:solidFill>
                <a:ea typeface="Tahoma" pitchFamily="34" charset="0"/>
                <a:cs typeface="Tahoma" pitchFamily="34" charset="0"/>
              </a:rPr>
              <a:t>WORKING GROUP</a:t>
            </a:r>
          </a:p>
          <a:p>
            <a:pPr algn="ctr"/>
            <a:r>
              <a:rPr lang="en-MY" sz="1000" b="1" dirty="0" err="1">
                <a:solidFill>
                  <a:schemeClr val="tx1"/>
                </a:solidFill>
                <a:ea typeface="Tahoma" pitchFamily="34" charset="0"/>
                <a:cs typeface="Tahoma" pitchFamily="34" charset="0"/>
              </a:rPr>
              <a:t>MySEEA</a:t>
            </a:r>
            <a:r>
              <a:rPr lang="en-MY" sz="1000" b="1" dirty="0">
                <a:solidFill>
                  <a:schemeClr val="tx1"/>
                </a:solidFill>
                <a:ea typeface="Tahoma" pitchFamily="34" charset="0"/>
                <a:cs typeface="Tahoma" pitchFamily="34" charset="0"/>
              </a:rPr>
              <a:t> </a:t>
            </a:r>
          </a:p>
          <a:p>
            <a:pPr algn="ctr"/>
            <a:r>
              <a:rPr lang="en-MY" sz="1000" b="1" dirty="0">
                <a:solidFill>
                  <a:schemeClr val="tx1"/>
                </a:solidFill>
                <a:ea typeface="Tahoma" pitchFamily="34" charset="0"/>
                <a:cs typeface="Tahoma" pitchFamily="34" charset="0"/>
              </a:rPr>
              <a:t>WATER </a:t>
            </a:r>
            <a:r>
              <a:rPr lang="en-MY" sz="1000" b="1" dirty="0" smtClean="0">
                <a:solidFill>
                  <a:schemeClr val="tx1"/>
                </a:solidFill>
                <a:ea typeface="Tahoma" pitchFamily="34" charset="0"/>
                <a:cs typeface="Tahoma" pitchFamily="34" charset="0"/>
              </a:rPr>
              <a:t>ACCOUNT</a:t>
            </a:r>
          </a:p>
          <a:p>
            <a:pPr algn="ctr"/>
            <a:endParaRPr lang="en-US" sz="1000" b="1" dirty="0" smtClean="0">
              <a:solidFill>
                <a:schemeClr val="tx1"/>
              </a:solidFill>
              <a:ea typeface="Tahoma" pitchFamily="34" charset="0"/>
              <a:cs typeface="Tahoma" pitchFamily="34" charset="0"/>
            </a:endParaRPr>
          </a:p>
          <a:p>
            <a:r>
              <a:rPr lang="en-US" sz="1000" b="1" dirty="0" smtClean="0">
                <a:solidFill>
                  <a:schemeClr val="tx1"/>
                </a:solidFill>
                <a:ea typeface="Tahoma" pitchFamily="34" charset="0"/>
                <a:cs typeface="Tahoma" pitchFamily="34" charset="0"/>
              </a:rPr>
              <a:t>Co-chaired: DOSM &amp; NRE</a:t>
            </a:r>
          </a:p>
          <a:p>
            <a:r>
              <a:rPr lang="en-US" sz="1000" b="1" dirty="0" smtClean="0">
                <a:solidFill>
                  <a:schemeClr val="tx1"/>
                </a:solidFill>
                <a:ea typeface="Tahoma" pitchFamily="34" charset="0"/>
                <a:cs typeface="Tahoma" pitchFamily="34" charset="0"/>
              </a:rPr>
              <a:t>Members: Various agencies/stakeholders/data provider/ academia/ researcher</a:t>
            </a:r>
            <a:endParaRPr lang="en-MY" sz="1000" b="1" dirty="0" smtClean="0">
              <a:solidFill>
                <a:schemeClr val="tx1"/>
              </a:solidFill>
              <a:ea typeface="Tahoma" pitchFamily="34" charset="0"/>
              <a:cs typeface="Tahoma" pitchFamily="34" charset="0"/>
            </a:endParaRPr>
          </a:p>
          <a:p>
            <a:pPr algn="ctr"/>
            <a:endParaRPr lang="en-MY" sz="1000" b="1" dirty="0">
              <a:solidFill>
                <a:schemeClr val="tx1"/>
              </a:solidFill>
              <a:ea typeface="Tahoma" pitchFamily="34" charset="0"/>
              <a:cs typeface="Tahoma" pitchFamily="34" charset="0"/>
            </a:endParaRPr>
          </a:p>
        </p:txBody>
      </p:sp>
      <p:sp>
        <p:nvSpPr>
          <p:cNvPr id="16" name="Rounded Rectangle 15"/>
          <p:cNvSpPr/>
          <p:nvPr/>
        </p:nvSpPr>
        <p:spPr>
          <a:xfrm>
            <a:off x="166936" y="3236422"/>
            <a:ext cx="2271464" cy="1806833"/>
          </a:xfrm>
          <a:prstGeom prst="roundRect">
            <a:avLst/>
          </a:prstGeom>
          <a:ln/>
          <a:effectLst>
            <a:innerShdw blurRad="63500" dist="50800" dir="54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lIns="87269" tIns="43635" rIns="87269" bIns="43635" rtlCol="0" anchor="t"/>
          <a:lstStyle/>
          <a:p>
            <a:pPr algn="ctr"/>
            <a:r>
              <a:rPr lang="en-MY" sz="1000" b="1" dirty="0">
                <a:solidFill>
                  <a:schemeClr val="tx1"/>
                </a:solidFill>
                <a:ea typeface="Tahoma" pitchFamily="34" charset="0"/>
                <a:cs typeface="Tahoma" pitchFamily="34" charset="0"/>
              </a:rPr>
              <a:t>WORKING GROUP</a:t>
            </a:r>
          </a:p>
          <a:p>
            <a:pPr algn="ctr"/>
            <a:r>
              <a:rPr lang="en-MY" sz="1000" b="1" dirty="0" err="1">
                <a:solidFill>
                  <a:schemeClr val="tx1"/>
                </a:solidFill>
                <a:ea typeface="Tahoma" pitchFamily="34" charset="0"/>
                <a:cs typeface="Tahoma" pitchFamily="34" charset="0"/>
              </a:rPr>
              <a:t>MySEEA</a:t>
            </a:r>
            <a:endParaRPr lang="en-MY" sz="1000" b="1" dirty="0">
              <a:solidFill>
                <a:schemeClr val="tx1"/>
              </a:solidFill>
              <a:ea typeface="Tahoma" pitchFamily="34" charset="0"/>
              <a:cs typeface="Tahoma" pitchFamily="34" charset="0"/>
            </a:endParaRPr>
          </a:p>
          <a:p>
            <a:pPr algn="ctr"/>
            <a:r>
              <a:rPr lang="en-MY" sz="1000" b="1" dirty="0">
                <a:solidFill>
                  <a:schemeClr val="tx1"/>
                </a:solidFill>
                <a:ea typeface="Tahoma" pitchFamily="34" charset="0"/>
                <a:cs typeface="Tahoma" pitchFamily="34" charset="0"/>
              </a:rPr>
              <a:t> ENERGY </a:t>
            </a:r>
            <a:r>
              <a:rPr lang="en-MY" sz="1000" b="1" dirty="0" smtClean="0">
                <a:solidFill>
                  <a:schemeClr val="tx1"/>
                </a:solidFill>
                <a:ea typeface="Tahoma" pitchFamily="34" charset="0"/>
                <a:cs typeface="Tahoma" pitchFamily="34" charset="0"/>
              </a:rPr>
              <a:t>ACCOUNT</a:t>
            </a:r>
          </a:p>
          <a:p>
            <a:pPr algn="ctr"/>
            <a:endParaRPr lang="en-US" sz="1000" b="1" dirty="0" smtClean="0">
              <a:solidFill>
                <a:schemeClr val="tx1"/>
              </a:solidFill>
              <a:ea typeface="Tahoma" pitchFamily="34" charset="0"/>
              <a:cs typeface="Tahoma" pitchFamily="34" charset="0"/>
            </a:endParaRPr>
          </a:p>
          <a:p>
            <a:r>
              <a:rPr lang="en-US" sz="1000" b="1" dirty="0" smtClean="0">
                <a:solidFill>
                  <a:schemeClr val="tx1"/>
                </a:solidFill>
                <a:ea typeface="Tahoma" pitchFamily="34" charset="0"/>
                <a:cs typeface="Tahoma" pitchFamily="34" charset="0"/>
              </a:rPr>
              <a:t>Co-chaired: DOSM &amp; </a:t>
            </a:r>
            <a:r>
              <a:rPr lang="en-US" sz="1000" b="1" dirty="0" err="1" smtClean="0">
                <a:solidFill>
                  <a:schemeClr val="tx1"/>
                </a:solidFill>
                <a:ea typeface="Tahoma" pitchFamily="34" charset="0"/>
                <a:cs typeface="Tahoma" pitchFamily="34" charset="0"/>
              </a:rPr>
              <a:t>KeTTHA</a:t>
            </a:r>
            <a:endParaRPr lang="en-US" sz="1000" b="1" dirty="0" smtClean="0">
              <a:solidFill>
                <a:schemeClr val="tx1"/>
              </a:solidFill>
              <a:ea typeface="Tahoma" pitchFamily="34" charset="0"/>
              <a:cs typeface="Tahoma" pitchFamily="34" charset="0"/>
            </a:endParaRPr>
          </a:p>
          <a:p>
            <a:r>
              <a:rPr lang="en-US" sz="1000" b="1" dirty="0" smtClean="0">
                <a:solidFill>
                  <a:schemeClr val="tx1"/>
                </a:solidFill>
                <a:ea typeface="Tahoma" pitchFamily="34" charset="0"/>
                <a:cs typeface="Tahoma" pitchFamily="34" charset="0"/>
              </a:rPr>
              <a:t>Members: Various agencies/stakeholders/data provider/ academia/ researcher</a:t>
            </a:r>
            <a:endParaRPr lang="en-MY" sz="1000" b="1" dirty="0">
              <a:solidFill>
                <a:schemeClr val="tx1"/>
              </a:solidFill>
              <a:ea typeface="Tahoma" pitchFamily="34" charset="0"/>
              <a:cs typeface="Tahoma" pitchFamily="34" charset="0"/>
            </a:endParaRPr>
          </a:p>
        </p:txBody>
      </p:sp>
      <p:sp>
        <p:nvSpPr>
          <p:cNvPr id="76" name="TextBox 75"/>
          <p:cNvSpPr txBox="1"/>
          <p:nvPr/>
        </p:nvSpPr>
        <p:spPr>
          <a:xfrm>
            <a:off x="152400" y="5433235"/>
            <a:ext cx="5486400" cy="896940"/>
          </a:xfrm>
          <a:prstGeom prst="rect">
            <a:avLst/>
          </a:prstGeom>
          <a:noFill/>
        </p:spPr>
        <p:txBody>
          <a:bodyPr wrap="square" lIns="65306" tIns="32653" rIns="65306" bIns="32653" rtlCol="0">
            <a:spAutoFit/>
          </a:bodyPr>
          <a:lstStyle/>
          <a:p>
            <a:r>
              <a:rPr lang="en-US" sz="900" b="1" dirty="0" smtClean="0">
                <a:solidFill>
                  <a:sysClr val="windowText" lastClr="000000"/>
                </a:solidFill>
                <a:latin typeface="Tahoma" pitchFamily="34" charset="0"/>
                <a:ea typeface="Tahoma" pitchFamily="34" charset="0"/>
                <a:cs typeface="Tahoma" pitchFamily="34" charset="0"/>
              </a:rPr>
              <a:t>NOTE: </a:t>
            </a:r>
          </a:p>
          <a:p>
            <a:pPr marL="126985" indent="-126985"/>
            <a:r>
              <a:rPr lang="en-US" sz="900" b="1" dirty="0" smtClean="0">
                <a:solidFill>
                  <a:sysClr val="windowText" lastClr="000000"/>
                </a:solidFill>
                <a:latin typeface="Tahoma" pitchFamily="34" charset="0"/>
                <a:ea typeface="Tahoma" pitchFamily="34" charset="0"/>
                <a:cs typeface="Tahoma" pitchFamily="34" charset="0"/>
              </a:rPr>
              <a:t>* New environment statistics:</a:t>
            </a:r>
          </a:p>
          <a:p>
            <a:pPr marL="247167" indent="-86168">
              <a:buFont typeface="Arial" pitchFamily="34" charset="0"/>
              <a:buChar char="•"/>
            </a:pPr>
            <a:r>
              <a:rPr lang="en-US" sz="900" b="1" dirty="0" smtClean="0">
                <a:solidFill>
                  <a:sysClr val="windowText" lastClr="000000"/>
                </a:solidFill>
                <a:latin typeface="Tahoma" pitchFamily="34" charset="0"/>
                <a:ea typeface="Tahoma" pitchFamily="34" charset="0"/>
                <a:cs typeface="Tahoma" pitchFamily="34" charset="0"/>
              </a:rPr>
              <a:t>Latest UNSD’s manual</a:t>
            </a:r>
          </a:p>
          <a:p>
            <a:pPr marL="247167" indent="-86168">
              <a:buFont typeface="Arial" pitchFamily="34" charset="0"/>
              <a:buChar char="•"/>
            </a:pPr>
            <a:r>
              <a:rPr lang="en-US" sz="900" b="1" dirty="0" smtClean="0">
                <a:solidFill>
                  <a:sysClr val="windowText" lastClr="000000"/>
                </a:solidFill>
                <a:latin typeface="Tahoma" pitchFamily="34" charset="0"/>
                <a:ea typeface="Tahoma" pitchFamily="34" charset="0"/>
                <a:cs typeface="Tahoma" pitchFamily="34" charset="0"/>
              </a:rPr>
              <a:t>Project received from international organization</a:t>
            </a:r>
          </a:p>
          <a:p>
            <a:pPr marL="243766" indent="-126985"/>
            <a:endParaRPr lang="en-US" sz="900" b="1" dirty="0" smtClean="0">
              <a:solidFill>
                <a:sysClr val="windowText" lastClr="000000"/>
              </a:solidFill>
              <a:latin typeface="Tahoma" pitchFamily="34" charset="0"/>
              <a:ea typeface="Tahoma" pitchFamily="34" charset="0"/>
              <a:cs typeface="Tahoma" pitchFamily="34" charset="0"/>
            </a:endParaRPr>
          </a:p>
          <a:p>
            <a:pPr marL="79365" indent="-79365">
              <a:buFont typeface="Arial" pitchFamily="34" charset="0"/>
              <a:buChar char="•"/>
            </a:pPr>
            <a:r>
              <a:rPr lang="en-US" sz="900" b="1" dirty="0" smtClean="0">
                <a:solidFill>
                  <a:sysClr val="windowText" lastClr="000000"/>
                </a:solidFill>
                <a:latin typeface="Tahoma" pitchFamily="34" charset="0"/>
                <a:ea typeface="Tahoma" pitchFamily="34" charset="0"/>
                <a:cs typeface="Tahoma" pitchFamily="34" charset="0"/>
              </a:rPr>
              <a:t>Membership will be reviewed from time to time </a:t>
            </a:r>
            <a:endParaRPr lang="en-US" sz="900" b="1" dirty="0">
              <a:solidFill>
                <a:sysClr val="windowText" lastClr="000000"/>
              </a:solidFill>
            </a:endParaRPr>
          </a:p>
        </p:txBody>
      </p:sp>
      <p:sp>
        <p:nvSpPr>
          <p:cNvPr id="78" name="TextBox 77"/>
          <p:cNvSpPr txBox="1"/>
          <p:nvPr/>
        </p:nvSpPr>
        <p:spPr>
          <a:xfrm>
            <a:off x="36511" y="44624"/>
            <a:ext cx="9144001" cy="580565"/>
          </a:xfrm>
          <a:prstGeom prst="rect">
            <a:avLst/>
          </a:prstGeom>
          <a:noFill/>
        </p:spPr>
        <p:txBody>
          <a:bodyPr wrap="square" lIns="87269" tIns="43635" rIns="87269" bIns="43635" rtlCol="0">
            <a:spAutoFit/>
          </a:bodyPr>
          <a:lstStyle/>
          <a:p>
            <a:pPr algn="ctr"/>
            <a:r>
              <a:rPr lang="en-US" sz="3200" b="1" dirty="0" smtClean="0">
                <a:latin typeface="Tahoma" pitchFamily="34" charset="0"/>
                <a:ea typeface="Tahoma" pitchFamily="34" charset="0"/>
                <a:cs typeface="Tahoma" pitchFamily="34" charset="0"/>
              </a:rPr>
              <a:t>GOVERNANCE STRUCTURE</a:t>
            </a:r>
          </a:p>
        </p:txBody>
      </p:sp>
      <p:sp>
        <p:nvSpPr>
          <p:cNvPr id="79" name="TextBox 78"/>
          <p:cNvSpPr txBox="1"/>
          <p:nvPr/>
        </p:nvSpPr>
        <p:spPr>
          <a:xfrm>
            <a:off x="-155938" y="838200"/>
            <a:ext cx="9525001" cy="365121"/>
          </a:xfrm>
          <a:prstGeom prst="rect">
            <a:avLst/>
          </a:prstGeom>
          <a:noFill/>
        </p:spPr>
        <p:txBody>
          <a:bodyPr wrap="square" lIns="87269" tIns="43635" rIns="87269" bIns="43635" rtlCol="0">
            <a:spAutoFit/>
          </a:bodyPr>
          <a:lstStyle/>
          <a:p>
            <a:pPr algn="ctr"/>
            <a:r>
              <a:rPr lang="en-GB" b="1" dirty="0" smtClean="0">
                <a:ln>
                  <a:solidFill>
                    <a:schemeClr val="tx1"/>
                  </a:solidFill>
                </a:ln>
                <a:latin typeface="Arial Rounded MT Bold" pitchFamily="34" charset="0"/>
              </a:rPr>
              <a:t>PLANNING &amp; DEVELOPMENT OF ENVIRONMENT STATISTICS COMMITTEE</a:t>
            </a:r>
            <a:endParaRPr lang="en-US" b="1" dirty="0">
              <a:ln>
                <a:solidFill>
                  <a:schemeClr val="tx1"/>
                </a:solidFill>
              </a:ln>
              <a:latin typeface="Arial Rounded MT Bold"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77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457200" y="1143001"/>
            <a:ext cx="8153400" cy="1938972"/>
          </a:xfrm>
          <a:prstGeom prst="rect">
            <a:avLst/>
          </a:prstGeom>
          <a:noFill/>
          <a:ln w="9525">
            <a:noFill/>
            <a:miter lim="800000"/>
            <a:headEnd/>
            <a:tailEnd/>
          </a:ln>
        </p:spPr>
        <p:txBody>
          <a:bodyPr lIns="91418" tIns="45710" rIns="91418" bIns="45710">
            <a:spAutoFit/>
          </a:bodyPr>
          <a:lstStyle/>
          <a:p>
            <a:pPr marL="463439" indent="-463439" algn="just">
              <a:defRPr/>
            </a:pPr>
            <a:endParaRPr lang="ms-MY" sz="2000" dirty="0">
              <a:latin typeface="Calibri" pitchFamily="34" charset="0"/>
            </a:endParaRPr>
          </a:p>
          <a:p>
            <a:pPr marL="463439" indent="-463439" algn="just">
              <a:defRPr/>
            </a:pPr>
            <a:endParaRPr lang="ms-MY" sz="2000" dirty="0">
              <a:latin typeface="Calibri" pitchFamily="34" charset="0"/>
            </a:endParaRPr>
          </a:p>
          <a:p>
            <a:pPr algn="just">
              <a:defRPr/>
            </a:pPr>
            <a:endParaRPr lang="ms-MY" sz="2000" dirty="0">
              <a:latin typeface="Calibri" pitchFamily="34" charset="0"/>
            </a:endParaRPr>
          </a:p>
          <a:p>
            <a:pPr algn="just">
              <a:defRPr/>
            </a:pPr>
            <a:endParaRPr lang="en-US" sz="2000" dirty="0">
              <a:latin typeface="Calibri" pitchFamily="34" charset="0"/>
            </a:endParaRPr>
          </a:p>
          <a:p>
            <a:pPr marL="457090" indent="-457090" algn="just">
              <a:buFontTx/>
              <a:buAutoNum type="arabicPeriod" startAt="3"/>
              <a:defRPr/>
            </a:pPr>
            <a:endParaRPr lang="en-US" sz="2000" dirty="0">
              <a:latin typeface="Calibri" pitchFamily="34" charset="0"/>
            </a:endParaRPr>
          </a:p>
          <a:p>
            <a:pPr algn="just">
              <a:defRPr/>
            </a:pPr>
            <a:r>
              <a:rPr lang="ms-MY" sz="2000" dirty="0">
                <a:latin typeface="Calibri" pitchFamily="34" charset="0"/>
              </a:rPr>
              <a:t> </a:t>
            </a:r>
            <a:endParaRPr lang="en-US" sz="2000" dirty="0">
              <a:latin typeface="Calibri" pitchFamily="34" charset="0"/>
            </a:endParaRPr>
          </a:p>
        </p:txBody>
      </p:sp>
      <p:sp>
        <p:nvSpPr>
          <p:cNvPr id="20486" name="TextBox 5"/>
          <p:cNvSpPr txBox="1">
            <a:spLocks noChangeArrowheads="1"/>
          </p:cNvSpPr>
          <p:nvPr/>
        </p:nvSpPr>
        <p:spPr bwMode="auto">
          <a:xfrm>
            <a:off x="0" y="2058670"/>
            <a:ext cx="9144000" cy="144653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91418" tIns="45710" rIns="91418" bIns="45710">
            <a:spAutoFit/>
          </a:bodyPr>
          <a:lstStyle/>
          <a:p>
            <a:pPr lvl="0" algn="ctr"/>
            <a:r>
              <a:rPr lang="en-US" sz="4400" b="1" dirty="0" smtClean="0">
                <a:cs typeface="Arial" pitchFamily="34" charset="0"/>
              </a:rPr>
              <a:t>ISSUES &amp; CHALLENGES</a:t>
            </a:r>
          </a:p>
          <a:p>
            <a:pPr lvl="0" algn="ctr"/>
            <a:endParaRPr lang="en-US" sz="4400" b="1" dirty="0" smtClean="0">
              <a:cs typeface="Arial" pitchFamily="34" charset="0"/>
            </a:endParaRPr>
          </a:p>
        </p:txBody>
      </p:sp>
      <p:sp>
        <p:nvSpPr>
          <p:cNvPr id="20484" name="Slide Number Placeholder 1"/>
          <p:cNvSpPr>
            <a:spLocks noGrp="1"/>
          </p:cNvSpPr>
          <p:nvPr>
            <p:ph type="sldNum" sz="quarter" idx="12"/>
          </p:nvPr>
        </p:nvSpPr>
        <p:spPr bwMode="auto">
          <a:xfrm>
            <a:off x="8229600" y="6613527"/>
            <a:ext cx="762000" cy="244475"/>
          </a:xfrm>
          <a:noFill/>
          <a:ln>
            <a:miter lim="800000"/>
            <a:headEnd/>
            <a:tailEnd/>
          </a:ln>
        </p:spPr>
        <p:txBody>
          <a:bodyPr wrap="square" numCol="1" anchor="t" anchorCtr="0" compatLnSpc="1">
            <a:prstTxWarp prst="textNoShape">
              <a:avLst/>
            </a:prstTxWarp>
          </a:bodyPr>
          <a:lstStyle/>
          <a:p>
            <a:fld id="{F3A27A2B-608D-405E-810E-663FDB7E5953}" type="slidenum">
              <a:rPr lang="en-US" b="1" smtClean="0">
                <a:solidFill>
                  <a:schemeClr val="tx1"/>
                </a:solidFill>
              </a:rPr>
              <a:pPr/>
              <a:t>14</a:t>
            </a:fld>
            <a:endParaRPr lang="en-US" b="1" dirty="0" smtClean="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0433866"/>
              </p:ext>
            </p:extLst>
          </p:nvPr>
        </p:nvGraphicFramePr>
        <p:xfrm>
          <a:off x="457200" y="1052736"/>
          <a:ext cx="8229600" cy="5043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p:cNvSpPr txBox="1">
            <a:spLocks/>
          </p:cNvSpPr>
          <p:nvPr/>
        </p:nvSpPr>
        <p:spPr bwMode="auto">
          <a:xfrm>
            <a:off x="4976936" y="620688"/>
            <a:ext cx="4203576" cy="504056"/>
          </a:xfrm>
          <a:prstGeom prst="rect">
            <a:avLst/>
          </a:prstGeom>
          <a:noFill/>
        </p:spPr>
        <p:txBody>
          <a:bodyPr vert="horz" lIns="91440" tIns="45720" rIns="91440" bIns="45720" rtlCol="0" anchor="ctr">
            <a:noAutofit/>
          </a:bodyPr>
          <a:lstStyle>
            <a:defPPr>
              <a:defRPr lang="en-US"/>
            </a:defPPr>
            <a:lvl1pPr>
              <a:spcBef>
                <a:spcPct val="0"/>
              </a:spcBef>
              <a:buNone/>
              <a:defRPr sz="2400" b="1">
                <a:latin typeface="Aharoni" panose="02010803020104030203" pitchFamily="2" charset="-79"/>
                <a:ea typeface="+mj-ea"/>
                <a:cs typeface="Aharoni" panose="02010803020104030203" pitchFamily="2" charset="-79"/>
              </a:defRPr>
            </a:lvl1pPr>
          </a:lstStyle>
          <a:p>
            <a:endParaRPr lang="en-US" dirty="0"/>
          </a:p>
        </p:txBody>
      </p:sp>
      <p:sp>
        <p:nvSpPr>
          <p:cNvPr id="16" name="TextBox 15"/>
          <p:cNvSpPr txBox="1"/>
          <p:nvPr/>
        </p:nvSpPr>
        <p:spPr>
          <a:xfrm>
            <a:off x="0" y="0"/>
            <a:ext cx="9144000" cy="584775"/>
          </a:xfrm>
          <a:prstGeom prst="rect">
            <a:avLst/>
          </a:prstGeom>
          <a:noFill/>
        </p:spPr>
        <p:txBody>
          <a:bodyPr wrap="square" rtlCol="0">
            <a:spAutoFit/>
          </a:bodyPr>
          <a:lstStyle/>
          <a:p>
            <a:pPr algn="ctr"/>
            <a:r>
              <a:rPr lang="en-US" sz="3200" b="1" dirty="0" smtClean="0">
                <a:latin typeface="Tahoma" pitchFamily="34" charset="0"/>
                <a:ea typeface="Tahoma" pitchFamily="34" charset="0"/>
                <a:cs typeface="Tahoma" pitchFamily="34" charset="0"/>
              </a:rPr>
              <a:t>ISSUES &amp; CHALLENGES</a:t>
            </a: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5"/>
          <p:cNvSpPr>
            <a:spLocks noChangeArrowheads="1"/>
          </p:cNvSpPr>
          <p:nvPr/>
        </p:nvSpPr>
        <p:spPr bwMode="auto">
          <a:xfrm>
            <a:off x="0" y="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400" b="1" dirty="0" smtClean="0">
                <a:latin typeface="Arial Rounded MT Bold" pitchFamily="34" charset="0"/>
                <a:ea typeface="+mj-ea"/>
                <a:cs typeface="Tahoma" pitchFamily="34" charset="0"/>
              </a:rPr>
              <a:t>ISSUES AND CHALLENGES</a:t>
            </a:r>
            <a:endParaRPr lang="en-US" altLang="en-US" sz="3400" b="1" dirty="0">
              <a:latin typeface="Arial Rounded MT Bold" pitchFamily="34" charset="0"/>
              <a:ea typeface="+mj-ea"/>
              <a:cs typeface="Tahoma" pitchFamily="34" charset="0"/>
            </a:endParaRPr>
          </a:p>
        </p:txBody>
      </p:sp>
      <p:sp>
        <p:nvSpPr>
          <p:cNvPr id="4" name="TextBox 3"/>
          <p:cNvSpPr txBox="1"/>
          <p:nvPr/>
        </p:nvSpPr>
        <p:spPr>
          <a:xfrm>
            <a:off x="2124084" y="1574870"/>
            <a:ext cx="2477993" cy="369332"/>
          </a:xfrm>
          <a:prstGeom prst="rect">
            <a:avLst/>
          </a:prstGeom>
          <a:noFill/>
        </p:spPr>
        <p:txBody>
          <a:bodyPr wrap="square" rtlCol="0">
            <a:spAutoFit/>
          </a:bodyPr>
          <a:lstStyle/>
          <a:p>
            <a:r>
              <a:rPr lang="en-US" dirty="0" smtClean="0">
                <a:solidFill>
                  <a:schemeClr val="tx2"/>
                </a:solidFill>
                <a:latin typeface="Calibri" panose="020F0502020204030204" pitchFamily="34" charset="0"/>
                <a:cs typeface="Calibri" panose="020F0502020204030204" pitchFamily="34" charset="0"/>
              </a:rPr>
              <a:t>INCONSISTENCY DATA</a:t>
            </a:r>
            <a:endParaRPr lang="en-US" dirty="0">
              <a:solidFill>
                <a:schemeClr val="tx2"/>
              </a:solidFill>
              <a:latin typeface="Calibri" panose="020F0502020204030204" pitchFamily="34" charset="0"/>
              <a:cs typeface="Calibri" panose="020F0502020204030204" pitchFamily="34" charset="0"/>
            </a:endParaRPr>
          </a:p>
        </p:txBody>
      </p:sp>
      <p:sp>
        <p:nvSpPr>
          <p:cNvPr id="14" name="TextBox 13"/>
          <p:cNvSpPr txBox="1"/>
          <p:nvPr/>
        </p:nvSpPr>
        <p:spPr>
          <a:xfrm>
            <a:off x="3733800" y="3821668"/>
            <a:ext cx="4343400" cy="369332"/>
          </a:xfrm>
          <a:prstGeom prst="rect">
            <a:avLst/>
          </a:prstGeom>
          <a:noFill/>
        </p:spPr>
        <p:txBody>
          <a:bodyPr wrap="square" rtlCol="0">
            <a:spAutoFit/>
          </a:bodyPr>
          <a:lstStyle/>
          <a:p>
            <a:pPr algn="ctr"/>
            <a:r>
              <a:rPr lang="en-US" dirty="0" smtClean="0">
                <a:solidFill>
                  <a:schemeClr val="tx2"/>
                </a:solidFill>
                <a:latin typeface="Calibri" panose="020F0502020204030204" pitchFamily="34" charset="0"/>
                <a:cs typeface="Calibri" panose="020F0502020204030204" pitchFamily="34" charset="0"/>
              </a:rPr>
              <a:t>RELIABILITY OF NON-SURVEY APPROACH</a:t>
            </a:r>
            <a:endParaRPr lang="en-US" dirty="0">
              <a:solidFill>
                <a:schemeClr val="tx2"/>
              </a:solidFill>
              <a:latin typeface="Calibri" panose="020F0502020204030204" pitchFamily="34" charset="0"/>
              <a:cs typeface="Calibri" panose="020F0502020204030204" pitchFamily="34" charset="0"/>
            </a:endParaRPr>
          </a:p>
        </p:txBody>
      </p:sp>
      <p:sp>
        <p:nvSpPr>
          <p:cNvPr id="8" name="TextBox 7"/>
          <p:cNvSpPr txBox="1"/>
          <p:nvPr/>
        </p:nvSpPr>
        <p:spPr>
          <a:xfrm>
            <a:off x="2252960" y="1912274"/>
            <a:ext cx="539958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Different </a:t>
            </a:r>
            <a:r>
              <a:rPr lang="en-US" dirty="0" smtClean="0">
                <a:latin typeface="Calibri" panose="020F0502020204030204" pitchFamily="34" charset="0"/>
                <a:cs typeface="Calibri" panose="020F0502020204030204" pitchFamily="34" charset="0"/>
              </a:rPr>
              <a:t>method </a:t>
            </a:r>
            <a:r>
              <a:rPr lang="en-US" dirty="0" smtClean="0">
                <a:latin typeface="Calibri" panose="020F0502020204030204" pitchFamily="34" charset="0"/>
                <a:cs typeface="Calibri" panose="020F0502020204030204" pitchFamily="34" charset="0"/>
              </a:rPr>
              <a:t>or classification</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Different sources have different aggregate values.</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p:txBody>
      </p:sp>
      <p:sp>
        <p:nvSpPr>
          <p:cNvPr id="19" name="TextBox 18"/>
          <p:cNvSpPr txBox="1"/>
          <p:nvPr/>
        </p:nvSpPr>
        <p:spPr>
          <a:xfrm>
            <a:off x="6389693" y="3717433"/>
            <a:ext cx="252570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p:txBody>
      </p:sp>
      <p:sp>
        <p:nvSpPr>
          <p:cNvPr id="20" name="TextBox 19"/>
          <p:cNvSpPr txBox="1"/>
          <p:nvPr/>
        </p:nvSpPr>
        <p:spPr>
          <a:xfrm>
            <a:off x="6459688" y="3617787"/>
            <a:ext cx="252570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p:txBody>
      </p:sp>
      <p:sp>
        <p:nvSpPr>
          <p:cNvPr id="21" name="TextBox 20"/>
          <p:cNvSpPr txBox="1"/>
          <p:nvPr/>
        </p:nvSpPr>
        <p:spPr>
          <a:xfrm>
            <a:off x="3822375" y="4237672"/>
            <a:ext cx="5163020"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t>Need to refer other country as a benchmark </a:t>
            </a:r>
            <a:endParaRPr lang="en-MY" dirty="0"/>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Estimation </a:t>
            </a:r>
            <a:r>
              <a:rPr lang="en-US" dirty="0" smtClean="0">
                <a:latin typeface="Calibri" panose="020F0502020204030204" pitchFamily="34" charset="0"/>
                <a:cs typeface="Calibri" panose="020F0502020204030204" pitchFamily="34" charset="0"/>
              </a:rPr>
              <a:t>might be undervalued or overvalued</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dirty="0" smtClean="0">
              <a:latin typeface="Calibri" panose="020F0502020204030204" pitchFamily="34" charset="0"/>
              <a:cs typeface="Calibri" panose="020F0502020204030204" pitchFamily="34" charset="0"/>
            </a:endParaRPr>
          </a:p>
        </p:txBody>
      </p:sp>
      <p:pic>
        <p:nvPicPr>
          <p:cNvPr id="3" name="Content Placeholder 2" descr="reliable"/>
          <p:cNvPicPr>
            <a:picLocks noGrp="1" noChangeAspect="1"/>
          </p:cNvPicPr>
          <p:nvPr>
            <p:ph idx="1"/>
          </p:nvPr>
        </p:nvPicPr>
        <p:blipFill>
          <a:blip r:embed="rId3" cstate="print"/>
          <a:srcRect l="8488" t="18401" r="8471" b="4855"/>
          <a:stretch>
            <a:fillRect/>
          </a:stretch>
        </p:blipFill>
        <p:spPr>
          <a:xfrm>
            <a:off x="1981200" y="3802453"/>
            <a:ext cx="1772920" cy="1732280"/>
          </a:xfrm>
          <a:prstGeom prst="ellipse">
            <a:avLst/>
          </a:prstGeom>
          <a:ln w="38100">
            <a:solidFill>
              <a:schemeClr val="accent1">
                <a:lumMod val="75000"/>
              </a:schemeClr>
            </a:solidFill>
          </a:ln>
        </p:spPr>
      </p:pic>
      <p:sp>
        <p:nvSpPr>
          <p:cNvPr id="22" name="Rectangle 31"/>
          <p:cNvSpPr>
            <a:spLocks noChangeArrowheads="1"/>
          </p:cNvSpPr>
          <p:nvPr/>
        </p:nvSpPr>
        <p:spPr bwMode="auto">
          <a:xfrm>
            <a:off x="304800" y="914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en-US" sz="1600" b="1" dirty="0" smtClean="0">
                <a:latin typeface="Cambria" panose="02040503050406030204" pitchFamily="18" charset="0"/>
                <a:cs typeface="Arial" panose="020B0604020202020204" pitchFamily="34" charset="0"/>
              </a:rPr>
              <a:t>    - </a:t>
            </a:r>
            <a:r>
              <a:rPr lang="en-US" altLang="en-US" sz="1800" b="1" dirty="0" smtClean="0">
                <a:solidFill>
                  <a:srgbClr val="002060"/>
                </a:solidFill>
                <a:latin typeface="Cambria" panose="02040503050406030204" pitchFamily="18" charset="0"/>
                <a:cs typeface="Arial" panose="020B0604020202020204" pitchFamily="34" charset="0"/>
              </a:rPr>
              <a:t>Issues related to data</a:t>
            </a:r>
          </a:p>
          <a:p>
            <a:pPr algn="l" eaLnBrk="1" hangingPunct="1"/>
            <a:endParaRPr lang="en-US" altLang="en-US" sz="1400" dirty="0">
              <a:cs typeface="Arial" panose="020B0604020202020204" pitchFamily="34" charset="0"/>
            </a:endParaRPr>
          </a:p>
        </p:txBody>
      </p:sp>
      <p:pic>
        <p:nvPicPr>
          <p:cNvPr id="1028" name="Picture 4" descr="Related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44" y="1541060"/>
            <a:ext cx="1839756" cy="1811740"/>
          </a:xfrm>
          <a:prstGeom prst="ellipse">
            <a:avLst/>
          </a:prstGeom>
          <a:ln w="1905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5"/>
          <p:cNvGrpSpPr/>
          <p:nvPr/>
        </p:nvGrpSpPr>
        <p:grpSpPr bwMode="gray">
          <a:xfrm>
            <a:off x="3657600" y="1600563"/>
            <a:ext cx="2057400" cy="1936536"/>
            <a:chOff x="4139169" y="2459911"/>
            <a:chExt cx="4177485" cy="3775279"/>
          </a:xfrm>
        </p:grpSpPr>
        <p:sp>
          <p:nvSpPr>
            <p:cNvPr id="28" name="Rechteck 59"/>
            <p:cNvSpPr/>
            <p:nvPr/>
          </p:nvSpPr>
          <p:spPr bwMode="gray">
            <a:xfrm>
              <a:off x="4139169" y="4975167"/>
              <a:ext cx="4177485" cy="1260023"/>
            </a:xfrm>
            <a:prstGeom prst="rect">
              <a:avLst/>
            </a:prstGeom>
          </p:spPr>
          <p:txBody>
            <a:bodyPr wrap="square">
              <a:spAutoFit/>
            </a:bodyPr>
            <a:lstStyle/>
            <a:p>
              <a:pPr algn="ctr" defTabSz="1023928">
                <a:lnSpc>
                  <a:spcPct val="90000"/>
                </a:lnSpc>
                <a:defRPr/>
              </a:pPr>
              <a:r>
                <a:rPr lang="en-US" sz="2000" b="1" dirty="0" smtClean="0">
                  <a:latin typeface="Arial Rounded MT Bold" pitchFamily="34" charset="0"/>
                </a:rPr>
                <a:t>Critical success factor</a:t>
              </a:r>
              <a:endParaRPr lang="en-MY" sz="2000" b="1" dirty="0" smtClean="0">
                <a:latin typeface="Arial Rounded MT Bold" pitchFamily="34" charset="0"/>
              </a:endParaRPr>
            </a:p>
          </p:txBody>
        </p:sp>
        <p:grpSp>
          <p:nvGrpSpPr>
            <p:cNvPr id="3" name="Gruppieren 418"/>
            <p:cNvGrpSpPr>
              <a:grpSpLocks noChangeAspect="1"/>
            </p:cNvGrpSpPr>
            <p:nvPr/>
          </p:nvGrpSpPr>
          <p:grpSpPr bwMode="gray">
            <a:xfrm>
              <a:off x="5022209" y="2459911"/>
              <a:ext cx="2080332" cy="2512360"/>
              <a:chOff x="3284538" y="5448301"/>
              <a:chExt cx="1406525" cy="1698624"/>
            </a:xfrm>
            <a:solidFill>
              <a:schemeClr val="tx1"/>
            </a:solidFill>
          </p:grpSpPr>
          <p:sp>
            <p:nvSpPr>
              <p:cNvPr id="30" name="Freeform 6"/>
              <p:cNvSpPr>
                <a:spLocks noChangeAspect="1"/>
              </p:cNvSpPr>
              <p:nvPr/>
            </p:nvSpPr>
            <p:spPr bwMode="gray">
              <a:xfrm>
                <a:off x="3284538" y="6249988"/>
                <a:ext cx="649288" cy="889000"/>
              </a:xfrm>
              <a:custGeom>
                <a:avLst/>
                <a:gdLst>
                  <a:gd name="T0" fmla="*/ 162 w 173"/>
                  <a:gd name="T1" fmla="*/ 62 h 237"/>
                  <a:gd name="T2" fmla="*/ 142 w 173"/>
                  <a:gd name="T3" fmla="*/ 88 h 237"/>
                  <a:gd name="T4" fmla="*/ 142 w 173"/>
                  <a:gd name="T5" fmla="*/ 88 h 237"/>
                  <a:gd name="T6" fmla="*/ 127 w 173"/>
                  <a:gd name="T7" fmla="*/ 0 h 237"/>
                  <a:gd name="T8" fmla="*/ 58 w 173"/>
                  <a:gd name="T9" fmla="*/ 33 h 237"/>
                  <a:gd name="T10" fmla="*/ 31 w 173"/>
                  <a:gd name="T11" fmla="*/ 51 h 237"/>
                  <a:gd name="T12" fmla="*/ 0 w 173"/>
                  <a:gd name="T13" fmla="*/ 183 h 237"/>
                  <a:gd name="T14" fmla="*/ 9 w 173"/>
                  <a:gd name="T15" fmla="*/ 206 h 237"/>
                  <a:gd name="T16" fmla="*/ 155 w 173"/>
                  <a:gd name="T17" fmla="*/ 237 h 237"/>
                  <a:gd name="T18" fmla="*/ 173 w 173"/>
                  <a:gd name="T19" fmla="*/ 89 h 237"/>
                  <a:gd name="T20" fmla="*/ 162 w 173"/>
                  <a:gd name="T2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37">
                    <a:moveTo>
                      <a:pt x="162" y="62"/>
                    </a:moveTo>
                    <a:cubicBezTo>
                      <a:pt x="157" y="68"/>
                      <a:pt x="150" y="76"/>
                      <a:pt x="142" y="88"/>
                    </a:cubicBezTo>
                    <a:cubicBezTo>
                      <a:pt x="142" y="88"/>
                      <a:pt x="142" y="88"/>
                      <a:pt x="142" y="88"/>
                    </a:cubicBezTo>
                    <a:cubicBezTo>
                      <a:pt x="142" y="88"/>
                      <a:pt x="127" y="23"/>
                      <a:pt x="127" y="0"/>
                    </a:cubicBezTo>
                    <a:cubicBezTo>
                      <a:pt x="116" y="16"/>
                      <a:pt x="58" y="33"/>
                      <a:pt x="58" y="33"/>
                    </a:cubicBezTo>
                    <a:cubicBezTo>
                      <a:pt x="39" y="40"/>
                      <a:pt x="31" y="51"/>
                      <a:pt x="31" y="51"/>
                    </a:cubicBezTo>
                    <a:cubicBezTo>
                      <a:pt x="3" y="92"/>
                      <a:pt x="0" y="183"/>
                      <a:pt x="0" y="183"/>
                    </a:cubicBezTo>
                    <a:cubicBezTo>
                      <a:pt x="0" y="204"/>
                      <a:pt x="9" y="206"/>
                      <a:pt x="9" y="206"/>
                    </a:cubicBezTo>
                    <a:cubicBezTo>
                      <a:pt x="53" y="225"/>
                      <a:pt x="117" y="233"/>
                      <a:pt x="155" y="237"/>
                    </a:cubicBezTo>
                    <a:cubicBezTo>
                      <a:pt x="156" y="197"/>
                      <a:pt x="173" y="89"/>
                      <a:pt x="173" y="89"/>
                    </a:cubicBezTo>
                    <a:cubicBezTo>
                      <a:pt x="166" y="81"/>
                      <a:pt x="163" y="65"/>
                      <a:pt x="1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1" name="Freeform 7"/>
              <p:cNvSpPr>
                <a:spLocks noChangeAspect="1"/>
              </p:cNvSpPr>
              <p:nvPr/>
            </p:nvSpPr>
            <p:spPr bwMode="gray">
              <a:xfrm>
                <a:off x="3660776" y="5448301"/>
                <a:ext cx="666750" cy="985837"/>
              </a:xfrm>
              <a:custGeom>
                <a:avLst/>
                <a:gdLst>
                  <a:gd name="T0" fmla="*/ 82 w 178"/>
                  <a:gd name="T1" fmla="*/ 263 h 263"/>
                  <a:gd name="T2" fmla="*/ 82 w 178"/>
                  <a:gd name="T3" fmla="*/ 263 h 263"/>
                  <a:gd name="T4" fmla="*/ 83 w 178"/>
                  <a:gd name="T5" fmla="*/ 263 h 263"/>
                  <a:gd name="T6" fmla="*/ 84 w 178"/>
                  <a:gd name="T7" fmla="*/ 263 h 263"/>
                  <a:gd name="T8" fmla="*/ 137 w 178"/>
                  <a:gd name="T9" fmla="*/ 197 h 263"/>
                  <a:gd name="T10" fmla="*/ 139 w 178"/>
                  <a:gd name="T11" fmla="*/ 203 h 263"/>
                  <a:gd name="T12" fmla="*/ 138 w 178"/>
                  <a:gd name="T13" fmla="*/ 193 h 263"/>
                  <a:gd name="T14" fmla="*/ 138 w 178"/>
                  <a:gd name="T15" fmla="*/ 194 h 263"/>
                  <a:gd name="T16" fmla="*/ 155 w 178"/>
                  <a:gd name="T17" fmla="*/ 162 h 263"/>
                  <a:gd name="T18" fmla="*/ 166 w 178"/>
                  <a:gd name="T19" fmla="*/ 139 h 263"/>
                  <a:gd name="T20" fmla="*/ 162 w 178"/>
                  <a:gd name="T21" fmla="*/ 113 h 263"/>
                  <a:gd name="T22" fmla="*/ 162 w 178"/>
                  <a:gd name="T23" fmla="*/ 112 h 263"/>
                  <a:gd name="T24" fmla="*/ 125 w 178"/>
                  <a:gd name="T25" fmla="*/ 26 h 263"/>
                  <a:gd name="T26" fmla="*/ 56 w 178"/>
                  <a:gd name="T27" fmla="*/ 14 h 263"/>
                  <a:gd name="T28" fmla="*/ 8 w 178"/>
                  <a:gd name="T29" fmla="*/ 73 h 263"/>
                  <a:gd name="T30" fmla="*/ 10 w 178"/>
                  <a:gd name="T31" fmla="*/ 118 h 263"/>
                  <a:gd name="T32" fmla="*/ 9 w 178"/>
                  <a:gd name="T33" fmla="*/ 144 h 263"/>
                  <a:gd name="T34" fmla="*/ 17 w 178"/>
                  <a:gd name="T35" fmla="*/ 158 h 263"/>
                  <a:gd name="T36" fmla="*/ 33 w 178"/>
                  <a:gd name="T37" fmla="*/ 192 h 263"/>
                  <a:gd name="T38" fmla="*/ 33 w 178"/>
                  <a:gd name="T39" fmla="*/ 191 h 263"/>
                  <a:gd name="T40" fmla="*/ 32 w 178"/>
                  <a:gd name="T41" fmla="*/ 207 h 263"/>
                  <a:gd name="T42" fmla="*/ 82 w 178"/>
                  <a:gd name="T4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3">
                    <a:moveTo>
                      <a:pt x="82" y="263"/>
                    </a:moveTo>
                    <a:cubicBezTo>
                      <a:pt x="82" y="263"/>
                      <a:pt x="82" y="263"/>
                      <a:pt x="82" y="263"/>
                    </a:cubicBezTo>
                    <a:cubicBezTo>
                      <a:pt x="83" y="263"/>
                      <a:pt x="83" y="263"/>
                      <a:pt x="83" y="263"/>
                    </a:cubicBezTo>
                    <a:cubicBezTo>
                      <a:pt x="84" y="263"/>
                      <a:pt x="84" y="263"/>
                      <a:pt x="84" y="263"/>
                    </a:cubicBezTo>
                    <a:cubicBezTo>
                      <a:pt x="127" y="250"/>
                      <a:pt x="137" y="197"/>
                      <a:pt x="137" y="197"/>
                    </a:cubicBezTo>
                    <a:cubicBezTo>
                      <a:pt x="137" y="198"/>
                      <a:pt x="138" y="200"/>
                      <a:pt x="139" y="203"/>
                    </a:cubicBezTo>
                    <a:cubicBezTo>
                      <a:pt x="138" y="200"/>
                      <a:pt x="138" y="197"/>
                      <a:pt x="138" y="193"/>
                    </a:cubicBezTo>
                    <a:cubicBezTo>
                      <a:pt x="138" y="193"/>
                      <a:pt x="138" y="193"/>
                      <a:pt x="138" y="194"/>
                    </a:cubicBezTo>
                    <a:cubicBezTo>
                      <a:pt x="145" y="184"/>
                      <a:pt x="151" y="173"/>
                      <a:pt x="155" y="162"/>
                    </a:cubicBezTo>
                    <a:cubicBezTo>
                      <a:pt x="163" y="159"/>
                      <a:pt x="166" y="139"/>
                      <a:pt x="166" y="139"/>
                    </a:cubicBezTo>
                    <a:cubicBezTo>
                      <a:pt x="174" y="121"/>
                      <a:pt x="165" y="115"/>
                      <a:pt x="162" y="113"/>
                    </a:cubicBezTo>
                    <a:cubicBezTo>
                      <a:pt x="162" y="113"/>
                      <a:pt x="162" y="112"/>
                      <a:pt x="162" y="112"/>
                    </a:cubicBezTo>
                    <a:cubicBezTo>
                      <a:pt x="164" y="104"/>
                      <a:pt x="178" y="33"/>
                      <a:pt x="125" y="26"/>
                    </a:cubicBezTo>
                    <a:cubicBezTo>
                      <a:pt x="100" y="0"/>
                      <a:pt x="56" y="14"/>
                      <a:pt x="56" y="14"/>
                    </a:cubicBezTo>
                    <a:cubicBezTo>
                      <a:pt x="11" y="26"/>
                      <a:pt x="8" y="73"/>
                      <a:pt x="8" y="73"/>
                    </a:cubicBezTo>
                    <a:cubicBezTo>
                      <a:pt x="6" y="98"/>
                      <a:pt x="10" y="117"/>
                      <a:pt x="10" y="118"/>
                    </a:cubicBezTo>
                    <a:cubicBezTo>
                      <a:pt x="0" y="116"/>
                      <a:pt x="9" y="144"/>
                      <a:pt x="9" y="144"/>
                    </a:cubicBezTo>
                    <a:cubicBezTo>
                      <a:pt x="9" y="156"/>
                      <a:pt x="16" y="157"/>
                      <a:pt x="17" y="158"/>
                    </a:cubicBezTo>
                    <a:cubicBezTo>
                      <a:pt x="20" y="170"/>
                      <a:pt x="26" y="181"/>
                      <a:pt x="33" y="192"/>
                    </a:cubicBezTo>
                    <a:cubicBezTo>
                      <a:pt x="33" y="191"/>
                      <a:pt x="33" y="191"/>
                      <a:pt x="33" y="191"/>
                    </a:cubicBezTo>
                    <a:cubicBezTo>
                      <a:pt x="33" y="191"/>
                      <a:pt x="35" y="199"/>
                      <a:pt x="32" y="207"/>
                    </a:cubicBezTo>
                    <a:cubicBezTo>
                      <a:pt x="36" y="223"/>
                      <a:pt x="49" y="255"/>
                      <a:pt x="82"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2" name="Freeform 8"/>
              <p:cNvSpPr>
                <a:spLocks noChangeAspect="1"/>
              </p:cNvSpPr>
              <p:nvPr/>
            </p:nvSpPr>
            <p:spPr bwMode="gray">
              <a:xfrm>
                <a:off x="4008438" y="6246813"/>
                <a:ext cx="682625" cy="900112"/>
              </a:xfrm>
              <a:custGeom>
                <a:avLst/>
                <a:gdLst>
                  <a:gd name="T0" fmla="*/ 149 w 182"/>
                  <a:gd name="T1" fmla="*/ 60 h 240"/>
                  <a:gd name="T2" fmla="*/ 79 w 182"/>
                  <a:gd name="T3" fmla="*/ 20 h 240"/>
                  <a:gd name="T4" fmla="*/ 51 w 182"/>
                  <a:gd name="T5" fmla="*/ 3 h 240"/>
                  <a:gd name="T6" fmla="*/ 49 w 182"/>
                  <a:gd name="T7" fmla="*/ 0 h 240"/>
                  <a:gd name="T8" fmla="*/ 32 w 182"/>
                  <a:gd name="T9" fmla="*/ 91 h 240"/>
                  <a:gd name="T10" fmla="*/ 12 w 182"/>
                  <a:gd name="T11" fmla="*/ 64 h 240"/>
                  <a:gd name="T12" fmla="*/ 0 w 182"/>
                  <a:gd name="T13" fmla="*/ 91 h 240"/>
                  <a:gd name="T14" fmla="*/ 17 w 182"/>
                  <a:gd name="T15" fmla="*/ 240 h 240"/>
                  <a:gd name="T16" fmla="*/ 163 w 182"/>
                  <a:gd name="T17" fmla="*/ 211 h 240"/>
                  <a:gd name="T18" fmla="*/ 174 w 182"/>
                  <a:gd name="T19" fmla="*/ 199 h 240"/>
                  <a:gd name="T20" fmla="*/ 149 w 182"/>
                  <a:gd name="T21" fmla="*/ 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40">
                    <a:moveTo>
                      <a:pt x="149" y="60"/>
                    </a:moveTo>
                    <a:cubicBezTo>
                      <a:pt x="139" y="39"/>
                      <a:pt x="79" y="20"/>
                      <a:pt x="79" y="20"/>
                    </a:cubicBezTo>
                    <a:cubicBezTo>
                      <a:pt x="63" y="13"/>
                      <a:pt x="55" y="7"/>
                      <a:pt x="51" y="3"/>
                    </a:cubicBezTo>
                    <a:cubicBezTo>
                      <a:pt x="50" y="2"/>
                      <a:pt x="50" y="1"/>
                      <a:pt x="49" y="0"/>
                    </a:cubicBezTo>
                    <a:cubicBezTo>
                      <a:pt x="50" y="20"/>
                      <a:pt x="32" y="91"/>
                      <a:pt x="32" y="91"/>
                    </a:cubicBezTo>
                    <a:cubicBezTo>
                      <a:pt x="24" y="79"/>
                      <a:pt x="18" y="70"/>
                      <a:pt x="12" y="64"/>
                    </a:cubicBezTo>
                    <a:cubicBezTo>
                      <a:pt x="8" y="79"/>
                      <a:pt x="4" y="87"/>
                      <a:pt x="0" y="91"/>
                    </a:cubicBezTo>
                    <a:cubicBezTo>
                      <a:pt x="7" y="117"/>
                      <a:pt x="16" y="226"/>
                      <a:pt x="17" y="240"/>
                    </a:cubicBezTo>
                    <a:cubicBezTo>
                      <a:pt x="107" y="237"/>
                      <a:pt x="163" y="211"/>
                      <a:pt x="163" y="211"/>
                    </a:cubicBezTo>
                    <a:cubicBezTo>
                      <a:pt x="174" y="204"/>
                      <a:pt x="174" y="199"/>
                      <a:pt x="174" y="199"/>
                    </a:cubicBezTo>
                    <a:cubicBezTo>
                      <a:pt x="182" y="134"/>
                      <a:pt x="149" y="60"/>
                      <a:pt x="14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sp>
        <p:nvSpPr>
          <p:cNvPr id="22" name="Freeform 45"/>
          <p:cNvSpPr>
            <a:spLocks noChangeAspect="1"/>
          </p:cNvSpPr>
          <p:nvPr/>
        </p:nvSpPr>
        <p:spPr bwMode="gray">
          <a:xfrm>
            <a:off x="1679598" y="3385792"/>
            <a:ext cx="353233" cy="515523"/>
          </a:xfrm>
          <a:custGeom>
            <a:avLst/>
            <a:gdLst>
              <a:gd name="T0" fmla="*/ 107 w 117"/>
              <a:gd name="T1" fmla="*/ 89 h 142"/>
              <a:gd name="T2" fmla="*/ 85 w 117"/>
              <a:gd name="T3" fmla="*/ 77 h 142"/>
              <a:gd name="T4" fmla="*/ 75 w 117"/>
              <a:gd name="T5" fmla="*/ 70 h 142"/>
              <a:gd name="T6" fmla="*/ 73 w 117"/>
              <a:gd name="T7" fmla="*/ 73 h 142"/>
              <a:gd name="T8" fmla="*/ 73 w 117"/>
              <a:gd name="T9" fmla="*/ 72 h 142"/>
              <a:gd name="T10" fmla="*/ 72 w 117"/>
              <a:gd name="T11" fmla="*/ 67 h 142"/>
              <a:gd name="T12" fmla="*/ 89 w 117"/>
              <a:gd name="T13" fmla="*/ 65 h 142"/>
              <a:gd name="T14" fmla="*/ 82 w 117"/>
              <a:gd name="T15" fmla="*/ 45 h 142"/>
              <a:gd name="T16" fmla="*/ 57 w 117"/>
              <a:gd name="T17" fmla="*/ 8 h 142"/>
              <a:gd name="T18" fmla="*/ 33 w 117"/>
              <a:gd name="T19" fmla="*/ 45 h 142"/>
              <a:gd name="T20" fmla="*/ 25 w 117"/>
              <a:gd name="T21" fmla="*/ 64 h 142"/>
              <a:gd name="T22" fmla="*/ 43 w 117"/>
              <a:gd name="T23" fmla="*/ 67 h 142"/>
              <a:gd name="T24" fmla="*/ 41 w 117"/>
              <a:gd name="T25" fmla="*/ 72 h 142"/>
              <a:gd name="T26" fmla="*/ 42 w 117"/>
              <a:gd name="T27" fmla="*/ 74 h 142"/>
              <a:gd name="T28" fmla="*/ 40 w 117"/>
              <a:gd name="T29" fmla="*/ 71 h 142"/>
              <a:gd name="T30" fmla="*/ 18 w 117"/>
              <a:gd name="T31" fmla="*/ 81 h 142"/>
              <a:gd name="T32" fmla="*/ 10 w 117"/>
              <a:gd name="T33" fmla="*/ 86 h 142"/>
              <a:gd name="T34" fmla="*/ 0 w 117"/>
              <a:gd name="T35" fmla="*/ 125 h 142"/>
              <a:gd name="T36" fmla="*/ 3 w 117"/>
              <a:gd name="T37" fmla="*/ 132 h 142"/>
              <a:gd name="T38" fmla="*/ 58 w 117"/>
              <a:gd name="T39" fmla="*/ 141 h 142"/>
              <a:gd name="T40" fmla="*/ 111 w 117"/>
              <a:gd name="T41" fmla="*/ 133 h 142"/>
              <a:gd name="T42" fmla="*/ 115 w 117"/>
              <a:gd name="T43" fmla="*/ 129 h 142"/>
              <a:gd name="T44" fmla="*/ 107 w 117"/>
              <a:gd name="T45" fmla="*/ 8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42">
                <a:moveTo>
                  <a:pt x="107" y="89"/>
                </a:moveTo>
                <a:cubicBezTo>
                  <a:pt x="104" y="82"/>
                  <a:pt x="85" y="77"/>
                  <a:pt x="85" y="77"/>
                </a:cubicBezTo>
                <a:cubicBezTo>
                  <a:pt x="76" y="73"/>
                  <a:pt x="75" y="70"/>
                  <a:pt x="75" y="70"/>
                </a:cubicBezTo>
                <a:cubicBezTo>
                  <a:pt x="74" y="71"/>
                  <a:pt x="74" y="72"/>
                  <a:pt x="73" y="73"/>
                </a:cubicBezTo>
                <a:cubicBezTo>
                  <a:pt x="73" y="72"/>
                  <a:pt x="73" y="72"/>
                  <a:pt x="73" y="72"/>
                </a:cubicBezTo>
                <a:cubicBezTo>
                  <a:pt x="73" y="72"/>
                  <a:pt x="72" y="69"/>
                  <a:pt x="72" y="67"/>
                </a:cubicBezTo>
                <a:cubicBezTo>
                  <a:pt x="77" y="67"/>
                  <a:pt x="84" y="67"/>
                  <a:pt x="89" y="65"/>
                </a:cubicBezTo>
                <a:cubicBezTo>
                  <a:pt x="89" y="65"/>
                  <a:pt x="83" y="61"/>
                  <a:pt x="82" y="45"/>
                </a:cubicBezTo>
                <a:cubicBezTo>
                  <a:pt x="82" y="44"/>
                  <a:pt x="89" y="3"/>
                  <a:pt x="57" y="8"/>
                </a:cubicBezTo>
                <a:cubicBezTo>
                  <a:pt x="57" y="8"/>
                  <a:pt x="29" y="0"/>
                  <a:pt x="33" y="45"/>
                </a:cubicBezTo>
                <a:cubicBezTo>
                  <a:pt x="34" y="52"/>
                  <a:pt x="29" y="59"/>
                  <a:pt x="25" y="64"/>
                </a:cubicBezTo>
                <a:cubicBezTo>
                  <a:pt x="25" y="64"/>
                  <a:pt x="33" y="67"/>
                  <a:pt x="43" y="67"/>
                </a:cubicBezTo>
                <a:cubicBezTo>
                  <a:pt x="43" y="68"/>
                  <a:pt x="42" y="70"/>
                  <a:pt x="41" y="72"/>
                </a:cubicBezTo>
                <a:cubicBezTo>
                  <a:pt x="41" y="72"/>
                  <a:pt x="41" y="72"/>
                  <a:pt x="42" y="74"/>
                </a:cubicBezTo>
                <a:cubicBezTo>
                  <a:pt x="41" y="72"/>
                  <a:pt x="40" y="71"/>
                  <a:pt x="40" y="71"/>
                </a:cubicBezTo>
                <a:cubicBezTo>
                  <a:pt x="39" y="75"/>
                  <a:pt x="18" y="81"/>
                  <a:pt x="18" y="81"/>
                </a:cubicBezTo>
                <a:cubicBezTo>
                  <a:pt x="12" y="83"/>
                  <a:pt x="10" y="86"/>
                  <a:pt x="10" y="86"/>
                </a:cubicBezTo>
                <a:cubicBezTo>
                  <a:pt x="1" y="98"/>
                  <a:pt x="0" y="125"/>
                  <a:pt x="0" y="125"/>
                </a:cubicBezTo>
                <a:cubicBezTo>
                  <a:pt x="0" y="131"/>
                  <a:pt x="3" y="132"/>
                  <a:pt x="3" y="132"/>
                </a:cubicBezTo>
                <a:cubicBezTo>
                  <a:pt x="23" y="140"/>
                  <a:pt x="58" y="141"/>
                  <a:pt x="58" y="141"/>
                </a:cubicBezTo>
                <a:cubicBezTo>
                  <a:pt x="91" y="142"/>
                  <a:pt x="111" y="133"/>
                  <a:pt x="111" y="133"/>
                </a:cubicBezTo>
                <a:cubicBezTo>
                  <a:pt x="115" y="131"/>
                  <a:pt x="115" y="129"/>
                  <a:pt x="115" y="129"/>
                </a:cubicBezTo>
                <a:cubicBezTo>
                  <a:pt x="117" y="110"/>
                  <a:pt x="107" y="89"/>
                  <a:pt x="107" y="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Group 36"/>
          <p:cNvGrpSpPr/>
          <p:nvPr/>
        </p:nvGrpSpPr>
        <p:grpSpPr>
          <a:xfrm>
            <a:off x="5715000" y="2514600"/>
            <a:ext cx="3177056" cy="1216615"/>
            <a:chOff x="3803155" y="4177808"/>
            <a:chExt cx="3177056" cy="1216615"/>
          </a:xfrm>
        </p:grpSpPr>
        <p:grpSp>
          <p:nvGrpSpPr>
            <p:cNvPr id="5" name="Gruppieren 79"/>
            <p:cNvGrpSpPr/>
            <p:nvPr/>
          </p:nvGrpSpPr>
          <p:grpSpPr bwMode="gray">
            <a:xfrm>
              <a:off x="3803155" y="4177808"/>
              <a:ext cx="3177056" cy="1216615"/>
              <a:chOff x="7419750" y="2631460"/>
              <a:chExt cx="6450913" cy="2047049"/>
            </a:xfrm>
          </p:grpSpPr>
          <p:sp>
            <p:nvSpPr>
              <p:cNvPr id="35" name="Rechteck 61"/>
              <p:cNvSpPr/>
              <p:nvPr/>
            </p:nvSpPr>
            <p:spPr bwMode="gray">
              <a:xfrm>
                <a:off x="9585854" y="2631460"/>
                <a:ext cx="4284809" cy="2047049"/>
              </a:xfrm>
              <a:prstGeom prst="rect">
                <a:avLst/>
              </a:prstGeom>
            </p:spPr>
            <p:txBody>
              <a:bodyPr wrap="square">
                <a:spAutoFit/>
              </a:bodyPr>
              <a:lstStyle/>
              <a:p>
                <a:pPr>
                  <a:lnSpc>
                    <a:spcPct val="80000"/>
                  </a:lnSpc>
                </a:pPr>
                <a:r>
                  <a:rPr lang="en-US" sz="1300" b="1" dirty="0" smtClean="0">
                    <a:latin typeface="Calibri" pitchFamily="34" charset="0"/>
                  </a:rPr>
                  <a:t>Commitment  &amp; collaboration from agencies/other parties</a:t>
                </a:r>
                <a:endParaRPr lang="en-MY" sz="1300" b="1" dirty="0" smtClean="0">
                  <a:latin typeface="Calibri" pitchFamily="34" charset="0"/>
                </a:endParaRPr>
              </a:p>
              <a:p>
                <a:pP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Stakeholders</a:t>
                </a:r>
              </a:p>
              <a:p>
                <a:pP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Data provider</a:t>
                </a:r>
              </a:p>
              <a:p>
                <a:pP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Academia/Researcher</a:t>
                </a:r>
              </a:p>
              <a:p>
                <a:pP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International </a:t>
                </a:r>
                <a:r>
                  <a:rPr lang="en-US" sz="1300" dirty="0" err="1" smtClean="0">
                    <a:solidFill>
                      <a:prstClr val="black"/>
                    </a:solidFill>
                    <a:latin typeface="Calibri" pitchFamily="34" charset="0"/>
                    <a:cs typeface="Arial" charset="0"/>
                  </a:rPr>
                  <a:t>organisation</a:t>
                </a:r>
                <a:endParaRPr lang="en-US" sz="1300" dirty="0">
                  <a:solidFill>
                    <a:prstClr val="black"/>
                  </a:solidFill>
                  <a:latin typeface="Calibri" pitchFamily="34" charset="0"/>
                  <a:cs typeface="Arial" charset="0"/>
                </a:endParaRPr>
              </a:p>
            </p:txBody>
          </p:sp>
          <p:sp>
            <p:nvSpPr>
              <p:cNvPr id="36" name="Ellipse 47"/>
              <p:cNvSpPr/>
              <p:nvPr/>
            </p:nvSpPr>
            <p:spPr bwMode="gray">
              <a:xfrm>
                <a:off x="7419750" y="2702884"/>
                <a:ext cx="1671557" cy="1516835"/>
              </a:xfrm>
              <a:prstGeom prst="ellipse">
                <a:avLst/>
              </a:prstGeom>
              <a:solidFill>
                <a:srgbClr val="BFBFB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pitchFamily="34" charset="0"/>
                </a:endParaRPr>
              </a:p>
            </p:txBody>
          </p:sp>
        </p:grpSp>
        <p:pic>
          <p:nvPicPr>
            <p:cNvPr id="14" name="Picture 4" descr="Image result for cooperation"/>
            <p:cNvPicPr>
              <a:picLocks noChangeAspect="1" noChangeArrowheads="1"/>
            </p:cNvPicPr>
            <p:nvPr/>
          </p:nvPicPr>
          <p:blipFill>
            <a:blip r:embed="rId3" cstate="print"/>
            <a:srcRect/>
            <a:stretch>
              <a:fillRect/>
            </a:stretch>
          </p:blipFill>
          <p:spPr bwMode="auto">
            <a:xfrm>
              <a:off x="3955555" y="4385538"/>
              <a:ext cx="569271" cy="582821"/>
            </a:xfrm>
            <a:prstGeom prst="rect">
              <a:avLst/>
            </a:prstGeom>
            <a:noFill/>
          </p:spPr>
        </p:pic>
      </p:grpSp>
      <p:grpSp>
        <p:nvGrpSpPr>
          <p:cNvPr id="6" name="Group 37"/>
          <p:cNvGrpSpPr/>
          <p:nvPr/>
        </p:nvGrpSpPr>
        <p:grpSpPr>
          <a:xfrm>
            <a:off x="762000" y="3862724"/>
            <a:ext cx="2971800" cy="1412694"/>
            <a:chOff x="4251896" y="5213234"/>
            <a:chExt cx="2971800" cy="1412694"/>
          </a:xfrm>
        </p:grpSpPr>
        <p:grpSp>
          <p:nvGrpSpPr>
            <p:cNvPr id="7" name="Gruppieren 81"/>
            <p:cNvGrpSpPr/>
            <p:nvPr/>
          </p:nvGrpSpPr>
          <p:grpSpPr bwMode="gray">
            <a:xfrm>
              <a:off x="4251896" y="5213234"/>
              <a:ext cx="2971800" cy="1412694"/>
              <a:chOff x="8330894" y="4373633"/>
              <a:chExt cx="6034144" cy="2376965"/>
            </a:xfrm>
          </p:grpSpPr>
          <p:sp>
            <p:nvSpPr>
              <p:cNvPr id="33" name="Rechteck 63"/>
              <p:cNvSpPr/>
              <p:nvPr/>
            </p:nvSpPr>
            <p:spPr bwMode="gray">
              <a:xfrm>
                <a:off x="8330894" y="4373633"/>
                <a:ext cx="3868041" cy="2376965"/>
              </a:xfrm>
              <a:prstGeom prst="rect">
                <a:avLst/>
              </a:prstGeom>
            </p:spPr>
            <p:txBody>
              <a:bodyPr wrap="square">
                <a:spAutoFit/>
              </a:bodyPr>
              <a:lstStyle/>
              <a:p>
                <a:pPr algn="r"/>
                <a:r>
                  <a:rPr lang="en-US" sz="1300" b="1" dirty="0" smtClean="0">
                    <a:latin typeface="Calibri" pitchFamily="34" charset="0"/>
                  </a:rPr>
                  <a:t>Capacity building</a:t>
                </a:r>
                <a:endParaRPr lang="en-MY" sz="1300" b="1" dirty="0" smtClean="0">
                  <a:latin typeface="Calibri" pitchFamily="34" charset="0"/>
                </a:endParaRP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Courses &amp; training</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Workshop</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Assessment</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Attachment</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Meeting with experts</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Technical assistance</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Valuation</a:t>
                </a:r>
              </a:p>
            </p:txBody>
          </p:sp>
          <p:sp>
            <p:nvSpPr>
              <p:cNvPr id="34" name="Ellipse 53"/>
              <p:cNvSpPr/>
              <p:nvPr/>
            </p:nvSpPr>
            <p:spPr bwMode="gray">
              <a:xfrm>
                <a:off x="12663096" y="4452430"/>
                <a:ext cx="1701942" cy="1516835"/>
              </a:xfrm>
              <a:prstGeom prst="ellipse">
                <a:avLst/>
              </a:prstGeom>
              <a:solidFill>
                <a:srgbClr val="BFBFB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pitchFamily="34" charset="0"/>
                </a:endParaRPr>
              </a:p>
            </p:txBody>
          </p:sp>
        </p:grpSp>
        <p:pic>
          <p:nvPicPr>
            <p:cNvPr id="15" name="Picture 8" descr="Image result for training"/>
            <p:cNvPicPr>
              <a:picLocks noChangeAspect="1" noChangeArrowheads="1"/>
            </p:cNvPicPr>
            <p:nvPr/>
          </p:nvPicPr>
          <p:blipFill>
            <a:blip r:embed="rId4" cstate="print"/>
            <a:srcRect/>
            <a:stretch>
              <a:fillRect/>
            </a:stretch>
          </p:blipFill>
          <p:spPr bwMode="auto">
            <a:xfrm>
              <a:off x="6461694" y="5373605"/>
              <a:ext cx="746690" cy="699619"/>
            </a:xfrm>
            <a:prstGeom prst="rect">
              <a:avLst/>
            </a:prstGeom>
            <a:noFill/>
          </p:spPr>
        </p:pic>
      </p:grpSp>
      <p:grpSp>
        <p:nvGrpSpPr>
          <p:cNvPr id="8" name="Group 42"/>
          <p:cNvGrpSpPr/>
          <p:nvPr/>
        </p:nvGrpSpPr>
        <p:grpSpPr>
          <a:xfrm>
            <a:off x="5791199" y="4051504"/>
            <a:ext cx="3124201" cy="901496"/>
            <a:chOff x="-853067" y="5170960"/>
            <a:chExt cx="3124201" cy="901496"/>
          </a:xfrm>
        </p:grpSpPr>
        <p:grpSp>
          <p:nvGrpSpPr>
            <p:cNvPr id="9" name="Gruppieren 78"/>
            <p:cNvGrpSpPr/>
            <p:nvPr/>
          </p:nvGrpSpPr>
          <p:grpSpPr bwMode="gray">
            <a:xfrm>
              <a:off x="-853067" y="5170960"/>
              <a:ext cx="3124201" cy="901496"/>
              <a:chOff x="-2034560" y="4302503"/>
              <a:chExt cx="6343589" cy="1516835"/>
            </a:xfrm>
          </p:grpSpPr>
          <p:sp>
            <p:nvSpPr>
              <p:cNvPr id="24" name="Rechteck 62"/>
              <p:cNvSpPr/>
              <p:nvPr/>
            </p:nvSpPr>
            <p:spPr bwMode="gray">
              <a:xfrm>
                <a:off x="57463" y="4409003"/>
                <a:ext cx="4251566" cy="1037225"/>
              </a:xfrm>
              <a:prstGeom prst="rect">
                <a:avLst/>
              </a:prstGeom>
            </p:spPr>
            <p:txBody>
              <a:bodyPr wrap="square">
                <a:spAutoFit/>
              </a:bodyPr>
              <a:lstStyle/>
              <a:p>
                <a:r>
                  <a:rPr lang="en-US" sz="1300" b="1" dirty="0" smtClean="0">
                    <a:latin typeface="Calibri" pitchFamily="34" charset="0"/>
                  </a:rPr>
                  <a:t>Official agreement</a:t>
                </a:r>
                <a:endParaRPr lang="en-MY" sz="1300" b="1" dirty="0" smtClean="0">
                  <a:latin typeface="Calibri" pitchFamily="34" charset="0"/>
                </a:endParaRPr>
              </a:p>
              <a:p>
                <a:pP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Access data</a:t>
                </a:r>
              </a:p>
              <a:p>
                <a:pP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Data verification</a:t>
                </a:r>
                <a:endParaRPr lang="en-US" sz="1300" dirty="0">
                  <a:solidFill>
                    <a:prstClr val="black"/>
                  </a:solidFill>
                  <a:latin typeface="Calibri" pitchFamily="34" charset="0"/>
                  <a:cs typeface="Arial" charset="0"/>
                </a:endParaRPr>
              </a:p>
            </p:txBody>
          </p:sp>
          <p:sp>
            <p:nvSpPr>
              <p:cNvPr id="25" name="Ellipse 58"/>
              <p:cNvSpPr/>
              <p:nvPr/>
            </p:nvSpPr>
            <p:spPr bwMode="gray">
              <a:xfrm flipH="1">
                <a:off x="-2034560" y="4302503"/>
                <a:ext cx="1671556" cy="1516835"/>
              </a:xfrm>
              <a:prstGeom prst="ellipse">
                <a:avLst/>
              </a:prstGeom>
              <a:solidFill>
                <a:srgbClr val="BFBFB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libri" pitchFamily="34" charset="0"/>
                </a:endParaRPr>
              </a:p>
            </p:txBody>
          </p:sp>
        </p:grpSp>
        <p:pic>
          <p:nvPicPr>
            <p:cNvPr id="16" name="Picture 4" descr="Image result for agreement png">
              <a:hlinkClick r:id="rId5"/>
            </p:cNvPr>
            <p:cNvPicPr>
              <a:picLocks noChangeAspect="1" noChangeArrowheads="1"/>
            </p:cNvPicPr>
            <p:nvPr/>
          </p:nvPicPr>
          <p:blipFill>
            <a:blip r:embed="rId6" cstate="print"/>
            <a:srcRect/>
            <a:stretch>
              <a:fillRect/>
            </a:stretch>
          </p:blipFill>
          <p:spPr bwMode="auto">
            <a:xfrm>
              <a:off x="-700666" y="5323360"/>
              <a:ext cx="548583" cy="666304"/>
            </a:xfrm>
            <a:prstGeom prst="rect">
              <a:avLst/>
            </a:prstGeom>
            <a:noFill/>
          </p:spPr>
        </p:pic>
      </p:grpSp>
      <p:grpSp>
        <p:nvGrpSpPr>
          <p:cNvPr id="10" name="Group 41"/>
          <p:cNvGrpSpPr/>
          <p:nvPr/>
        </p:nvGrpSpPr>
        <p:grpSpPr>
          <a:xfrm>
            <a:off x="304800" y="914400"/>
            <a:ext cx="3418910" cy="1561325"/>
            <a:chOff x="-543392" y="3295427"/>
            <a:chExt cx="3309345" cy="1561325"/>
          </a:xfrm>
        </p:grpSpPr>
        <p:grpSp>
          <p:nvGrpSpPr>
            <p:cNvPr id="11" name="Gruppieren 76"/>
            <p:cNvGrpSpPr/>
            <p:nvPr/>
          </p:nvGrpSpPr>
          <p:grpSpPr bwMode="gray">
            <a:xfrm>
              <a:off x="-543392" y="3295427"/>
              <a:ext cx="3309345" cy="1561325"/>
              <a:chOff x="-1405776" y="1146779"/>
              <a:chExt cx="6719518" cy="2627051"/>
            </a:xfrm>
          </p:grpSpPr>
          <p:sp>
            <p:nvSpPr>
              <p:cNvPr id="26" name="Rechteck 60"/>
              <p:cNvSpPr/>
              <p:nvPr/>
            </p:nvSpPr>
            <p:spPr bwMode="gray">
              <a:xfrm>
                <a:off x="-1405776" y="1146779"/>
                <a:ext cx="4622830" cy="2627051"/>
              </a:xfrm>
              <a:prstGeom prst="rect">
                <a:avLst/>
              </a:prstGeom>
            </p:spPr>
            <p:txBody>
              <a:bodyPr wrap="square">
                <a:spAutoFit/>
              </a:bodyPr>
              <a:lstStyle/>
              <a:p>
                <a:pPr algn="r">
                  <a:lnSpc>
                    <a:spcPct val="80000"/>
                  </a:lnSpc>
                  <a:buClr>
                    <a:srgbClr val="969696"/>
                  </a:buClr>
                </a:pPr>
                <a:r>
                  <a:rPr lang="en-US" sz="1400" b="1" dirty="0" smtClean="0">
                    <a:latin typeface="Calibri" pitchFamily="34" charset="0"/>
                    <a:cs typeface="Arial" charset="0"/>
                  </a:rPr>
                  <a:t>Data dissemination “</a:t>
                </a:r>
                <a:r>
                  <a:rPr lang="en-US" sz="1400" b="1" dirty="0" err="1" smtClean="0">
                    <a:latin typeface="Calibri" pitchFamily="34" charset="0"/>
                    <a:cs typeface="Arial" charset="0"/>
                  </a:rPr>
                  <a:t>Merakyatkan</a:t>
                </a:r>
                <a:r>
                  <a:rPr lang="en-US" sz="1400" b="1" dirty="0" smtClean="0">
                    <a:latin typeface="Calibri" pitchFamily="34" charset="0"/>
                    <a:cs typeface="Arial" charset="0"/>
                  </a:rPr>
                  <a:t> </a:t>
                </a:r>
                <a:r>
                  <a:rPr lang="en-US" sz="1400" b="1" dirty="0" err="1" smtClean="0">
                    <a:latin typeface="Calibri" pitchFamily="34" charset="0"/>
                    <a:cs typeface="Arial" charset="0"/>
                  </a:rPr>
                  <a:t>statistik</a:t>
                </a:r>
                <a:r>
                  <a:rPr lang="en-US" sz="1400" dirty="0" smtClean="0">
                    <a:latin typeface="Calibri" pitchFamily="34" charset="0"/>
                    <a:cs typeface="Arial" charset="0"/>
                  </a:rPr>
                  <a:t>”</a:t>
                </a:r>
              </a:p>
              <a:p>
                <a:pPr algn="r">
                  <a:lnSpc>
                    <a:spcPct val="80000"/>
                  </a:lnSpc>
                  <a:buClr>
                    <a:srgbClr val="969696"/>
                  </a:buClr>
                </a:pPr>
                <a:r>
                  <a:rPr lang="en-US" sz="1300" dirty="0" smtClean="0">
                    <a:solidFill>
                      <a:prstClr val="black"/>
                    </a:solidFill>
                    <a:latin typeface="Calibri" pitchFamily="34" charset="0"/>
                    <a:cs typeface="Arial" charset="0"/>
                  </a:rPr>
                  <a:t>Promote &amp; advocate thru:</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Media – press release, launching by ministry via </a:t>
                </a:r>
                <a:r>
                  <a:rPr lang="en-US" sz="1300" dirty="0" err="1" smtClean="0">
                    <a:solidFill>
                      <a:prstClr val="black"/>
                    </a:solidFill>
                    <a:latin typeface="Calibri" pitchFamily="34" charset="0"/>
                    <a:cs typeface="Arial" charset="0"/>
                  </a:rPr>
                  <a:t>visualisation</a:t>
                </a:r>
                <a:r>
                  <a:rPr lang="en-US" sz="1300" dirty="0" smtClean="0">
                    <a:solidFill>
                      <a:prstClr val="black"/>
                    </a:solidFill>
                    <a:latin typeface="Calibri" pitchFamily="34" charset="0"/>
                    <a:cs typeface="Arial" charset="0"/>
                  </a:rPr>
                  <a:t>/social media</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Journals – collaboration with academia/</a:t>
                </a:r>
                <a:r>
                  <a:rPr lang="en-US" sz="1300" dirty="0" err="1" smtClean="0">
                    <a:solidFill>
                      <a:prstClr val="black"/>
                    </a:solidFill>
                    <a:latin typeface="Calibri" pitchFamily="34" charset="0"/>
                    <a:cs typeface="Arial" charset="0"/>
                  </a:rPr>
                  <a:t>organisation</a:t>
                </a:r>
                <a:r>
                  <a:rPr lang="en-US" sz="1300" dirty="0" smtClean="0">
                    <a:solidFill>
                      <a:prstClr val="black"/>
                    </a:solidFill>
                    <a:latin typeface="Calibri" pitchFamily="34" charset="0"/>
                    <a:cs typeface="Arial" charset="0"/>
                  </a:rPr>
                  <a:t> </a:t>
                </a:r>
              </a:p>
              <a:p>
                <a:pPr algn="r">
                  <a:lnSpc>
                    <a:spcPct val="80000"/>
                  </a:lnSpc>
                  <a:buClr>
                    <a:srgbClr val="969696"/>
                  </a:buClr>
                  <a:buFont typeface="Arial" pitchFamily="34" charset="0"/>
                  <a:buChar char="•"/>
                </a:pPr>
                <a:r>
                  <a:rPr lang="en-US" sz="1300" dirty="0" err="1" smtClean="0">
                    <a:solidFill>
                      <a:prstClr val="black"/>
                    </a:solidFill>
                    <a:latin typeface="Calibri" pitchFamily="34" charset="0"/>
                    <a:cs typeface="Arial" charset="0"/>
                  </a:rPr>
                  <a:t>Roadshow</a:t>
                </a:r>
                <a:endParaRPr lang="en-US" sz="1300" dirty="0" smtClean="0">
                  <a:solidFill>
                    <a:prstClr val="black"/>
                  </a:solidFill>
                  <a:latin typeface="Calibri" pitchFamily="34" charset="0"/>
                  <a:cs typeface="Arial" charset="0"/>
                </a:endParaRPr>
              </a:p>
            </p:txBody>
          </p:sp>
          <p:sp>
            <p:nvSpPr>
              <p:cNvPr id="27" name="Ellipse 56"/>
              <p:cNvSpPr/>
              <p:nvPr/>
            </p:nvSpPr>
            <p:spPr bwMode="gray">
              <a:xfrm flipH="1">
                <a:off x="3796909" y="1274991"/>
                <a:ext cx="1516833" cy="1516834"/>
              </a:xfrm>
              <a:prstGeom prst="ellipse">
                <a:avLst/>
              </a:prstGeom>
              <a:solidFill>
                <a:srgbClr val="BFBFB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pic>
          <p:nvPicPr>
            <p:cNvPr id="17" name="Picture 8" descr="Image result for brainstorming icon">
              <a:hlinkClick r:id="rId7"/>
            </p:cNvPr>
            <p:cNvPicPr>
              <a:picLocks noChangeAspect="1" noChangeArrowheads="1"/>
            </p:cNvPicPr>
            <p:nvPr/>
          </p:nvPicPr>
          <p:blipFill>
            <a:blip r:embed="rId8" cstate="print"/>
            <a:srcRect/>
            <a:stretch>
              <a:fillRect/>
            </a:stretch>
          </p:blipFill>
          <p:spPr bwMode="auto">
            <a:xfrm>
              <a:off x="2143612" y="3447827"/>
              <a:ext cx="548583" cy="599673"/>
            </a:xfrm>
            <a:prstGeom prst="rect">
              <a:avLst/>
            </a:prstGeom>
            <a:noFill/>
          </p:spPr>
        </p:pic>
      </p:grpSp>
      <p:sp>
        <p:nvSpPr>
          <p:cNvPr id="39" name="Rechteck 61"/>
          <p:cNvSpPr/>
          <p:nvPr/>
        </p:nvSpPr>
        <p:spPr bwMode="gray">
          <a:xfrm>
            <a:off x="6629400" y="1219200"/>
            <a:ext cx="2362200" cy="416396"/>
          </a:xfrm>
          <a:prstGeom prst="rect">
            <a:avLst/>
          </a:prstGeom>
        </p:spPr>
        <p:txBody>
          <a:bodyPr wrap="square">
            <a:spAutoFit/>
          </a:bodyPr>
          <a:lstStyle/>
          <a:p>
            <a:pPr>
              <a:lnSpc>
                <a:spcPct val="80000"/>
              </a:lnSpc>
            </a:pPr>
            <a:r>
              <a:rPr lang="en-US" sz="1300" b="1" dirty="0" smtClean="0">
                <a:latin typeface="Calibri" pitchFamily="34" charset="0"/>
              </a:rPr>
              <a:t>Commitment  from management</a:t>
            </a:r>
            <a:endParaRPr lang="en-MY" sz="1300" b="1" dirty="0" smtClean="0">
              <a:latin typeface="Calibri" pitchFamily="34" charset="0"/>
            </a:endParaRPr>
          </a:p>
        </p:txBody>
      </p:sp>
      <p:sp>
        <p:nvSpPr>
          <p:cNvPr id="41" name="Rechteck 61"/>
          <p:cNvSpPr/>
          <p:nvPr/>
        </p:nvSpPr>
        <p:spPr bwMode="gray">
          <a:xfrm>
            <a:off x="76200" y="2612066"/>
            <a:ext cx="2590800" cy="1077218"/>
          </a:xfrm>
          <a:prstGeom prst="rect">
            <a:avLst/>
          </a:prstGeom>
        </p:spPr>
        <p:txBody>
          <a:bodyPr wrap="square">
            <a:spAutoFit/>
          </a:bodyPr>
          <a:lstStyle/>
          <a:p>
            <a:pPr algn="r">
              <a:lnSpc>
                <a:spcPct val="80000"/>
              </a:lnSpc>
            </a:pPr>
            <a:r>
              <a:rPr lang="en-US" sz="1400" b="1" dirty="0" smtClean="0">
                <a:latin typeface="Calibri" pitchFamily="34" charset="0"/>
              </a:rPr>
              <a:t>Manual &amp; reference  for compiler</a:t>
            </a:r>
            <a:endParaRPr lang="en-MY" sz="1400" b="1" dirty="0" smtClean="0">
              <a:latin typeface="Calibri" pitchFamily="34" charset="0"/>
            </a:endParaRP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Specific subsystem</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Simple explanation by modules</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Examples</a:t>
            </a:r>
          </a:p>
          <a:p>
            <a:pPr algn="r">
              <a:lnSpc>
                <a:spcPct val="80000"/>
              </a:lnSpc>
              <a:buClr>
                <a:srgbClr val="969696"/>
              </a:buClr>
              <a:buFont typeface="Arial" pitchFamily="34" charset="0"/>
              <a:buChar char="•"/>
            </a:pPr>
            <a:r>
              <a:rPr lang="en-US" sz="1300" dirty="0" smtClean="0">
                <a:solidFill>
                  <a:prstClr val="black"/>
                </a:solidFill>
                <a:latin typeface="Calibri" pitchFamily="34" charset="0"/>
                <a:cs typeface="Arial" charset="0"/>
              </a:rPr>
              <a:t>Presentation in simple table</a:t>
            </a:r>
            <a:endParaRPr lang="en-US" sz="1300" dirty="0">
              <a:solidFill>
                <a:prstClr val="black"/>
              </a:solidFill>
              <a:latin typeface="Calibri" pitchFamily="34" charset="0"/>
              <a:cs typeface="Arial" charset="0"/>
            </a:endParaRPr>
          </a:p>
        </p:txBody>
      </p:sp>
      <p:sp>
        <p:nvSpPr>
          <p:cNvPr id="44" name="Ellipse 53"/>
          <p:cNvSpPr/>
          <p:nvPr/>
        </p:nvSpPr>
        <p:spPr bwMode="gray">
          <a:xfrm>
            <a:off x="5638800" y="1066800"/>
            <a:ext cx="823236" cy="901496"/>
          </a:xfrm>
          <a:prstGeom prst="ellipse">
            <a:avLst/>
          </a:prstGeom>
          <a:solidFill>
            <a:srgbClr val="BFBFB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uppieren 45"/>
          <p:cNvGrpSpPr>
            <a:grpSpLocks noChangeAspect="1"/>
          </p:cNvGrpSpPr>
          <p:nvPr/>
        </p:nvGrpSpPr>
        <p:grpSpPr bwMode="gray">
          <a:xfrm>
            <a:off x="5746257" y="1251099"/>
            <a:ext cx="654543" cy="533400"/>
            <a:chOff x="3492500" y="5378450"/>
            <a:chExt cx="1681163" cy="1370013"/>
          </a:xfrm>
        </p:grpSpPr>
        <p:grpSp>
          <p:nvGrpSpPr>
            <p:cNvPr id="13" name="Gruppieren 35"/>
            <p:cNvGrpSpPr/>
            <p:nvPr/>
          </p:nvGrpSpPr>
          <p:grpSpPr bwMode="gray">
            <a:xfrm>
              <a:off x="4271963" y="5378450"/>
              <a:ext cx="901700" cy="1179513"/>
              <a:chOff x="4271963" y="5378450"/>
              <a:chExt cx="901700" cy="1179513"/>
            </a:xfrm>
            <a:solidFill>
              <a:schemeClr val="tx1"/>
            </a:solidFill>
          </p:grpSpPr>
          <p:sp>
            <p:nvSpPr>
              <p:cNvPr id="53" name="Freeform 18"/>
              <p:cNvSpPr>
                <a:spLocks/>
              </p:cNvSpPr>
              <p:nvPr/>
            </p:nvSpPr>
            <p:spPr bwMode="gray">
              <a:xfrm>
                <a:off x="4427538" y="5378450"/>
                <a:ext cx="522288" cy="900113"/>
              </a:xfrm>
              <a:custGeom>
                <a:avLst/>
                <a:gdLst>
                  <a:gd name="T0" fmla="*/ 73 w 200"/>
                  <a:gd name="T1" fmla="*/ 297 h 345"/>
                  <a:gd name="T2" fmla="*/ 101 w 200"/>
                  <a:gd name="T3" fmla="*/ 345 h 345"/>
                  <a:gd name="T4" fmla="*/ 124 w 200"/>
                  <a:gd name="T5" fmla="*/ 310 h 345"/>
                  <a:gd name="T6" fmla="*/ 146 w 200"/>
                  <a:gd name="T7" fmla="*/ 216 h 345"/>
                  <a:gd name="T8" fmla="*/ 145 w 200"/>
                  <a:gd name="T9" fmla="*/ 211 h 345"/>
                  <a:gd name="T10" fmla="*/ 200 w 200"/>
                  <a:gd name="T11" fmla="*/ 205 h 345"/>
                  <a:gd name="T12" fmla="*/ 178 w 200"/>
                  <a:gd name="T13" fmla="*/ 142 h 345"/>
                  <a:gd name="T14" fmla="*/ 101 w 200"/>
                  <a:gd name="T15" fmla="*/ 25 h 345"/>
                  <a:gd name="T16" fmla="*/ 27 w 200"/>
                  <a:gd name="T17" fmla="*/ 143 h 345"/>
                  <a:gd name="T18" fmla="*/ 0 w 200"/>
                  <a:gd name="T19" fmla="*/ 202 h 345"/>
                  <a:gd name="T20" fmla="*/ 56 w 200"/>
                  <a:gd name="T21" fmla="*/ 211 h 345"/>
                  <a:gd name="T22" fmla="*/ 56 w 200"/>
                  <a:gd name="T23" fmla="*/ 213 h 345"/>
                  <a:gd name="T24" fmla="*/ 56 w 200"/>
                  <a:gd name="T25" fmla="*/ 213 h 345"/>
                  <a:gd name="T26" fmla="*/ 73 w 200"/>
                  <a:gd name="T27" fmla="*/ 29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345">
                    <a:moveTo>
                      <a:pt x="73" y="297"/>
                    </a:moveTo>
                    <a:cubicBezTo>
                      <a:pt x="80" y="315"/>
                      <a:pt x="89" y="333"/>
                      <a:pt x="101" y="345"/>
                    </a:cubicBezTo>
                    <a:cubicBezTo>
                      <a:pt x="101" y="345"/>
                      <a:pt x="111" y="337"/>
                      <a:pt x="124" y="310"/>
                    </a:cubicBezTo>
                    <a:cubicBezTo>
                      <a:pt x="139" y="275"/>
                      <a:pt x="145" y="230"/>
                      <a:pt x="146" y="216"/>
                    </a:cubicBezTo>
                    <a:cubicBezTo>
                      <a:pt x="146" y="215"/>
                      <a:pt x="145" y="213"/>
                      <a:pt x="145" y="211"/>
                    </a:cubicBezTo>
                    <a:cubicBezTo>
                      <a:pt x="162" y="212"/>
                      <a:pt x="183" y="212"/>
                      <a:pt x="200" y="205"/>
                    </a:cubicBezTo>
                    <a:cubicBezTo>
                      <a:pt x="200" y="205"/>
                      <a:pt x="181" y="194"/>
                      <a:pt x="178" y="142"/>
                    </a:cubicBezTo>
                    <a:cubicBezTo>
                      <a:pt x="178" y="139"/>
                      <a:pt x="199" y="9"/>
                      <a:pt x="101" y="25"/>
                    </a:cubicBezTo>
                    <a:cubicBezTo>
                      <a:pt x="101" y="25"/>
                      <a:pt x="12" y="0"/>
                      <a:pt x="27" y="143"/>
                    </a:cubicBezTo>
                    <a:cubicBezTo>
                      <a:pt x="29" y="163"/>
                      <a:pt x="14" y="186"/>
                      <a:pt x="0" y="202"/>
                    </a:cubicBezTo>
                    <a:cubicBezTo>
                      <a:pt x="0" y="202"/>
                      <a:pt x="26" y="211"/>
                      <a:pt x="56" y="211"/>
                    </a:cubicBezTo>
                    <a:cubicBezTo>
                      <a:pt x="56" y="212"/>
                      <a:pt x="56" y="213"/>
                      <a:pt x="56" y="213"/>
                    </a:cubicBezTo>
                    <a:cubicBezTo>
                      <a:pt x="56" y="213"/>
                      <a:pt x="56" y="213"/>
                      <a:pt x="56" y="213"/>
                    </a:cubicBezTo>
                    <a:cubicBezTo>
                      <a:pt x="56" y="213"/>
                      <a:pt x="59" y="258"/>
                      <a:pt x="73" y="2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p:cNvSpPr>
                <a:spLocks/>
              </p:cNvSpPr>
              <p:nvPr/>
            </p:nvSpPr>
            <p:spPr bwMode="gray">
              <a:xfrm>
                <a:off x="4271963" y="5994400"/>
                <a:ext cx="901700" cy="563563"/>
              </a:xfrm>
              <a:custGeom>
                <a:avLst/>
                <a:gdLst>
                  <a:gd name="T0" fmla="*/ 314 w 346"/>
                  <a:gd name="T1" fmla="*/ 46 h 216"/>
                  <a:gd name="T2" fmla="*/ 246 w 346"/>
                  <a:gd name="T3" fmla="*/ 8 h 216"/>
                  <a:gd name="T4" fmla="*/ 230 w 346"/>
                  <a:gd name="T5" fmla="*/ 0 h 216"/>
                  <a:gd name="T6" fmla="*/ 238 w 346"/>
                  <a:gd name="T7" fmla="*/ 13 h 216"/>
                  <a:gd name="T8" fmla="*/ 269 w 346"/>
                  <a:gd name="T9" fmla="*/ 42 h 216"/>
                  <a:gd name="T10" fmla="*/ 208 w 346"/>
                  <a:gd name="T11" fmla="*/ 52 h 216"/>
                  <a:gd name="T12" fmla="*/ 162 w 346"/>
                  <a:gd name="T13" fmla="*/ 213 h 216"/>
                  <a:gd name="T14" fmla="*/ 113 w 346"/>
                  <a:gd name="T15" fmla="*/ 51 h 216"/>
                  <a:gd name="T16" fmla="*/ 54 w 346"/>
                  <a:gd name="T17" fmla="*/ 42 h 216"/>
                  <a:gd name="T18" fmla="*/ 85 w 346"/>
                  <a:gd name="T19" fmla="*/ 13 h 216"/>
                  <a:gd name="T20" fmla="*/ 93 w 346"/>
                  <a:gd name="T21" fmla="*/ 1 h 216"/>
                  <a:gd name="T22" fmla="*/ 40 w 346"/>
                  <a:gd name="T23" fmla="*/ 21 h 216"/>
                  <a:gd name="T24" fmla="*/ 13 w 346"/>
                  <a:gd name="T25" fmla="*/ 38 h 216"/>
                  <a:gd name="T26" fmla="*/ 0 w 346"/>
                  <a:gd name="T27" fmla="*/ 66 h 216"/>
                  <a:gd name="T28" fmla="*/ 55 w 346"/>
                  <a:gd name="T29" fmla="*/ 101 h 216"/>
                  <a:gd name="T30" fmla="*/ 81 w 346"/>
                  <a:gd name="T31" fmla="*/ 205 h 216"/>
                  <a:gd name="T32" fmla="*/ 163 w 346"/>
                  <a:gd name="T33" fmla="*/ 214 h 216"/>
                  <a:gd name="T34" fmla="*/ 328 w 346"/>
                  <a:gd name="T35" fmla="*/ 187 h 216"/>
                  <a:gd name="T36" fmla="*/ 339 w 346"/>
                  <a:gd name="T37" fmla="*/ 175 h 216"/>
                  <a:gd name="T38" fmla="*/ 314 w 346"/>
                  <a:gd name="T39" fmla="*/ 4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216">
                    <a:moveTo>
                      <a:pt x="314" y="46"/>
                    </a:moveTo>
                    <a:cubicBezTo>
                      <a:pt x="305" y="26"/>
                      <a:pt x="246" y="8"/>
                      <a:pt x="246" y="8"/>
                    </a:cubicBezTo>
                    <a:cubicBezTo>
                      <a:pt x="240" y="5"/>
                      <a:pt x="234" y="3"/>
                      <a:pt x="230" y="0"/>
                    </a:cubicBezTo>
                    <a:cubicBezTo>
                      <a:pt x="235" y="7"/>
                      <a:pt x="238" y="13"/>
                      <a:pt x="238" y="13"/>
                    </a:cubicBezTo>
                    <a:cubicBezTo>
                      <a:pt x="248" y="34"/>
                      <a:pt x="269" y="42"/>
                      <a:pt x="269" y="42"/>
                    </a:cubicBezTo>
                    <a:cubicBezTo>
                      <a:pt x="242" y="37"/>
                      <a:pt x="222" y="44"/>
                      <a:pt x="208" y="52"/>
                    </a:cubicBezTo>
                    <a:cubicBezTo>
                      <a:pt x="197" y="108"/>
                      <a:pt x="180" y="186"/>
                      <a:pt x="162" y="213"/>
                    </a:cubicBezTo>
                    <a:cubicBezTo>
                      <a:pt x="162" y="213"/>
                      <a:pt x="127" y="132"/>
                      <a:pt x="113" y="51"/>
                    </a:cubicBezTo>
                    <a:cubicBezTo>
                      <a:pt x="99" y="43"/>
                      <a:pt x="80" y="38"/>
                      <a:pt x="54" y="42"/>
                    </a:cubicBezTo>
                    <a:cubicBezTo>
                      <a:pt x="54" y="42"/>
                      <a:pt x="76" y="34"/>
                      <a:pt x="85" y="13"/>
                    </a:cubicBezTo>
                    <a:cubicBezTo>
                      <a:pt x="85" y="13"/>
                      <a:pt x="88" y="8"/>
                      <a:pt x="93" y="1"/>
                    </a:cubicBezTo>
                    <a:cubicBezTo>
                      <a:pt x="73" y="12"/>
                      <a:pt x="40" y="21"/>
                      <a:pt x="40" y="21"/>
                    </a:cubicBezTo>
                    <a:cubicBezTo>
                      <a:pt x="21" y="28"/>
                      <a:pt x="13" y="38"/>
                      <a:pt x="13" y="38"/>
                    </a:cubicBezTo>
                    <a:cubicBezTo>
                      <a:pt x="8" y="46"/>
                      <a:pt x="3" y="56"/>
                      <a:pt x="0" y="66"/>
                    </a:cubicBezTo>
                    <a:cubicBezTo>
                      <a:pt x="18" y="73"/>
                      <a:pt x="48" y="86"/>
                      <a:pt x="55" y="101"/>
                    </a:cubicBezTo>
                    <a:cubicBezTo>
                      <a:pt x="55" y="101"/>
                      <a:pt x="78" y="151"/>
                      <a:pt x="81" y="205"/>
                    </a:cubicBezTo>
                    <a:cubicBezTo>
                      <a:pt x="125" y="212"/>
                      <a:pt x="163" y="214"/>
                      <a:pt x="163" y="214"/>
                    </a:cubicBezTo>
                    <a:cubicBezTo>
                      <a:pt x="264" y="216"/>
                      <a:pt x="328" y="187"/>
                      <a:pt x="328" y="187"/>
                    </a:cubicBezTo>
                    <a:cubicBezTo>
                      <a:pt x="338" y="180"/>
                      <a:pt x="339" y="175"/>
                      <a:pt x="339" y="175"/>
                    </a:cubicBezTo>
                    <a:cubicBezTo>
                      <a:pt x="346" y="115"/>
                      <a:pt x="314" y="46"/>
                      <a:pt x="31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uppieren 34"/>
            <p:cNvGrpSpPr/>
            <p:nvPr/>
          </p:nvGrpSpPr>
          <p:grpSpPr bwMode="gray">
            <a:xfrm>
              <a:off x="3492500" y="5567363"/>
              <a:ext cx="977901" cy="1181100"/>
              <a:chOff x="3492500" y="5567363"/>
              <a:chExt cx="977901" cy="1181100"/>
            </a:xfrm>
            <a:solidFill>
              <a:schemeClr val="tx1"/>
            </a:solidFill>
          </p:grpSpPr>
          <p:sp>
            <p:nvSpPr>
              <p:cNvPr id="50" name="Freeform 22"/>
              <p:cNvSpPr>
                <a:spLocks/>
              </p:cNvSpPr>
              <p:nvPr/>
            </p:nvSpPr>
            <p:spPr bwMode="gray">
              <a:xfrm>
                <a:off x="3492500" y="6124575"/>
                <a:ext cx="450850" cy="617538"/>
              </a:xfrm>
              <a:custGeom>
                <a:avLst/>
                <a:gdLst>
                  <a:gd name="T0" fmla="*/ 162 w 173"/>
                  <a:gd name="T1" fmla="*/ 62 h 237"/>
                  <a:gd name="T2" fmla="*/ 142 w 173"/>
                  <a:gd name="T3" fmla="*/ 88 h 237"/>
                  <a:gd name="T4" fmla="*/ 142 w 173"/>
                  <a:gd name="T5" fmla="*/ 88 h 237"/>
                  <a:gd name="T6" fmla="*/ 127 w 173"/>
                  <a:gd name="T7" fmla="*/ 0 h 237"/>
                  <a:gd name="T8" fmla="*/ 58 w 173"/>
                  <a:gd name="T9" fmla="*/ 33 h 237"/>
                  <a:gd name="T10" fmla="*/ 31 w 173"/>
                  <a:gd name="T11" fmla="*/ 51 h 237"/>
                  <a:gd name="T12" fmla="*/ 0 w 173"/>
                  <a:gd name="T13" fmla="*/ 183 h 237"/>
                  <a:gd name="T14" fmla="*/ 9 w 173"/>
                  <a:gd name="T15" fmla="*/ 206 h 237"/>
                  <a:gd name="T16" fmla="*/ 155 w 173"/>
                  <a:gd name="T17" fmla="*/ 237 h 237"/>
                  <a:gd name="T18" fmla="*/ 173 w 173"/>
                  <a:gd name="T19" fmla="*/ 89 h 237"/>
                  <a:gd name="T20" fmla="*/ 162 w 173"/>
                  <a:gd name="T2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237">
                    <a:moveTo>
                      <a:pt x="162" y="62"/>
                    </a:moveTo>
                    <a:cubicBezTo>
                      <a:pt x="157" y="68"/>
                      <a:pt x="150" y="76"/>
                      <a:pt x="142" y="88"/>
                    </a:cubicBezTo>
                    <a:cubicBezTo>
                      <a:pt x="142" y="88"/>
                      <a:pt x="142" y="88"/>
                      <a:pt x="142" y="88"/>
                    </a:cubicBezTo>
                    <a:cubicBezTo>
                      <a:pt x="142" y="88"/>
                      <a:pt x="127" y="23"/>
                      <a:pt x="127" y="0"/>
                    </a:cubicBezTo>
                    <a:cubicBezTo>
                      <a:pt x="116" y="16"/>
                      <a:pt x="58" y="33"/>
                      <a:pt x="58" y="33"/>
                    </a:cubicBezTo>
                    <a:cubicBezTo>
                      <a:pt x="39" y="40"/>
                      <a:pt x="31" y="51"/>
                      <a:pt x="31" y="51"/>
                    </a:cubicBezTo>
                    <a:cubicBezTo>
                      <a:pt x="3" y="92"/>
                      <a:pt x="0" y="183"/>
                      <a:pt x="0" y="183"/>
                    </a:cubicBezTo>
                    <a:cubicBezTo>
                      <a:pt x="0" y="204"/>
                      <a:pt x="9" y="206"/>
                      <a:pt x="9" y="206"/>
                    </a:cubicBezTo>
                    <a:cubicBezTo>
                      <a:pt x="53" y="225"/>
                      <a:pt x="117" y="233"/>
                      <a:pt x="155" y="237"/>
                    </a:cubicBezTo>
                    <a:cubicBezTo>
                      <a:pt x="156" y="197"/>
                      <a:pt x="173" y="89"/>
                      <a:pt x="173" y="89"/>
                    </a:cubicBezTo>
                    <a:cubicBezTo>
                      <a:pt x="166" y="81"/>
                      <a:pt x="163" y="65"/>
                      <a:pt x="16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3"/>
              <p:cNvSpPr>
                <a:spLocks/>
              </p:cNvSpPr>
              <p:nvPr/>
            </p:nvSpPr>
            <p:spPr bwMode="gray">
              <a:xfrm>
                <a:off x="3752850" y="5567363"/>
                <a:ext cx="463550" cy="685800"/>
              </a:xfrm>
              <a:custGeom>
                <a:avLst/>
                <a:gdLst>
                  <a:gd name="T0" fmla="*/ 82 w 178"/>
                  <a:gd name="T1" fmla="*/ 263 h 263"/>
                  <a:gd name="T2" fmla="*/ 82 w 178"/>
                  <a:gd name="T3" fmla="*/ 263 h 263"/>
                  <a:gd name="T4" fmla="*/ 83 w 178"/>
                  <a:gd name="T5" fmla="*/ 263 h 263"/>
                  <a:gd name="T6" fmla="*/ 84 w 178"/>
                  <a:gd name="T7" fmla="*/ 263 h 263"/>
                  <a:gd name="T8" fmla="*/ 137 w 178"/>
                  <a:gd name="T9" fmla="*/ 197 h 263"/>
                  <a:gd name="T10" fmla="*/ 139 w 178"/>
                  <a:gd name="T11" fmla="*/ 203 h 263"/>
                  <a:gd name="T12" fmla="*/ 138 w 178"/>
                  <a:gd name="T13" fmla="*/ 193 h 263"/>
                  <a:gd name="T14" fmla="*/ 138 w 178"/>
                  <a:gd name="T15" fmla="*/ 194 h 263"/>
                  <a:gd name="T16" fmla="*/ 155 w 178"/>
                  <a:gd name="T17" fmla="*/ 162 h 263"/>
                  <a:gd name="T18" fmla="*/ 166 w 178"/>
                  <a:gd name="T19" fmla="*/ 139 h 263"/>
                  <a:gd name="T20" fmla="*/ 162 w 178"/>
                  <a:gd name="T21" fmla="*/ 113 h 263"/>
                  <a:gd name="T22" fmla="*/ 162 w 178"/>
                  <a:gd name="T23" fmla="*/ 112 h 263"/>
                  <a:gd name="T24" fmla="*/ 125 w 178"/>
                  <a:gd name="T25" fmla="*/ 26 h 263"/>
                  <a:gd name="T26" fmla="*/ 56 w 178"/>
                  <a:gd name="T27" fmla="*/ 14 h 263"/>
                  <a:gd name="T28" fmla="*/ 8 w 178"/>
                  <a:gd name="T29" fmla="*/ 73 h 263"/>
                  <a:gd name="T30" fmla="*/ 10 w 178"/>
                  <a:gd name="T31" fmla="*/ 118 h 263"/>
                  <a:gd name="T32" fmla="*/ 9 w 178"/>
                  <a:gd name="T33" fmla="*/ 144 h 263"/>
                  <a:gd name="T34" fmla="*/ 17 w 178"/>
                  <a:gd name="T35" fmla="*/ 158 h 263"/>
                  <a:gd name="T36" fmla="*/ 33 w 178"/>
                  <a:gd name="T37" fmla="*/ 192 h 263"/>
                  <a:gd name="T38" fmla="*/ 33 w 178"/>
                  <a:gd name="T39" fmla="*/ 191 h 263"/>
                  <a:gd name="T40" fmla="*/ 32 w 178"/>
                  <a:gd name="T41" fmla="*/ 207 h 263"/>
                  <a:gd name="T42" fmla="*/ 82 w 178"/>
                  <a:gd name="T4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3">
                    <a:moveTo>
                      <a:pt x="82" y="263"/>
                    </a:moveTo>
                    <a:cubicBezTo>
                      <a:pt x="82" y="263"/>
                      <a:pt x="82" y="263"/>
                      <a:pt x="82" y="263"/>
                    </a:cubicBezTo>
                    <a:cubicBezTo>
                      <a:pt x="83" y="263"/>
                      <a:pt x="83" y="263"/>
                      <a:pt x="83" y="263"/>
                    </a:cubicBezTo>
                    <a:cubicBezTo>
                      <a:pt x="84" y="263"/>
                      <a:pt x="84" y="263"/>
                      <a:pt x="84" y="263"/>
                    </a:cubicBezTo>
                    <a:cubicBezTo>
                      <a:pt x="127" y="250"/>
                      <a:pt x="137" y="197"/>
                      <a:pt x="137" y="197"/>
                    </a:cubicBezTo>
                    <a:cubicBezTo>
                      <a:pt x="137" y="198"/>
                      <a:pt x="138" y="200"/>
                      <a:pt x="139" y="203"/>
                    </a:cubicBezTo>
                    <a:cubicBezTo>
                      <a:pt x="138" y="200"/>
                      <a:pt x="138" y="197"/>
                      <a:pt x="138" y="193"/>
                    </a:cubicBezTo>
                    <a:cubicBezTo>
                      <a:pt x="138" y="193"/>
                      <a:pt x="138" y="193"/>
                      <a:pt x="138" y="194"/>
                    </a:cubicBezTo>
                    <a:cubicBezTo>
                      <a:pt x="145" y="184"/>
                      <a:pt x="151" y="173"/>
                      <a:pt x="155" y="162"/>
                    </a:cubicBezTo>
                    <a:cubicBezTo>
                      <a:pt x="163" y="159"/>
                      <a:pt x="166" y="139"/>
                      <a:pt x="166" y="139"/>
                    </a:cubicBezTo>
                    <a:cubicBezTo>
                      <a:pt x="174" y="121"/>
                      <a:pt x="165" y="115"/>
                      <a:pt x="162" y="113"/>
                    </a:cubicBezTo>
                    <a:cubicBezTo>
                      <a:pt x="162" y="113"/>
                      <a:pt x="162" y="112"/>
                      <a:pt x="162" y="112"/>
                    </a:cubicBezTo>
                    <a:cubicBezTo>
                      <a:pt x="164" y="104"/>
                      <a:pt x="178" y="33"/>
                      <a:pt x="125" y="26"/>
                    </a:cubicBezTo>
                    <a:cubicBezTo>
                      <a:pt x="100" y="0"/>
                      <a:pt x="56" y="14"/>
                      <a:pt x="56" y="14"/>
                    </a:cubicBezTo>
                    <a:cubicBezTo>
                      <a:pt x="11" y="26"/>
                      <a:pt x="8" y="73"/>
                      <a:pt x="8" y="73"/>
                    </a:cubicBezTo>
                    <a:cubicBezTo>
                      <a:pt x="6" y="98"/>
                      <a:pt x="10" y="117"/>
                      <a:pt x="10" y="118"/>
                    </a:cubicBezTo>
                    <a:cubicBezTo>
                      <a:pt x="0" y="116"/>
                      <a:pt x="9" y="144"/>
                      <a:pt x="9" y="144"/>
                    </a:cubicBezTo>
                    <a:cubicBezTo>
                      <a:pt x="9" y="156"/>
                      <a:pt x="16" y="157"/>
                      <a:pt x="17" y="158"/>
                    </a:cubicBezTo>
                    <a:cubicBezTo>
                      <a:pt x="20" y="170"/>
                      <a:pt x="26" y="181"/>
                      <a:pt x="33" y="192"/>
                    </a:cubicBezTo>
                    <a:cubicBezTo>
                      <a:pt x="33" y="191"/>
                      <a:pt x="33" y="191"/>
                      <a:pt x="33" y="191"/>
                    </a:cubicBezTo>
                    <a:cubicBezTo>
                      <a:pt x="33" y="191"/>
                      <a:pt x="35" y="199"/>
                      <a:pt x="32" y="207"/>
                    </a:cubicBezTo>
                    <a:cubicBezTo>
                      <a:pt x="36" y="223"/>
                      <a:pt x="49" y="255"/>
                      <a:pt x="82"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4"/>
              <p:cNvSpPr>
                <a:spLocks/>
              </p:cNvSpPr>
              <p:nvPr/>
            </p:nvSpPr>
            <p:spPr bwMode="gray">
              <a:xfrm>
                <a:off x="3995738" y="6121400"/>
                <a:ext cx="474663" cy="627063"/>
              </a:xfrm>
              <a:custGeom>
                <a:avLst/>
                <a:gdLst>
                  <a:gd name="T0" fmla="*/ 149 w 182"/>
                  <a:gd name="T1" fmla="*/ 60 h 240"/>
                  <a:gd name="T2" fmla="*/ 79 w 182"/>
                  <a:gd name="T3" fmla="*/ 20 h 240"/>
                  <a:gd name="T4" fmla="*/ 51 w 182"/>
                  <a:gd name="T5" fmla="*/ 3 h 240"/>
                  <a:gd name="T6" fmla="*/ 49 w 182"/>
                  <a:gd name="T7" fmla="*/ 0 h 240"/>
                  <a:gd name="T8" fmla="*/ 32 w 182"/>
                  <a:gd name="T9" fmla="*/ 91 h 240"/>
                  <a:gd name="T10" fmla="*/ 12 w 182"/>
                  <a:gd name="T11" fmla="*/ 64 h 240"/>
                  <a:gd name="T12" fmla="*/ 0 w 182"/>
                  <a:gd name="T13" fmla="*/ 91 h 240"/>
                  <a:gd name="T14" fmla="*/ 17 w 182"/>
                  <a:gd name="T15" fmla="*/ 240 h 240"/>
                  <a:gd name="T16" fmla="*/ 163 w 182"/>
                  <a:gd name="T17" fmla="*/ 211 h 240"/>
                  <a:gd name="T18" fmla="*/ 174 w 182"/>
                  <a:gd name="T19" fmla="*/ 199 h 240"/>
                  <a:gd name="T20" fmla="*/ 149 w 182"/>
                  <a:gd name="T21" fmla="*/ 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40">
                    <a:moveTo>
                      <a:pt x="149" y="60"/>
                    </a:moveTo>
                    <a:cubicBezTo>
                      <a:pt x="139" y="39"/>
                      <a:pt x="79" y="20"/>
                      <a:pt x="79" y="20"/>
                    </a:cubicBezTo>
                    <a:cubicBezTo>
                      <a:pt x="63" y="13"/>
                      <a:pt x="55" y="7"/>
                      <a:pt x="51" y="3"/>
                    </a:cubicBezTo>
                    <a:cubicBezTo>
                      <a:pt x="50" y="2"/>
                      <a:pt x="50" y="1"/>
                      <a:pt x="49" y="0"/>
                    </a:cubicBezTo>
                    <a:cubicBezTo>
                      <a:pt x="50" y="20"/>
                      <a:pt x="32" y="91"/>
                      <a:pt x="32" y="91"/>
                    </a:cubicBezTo>
                    <a:cubicBezTo>
                      <a:pt x="24" y="79"/>
                      <a:pt x="18" y="70"/>
                      <a:pt x="12" y="64"/>
                    </a:cubicBezTo>
                    <a:cubicBezTo>
                      <a:pt x="8" y="79"/>
                      <a:pt x="4" y="87"/>
                      <a:pt x="0" y="91"/>
                    </a:cubicBezTo>
                    <a:cubicBezTo>
                      <a:pt x="7" y="117"/>
                      <a:pt x="16" y="226"/>
                      <a:pt x="17" y="240"/>
                    </a:cubicBezTo>
                    <a:cubicBezTo>
                      <a:pt x="107" y="237"/>
                      <a:pt x="163" y="211"/>
                      <a:pt x="163" y="211"/>
                    </a:cubicBezTo>
                    <a:cubicBezTo>
                      <a:pt x="174" y="204"/>
                      <a:pt x="174" y="199"/>
                      <a:pt x="174" y="199"/>
                    </a:cubicBezTo>
                    <a:cubicBezTo>
                      <a:pt x="182" y="134"/>
                      <a:pt x="149" y="60"/>
                      <a:pt x="14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47"/>
          <p:cNvGrpSpPr/>
          <p:nvPr/>
        </p:nvGrpSpPr>
        <p:grpSpPr>
          <a:xfrm>
            <a:off x="2895600" y="2612066"/>
            <a:ext cx="823236" cy="901496"/>
            <a:chOff x="1828800" y="4724400"/>
            <a:chExt cx="747036" cy="901496"/>
          </a:xfrm>
        </p:grpSpPr>
        <p:sp>
          <p:nvSpPr>
            <p:cNvPr id="46" name="Ellipse 53"/>
            <p:cNvSpPr/>
            <p:nvPr/>
          </p:nvSpPr>
          <p:spPr bwMode="gray">
            <a:xfrm>
              <a:off x="1828800" y="4724400"/>
              <a:ext cx="747036" cy="901496"/>
            </a:xfrm>
            <a:prstGeom prst="ellipse">
              <a:avLst/>
            </a:prstGeom>
            <a:solidFill>
              <a:srgbClr val="BFBFB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Image result for open book">
              <a:hlinkClick r:id="rId9"/>
            </p:cNvPr>
            <p:cNvPicPr>
              <a:picLocks noChangeAspect="1" noChangeArrowheads="1"/>
            </p:cNvPicPr>
            <p:nvPr/>
          </p:nvPicPr>
          <p:blipFill>
            <a:blip r:embed="rId10" cstate="print"/>
            <a:srcRect/>
            <a:stretch>
              <a:fillRect/>
            </a:stretch>
          </p:blipFill>
          <p:spPr bwMode="auto">
            <a:xfrm>
              <a:off x="1905000" y="4953000"/>
              <a:ext cx="659964" cy="447676"/>
            </a:xfrm>
            <a:prstGeom prst="rect">
              <a:avLst/>
            </a:prstGeom>
            <a:noFill/>
          </p:spPr>
        </p:pic>
      </p:grpSp>
      <p:sp>
        <p:nvSpPr>
          <p:cNvPr id="49" name="TextBox 48"/>
          <p:cNvSpPr txBox="1"/>
          <p:nvPr/>
        </p:nvSpPr>
        <p:spPr>
          <a:xfrm>
            <a:off x="6477000" y="838200"/>
            <a:ext cx="457200"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1</a:t>
            </a:r>
            <a:endPar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ndParaRPr>
          </a:p>
        </p:txBody>
      </p:sp>
      <p:sp>
        <p:nvSpPr>
          <p:cNvPr id="55" name="TextBox 54"/>
          <p:cNvSpPr txBox="1"/>
          <p:nvPr/>
        </p:nvSpPr>
        <p:spPr>
          <a:xfrm>
            <a:off x="6477000" y="2362200"/>
            <a:ext cx="533400"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2</a:t>
            </a:r>
            <a:endPar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ndParaRPr>
          </a:p>
        </p:txBody>
      </p:sp>
      <p:sp>
        <p:nvSpPr>
          <p:cNvPr id="56" name="TextBox 55"/>
          <p:cNvSpPr txBox="1"/>
          <p:nvPr/>
        </p:nvSpPr>
        <p:spPr>
          <a:xfrm>
            <a:off x="6553200" y="3886200"/>
            <a:ext cx="533400"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3</a:t>
            </a:r>
            <a:endPar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ndParaRPr>
          </a:p>
        </p:txBody>
      </p:sp>
      <p:sp>
        <p:nvSpPr>
          <p:cNvPr id="57" name="TextBox 56"/>
          <p:cNvSpPr txBox="1"/>
          <p:nvPr/>
        </p:nvSpPr>
        <p:spPr>
          <a:xfrm>
            <a:off x="2590800" y="3810000"/>
            <a:ext cx="533400"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4</a:t>
            </a:r>
            <a:endPar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ndParaRPr>
          </a:p>
        </p:txBody>
      </p:sp>
      <p:sp>
        <p:nvSpPr>
          <p:cNvPr id="58" name="TextBox 57"/>
          <p:cNvSpPr txBox="1"/>
          <p:nvPr/>
        </p:nvSpPr>
        <p:spPr>
          <a:xfrm>
            <a:off x="2590800" y="2438400"/>
            <a:ext cx="533400"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5</a:t>
            </a:r>
            <a:endPar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ndParaRPr>
          </a:p>
        </p:txBody>
      </p:sp>
      <p:sp>
        <p:nvSpPr>
          <p:cNvPr id="59" name="TextBox 58"/>
          <p:cNvSpPr txBox="1"/>
          <p:nvPr/>
        </p:nvSpPr>
        <p:spPr>
          <a:xfrm>
            <a:off x="2635101" y="762000"/>
            <a:ext cx="457200"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rPr>
              <a:t>6</a:t>
            </a:r>
            <a:endParaRPr lang="en-MY"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ndParaRPr>
          </a:p>
        </p:txBody>
      </p:sp>
      <p:sp>
        <p:nvSpPr>
          <p:cNvPr id="62" name="TextBox 61"/>
          <p:cNvSpPr txBox="1"/>
          <p:nvPr/>
        </p:nvSpPr>
        <p:spPr>
          <a:xfrm>
            <a:off x="2971800" y="4875074"/>
            <a:ext cx="4038600" cy="1754326"/>
          </a:xfrm>
          <a:prstGeom prst="rect">
            <a:avLst/>
          </a:prstGeom>
          <a:noFill/>
        </p:spPr>
        <p:txBody>
          <a:bodyPr wrap="square" rtlCol="0">
            <a:spAutoFit/>
          </a:bodyPr>
          <a:lstStyle/>
          <a:p>
            <a:r>
              <a:rPr lang="en-US" sz="1200" b="1" dirty="0" smtClean="0">
                <a:latin typeface="Calibri" pitchFamily="34" charset="0"/>
              </a:rPr>
              <a:t>Note</a:t>
            </a:r>
            <a:r>
              <a:rPr lang="en-US" sz="1200" dirty="0" smtClean="0">
                <a:latin typeface="Calibri" pitchFamily="34" charset="0"/>
              </a:rPr>
              <a:t>: </a:t>
            </a:r>
          </a:p>
          <a:p>
            <a:pPr marL="180975" indent="-180975">
              <a:buFont typeface="+mj-lt"/>
              <a:buAutoNum type="romanLcPeriod"/>
            </a:pPr>
            <a:r>
              <a:rPr lang="en-US" sz="1200" dirty="0" smtClean="0">
                <a:latin typeface="Calibri" pitchFamily="34" charset="0"/>
              </a:rPr>
              <a:t>Current workforce in developing SEEA Malaysia-6 officers</a:t>
            </a:r>
          </a:p>
          <a:p>
            <a:pPr marL="180975" indent="-180975">
              <a:buFont typeface="+mj-lt"/>
              <a:buAutoNum type="romanLcPeriod"/>
            </a:pPr>
            <a:r>
              <a:rPr lang="en-US" sz="1200" dirty="0" smtClean="0">
                <a:latin typeface="Calibri" pitchFamily="34" charset="0"/>
              </a:rPr>
              <a:t>No. of capacity building received:</a:t>
            </a:r>
          </a:p>
          <a:p>
            <a:pPr marL="361950" indent="-180975">
              <a:buFont typeface="Arial" pitchFamily="34" charset="0"/>
              <a:buChar char="•"/>
            </a:pPr>
            <a:r>
              <a:rPr lang="en-US" sz="1200" dirty="0" smtClean="0">
                <a:latin typeface="Calibri" pitchFamily="34" charset="0"/>
              </a:rPr>
              <a:t>Course &amp; training – 4</a:t>
            </a:r>
          </a:p>
          <a:p>
            <a:pPr marL="361950" indent="-180975">
              <a:buFont typeface="Arial" pitchFamily="34" charset="0"/>
              <a:buChar char="•"/>
            </a:pPr>
            <a:r>
              <a:rPr lang="en-US" sz="1200" dirty="0" smtClean="0">
                <a:latin typeface="Calibri" pitchFamily="34" charset="0"/>
              </a:rPr>
              <a:t>Workshop – 2</a:t>
            </a:r>
          </a:p>
          <a:p>
            <a:pPr marL="361950" indent="-180975">
              <a:buFont typeface="Arial" pitchFamily="34" charset="0"/>
              <a:buChar char="•"/>
            </a:pPr>
            <a:r>
              <a:rPr lang="en-US" sz="1200" dirty="0" smtClean="0">
                <a:latin typeface="Calibri" pitchFamily="34" charset="0"/>
              </a:rPr>
              <a:t>Assessment – 2</a:t>
            </a:r>
          </a:p>
          <a:p>
            <a:pPr marL="361950" indent="-180975">
              <a:buFont typeface="Arial" pitchFamily="34" charset="0"/>
              <a:buChar char="•"/>
            </a:pPr>
            <a:r>
              <a:rPr lang="en-US" sz="1200" dirty="0" smtClean="0">
                <a:latin typeface="Calibri" pitchFamily="34" charset="0"/>
              </a:rPr>
              <a:t>Meeting  with experts – 7</a:t>
            </a:r>
          </a:p>
          <a:p>
            <a:pPr marL="361950" indent="-180975">
              <a:buFont typeface="Arial" pitchFamily="34" charset="0"/>
              <a:buChar char="•"/>
            </a:pPr>
            <a:r>
              <a:rPr lang="en-US" sz="1200" dirty="0" smtClean="0">
                <a:latin typeface="Calibri" pitchFamily="34" charset="0"/>
              </a:rPr>
              <a:t>Technical assistance &amp; valuation - 1</a:t>
            </a:r>
          </a:p>
          <a:p>
            <a:endParaRPr lang="en-MY" sz="1200" dirty="0">
              <a:latin typeface="Calibri" pitchFamily="34" charset="0"/>
            </a:endParaRPr>
          </a:p>
        </p:txBody>
      </p:sp>
      <p:sp>
        <p:nvSpPr>
          <p:cNvPr id="63" name="Title 62"/>
          <p:cNvSpPr>
            <a:spLocks noGrp="1"/>
          </p:cNvSpPr>
          <p:nvPr>
            <p:ph type="title"/>
          </p:nvPr>
        </p:nvSpPr>
        <p:spPr>
          <a:xfrm>
            <a:off x="0" y="0"/>
            <a:ext cx="8229600" cy="609600"/>
          </a:xfrm>
        </p:spPr>
        <p:txBody>
          <a:bodyPr>
            <a:normAutofit/>
          </a:bodyPr>
          <a:lstStyle/>
          <a:p>
            <a:r>
              <a:rPr lang="en-US" sz="3400" b="1" dirty="0" smtClean="0">
                <a:latin typeface="Arial Rounded MT Bold" pitchFamily="34" charset="0"/>
                <a:cs typeface="Tahoma" pitchFamily="34" charset="0"/>
              </a:rPr>
              <a:t>CRITICAL SUCCESS FACTOR</a:t>
            </a:r>
            <a:endParaRPr lang="en-MY" sz="3400" b="1" dirty="0" smtClean="0">
              <a:latin typeface="Arial Rounded MT Bold" pitchFamily="34" charset="0"/>
              <a:cs typeface="Tahoma" pitchFamily="34" charset="0"/>
            </a:endParaRPr>
          </a:p>
        </p:txBody>
      </p:sp>
      <p:sp>
        <p:nvSpPr>
          <p:cNvPr id="69" name="Slide Number Placeholder 68"/>
          <p:cNvSpPr>
            <a:spLocks noGrp="1"/>
          </p:cNvSpPr>
          <p:nvPr>
            <p:ph type="sldNum" sz="quarter" idx="12"/>
          </p:nvPr>
        </p:nvSpPr>
        <p:spPr>
          <a:xfrm>
            <a:off x="7010400" y="6492875"/>
            <a:ext cx="2133600" cy="365125"/>
          </a:xfrm>
        </p:spPr>
        <p:txBody>
          <a:bodyPr/>
          <a:lstStyle/>
          <a:p>
            <a:fld id="{7F9C6F84-804D-4145-9171-BA68C7DDCE94}" type="slidenum">
              <a:rPr lang="en-US" smtClean="0">
                <a:solidFill>
                  <a:schemeClr val="tx1"/>
                </a:solidFill>
              </a:rPr>
              <a:pPr/>
              <a:t>17</a:t>
            </a:fld>
            <a:endParaRPr lang="en-US" dirty="0">
              <a:solidFill>
                <a:schemeClr val="tx1"/>
              </a:solidFill>
            </a:endParaRPr>
          </a:p>
        </p:txBody>
      </p:sp>
      <p:pic>
        <p:nvPicPr>
          <p:cNvPr id="6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78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457200" y="1143001"/>
            <a:ext cx="8153400" cy="1938972"/>
          </a:xfrm>
          <a:prstGeom prst="rect">
            <a:avLst/>
          </a:prstGeom>
          <a:noFill/>
          <a:ln w="9525">
            <a:noFill/>
            <a:miter lim="800000"/>
            <a:headEnd/>
            <a:tailEnd/>
          </a:ln>
        </p:spPr>
        <p:txBody>
          <a:bodyPr lIns="91418" tIns="45710" rIns="91418" bIns="45710">
            <a:spAutoFit/>
          </a:bodyPr>
          <a:lstStyle/>
          <a:p>
            <a:pPr marL="463439" indent="-463439" algn="just">
              <a:defRPr/>
            </a:pPr>
            <a:endParaRPr lang="ms-MY" sz="2000" dirty="0">
              <a:latin typeface="Calibri" pitchFamily="34" charset="0"/>
            </a:endParaRPr>
          </a:p>
          <a:p>
            <a:pPr marL="463439" indent="-463439" algn="just">
              <a:defRPr/>
            </a:pPr>
            <a:endParaRPr lang="ms-MY" sz="2000" dirty="0">
              <a:latin typeface="Calibri" pitchFamily="34" charset="0"/>
            </a:endParaRPr>
          </a:p>
          <a:p>
            <a:pPr algn="just">
              <a:defRPr/>
            </a:pPr>
            <a:endParaRPr lang="ms-MY" sz="2000" dirty="0">
              <a:latin typeface="Calibri" pitchFamily="34" charset="0"/>
            </a:endParaRPr>
          </a:p>
          <a:p>
            <a:pPr algn="just">
              <a:defRPr/>
            </a:pPr>
            <a:endParaRPr lang="en-US" sz="2000" dirty="0">
              <a:latin typeface="Calibri" pitchFamily="34" charset="0"/>
            </a:endParaRPr>
          </a:p>
          <a:p>
            <a:pPr marL="457090" indent="-457090" algn="just">
              <a:buFontTx/>
              <a:buAutoNum type="arabicPeriod" startAt="3"/>
              <a:defRPr/>
            </a:pPr>
            <a:endParaRPr lang="en-US" sz="2000" dirty="0">
              <a:latin typeface="Calibri" pitchFamily="34" charset="0"/>
            </a:endParaRPr>
          </a:p>
          <a:p>
            <a:pPr algn="just">
              <a:defRPr/>
            </a:pPr>
            <a:r>
              <a:rPr lang="ms-MY" sz="2000" dirty="0">
                <a:latin typeface="Calibri" pitchFamily="34" charset="0"/>
              </a:rPr>
              <a:t> </a:t>
            </a:r>
            <a:endParaRPr lang="en-US" sz="2000" dirty="0">
              <a:latin typeface="Calibri" pitchFamily="34" charset="0"/>
            </a:endParaRPr>
          </a:p>
        </p:txBody>
      </p:sp>
      <p:sp>
        <p:nvSpPr>
          <p:cNvPr id="20486" name="TextBox 5"/>
          <p:cNvSpPr txBox="1">
            <a:spLocks noChangeArrowheads="1"/>
          </p:cNvSpPr>
          <p:nvPr/>
        </p:nvSpPr>
        <p:spPr bwMode="auto">
          <a:xfrm>
            <a:off x="0" y="2058670"/>
            <a:ext cx="9144000" cy="144653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91418" tIns="45710" rIns="91418" bIns="45710">
            <a:spAutoFit/>
          </a:bodyPr>
          <a:lstStyle/>
          <a:p>
            <a:pPr lvl="0" algn="ctr"/>
            <a:r>
              <a:rPr lang="en-US" sz="4400" b="1" dirty="0" smtClean="0">
                <a:cs typeface="Arial" pitchFamily="34" charset="0"/>
              </a:rPr>
              <a:t>WAY FORWARD</a:t>
            </a:r>
          </a:p>
          <a:p>
            <a:pPr lvl="0" algn="ctr"/>
            <a:r>
              <a:rPr lang="en-US" sz="4400" b="1" dirty="0" smtClean="0">
                <a:cs typeface="Arial" pitchFamily="34" charset="0"/>
              </a:rPr>
              <a:t> </a:t>
            </a:r>
          </a:p>
        </p:txBody>
      </p:sp>
      <p:sp>
        <p:nvSpPr>
          <p:cNvPr id="20484" name="Slide Number Placeholder 1"/>
          <p:cNvSpPr>
            <a:spLocks noGrp="1"/>
          </p:cNvSpPr>
          <p:nvPr>
            <p:ph type="sldNum" sz="quarter" idx="12"/>
          </p:nvPr>
        </p:nvSpPr>
        <p:spPr bwMode="auto">
          <a:xfrm>
            <a:off x="8229600" y="6613527"/>
            <a:ext cx="762000" cy="244475"/>
          </a:xfrm>
          <a:noFill/>
          <a:ln>
            <a:miter lim="800000"/>
            <a:headEnd/>
            <a:tailEnd/>
          </a:ln>
        </p:spPr>
        <p:txBody>
          <a:bodyPr wrap="square" numCol="1" anchor="t" anchorCtr="0" compatLnSpc="1">
            <a:prstTxWarp prst="textNoShape">
              <a:avLst/>
            </a:prstTxWarp>
          </a:bodyPr>
          <a:lstStyle/>
          <a:p>
            <a:fld id="{F3A27A2B-608D-405E-810E-663FDB7E5953}" type="slidenum">
              <a:rPr lang="en-US" b="1" smtClean="0">
                <a:solidFill>
                  <a:schemeClr val="tx1"/>
                </a:solidFill>
              </a:rPr>
              <a:pPr/>
              <a:t>18</a:t>
            </a:fld>
            <a:endParaRPr lang="en-US" b="1" dirty="0" smtClean="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6774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reporting"/>
          <p:cNvPicPr>
            <a:picLocks noChangeAspect="1"/>
          </p:cNvPicPr>
          <p:nvPr/>
        </p:nvPicPr>
        <p:blipFill>
          <a:blip r:embed="rId3" cstate="print"/>
          <a:srcRect l="23799" t="1430" r="14871" b="11201"/>
          <a:stretch>
            <a:fillRect/>
          </a:stretch>
        </p:blipFill>
        <p:spPr>
          <a:xfrm>
            <a:off x="457200" y="2806105"/>
            <a:ext cx="1543685" cy="1477645"/>
          </a:xfrm>
          <a:prstGeom prst="ellipse">
            <a:avLst/>
          </a:prstGeom>
          <a:ln w="38100">
            <a:solidFill>
              <a:schemeClr val="accent1">
                <a:lumMod val="75000"/>
              </a:schemeClr>
            </a:solidFill>
          </a:ln>
        </p:spPr>
      </p:pic>
      <p:sp>
        <p:nvSpPr>
          <p:cNvPr id="9" name="Rectangle 35"/>
          <p:cNvSpPr>
            <a:spLocks noChangeArrowheads="1"/>
          </p:cNvSpPr>
          <p:nvPr/>
        </p:nvSpPr>
        <p:spPr bwMode="auto">
          <a:xfrm>
            <a:off x="0" y="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400" b="1" dirty="0" smtClean="0">
                <a:latin typeface="Arial Rounded MT Bold" pitchFamily="34" charset="0"/>
                <a:ea typeface="+mj-ea"/>
                <a:cs typeface="Tahoma" pitchFamily="34" charset="0"/>
              </a:rPr>
              <a:t>WAY FORWARD</a:t>
            </a:r>
            <a:endParaRPr lang="en-US" altLang="en-US" sz="3400" b="1" dirty="0">
              <a:latin typeface="Arial Rounded MT Bold" pitchFamily="34" charset="0"/>
              <a:ea typeface="+mj-ea"/>
              <a:cs typeface="Tahoma" pitchFamily="34" charset="0"/>
            </a:endParaRPr>
          </a:p>
        </p:txBody>
      </p:sp>
      <p:pic>
        <p:nvPicPr>
          <p:cNvPr id="10" name="Content Placeholder 9" descr="survey"/>
          <p:cNvPicPr>
            <a:picLocks noGrp="1" noChangeAspect="1"/>
          </p:cNvPicPr>
          <p:nvPr>
            <p:ph idx="1"/>
          </p:nvPr>
        </p:nvPicPr>
        <p:blipFill>
          <a:blip r:embed="rId4" cstate="print"/>
          <a:srcRect l="-5443" t="-1250" r="2422" b="10339"/>
          <a:stretch>
            <a:fillRect/>
          </a:stretch>
        </p:blipFill>
        <p:spPr>
          <a:xfrm>
            <a:off x="457200" y="990600"/>
            <a:ext cx="1469390" cy="1469390"/>
          </a:xfrm>
          <a:prstGeom prst="ellipse">
            <a:avLst/>
          </a:prstGeom>
          <a:ln w="38100">
            <a:solidFill>
              <a:schemeClr val="accent1">
                <a:lumMod val="75000"/>
              </a:schemeClr>
            </a:solidFill>
          </a:ln>
        </p:spPr>
      </p:pic>
      <p:sp>
        <p:nvSpPr>
          <p:cNvPr id="15" name="Text Box 14"/>
          <p:cNvSpPr txBox="1"/>
          <p:nvPr/>
        </p:nvSpPr>
        <p:spPr>
          <a:xfrm>
            <a:off x="2057400" y="1143000"/>
            <a:ext cx="6590665" cy="400110"/>
          </a:xfrm>
          <a:prstGeom prst="rect">
            <a:avLst/>
          </a:prstGeom>
          <a:noFill/>
        </p:spPr>
        <p:txBody>
          <a:bodyPr wrap="square" rtlCol="0">
            <a:spAutoFit/>
          </a:bodyPr>
          <a:lstStyle/>
          <a:p>
            <a:r>
              <a:rPr lang="en-US" sz="2000" b="1" dirty="0" smtClean="0">
                <a:solidFill>
                  <a:schemeClr val="accent1">
                    <a:lumMod val="75000"/>
                  </a:schemeClr>
                </a:solidFill>
                <a:latin typeface="Calibri" pitchFamily="34" charset="0"/>
              </a:rPr>
              <a:t>Improving current economic and environmental surveys</a:t>
            </a:r>
            <a:endParaRPr lang="en-US" sz="2000" b="1" dirty="0">
              <a:solidFill>
                <a:schemeClr val="accent1">
                  <a:lumMod val="75000"/>
                </a:schemeClr>
              </a:solidFill>
              <a:latin typeface="Calibri" pitchFamily="34" charset="0"/>
            </a:endParaRPr>
          </a:p>
        </p:txBody>
      </p:sp>
      <p:sp>
        <p:nvSpPr>
          <p:cNvPr id="16" name="Text Box 15"/>
          <p:cNvSpPr txBox="1"/>
          <p:nvPr/>
        </p:nvSpPr>
        <p:spPr>
          <a:xfrm>
            <a:off x="2096135" y="1619310"/>
            <a:ext cx="6875780" cy="1077218"/>
          </a:xfrm>
          <a:prstGeom prst="rect">
            <a:avLst/>
          </a:prstGeom>
          <a:noFill/>
        </p:spPr>
        <p:txBody>
          <a:bodyPr wrap="square" rtlCol="0">
            <a:spAutoFit/>
          </a:bodyPr>
          <a:lstStyle/>
          <a:p>
            <a:pPr marL="177800" indent="-177800">
              <a:buFontTx/>
              <a:buChar char="-"/>
            </a:pPr>
            <a:r>
              <a:rPr lang="en-US" sz="2000" dirty="0" smtClean="0">
                <a:latin typeface="Calibri" pitchFamily="34" charset="0"/>
              </a:rPr>
              <a:t>To collect detailed data from establishment (e.g. consumption of energy, abstraction of water etc.)</a:t>
            </a:r>
            <a:endParaRPr lang="en-US" sz="2000" dirty="0">
              <a:latin typeface="Calibri" pitchFamily="34" charset="0"/>
            </a:endParaRPr>
          </a:p>
          <a:p>
            <a:endParaRPr lang="en-US" sz="2400" dirty="0">
              <a:latin typeface="Calibri" pitchFamily="34" charset="0"/>
            </a:endParaRPr>
          </a:p>
        </p:txBody>
      </p:sp>
      <p:sp>
        <p:nvSpPr>
          <p:cNvPr id="17" name="Text Box 16"/>
          <p:cNvSpPr txBox="1"/>
          <p:nvPr/>
        </p:nvSpPr>
        <p:spPr>
          <a:xfrm>
            <a:off x="2229485" y="2971800"/>
            <a:ext cx="5600065" cy="400110"/>
          </a:xfrm>
          <a:prstGeom prst="rect">
            <a:avLst/>
          </a:prstGeom>
          <a:noFill/>
        </p:spPr>
        <p:txBody>
          <a:bodyPr wrap="square" rtlCol="0">
            <a:spAutoFit/>
          </a:bodyPr>
          <a:lstStyle/>
          <a:p>
            <a:r>
              <a:rPr lang="en-US" sz="2000" b="1" dirty="0" smtClean="0">
                <a:solidFill>
                  <a:schemeClr val="accent1">
                    <a:lumMod val="75000"/>
                  </a:schemeClr>
                </a:solidFill>
                <a:latin typeface="Calibri" pitchFamily="34" charset="0"/>
              </a:rPr>
              <a:t>Development of integrated data system</a:t>
            </a:r>
            <a:endParaRPr lang="en-US" sz="2000" b="1" dirty="0">
              <a:solidFill>
                <a:schemeClr val="accent1">
                  <a:lumMod val="75000"/>
                </a:schemeClr>
              </a:solidFill>
              <a:latin typeface="Calibri" pitchFamily="34" charset="0"/>
            </a:endParaRPr>
          </a:p>
        </p:txBody>
      </p:sp>
      <p:sp>
        <p:nvSpPr>
          <p:cNvPr id="22" name="Text Box 21"/>
          <p:cNvSpPr txBox="1"/>
          <p:nvPr/>
        </p:nvSpPr>
        <p:spPr>
          <a:xfrm>
            <a:off x="2229485" y="3426480"/>
            <a:ext cx="6819265" cy="707886"/>
          </a:xfrm>
          <a:prstGeom prst="rect">
            <a:avLst/>
          </a:prstGeom>
          <a:noFill/>
        </p:spPr>
        <p:txBody>
          <a:bodyPr wrap="square" rtlCol="0">
            <a:spAutoFit/>
          </a:bodyPr>
          <a:lstStyle/>
          <a:p>
            <a:pPr marL="95250" indent="-95250">
              <a:buFontTx/>
              <a:buChar char="-"/>
            </a:pPr>
            <a:r>
              <a:rPr lang="en-US" sz="2000" dirty="0" smtClean="0">
                <a:latin typeface="Calibri" pitchFamily="34" charset="0"/>
              </a:rPr>
              <a:t>To integrate data from agencies with DOSM</a:t>
            </a:r>
          </a:p>
          <a:p>
            <a:pPr marL="95250" indent="-95250">
              <a:buFontTx/>
              <a:buChar char="-"/>
            </a:pPr>
            <a:r>
              <a:rPr lang="en-US" sz="2000" dirty="0" smtClean="0">
                <a:latin typeface="Calibri" pitchFamily="34" charset="0"/>
              </a:rPr>
              <a:t>Establishment </a:t>
            </a:r>
            <a:r>
              <a:rPr lang="en-US" sz="2000" dirty="0" smtClean="0">
                <a:latin typeface="Calibri" pitchFamily="34" charset="0"/>
              </a:rPr>
              <a:t>of single data center</a:t>
            </a:r>
            <a:endParaRPr lang="en-US" sz="2000" dirty="0">
              <a:latin typeface="Calibri" pitchFamily="34" charset="0"/>
            </a:endParaRPr>
          </a:p>
        </p:txBody>
      </p:sp>
      <p:sp>
        <p:nvSpPr>
          <p:cNvPr id="12" name="Text Box 16"/>
          <p:cNvSpPr txBox="1"/>
          <p:nvPr/>
        </p:nvSpPr>
        <p:spPr>
          <a:xfrm>
            <a:off x="2209800" y="4674514"/>
            <a:ext cx="5600065" cy="400110"/>
          </a:xfrm>
          <a:prstGeom prst="rect">
            <a:avLst/>
          </a:prstGeom>
          <a:noFill/>
        </p:spPr>
        <p:txBody>
          <a:bodyPr wrap="square" rtlCol="0">
            <a:spAutoFit/>
          </a:bodyPr>
          <a:lstStyle/>
          <a:p>
            <a:r>
              <a:rPr lang="en-US" sz="2000" b="1" dirty="0" smtClean="0">
                <a:solidFill>
                  <a:schemeClr val="accent1">
                    <a:lumMod val="75000"/>
                  </a:schemeClr>
                </a:solidFill>
                <a:latin typeface="Calibri" pitchFamily="34" charset="0"/>
              </a:rPr>
              <a:t>Strategic Communication</a:t>
            </a:r>
            <a:endParaRPr lang="en-US" sz="2000" b="1" dirty="0">
              <a:solidFill>
                <a:schemeClr val="accent1">
                  <a:lumMod val="75000"/>
                </a:schemeClr>
              </a:solidFill>
              <a:latin typeface="Calibri" pitchFamily="34" charset="0"/>
            </a:endParaRPr>
          </a:p>
        </p:txBody>
      </p:sp>
      <p:sp>
        <p:nvSpPr>
          <p:cNvPr id="13" name="Text Box 21"/>
          <p:cNvSpPr txBox="1"/>
          <p:nvPr/>
        </p:nvSpPr>
        <p:spPr>
          <a:xfrm>
            <a:off x="2209800" y="5105400"/>
            <a:ext cx="6819265" cy="1200329"/>
          </a:xfrm>
          <a:prstGeom prst="rect">
            <a:avLst/>
          </a:prstGeom>
          <a:noFill/>
        </p:spPr>
        <p:txBody>
          <a:bodyPr wrap="square" rtlCol="0">
            <a:spAutoFit/>
          </a:bodyPr>
          <a:lstStyle/>
          <a:p>
            <a:pPr marL="342900" indent="-342900">
              <a:buAutoNum type="arabicPeriod"/>
            </a:pPr>
            <a:r>
              <a:rPr lang="en-US" dirty="0" smtClean="0">
                <a:latin typeface="Calibri" pitchFamily="34" charset="0"/>
              </a:rPr>
              <a:t>Capsule</a:t>
            </a:r>
          </a:p>
          <a:p>
            <a:pPr marL="342900" indent="-342900">
              <a:buAutoNum type="arabicPeriod"/>
            </a:pPr>
            <a:r>
              <a:rPr lang="en-US" dirty="0" smtClean="0">
                <a:latin typeface="Calibri" pitchFamily="34" charset="0"/>
              </a:rPr>
              <a:t>Brochure</a:t>
            </a:r>
          </a:p>
          <a:p>
            <a:pPr marL="342900" indent="-342900">
              <a:buAutoNum type="arabicPeriod"/>
            </a:pPr>
            <a:r>
              <a:rPr lang="en-US" dirty="0" smtClean="0">
                <a:latin typeface="Calibri" pitchFamily="34" charset="0"/>
              </a:rPr>
              <a:t>Exhibition booth</a:t>
            </a:r>
          </a:p>
          <a:p>
            <a:pPr marL="342900" indent="-342900">
              <a:buAutoNum type="arabicPeriod"/>
            </a:pPr>
            <a:r>
              <a:rPr lang="en-US" dirty="0" smtClean="0">
                <a:latin typeface="Calibri" pitchFamily="34" charset="0"/>
              </a:rPr>
              <a:t>Statistics talk</a:t>
            </a:r>
          </a:p>
        </p:txBody>
      </p:sp>
      <p:pic>
        <p:nvPicPr>
          <p:cNvPr id="9218" name="Picture 2" descr="Image result for Strategic communication icon"/>
          <p:cNvPicPr>
            <a:picLocks noChangeAspect="1" noChangeArrowheads="1"/>
          </p:cNvPicPr>
          <p:nvPr/>
        </p:nvPicPr>
        <p:blipFill>
          <a:blip r:embed="rId5" cstate="print"/>
          <a:srcRect/>
          <a:stretch>
            <a:fillRect/>
          </a:stretch>
        </p:blipFill>
        <p:spPr bwMode="auto">
          <a:xfrm rot="10800000" flipV="1">
            <a:off x="533400" y="4648200"/>
            <a:ext cx="1524000" cy="1524000"/>
          </a:xfrm>
          <a:prstGeom prst="ellipse">
            <a:avLst/>
          </a:prstGeom>
          <a:ln w="3175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a:spLocks noChangeArrowheads="1"/>
          </p:cNvSpPr>
          <p:nvPr/>
        </p:nvSpPr>
        <p:spPr bwMode="auto">
          <a:xfrm>
            <a:off x="0" y="0"/>
            <a:ext cx="9144000" cy="584755"/>
          </a:xfrm>
          <a:prstGeom prst="rect">
            <a:avLst/>
          </a:prstGeom>
          <a:noFill/>
          <a:ln w="9525">
            <a:noFill/>
            <a:miter lim="800000"/>
            <a:headEnd/>
            <a:tailEnd/>
          </a:ln>
        </p:spPr>
        <p:txBody>
          <a:bodyPr lIns="91418" tIns="45710" rIns="91418" bIns="45710">
            <a:spAutoFit/>
          </a:bodyPr>
          <a:lstStyle/>
          <a:p>
            <a:pPr lvl="0" algn="ctr"/>
            <a:r>
              <a:rPr lang="en-US" sz="3200" b="1" dirty="0" smtClean="0">
                <a:latin typeface="Arial Rounded MT Bold" pitchFamily="34" charset="0"/>
                <a:cs typeface="Tahoma" pitchFamily="34" charset="0"/>
              </a:rPr>
              <a:t>PRESENTATION OUTLINE</a:t>
            </a:r>
          </a:p>
        </p:txBody>
      </p:sp>
      <p:graphicFrame>
        <p:nvGraphicFramePr>
          <p:cNvPr id="6" name="Content Placeholder 5"/>
          <p:cNvGraphicFramePr>
            <a:graphicFrameLocks/>
          </p:cNvGraphicFramePr>
          <p:nvPr>
            <p:extLst>
              <p:ext uri="{D42A27DB-BD31-4B8C-83A1-F6EECF244321}">
                <p14:modId xmlns:p14="http://schemas.microsoft.com/office/powerpoint/2010/main" val="790749570"/>
              </p:ext>
            </p:extLst>
          </p:nvPr>
        </p:nvGraphicFramePr>
        <p:xfrm>
          <a:off x="304800" y="9144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81000" y="990600"/>
            <a:ext cx="532859" cy="504056"/>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7877" tIns="63945" rIns="127877" bIns="63945" rtlCol="0" anchor="ctr"/>
          <a:lstStyle/>
          <a:p>
            <a:pPr algn="ctr"/>
            <a:r>
              <a:rPr lang="en-GB" sz="2400" b="1" dirty="0" smtClean="0">
                <a:solidFill>
                  <a:schemeClr val="tx1"/>
                </a:solidFill>
                <a:effectLst>
                  <a:outerShdw blurRad="38100" dist="38100" dir="2700000" algn="tl">
                    <a:srgbClr val="000000">
                      <a:alpha val="43137"/>
                    </a:srgbClr>
                  </a:outerShdw>
                </a:effectLst>
              </a:rPr>
              <a:t>1</a:t>
            </a:r>
            <a:endParaRPr lang="en-GB" sz="2400" b="1" dirty="0">
              <a:solidFill>
                <a:schemeClr val="tx1"/>
              </a:solidFill>
              <a:effectLst>
                <a:outerShdw blurRad="38100" dist="38100" dir="2700000" algn="tl">
                  <a:srgbClr val="000000">
                    <a:alpha val="43137"/>
                  </a:srgbClr>
                </a:outerShdw>
              </a:effectLst>
            </a:endParaRPr>
          </a:p>
        </p:txBody>
      </p:sp>
      <p:sp>
        <p:nvSpPr>
          <p:cNvPr id="9" name="Oval 8"/>
          <p:cNvSpPr/>
          <p:nvPr/>
        </p:nvSpPr>
        <p:spPr>
          <a:xfrm>
            <a:off x="381000" y="2315344"/>
            <a:ext cx="532859" cy="50405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7877" tIns="63945" rIns="127877" bIns="63945" rtlCol="0" anchor="ctr"/>
          <a:lstStyle/>
          <a:p>
            <a:pPr algn="ctr"/>
            <a:r>
              <a:rPr lang="en-GB" sz="2400" b="1" dirty="0" smtClean="0">
                <a:solidFill>
                  <a:schemeClr val="tx1"/>
                </a:solidFill>
                <a:effectLst>
                  <a:outerShdw blurRad="38100" dist="38100" dir="2700000" algn="tl">
                    <a:srgbClr val="000000">
                      <a:alpha val="43137"/>
                    </a:srgbClr>
                  </a:outerShdw>
                </a:effectLst>
              </a:rPr>
              <a:t>2</a:t>
            </a:r>
            <a:endParaRPr lang="en-GB" sz="2400" b="1" dirty="0">
              <a:solidFill>
                <a:schemeClr val="tx1"/>
              </a:solidFill>
              <a:effectLst>
                <a:outerShdw blurRad="38100" dist="38100" dir="2700000" algn="tl">
                  <a:srgbClr val="000000">
                    <a:alpha val="43137"/>
                  </a:srgbClr>
                </a:outerShdw>
              </a:effectLst>
            </a:endParaRPr>
          </a:p>
        </p:txBody>
      </p:sp>
      <p:sp>
        <p:nvSpPr>
          <p:cNvPr id="10" name="Oval 9"/>
          <p:cNvSpPr/>
          <p:nvPr/>
        </p:nvSpPr>
        <p:spPr>
          <a:xfrm>
            <a:off x="368437" y="3839344"/>
            <a:ext cx="532859" cy="50405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7877" tIns="63945" rIns="127877" bIns="63945" rtlCol="0" anchor="ctr"/>
          <a:lstStyle/>
          <a:p>
            <a:pPr algn="ctr"/>
            <a:r>
              <a:rPr lang="en-GB" sz="2400" b="1" dirty="0" smtClean="0">
                <a:solidFill>
                  <a:schemeClr val="tx1"/>
                </a:solidFill>
                <a:effectLst>
                  <a:outerShdw blurRad="38100" dist="38100" dir="2700000" algn="tl">
                    <a:srgbClr val="000000">
                      <a:alpha val="43137"/>
                    </a:srgbClr>
                  </a:outerShdw>
                </a:effectLst>
              </a:rPr>
              <a:t>3</a:t>
            </a:r>
            <a:endParaRPr lang="en-GB" sz="2400" b="1" dirty="0">
              <a:solidFill>
                <a:schemeClr val="tx1"/>
              </a:solidFill>
              <a:effectLst>
                <a:outerShdw blurRad="38100" dist="38100" dir="2700000" algn="tl">
                  <a:srgbClr val="000000">
                    <a:alpha val="43137"/>
                  </a:srgbClr>
                </a:outerShdw>
              </a:effectLst>
            </a:endParaRPr>
          </a:p>
        </p:txBody>
      </p:sp>
      <p:sp>
        <p:nvSpPr>
          <p:cNvPr id="11" name="Oval 10"/>
          <p:cNvSpPr/>
          <p:nvPr/>
        </p:nvSpPr>
        <p:spPr>
          <a:xfrm>
            <a:off x="396920" y="5029200"/>
            <a:ext cx="532859" cy="504056"/>
          </a:xfrm>
          <a:prstGeom prst="ellipse">
            <a:avLst/>
          </a:prstGeom>
          <a:ln/>
        </p:spPr>
        <p:style>
          <a:lnRef idx="2">
            <a:schemeClr val="accent6"/>
          </a:lnRef>
          <a:fillRef idx="1">
            <a:schemeClr val="lt1"/>
          </a:fillRef>
          <a:effectRef idx="0">
            <a:schemeClr val="accent6"/>
          </a:effectRef>
          <a:fontRef idx="minor">
            <a:schemeClr val="dk1"/>
          </a:fontRef>
        </p:style>
        <p:txBody>
          <a:bodyPr lIns="127877" tIns="63945" rIns="127877" bIns="63945" rtlCol="0" anchor="ctr"/>
          <a:lstStyle/>
          <a:p>
            <a:pPr algn="ctr"/>
            <a:r>
              <a:rPr lang="en-GB" sz="2400" b="1" dirty="0" smtClean="0">
                <a:solidFill>
                  <a:schemeClr val="tx1"/>
                </a:solidFill>
                <a:effectLst>
                  <a:outerShdw blurRad="38100" dist="38100" dir="2700000" algn="tl">
                    <a:srgbClr val="000000">
                      <a:alpha val="43137"/>
                    </a:srgbClr>
                  </a:outerShdw>
                </a:effectLst>
              </a:rPr>
              <a:t>4</a:t>
            </a:r>
            <a:endParaRPr lang="en-GB" sz="2400" b="1" dirty="0">
              <a:solidFill>
                <a:schemeClr val="tx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457200" y="1143001"/>
            <a:ext cx="8153400" cy="1938972"/>
          </a:xfrm>
          <a:prstGeom prst="rect">
            <a:avLst/>
          </a:prstGeom>
          <a:noFill/>
          <a:ln w="9525">
            <a:noFill/>
            <a:miter lim="800000"/>
            <a:headEnd/>
            <a:tailEnd/>
          </a:ln>
        </p:spPr>
        <p:txBody>
          <a:bodyPr lIns="91418" tIns="45710" rIns="91418" bIns="45710">
            <a:spAutoFit/>
          </a:bodyPr>
          <a:lstStyle/>
          <a:p>
            <a:pPr marL="463439" indent="-463439" algn="just">
              <a:defRPr/>
            </a:pPr>
            <a:endParaRPr lang="ms-MY" sz="2000" dirty="0">
              <a:latin typeface="Calibri" pitchFamily="34" charset="0"/>
            </a:endParaRPr>
          </a:p>
          <a:p>
            <a:pPr marL="463439" indent="-463439" algn="just">
              <a:defRPr/>
            </a:pPr>
            <a:endParaRPr lang="ms-MY" sz="2000" dirty="0">
              <a:latin typeface="Calibri" pitchFamily="34" charset="0"/>
            </a:endParaRPr>
          </a:p>
          <a:p>
            <a:pPr algn="just">
              <a:defRPr/>
            </a:pPr>
            <a:endParaRPr lang="ms-MY" sz="2000" dirty="0">
              <a:latin typeface="Calibri" pitchFamily="34" charset="0"/>
            </a:endParaRPr>
          </a:p>
          <a:p>
            <a:pPr algn="just">
              <a:defRPr/>
            </a:pPr>
            <a:endParaRPr lang="en-US" sz="2000" dirty="0">
              <a:latin typeface="Calibri" pitchFamily="34" charset="0"/>
            </a:endParaRPr>
          </a:p>
          <a:p>
            <a:pPr marL="457090" indent="-457090" algn="just">
              <a:buFontTx/>
              <a:buAutoNum type="arabicPeriod" startAt="3"/>
              <a:defRPr/>
            </a:pPr>
            <a:endParaRPr lang="en-US" sz="2000" dirty="0">
              <a:latin typeface="Calibri" pitchFamily="34" charset="0"/>
            </a:endParaRPr>
          </a:p>
          <a:p>
            <a:pPr algn="just">
              <a:defRPr/>
            </a:pPr>
            <a:r>
              <a:rPr lang="ms-MY" sz="2000" dirty="0">
                <a:latin typeface="Calibri" pitchFamily="34" charset="0"/>
              </a:rPr>
              <a:t> </a:t>
            </a:r>
            <a:endParaRPr lang="en-US" sz="2000" dirty="0">
              <a:latin typeface="Calibri" pitchFamily="34" charset="0"/>
            </a:endParaRPr>
          </a:p>
        </p:txBody>
      </p:sp>
      <p:sp>
        <p:nvSpPr>
          <p:cNvPr id="20486" name="TextBox 5"/>
          <p:cNvSpPr txBox="1">
            <a:spLocks noChangeArrowheads="1"/>
          </p:cNvSpPr>
          <p:nvPr/>
        </p:nvSpPr>
        <p:spPr bwMode="auto">
          <a:xfrm>
            <a:off x="0" y="2058670"/>
            <a:ext cx="9144000" cy="144653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91418" tIns="45710" rIns="91418" bIns="45710">
            <a:spAutoFit/>
          </a:bodyPr>
          <a:lstStyle/>
          <a:p>
            <a:pPr lvl="0" algn="ctr"/>
            <a:r>
              <a:rPr lang="en-US" altLang="en-US" sz="4400" b="1" dirty="0" smtClean="0">
                <a:cs typeface="Arial" pitchFamily="34" charset="0"/>
              </a:rPr>
              <a:t>CAMERA LENSE</a:t>
            </a:r>
          </a:p>
          <a:p>
            <a:pPr lvl="0" algn="ctr"/>
            <a:r>
              <a:rPr lang="en-US" sz="4400" b="1" dirty="0" smtClean="0">
                <a:cs typeface="Arial" pitchFamily="34" charset="0"/>
              </a:rPr>
              <a:t> </a:t>
            </a:r>
          </a:p>
        </p:txBody>
      </p:sp>
      <p:sp>
        <p:nvSpPr>
          <p:cNvPr id="20484" name="Slide Number Placeholder 1"/>
          <p:cNvSpPr>
            <a:spLocks noGrp="1"/>
          </p:cNvSpPr>
          <p:nvPr>
            <p:ph type="sldNum" sz="quarter" idx="12"/>
          </p:nvPr>
        </p:nvSpPr>
        <p:spPr bwMode="auto">
          <a:xfrm>
            <a:off x="8229600" y="6613527"/>
            <a:ext cx="762000" cy="244475"/>
          </a:xfrm>
          <a:noFill/>
          <a:ln>
            <a:miter lim="800000"/>
            <a:headEnd/>
            <a:tailEnd/>
          </a:ln>
        </p:spPr>
        <p:txBody>
          <a:bodyPr wrap="square" numCol="1" anchor="t" anchorCtr="0" compatLnSpc="1">
            <a:prstTxWarp prst="textNoShape">
              <a:avLst/>
            </a:prstTxWarp>
          </a:bodyPr>
          <a:lstStyle/>
          <a:p>
            <a:fld id="{F3A27A2B-608D-405E-810E-663FDB7E5953}" type="slidenum">
              <a:rPr lang="en-US" b="1" smtClean="0">
                <a:solidFill>
                  <a:schemeClr val="tx1"/>
                </a:solidFill>
              </a:rPr>
              <a:pPr/>
              <a:t>20</a:t>
            </a:fld>
            <a:endParaRPr lang="en-US" b="1" dirty="0" smtClean="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6774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27384"/>
            <a:ext cx="8229600" cy="864096"/>
          </a:xfrm>
        </p:spPr>
        <p:txBody>
          <a:bodyPr>
            <a:normAutofit/>
          </a:bodyPr>
          <a:lstStyle/>
          <a:p>
            <a:pPr algn="l"/>
            <a:r>
              <a:rPr lang="en-US" altLang="en-US" sz="3600" b="1" dirty="0" smtClean="0">
                <a:latin typeface="Arial Rounded MT Bold" pitchFamily="34" charset="0"/>
                <a:cs typeface="Tahoma" pitchFamily="34" charset="0"/>
              </a:rPr>
              <a:t>CAMERA LENSE</a:t>
            </a:r>
            <a:endParaRPr lang="en-MY" sz="3600" dirty="0">
              <a:latin typeface="Arial Rounded MT Bold" pitchFamily="34" charset="0"/>
            </a:endParaRPr>
          </a:p>
        </p:txBody>
      </p:sp>
      <p:pic>
        <p:nvPicPr>
          <p:cNvPr id="1043" name="Picture 19" descr="Image result for camera flash clipart">
            <a:hlinkClick r:id="rId3"/>
          </p:cNvPr>
          <p:cNvPicPr>
            <a:picLocks noChangeAspect="1" noChangeArrowheads="1"/>
          </p:cNvPicPr>
          <p:nvPr/>
        </p:nvPicPr>
        <p:blipFill>
          <a:blip r:embed="rId4" cstate="print"/>
          <a:srcRect/>
          <a:stretch>
            <a:fillRect/>
          </a:stretch>
        </p:blipFill>
        <p:spPr bwMode="auto">
          <a:xfrm>
            <a:off x="118357" y="116632"/>
            <a:ext cx="781235" cy="692695"/>
          </a:xfrm>
          <a:prstGeom prst="rect">
            <a:avLst/>
          </a:prstGeom>
          <a:noFill/>
        </p:spPr>
      </p:pic>
      <p:pic>
        <p:nvPicPr>
          <p:cNvPr id="8193" name="Picture 1" descr="E:\A SEEA\Kursus\Country course\Photos SEEA UNSIAP ILSM 23_27 Sept 2013\20130923 Opening Ceremony SEEA SIAP ILSM 9.JPG"/>
          <p:cNvPicPr>
            <a:picLocks noChangeAspect="1" noChangeArrowheads="1"/>
          </p:cNvPicPr>
          <p:nvPr/>
        </p:nvPicPr>
        <p:blipFill>
          <a:blip r:embed="rId5" cstate="print"/>
          <a:stretch>
            <a:fillRect/>
          </a:stretch>
        </p:blipFill>
        <p:spPr bwMode="auto">
          <a:xfrm>
            <a:off x="2286001" y="838200"/>
            <a:ext cx="2088232" cy="1383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4" name="Picture 2" descr="G:\gambar\assesment mission 2013.JPG"/>
          <p:cNvPicPr>
            <a:picLocks noChangeAspect="1" noChangeArrowheads="1"/>
          </p:cNvPicPr>
          <p:nvPr/>
        </p:nvPicPr>
        <p:blipFill>
          <a:blip r:embed="rId6" cstate="print"/>
          <a:stretch>
            <a:fillRect/>
          </a:stretch>
        </p:blipFill>
        <p:spPr bwMode="auto">
          <a:xfrm>
            <a:off x="5547601" y="1470032"/>
            <a:ext cx="2377199" cy="1577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5" name="Picture 3" descr="E:\A SEEA\Kursus\Country course\Photos SEEA UNSIAP ILSM 23_27 Sept 2013\20130927 Closing Ceremony SEEA SIAP ILSM 9.JPG"/>
          <p:cNvPicPr>
            <a:picLocks noChangeAspect="1" noChangeArrowheads="1"/>
          </p:cNvPicPr>
          <p:nvPr/>
        </p:nvPicPr>
        <p:blipFill>
          <a:blip r:embed="rId7" cstate="print"/>
          <a:stretch>
            <a:fillRect/>
          </a:stretch>
        </p:blipFill>
        <p:spPr bwMode="auto">
          <a:xfrm>
            <a:off x="2286000" y="2256943"/>
            <a:ext cx="2137233" cy="1415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6" name="Picture 4" descr="E:\A SEEA\Kursus\Country course\Photos SEEA UNSIAP ILSM 23_27 Sept 2013\20130926_Dinner at Kinta RiverFront Hotel_3.JPG"/>
          <p:cNvPicPr>
            <a:picLocks noChangeAspect="1" noChangeArrowheads="1"/>
          </p:cNvPicPr>
          <p:nvPr/>
        </p:nvPicPr>
        <p:blipFill>
          <a:blip r:embed="rId8" cstate="print"/>
          <a:srcRect/>
          <a:stretch>
            <a:fillRect/>
          </a:stretch>
        </p:blipFill>
        <p:spPr bwMode="auto">
          <a:xfrm>
            <a:off x="179512" y="2004178"/>
            <a:ext cx="2151202" cy="1424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TextBox 32"/>
          <p:cNvSpPr txBox="1"/>
          <p:nvPr/>
        </p:nvSpPr>
        <p:spPr>
          <a:xfrm>
            <a:off x="251520" y="1052736"/>
            <a:ext cx="1930452" cy="738664"/>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1</a:t>
            </a:r>
            <a:r>
              <a:rPr lang="en-US" sz="1400" b="1" baseline="30000" dirty="0" smtClean="0">
                <a:latin typeface="Calibri" panose="020F0502020204030204" pitchFamily="34" charset="0"/>
                <a:cs typeface="Calibri" panose="020F0502020204030204" pitchFamily="34" charset="0"/>
              </a:rPr>
              <a:t>st</a:t>
            </a:r>
            <a:r>
              <a:rPr lang="en-US" sz="1400" b="1" dirty="0" smtClean="0">
                <a:latin typeface="Calibri" panose="020F0502020204030204" pitchFamily="34" charset="0"/>
                <a:cs typeface="Calibri" panose="020F0502020204030204" pitchFamily="34" charset="0"/>
              </a:rPr>
              <a:t> </a:t>
            </a:r>
            <a:r>
              <a:rPr lang="en-US" sz="1400" b="1" dirty="0" err="1" smtClean="0">
                <a:latin typeface="Calibri" panose="020F0502020204030204" pitchFamily="34" charset="0"/>
                <a:cs typeface="Calibri" panose="020F0502020204030204" pitchFamily="34" charset="0"/>
              </a:rPr>
              <a:t>Subregional</a:t>
            </a:r>
            <a:r>
              <a:rPr lang="en-US" sz="1400" b="1" dirty="0" smtClean="0">
                <a:latin typeface="Calibri" panose="020F0502020204030204" pitchFamily="34" charset="0"/>
                <a:cs typeface="Calibri" panose="020F0502020204030204" pitchFamily="34" charset="0"/>
              </a:rPr>
              <a:t> Course on SEEA                      (23 – 27 Sept. 2013)</a:t>
            </a:r>
            <a:endParaRPr lang="en-MY" sz="1400" b="1" dirty="0">
              <a:latin typeface="Calibri" panose="020F0502020204030204" pitchFamily="34" charset="0"/>
              <a:cs typeface="Calibri" panose="020F0502020204030204" pitchFamily="34" charset="0"/>
            </a:endParaRPr>
          </a:p>
        </p:txBody>
      </p:sp>
      <p:sp>
        <p:nvSpPr>
          <p:cNvPr id="34" name="TextBox 33"/>
          <p:cNvSpPr txBox="1"/>
          <p:nvPr/>
        </p:nvSpPr>
        <p:spPr>
          <a:xfrm>
            <a:off x="5285656" y="863025"/>
            <a:ext cx="2938020" cy="523220"/>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Assessment Mission on SEEA                (30 Sept. – 1 Oct. 2013)</a:t>
            </a:r>
            <a:endParaRPr lang="en-MY" sz="1400" b="1" dirty="0">
              <a:latin typeface="Calibri" panose="020F0502020204030204" pitchFamily="34" charset="0"/>
              <a:cs typeface="Calibri" panose="020F0502020204030204" pitchFamily="34" charset="0"/>
            </a:endParaRPr>
          </a:p>
        </p:txBody>
      </p:sp>
      <p:pic>
        <p:nvPicPr>
          <p:cNvPr id="8197" name="Picture 5" descr="G:\gambar\11th UNCEEA.jpg"/>
          <p:cNvPicPr>
            <a:picLocks noChangeAspect="1" noChangeArrowheads="1"/>
          </p:cNvPicPr>
          <p:nvPr/>
        </p:nvPicPr>
        <p:blipFill>
          <a:blip r:embed="rId9" cstate="print"/>
          <a:stretch>
            <a:fillRect/>
          </a:stretch>
        </p:blipFill>
        <p:spPr bwMode="auto">
          <a:xfrm>
            <a:off x="915955" y="4648200"/>
            <a:ext cx="2208245"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TextBox 35"/>
          <p:cNvSpPr txBox="1"/>
          <p:nvPr/>
        </p:nvSpPr>
        <p:spPr>
          <a:xfrm>
            <a:off x="323528" y="3933056"/>
            <a:ext cx="3867472" cy="738664"/>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11</a:t>
            </a:r>
            <a:r>
              <a:rPr lang="en-US" sz="1400" b="1" baseline="30000" dirty="0" smtClean="0">
                <a:latin typeface="Calibri" panose="020F0502020204030204" pitchFamily="34" charset="0"/>
                <a:cs typeface="Calibri" panose="020F0502020204030204" pitchFamily="34" charset="0"/>
              </a:rPr>
              <a:t>th</a:t>
            </a:r>
            <a:r>
              <a:rPr lang="en-US" sz="1400" b="1" dirty="0" smtClean="0">
                <a:latin typeface="Calibri" panose="020F0502020204030204" pitchFamily="34" charset="0"/>
                <a:cs typeface="Calibri" panose="020F0502020204030204" pitchFamily="34" charset="0"/>
              </a:rPr>
              <a:t> Session of United Nations Committee of Experts on Environmental-Economic Accounting (22 – 24 Jun 2016)</a:t>
            </a:r>
            <a:endParaRPr lang="en-MY" sz="1400" b="1" dirty="0">
              <a:latin typeface="Calibri" panose="020F0502020204030204" pitchFamily="34" charset="0"/>
              <a:cs typeface="Calibri" panose="020F0502020204030204" pitchFamily="34" charset="0"/>
            </a:endParaRPr>
          </a:p>
        </p:txBody>
      </p:sp>
      <p:pic>
        <p:nvPicPr>
          <p:cNvPr id="8198" name="Picture 6" descr="C:\Users\azliza.noh\Pictures\rasmi\pic bengkel seea\SAM_5091.JPG"/>
          <p:cNvPicPr>
            <a:picLocks noChangeAspect="1" noChangeArrowheads="1"/>
          </p:cNvPicPr>
          <p:nvPr/>
        </p:nvPicPr>
        <p:blipFill>
          <a:blip r:embed="rId10" cstate="print"/>
          <a:srcRect/>
          <a:stretch>
            <a:fillRect/>
          </a:stretch>
        </p:blipFill>
        <p:spPr bwMode="auto">
          <a:xfrm>
            <a:off x="4668010" y="3789040"/>
            <a:ext cx="2208246"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9" name="Picture 7" descr="C:\Users\azliza.noh\Pictures\rasmi\pic bengkel seea\SAM_5088.JPG"/>
          <p:cNvPicPr>
            <a:picLocks noChangeAspect="1" noChangeArrowheads="1"/>
          </p:cNvPicPr>
          <p:nvPr/>
        </p:nvPicPr>
        <p:blipFill>
          <a:blip r:embed="rId11" cstate="print"/>
          <a:srcRect/>
          <a:stretch>
            <a:fillRect/>
          </a:stretch>
        </p:blipFill>
        <p:spPr bwMode="auto">
          <a:xfrm>
            <a:off x="6900258" y="3789040"/>
            <a:ext cx="2208246"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TextBox 38"/>
          <p:cNvSpPr txBox="1"/>
          <p:nvPr/>
        </p:nvSpPr>
        <p:spPr>
          <a:xfrm>
            <a:off x="5173216" y="3210580"/>
            <a:ext cx="3742184" cy="523220"/>
          </a:xfrm>
          <a:prstGeom prst="rect">
            <a:avLst/>
          </a:prstGeom>
          <a:noFill/>
        </p:spPr>
        <p:txBody>
          <a:bodyPr wrap="square" rtlCol="0">
            <a:spAutoFit/>
          </a:bodyPr>
          <a:lstStyle/>
          <a:p>
            <a:r>
              <a:rPr lang="en-US" sz="1400" b="1" dirty="0" smtClean="0">
                <a:latin typeface="Calibri" panose="020F0502020204030204" pitchFamily="34" charset="0"/>
                <a:cs typeface="Calibri" panose="020F0502020204030204" pitchFamily="34" charset="0"/>
              </a:rPr>
              <a:t>SEEA Awareness Workshop with Agencies (3 April 2014)</a:t>
            </a:r>
            <a:endParaRPr lang="en-MY" sz="1400" b="1" dirty="0">
              <a:latin typeface="Calibri" panose="020F0502020204030204" pitchFamily="34" charset="0"/>
              <a:cs typeface="Calibri" panose="020F0502020204030204" pitchFamily="34" charset="0"/>
            </a:endParaRPr>
          </a:p>
        </p:txBody>
      </p:sp>
      <p:pic>
        <p:nvPicPr>
          <p:cNvPr id="1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683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 SEEA\capacity building\ASSESSMENT MISSION TRAINING WORKSHOP\2016\Gambar SEEA 2016\Pictures SEEA\28.7.16\DSC_0066.JPG"/>
          <p:cNvPicPr>
            <a:picLocks noChangeAspect="1" noChangeArrowheads="1"/>
          </p:cNvPicPr>
          <p:nvPr/>
        </p:nvPicPr>
        <p:blipFill>
          <a:blip r:embed="rId2" cstate="print"/>
          <a:stretch>
            <a:fillRect/>
          </a:stretch>
        </p:blipFill>
        <p:spPr bwMode="auto">
          <a:xfrm>
            <a:off x="183157" y="1219200"/>
            <a:ext cx="1798043" cy="114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E:\A SEEA\capacity building\ASSESSMENT MISSION TRAINING WORKSHOP\2016\Gambar SEEA 2016\Pictures SEEA\gamba (1)\20160805_152140.jpg"/>
          <p:cNvPicPr>
            <a:picLocks noChangeAspect="1" noChangeArrowheads="1"/>
          </p:cNvPicPr>
          <p:nvPr/>
        </p:nvPicPr>
        <p:blipFill>
          <a:blip r:embed="rId3" cstate="print"/>
          <a:stretch>
            <a:fillRect/>
          </a:stretch>
        </p:blipFill>
        <p:spPr bwMode="auto">
          <a:xfrm>
            <a:off x="2051720" y="1233808"/>
            <a:ext cx="1865466" cy="1039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E:\A SEEA\capacity building\ASSESSMENT MISSION TRAINING WORKSHOP\2016\Gambar SEEA 2016\Pictures SEEA\gamba2\20160810_091617.jpg"/>
          <p:cNvPicPr>
            <a:picLocks noChangeAspect="1" noChangeArrowheads="1"/>
          </p:cNvPicPr>
          <p:nvPr/>
        </p:nvPicPr>
        <p:blipFill>
          <a:blip r:embed="rId4" cstate="print"/>
          <a:stretch>
            <a:fillRect/>
          </a:stretch>
        </p:blipFill>
        <p:spPr bwMode="auto">
          <a:xfrm>
            <a:off x="2051720" y="2286000"/>
            <a:ext cx="1986880" cy="1048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1" name="Picture 7" descr="E:\A SEEA\capacity building\ASSESSMENT MISSION TRAINING WORKSHOP\2016\Gambar SEEA 2016\gambar 23 dan 26 oktober\DSC_3139.JPG"/>
          <p:cNvPicPr>
            <a:picLocks noChangeAspect="1" noChangeArrowheads="1"/>
          </p:cNvPicPr>
          <p:nvPr/>
        </p:nvPicPr>
        <p:blipFill>
          <a:blip r:embed="rId5" cstate="print"/>
          <a:srcRect/>
          <a:stretch>
            <a:fillRect/>
          </a:stretch>
        </p:blipFill>
        <p:spPr bwMode="auto">
          <a:xfrm>
            <a:off x="6808440" y="2362200"/>
            <a:ext cx="2158714" cy="1255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3" name="Picture 9" descr="E:\GAMBAR SEEA 2016\DSC_7540.JPG"/>
          <p:cNvPicPr>
            <a:picLocks noChangeAspect="1" noChangeArrowheads="1"/>
          </p:cNvPicPr>
          <p:nvPr/>
        </p:nvPicPr>
        <p:blipFill>
          <a:blip r:embed="rId6" cstate="print"/>
          <a:srcRect/>
          <a:stretch>
            <a:fillRect/>
          </a:stretch>
        </p:blipFill>
        <p:spPr bwMode="auto">
          <a:xfrm>
            <a:off x="24220" y="5105400"/>
            <a:ext cx="1883484" cy="1247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5" name="Picture 11" descr="E:\A SEEA\capacity building\ASSESSMENT MISSION TRAINING WORKSHOP\AM 2017\Technical_Assistance_Mission_SEEA_2017\DSC_3141.JPG"/>
          <p:cNvPicPr>
            <a:picLocks noChangeAspect="1" noChangeArrowheads="1"/>
          </p:cNvPicPr>
          <p:nvPr/>
        </p:nvPicPr>
        <p:blipFill>
          <a:blip r:embed="rId7" cstate="print"/>
          <a:stretch>
            <a:fillRect/>
          </a:stretch>
        </p:blipFill>
        <p:spPr bwMode="auto">
          <a:xfrm>
            <a:off x="4693835" y="5008643"/>
            <a:ext cx="2087965" cy="13921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6" name="Picture 12"/>
          <p:cNvPicPr>
            <a:picLocks noChangeAspect="1" noChangeArrowheads="1"/>
          </p:cNvPicPr>
          <p:nvPr/>
        </p:nvPicPr>
        <p:blipFill>
          <a:blip r:embed="rId8" cstate="print"/>
          <a:stretch>
            <a:fillRect/>
          </a:stretch>
        </p:blipFill>
        <p:spPr bwMode="auto">
          <a:xfrm>
            <a:off x="6854768" y="1308719"/>
            <a:ext cx="2113912" cy="1129681"/>
          </a:xfrm>
          <a:prstGeom prst="rect">
            <a:avLst/>
          </a:prstGeom>
          <a:ln>
            <a:noFill/>
          </a:ln>
          <a:effectLst/>
        </p:spPr>
      </p:pic>
      <p:pic>
        <p:nvPicPr>
          <p:cNvPr id="1037" name="Picture 13"/>
          <p:cNvPicPr>
            <a:picLocks noChangeAspect="1" noChangeArrowheads="1"/>
          </p:cNvPicPr>
          <p:nvPr/>
        </p:nvPicPr>
        <p:blipFill>
          <a:blip r:embed="rId9" cstate="print"/>
          <a:stretch>
            <a:fillRect/>
          </a:stretch>
        </p:blipFill>
        <p:spPr bwMode="auto">
          <a:xfrm>
            <a:off x="4648200" y="1362230"/>
            <a:ext cx="2160240" cy="1004161"/>
          </a:xfrm>
          <a:prstGeom prst="rect">
            <a:avLst/>
          </a:prstGeom>
          <a:ln>
            <a:noFill/>
          </a:ln>
          <a:effectLst/>
        </p:spPr>
      </p:pic>
      <p:pic>
        <p:nvPicPr>
          <p:cNvPr id="1038" name="Picture 14" descr="E:\A SEEA\capacity building\ASSESSMENT MISSION TRAINING WORKSHOP\2016\Gambar SEEA 2016\gambar 23 dan 26 oktober\DSC_3403.JPG"/>
          <p:cNvPicPr>
            <a:picLocks noChangeAspect="1" noChangeArrowheads="1"/>
          </p:cNvPicPr>
          <p:nvPr/>
        </p:nvPicPr>
        <p:blipFill>
          <a:blip r:embed="rId10" cstate="print"/>
          <a:srcRect/>
          <a:stretch>
            <a:fillRect/>
          </a:stretch>
        </p:blipFill>
        <p:spPr bwMode="auto">
          <a:xfrm>
            <a:off x="-335" y="3962400"/>
            <a:ext cx="1836031"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9" name="Picture 15" descr="E:\A SEEA\capacity building\ASSESSMENT MISSION TRAINING WORKSHOP\AM 2017\Technical_Assistance_Mission_SEEA_2017\DSC_3103.JPG"/>
          <p:cNvPicPr>
            <a:picLocks noChangeAspect="1" noChangeArrowheads="1"/>
          </p:cNvPicPr>
          <p:nvPr/>
        </p:nvPicPr>
        <p:blipFill>
          <a:blip r:embed="rId11" cstate="print"/>
          <a:srcRect/>
          <a:stretch>
            <a:fillRect/>
          </a:stretch>
        </p:blipFill>
        <p:spPr bwMode="auto">
          <a:xfrm>
            <a:off x="6795864" y="3810000"/>
            <a:ext cx="2195736" cy="1294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72007" y="914400"/>
            <a:ext cx="4496421" cy="276999"/>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Engagement session with agencies(July – Nov. 2016) </a:t>
            </a:r>
            <a:endParaRPr lang="en-MY" sz="1200" b="1" dirty="0">
              <a:latin typeface="Calibri" panose="020F0502020204030204" pitchFamily="34" charset="0"/>
              <a:cs typeface="Calibri" panose="020F0502020204030204" pitchFamily="34" charset="0"/>
            </a:endParaRPr>
          </a:p>
        </p:txBody>
      </p:sp>
      <p:sp>
        <p:nvSpPr>
          <p:cNvPr id="20" name="TextBox 19"/>
          <p:cNvSpPr txBox="1"/>
          <p:nvPr/>
        </p:nvSpPr>
        <p:spPr>
          <a:xfrm>
            <a:off x="4572000" y="1033790"/>
            <a:ext cx="4572000" cy="276999"/>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Assessment Mission with UNSD &amp; ESCAP (19 – 23 Sept. 2016)</a:t>
            </a:r>
            <a:endParaRPr lang="en-MY" sz="1200" b="1" dirty="0">
              <a:latin typeface="Calibri" panose="020F0502020204030204" pitchFamily="34" charset="0"/>
              <a:cs typeface="Calibri" panose="020F0502020204030204" pitchFamily="34" charset="0"/>
            </a:endParaRPr>
          </a:p>
        </p:txBody>
      </p:sp>
      <p:sp>
        <p:nvSpPr>
          <p:cNvPr id="21" name="TextBox 20"/>
          <p:cNvSpPr txBox="1"/>
          <p:nvPr/>
        </p:nvSpPr>
        <p:spPr>
          <a:xfrm>
            <a:off x="72008" y="3498008"/>
            <a:ext cx="3509392" cy="461665"/>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Regional Training Workshop of SEEA with a focus on Water Accounting (26 – 30 Sept. 2016)</a:t>
            </a:r>
            <a:endParaRPr lang="en-MY" sz="1200" b="1" dirty="0">
              <a:latin typeface="Calibri" panose="020F0502020204030204" pitchFamily="34" charset="0"/>
              <a:cs typeface="Calibri" panose="020F0502020204030204" pitchFamily="34" charset="0"/>
            </a:endParaRPr>
          </a:p>
        </p:txBody>
      </p:sp>
      <p:sp>
        <p:nvSpPr>
          <p:cNvPr id="22" name="TextBox 21"/>
          <p:cNvSpPr txBox="1"/>
          <p:nvPr/>
        </p:nvSpPr>
        <p:spPr>
          <a:xfrm>
            <a:off x="4499992" y="4077072"/>
            <a:ext cx="2281808" cy="830997"/>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Technical Assistance on Air Emissions Account  &amp; Evaluation on Energy Account (24 – 27 Jan. 2017)</a:t>
            </a:r>
            <a:endParaRPr lang="en-MY" sz="1200" b="1" dirty="0">
              <a:latin typeface="Calibri" panose="020F0502020204030204" pitchFamily="34" charset="0"/>
              <a:cs typeface="Calibri" panose="020F0502020204030204" pitchFamily="34" charset="0"/>
            </a:endParaRPr>
          </a:p>
        </p:txBody>
      </p:sp>
      <p:pic>
        <p:nvPicPr>
          <p:cNvPr id="1029" name="Picture 5" descr="E:\A SEEA\capacity building\ASSESSMENT MISSION TRAINING WORKSHOP\2016\Gambar SEEA 2016\gambar 23 dan 26 oktober\DSC_3116.JPG"/>
          <p:cNvPicPr>
            <a:picLocks noChangeAspect="1" noChangeArrowheads="1"/>
          </p:cNvPicPr>
          <p:nvPr/>
        </p:nvPicPr>
        <p:blipFill>
          <a:blip r:embed="rId12" cstate="print"/>
          <a:stretch>
            <a:fillRect/>
          </a:stretch>
        </p:blipFill>
        <p:spPr bwMode="auto">
          <a:xfrm>
            <a:off x="4648200" y="2364512"/>
            <a:ext cx="2160240" cy="1270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13" name="Picture 1" descr="E:\A SEEA\capacity building\ASSESSMENT MISSION TRAINING WORKSHOP\2016\Gambar SEEA 2016\ILSM Hq Delegate 092016\DSC_4277.JPG"/>
          <p:cNvPicPr>
            <a:picLocks noChangeAspect="1" noChangeArrowheads="1"/>
          </p:cNvPicPr>
          <p:nvPr/>
        </p:nvPicPr>
        <p:blipFill>
          <a:blip r:embed="rId13" cstate="print"/>
          <a:srcRect/>
          <a:stretch>
            <a:fillRect/>
          </a:stretch>
        </p:blipFill>
        <p:spPr bwMode="auto">
          <a:xfrm>
            <a:off x="1828800" y="3962400"/>
            <a:ext cx="1944216" cy="1319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descr="E:\A SEEA\capacity building\ASSESSMENT MISSION TRAINING WORKSHOP\2016\Gambar SEEA 2016\ILSM Hq Delegate 092016\DSC_4358.JPG"/>
          <p:cNvPicPr>
            <a:picLocks noChangeAspect="1" noChangeArrowheads="1"/>
          </p:cNvPicPr>
          <p:nvPr/>
        </p:nvPicPr>
        <p:blipFill>
          <a:blip r:embed="rId14" cstate="print"/>
          <a:srcRect/>
          <a:stretch>
            <a:fillRect/>
          </a:stretch>
        </p:blipFill>
        <p:spPr bwMode="auto">
          <a:xfrm>
            <a:off x="1907705" y="5105400"/>
            <a:ext cx="1902296" cy="1260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5298" name="Picture 2" descr="G:\gambar\UNDP - Michele.jpg"/>
          <p:cNvPicPr>
            <a:picLocks noChangeAspect="1" noChangeArrowheads="1"/>
          </p:cNvPicPr>
          <p:nvPr/>
        </p:nvPicPr>
        <p:blipFill>
          <a:blip r:embed="rId15" cstate="print"/>
          <a:srcRect/>
          <a:stretch>
            <a:fillRect/>
          </a:stretch>
        </p:blipFill>
        <p:spPr bwMode="auto">
          <a:xfrm>
            <a:off x="169879" y="2286000"/>
            <a:ext cx="1887521"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5299" name="Picture 3" descr="C:\Users\azliza.noh\AppData\Local\Microsoft\Windows\Temporary Internet Files\Content.Outlook\32Y5IC5F\IMG-20170126-WA0032 (2).jpg"/>
          <p:cNvPicPr>
            <a:picLocks noChangeAspect="1" noChangeArrowheads="1"/>
          </p:cNvPicPr>
          <p:nvPr/>
        </p:nvPicPr>
        <p:blipFill>
          <a:blip r:embed="rId16" cstate="print"/>
          <a:srcRect/>
          <a:stretch>
            <a:fillRect/>
          </a:stretch>
        </p:blipFill>
        <p:spPr bwMode="auto">
          <a:xfrm>
            <a:off x="6781800" y="5010004"/>
            <a:ext cx="2088232" cy="1390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19" descr="Image result for camera flash clipart">
            <a:hlinkClick r:id="rId17"/>
          </p:cNvPr>
          <p:cNvPicPr>
            <a:picLocks noChangeAspect="1" noChangeArrowheads="1"/>
          </p:cNvPicPr>
          <p:nvPr/>
        </p:nvPicPr>
        <p:blipFill>
          <a:blip r:embed="rId18" cstate="print"/>
          <a:srcRect/>
          <a:stretch>
            <a:fillRect/>
          </a:stretch>
        </p:blipFill>
        <p:spPr bwMode="auto">
          <a:xfrm>
            <a:off x="228600" y="76200"/>
            <a:ext cx="637219" cy="565001"/>
          </a:xfrm>
          <a:prstGeom prst="rect">
            <a:avLst/>
          </a:prstGeom>
          <a:noFill/>
        </p:spPr>
      </p:pic>
      <p:sp>
        <p:nvSpPr>
          <p:cNvPr id="37" name="TextBox 36"/>
          <p:cNvSpPr txBox="1"/>
          <p:nvPr/>
        </p:nvSpPr>
        <p:spPr>
          <a:xfrm>
            <a:off x="381000" y="-5953"/>
            <a:ext cx="6400800" cy="615553"/>
          </a:xfrm>
          <a:prstGeom prst="rect">
            <a:avLst/>
          </a:prstGeom>
          <a:noFill/>
        </p:spPr>
        <p:txBody>
          <a:bodyPr wrap="square" rtlCol="0">
            <a:spAutoFit/>
          </a:bodyPr>
          <a:lstStyle/>
          <a:p>
            <a:pPr algn="ctr"/>
            <a:r>
              <a:rPr lang="en-US" altLang="en-US" sz="3400" b="1" dirty="0" smtClean="0">
                <a:latin typeface="Arial Rounded MT Bold" pitchFamily="34" charset="0"/>
                <a:ea typeface="+mj-ea"/>
                <a:cs typeface="Tahoma" pitchFamily="34" charset="0"/>
              </a:rPr>
              <a:t>CAMERA LENSE (cont’d) </a:t>
            </a:r>
            <a:endParaRPr lang="en-MY" altLang="en-US" sz="3400" b="1" dirty="0" smtClean="0">
              <a:latin typeface="Arial Rounded MT Bold" pitchFamily="34" charset="0"/>
              <a:ea typeface="+mj-ea"/>
              <a:cs typeface="Tahoma" pitchFamily="34" charset="0"/>
            </a:endParaRPr>
          </a:p>
        </p:txBody>
      </p:sp>
      <p:pic>
        <p:nvPicPr>
          <p:cNvPr id="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683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timah.muhazir\AppData\Local\Microsoft\Windows\Temporary Internet Files\Content.Outlook\ICPGMPL1\Mesy TWG Dalaman SEEA Akaun Air.jpg"/>
          <p:cNvPicPr>
            <a:picLocks noChangeAspect="1" noChangeArrowheads="1"/>
          </p:cNvPicPr>
          <p:nvPr/>
        </p:nvPicPr>
        <p:blipFill>
          <a:blip r:embed="rId2" cstate="print"/>
          <a:srcRect/>
          <a:stretch>
            <a:fillRect/>
          </a:stretch>
        </p:blipFill>
        <p:spPr bwMode="auto">
          <a:xfrm>
            <a:off x="533400" y="1676400"/>
            <a:ext cx="26670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fatimah.muhazir\AppData\Local\Microsoft\Windows\Temporary Internet Files\Content.Outlook\ICPGMPL1\Mesy TWG Dalam SEEA TKP PSD (2).jpg"/>
          <p:cNvPicPr>
            <a:picLocks noChangeAspect="1" noChangeArrowheads="1"/>
          </p:cNvPicPr>
          <p:nvPr/>
        </p:nvPicPr>
        <p:blipFill>
          <a:blip r:embed="rId3" cstate="print"/>
          <a:srcRect/>
          <a:stretch>
            <a:fillRect/>
          </a:stretch>
        </p:blipFill>
        <p:spPr bwMode="auto">
          <a:xfrm>
            <a:off x="609600" y="4572000"/>
            <a:ext cx="2819400" cy="15832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C:\Users\fatimah.muhazir\AppData\Local\Microsoft\Windows\Temporary Internet Files\Content.Outlook\ICPGMPL1\Mesy JK Kerja Kecil SEEA.jpg"/>
          <p:cNvPicPr>
            <a:picLocks noChangeAspect="1" noChangeArrowheads="1"/>
          </p:cNvPicPr>
          <p:nvPr/>
        </p:nvPicPr>
        <p:blipFill>
          <a:blip r:embed="rId4" cstate="print"/>
          <a:srcRect/>
          <a:stretch>
            <a:fillRect/>
          </a:stretch>
        </p:blipFill>
        <p:spPr bwMode="auto">
          <a:xfrm>
            <a:off x="4724400" y="1930747"/>
            <a:ext cx="2667000" cy="1581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descr="C:\Users\fatimah.muhazir\AppData\Local\Microsoft\Windows\Temporary Internet Files\Content.Outlook\ICPGMPL1\IMG20171113113243.jpg"/>
          <p:cNvPicPr>
            <a:picLocks noChangeAspect="1" noChangeArrowheads="1"/>
          </p:cNvPicPr>
          <p:nvPr/>
        </p:nvPicPr>
        <p:blipFill>
          <a:blip r:embed="rId5" cstate="print"/>
          <a:srcRect/>
          <a:stretch>
            <a:fillRect/>
          </a:stretch>
        </p:blipFill>
        <p:spPr bwMode="auto">
          <a:xfrm>
            <a:off x="4267200" y="4343400"/>
            <a:ext cx="20574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itle 1"/>
          <p:cNvSpPr>
            <a:spLocks noGrp="1"/>
          </p:cNvSpPr>
          <p:nvPr>
            <p:ph type="title"/>
          </p:nvPr>
        </p:nvSpPr>
        <p:spPr>
          <a:xfrm>
            <a:off x="878904" y="-27384"/>
            <a:ext cx="8229600" cy="864096"/>
          </a:xfrm>
        </p:spPr>
        <p:txBody>
          <a:bodyPr>
            <a:normAutofit fontScale="90000"/>
          </a:bodyPr>
          <a:lstStyle/>
          <a:p>
            <a:pPr algn="l"/>
            <a:r>
              <a:rPr lang="en-US" altLang="en-US" sz="3600" b="1" dirty="0" smtClean="0">
                <a:latin typeface="Arial Rounded MT Bold" pitchFamily="34" charset="0"/>
                <a:cs typeface="Tahoma" pitchFamily="34" charset="0"/>
              </a:rPr>
              <a:t>CAMERA LENSE (cont’d) </a:t>
            </a:r>
            <a:r>
              <a:rPr lang="en-MY" altLang="en-US" sz="3600" b="1" dirty="0" smtClean="0">
                <a:latin typeface="Arial Rounded MT Bold" pitchFamily="34" charset="0"/>
                <a:cs typeface="Tahoma" pitchFamily="34" charset="0"/>
              </a:rPr>
              <a:t/>
            </a:r>
            <a:br>
              <a:rPr lang="en-MY" altLang="en-US" sz="3600" b="1" dirty="0" smtClean="0">
                <a:latin typeface="Arial Rounded MT Bold" pitchFamily="34" charset="0"/>
                <a:cs typeface="Tahoma" pitchFamily="34" charset="0"/>
              </a:rPr>
            </a:br>
            <a:endParaRPr lang="en-MY" sz="3600" dirty="0">
              <a:latin typeface="Arial Rounded MT Bold" pitchFamily="34" charset="0"/>
            </a:endParaRPr>
          </a:p>
        </p:txBody>
      </p:sp>
      <p:pic>
        <p:nvPicPr>
          <p:cNvPr id="15" name="Picture 19" descr="Image result for camera flash clipart">
            <a:hlinkClick r:id="rId6"/>
          </p:cNvPr>
          <p:cNvPicPr>
            <a:picLocks noChangeAspect="1" noChangeArrowheads="1"/>
          </p:cNvPicPr>
          <p:nvPr/>
        </p:nvPicPr>
        <p:blipFill>
          <a:blip r:embed="rId7" cstate="print"/>
          <a:srcRect/>
          <a:stretch>
            <a:fillRect/>
          </a:stretch>
        </p:blipFill>
        <p:spPr bwMode="auto">
          <a:xfrm>
            <a:off x="118357" y="116632"/>
            <a:ext cx="781235" cy="692695"/>
          </a:xfrm>
          <a:prstGeom prst="rect">
            <a:avLst/>
          </a:prstGeom>
          <a:noFill/>
        </p:spPr>
      </p:pic>
      <p:pic>
        <p:nvPicPr>
          <p:cNvPr id="1030" name="Picture 6" descr="C:\Users\fatimah.muhazir\AppData\Local\Microsoft\Windows\Temporary Internet Files\Content.Outlook\ICPGMPL1\IMG20171113113234.jpg"/>
          <p:cNvPicPr>
            <a:picLocks noChangeAspect="1" noChangeArrowheads="1"/>
          </p:cNvPicPr>
          <p:nvPr/>
        </p:nvPicPr>
        <p:blipFill>
          <a:blip r:embed="rId8" cstate="print"/>
          <a:srcRect/>
          <a:stretch>
            <a:fillRect/>
          </a:stretch>
        </p:blipFill>
        <p:spPr bwMode="auto">
          <a:xfrm>
            <a:off x="6400800" y="4343400"/>
            <a:ext cx="205740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p:nvPr/>
        </p:nvSpPr>
        <p:spPr>
          <a:xfrm>
            <a:off x="4038600" y="3850957"/>
            <a:ext cx="4800600" cy="461665"/>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Technical Committee Meeting of </a:t>
            </a:r>
            <a:r>
              <a:rPr lang="en-MY" sz="1200" b="1" dirty="0" smtClean="0">
                <a:latin typeface="Calibri" panose="020F0502020204030204" pitchFamily="34" charset="0"/>
                <a:cs typeface="Calibri" panose="020F0502020204030204" pitchFamily="34" charset="0"/>
              </a:rPr>
              <a:t>Planning and Development for Environment Statistics </a:t>
            </a:r>
            <a:r>
              <a:rPr lang="en-US" sz="1200" b="1" dirty="0" smtClean="0">
                <a:latin typeface="Calibri" panose="020F0502020204030204" pitchFamily="34" charset="0"/>
                <a:cs typeface="Calibri" panose="020F0502020204030204" pitchFamily="34" charset="0"/>
              </a:rPr>
              <a:t>(13 Nov. 2017)</a:t>
            </a:r>
            <a:endParaRPr lang="en-MY" sz="1200" b="1" dirty="0">
              <a:latin typeface="Calibri" panose="020F0502020204030204" pitchFamily="34" charset="0"/>
              <a:cs typeface="Calibri" panose="020F0502020204030204" pitchFamily="34" charset="0"/>
            </a:endParaRPr>
          </a:p>
        </p:txBody>
      </p:sp>
      <p:sp>
        <p:nvSpPr>
          <p:cNvPr id="18" name="TextBox 17"/>
          <p:cNvSpPr txBox="1"/>
          <p:nvPr/>
        </p:nvSpPr>
        <p:spPr>
          <a:xfrm>
            <a:off x="4419600" y="1066800"/>
            <a:ext cx="3733800" cy="646331"/>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Technical Working Group Committee Meeting of </a:t>
            </a:r>
            <a:r>
              <a:rPr lang="en-MY" sz="1200" b="1" dirty="0" smtClean="0">
                <a:latin typeface="Calibri" panose="020F0502020204030204" pitchFamily="34" charset="0"/>
                <a:cs typeface="Calibri" panose="020F0502020204030204" pitchFamily="34" charset="0"/>
              </a:rPr>
              <a:t>Planning and Development for Environment Statistics </a:t>
            </a:r>
            <a:r>
              <a:rPr lang="en-MY" sz="1200" b="1" dirty="0" err="1" smtClean="0">
                <a:latin typeface="Calibri" panose="020F0502020204030204" pitchFamily="34" charset="0"/>
                <a:cs typeface="Calibri" panose="020F0502020204030204" pitchFamily="34" charset="0"/>
              </a:rPr>
              <a:t>MySEEA</a:t>
            </a:r>
            <a:r>
              <a:rPr lang="en-MY" sz="1200" b="1" dirty="0" smtClean="0">
                <a:latin typeface="Calibri" panose="020F0502020204030204" pitchFamily="34" charset="0"/>
                <a:cs typeface="Calibri" panose="020F0502020204030204" pitchFamily="34" charset="0"/>
              </a:rPr>
              <a:t> – Water </a:t>
            </a:r>
            <a:r>
              <a:rPr lang="en-US" sz="1200" b="1" dirty="0" smtClean="0">
                <a:latin typeface="Calibri" panose="020F0502020204030204" pitchFamily="34" charset="0"/>
                <a:cs typeface="Calibri" panose="020F0502020204030204" pitchFamily="34" charset="0"/>
              </a:rPr>
              <a:t>(13 Oct. 2017)</a:t>
            </a:r>
            <a:endParaRPr lang="en-MY" sz="1200" b="1" dirty="0">
              <a:latin typeface="Calibri" panose="020F0502020204030204" pitchFamily="34" charset="0"/>
              <a:cs typeface="Calibri" panose="020F0502020204030204" pitchFamily="34" charset="0"/>
            </a:endParaRPr>
          </a:p>
        </p:txBody>
      </p:sp>
      <p:sp>
        <p:nvSpPr>
          <p:cNvPr id="19" name="TextBox 18"/>
          <p:cNvSpPr txBox="1"/>
          <p:nvPr/>
        </p:nvSpPr>
        <p:spPr>
          <a:xfrm>
            <a:off x="228600" y="3650903"/>
            <a:ext cx="3886200" cy="830997"/>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Technical Working Group Internal Committee Meeting of </a:t>
            </a:r>
            <a:r>
              <a:rPr lang="en-MY" sz="1200" b="1" dirty="0" smtClean="0">
                <a:latin typeface="Calibri" panose="020F0502020204030204" pitchFamily="34" charset="0"/>
                <a:cs typeface="Calibri" panose="020F0502020204030204" pitchFamily="34" charset="0"/>
              </a:rPr>
              <a:t>Planning and Development for Environment Statistics </a:t>
            </a:r>
            <a:r>
              <a:rPr lang="en-MY" sz="1200" b="1" dirty="0" err="1" smtClean="0">
                <a:latin typeface="Calibri" panose="020F0502020204030204" pitchFamily="34" charset="0"/>
                <a:cs typeface="Calibri" panose="020F0502020204030204" pitchFamily="34" charset="0"/>
              </a:rPr>
              <a:t>MySEEA</a:t>
            </a:r>
            <a:r>
              <a:rPr lang="en-MY" sz="1200" b="1" dirty="0" smtClean="0">
                <a:latin typeface="Calibri" panose="020F0502020204030204" pitchFamily="34" charset="0"/>
                <a:cs typeface="Calibri" panose="020F0502020204030204" pitchFamily="34" charset="0"/>
              </a:rPr>
              <a:t> – Water </a:t>
            </a:r>
          </a:p>
          <a:p>
            <a:r>
              <a:rPr lang="en-US" sz="1200" b="1" dirty="0" smtClean="0">
                <a:latin typeface="Calibri" panose="020F0502020204030204" pitchFamily="34" charset="0"/>
                <a:cs typeface="Calibri" panose="020F0502020204030204" pitchFamily="34" charset="0"/>
              </a:rPr>
              <a:t>(1 Nov. 2017)</a:t>
            </a:r>
            <a:endParaRPr lang="en-MY" sz="1200" b="1" dirty="0">
              <a:latin typeface="Calibri" panose="020F0502020204030204" pitchFamily="34" charset="0"/>
              <a:cs typeface="Calibri" panose="020F0502020204030204" pitchFamily="34" charset="0"/>
            </a:endParaRPr>
          </a:p>
        </p:txBody>
      </p:sp>
      <p:sp>
        <p:nvSpPr>
          <p:cNvPr id="20" name="TextBox 19"/>
          <p:cNvSpPr txBox="1"/>
          <p:nvPr/>
        </p:nvSpPr>
        <p:spPr>
          <a:xfrm>
            <a:off x="152400" y="914400"/>
            <a:ext cx="4419600" cy="646331"/>
          </a:xfrm>
          <a:prstGeom prst="rect">
            <a:avLst/>
          </a:prstGeom>
          <a:noFill/>
        </p:spPr>
        <p:txBody>
          <a:bodyPr wrap="square" rtlCol="0">
            <a:spAutoFit/>
          </a:bodyPr>
          <a:lstStyle/>
          <a:p>
            <a:r>
              <a:rPr lang="en-US" sz="1200" b="1" dirty="0" smtClean="0">
                <a:latin typeface="Calibri" panose="020F0502020204030204" pitchFamily="34" charset="0"/>
                <a:cs typeface="Calibri" panose="020F0502020204030204" pitchFamily="34" charset="0"/>
              </a:rPr>
              <a:t>Pre-Technical Working Group Internal Committee Meeting of </a:t>
            </a:r>
            <a:r>
              <a:rPr lang="en-MY" sz="1200" b="1" dirty="0" smtClean="0">
                <a:latin typeface="Calibri" panose="020F0502020204030204" pitchFamily="34" charset="0"/>
                <a:cs typeface="Calibri" panose="020F0502020204030204" pitchFamily="34" charset="0"/>
              </a:rPr>
              <a:t>Planning and Development for Environment Statistics </a:t>
            </a:r>
            <a:r>
              <a:rPr lang="en-MY" sz="1200" b="1" dirty="0" err="1" smtClean="0">
                <a:latin typeface="Calibri" panose="020F0502020204030204" pitchFamily="34" charset="0"/>
                <a:cs typeface="Calibri" panose="020F0502020204030204" pitchFamily="34" charset="0"/>
              </a:rPr>
              <a:t>MySEEA</a:t>
            </a:r>
            <a:r>
              <a:rPr lang="en-MY" sz="1200" b="1" dirty="0" smtClean="0">
                <a:latin typeface="Calibri" panose="020F0502020204030204" pitchFamily="34" charset="0"/>
                <a:cs typeface="Calibri" panose="020F0502020204030204" pitchFamily="34" charset="0"/>
              </a:rPr>
              <a:t> – Water  </a:t>
            </a:r>
            <a:r>
              <a:rPr lang="en-US" sz="1200" b="1" dirty="0" smtClean="0">
                <a:latin typeface="Calibri" panose="020F0502020204030204" pitchFamily="34" charset="0"/>
                <a:cs typeface="Calibri" panose="020F0502020204030204" pitchFamily="34" charset="0"/>
              </a:rPr>
              <a:t>(11 Oct. 2017)</a:t>
            </a:r>
            <a:endParaRPr lang="en-MY" sz="1200" b="1" dirty="0">
              <a:latin typeface="Calibri" panose="020F0502020204030204" pitchFamily="34" charset="0"/>
              <a:cs typeface="Calibri" panose="020F0502020204030204" pitchFamily="34" charset="0"/>
            </a:endParaRPr>
          </a:p>
        </p:txBody>
      </p:sp>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12546CF-86E7-408D-8906-D85D89ABE6FA}" type="slidenum">
              <a:rPr lang="en-US" smtClean="0"/>
              <a:pPr>
                <a:defRPr/>
              </a:pPr>
              <a:t>24</a:t>
            </a:fld>
            <a:endParaRPr lang="en-US"/>
          </a:p>
        </p:txBody>
      </p:sp>
      <p:sp>
        <p:nvSpPr>
          <p:cNvPr id="5" name="TextBox 4"/>
          <p:cNvSpPr txBox="1"/>
          <p:nvPr/>
        </p:nvSpPr>
        <p:spPr>
          <a:xfrm>
            <a:off x="1905000" y="905409"/>
            <a:ext cx="5105400" cy="646331"/>
          </a:xfrm>
          <a:prstGeom prst="rect">
            <a:avLst/>
          </a:prstGeom>
          <a:noFill/>
        </p:spPr>
        <p:txBody>
          <a:bodyPr wrap="square" rtlCol="0">
            <a:spAutoFit/>
          </a:bodyPr>
          <a:lstStyle/>
          <a:p>
            <a:pPr algn="ctr"/>
            <a:r>
              <a:rPr lang="en-MY" b="1" dirty="0" smtClean="0">
                <a:latin typeface="Calibri" panose="020F0502020204030204" pitchFamily="34" charset="0"/>
                <a:cs typeface="Calibri" panose="020F0502020204030204" pitchFamily="34" charset="0"/>
              </a:rPr>
              <a:t>Launching of Roadmap SEEA Malaysia at National Closing Workshop on 27 November 2017</a:t>
            </a:r>
            <a:endParaRPr lang="en-MY" b="1" dirty="0">
              <a:latin typeface="Calibri" panose="020F0502020204030204" pitchFamily="34" charset="0"/>
              <a:cs typeface="Calibri" panose="020F0502020204030204" pitchFamily="34" charset="0"/>
            </a:endParaRPr>
          </a:p>
        </p:txBody>
      </p:sp>
      <p:sp>
        <p:nvSpPr>
          <p:cNvPr id="6" name="Title 1"/>
          <p:cNvSpPr txBox="1">
            <a:spLocks/>
          </p:cNvSpPr>
          <p:nvPr/>
        </p:nvSpPr>
        <p:spPr>
          <a:xfrm>
            <a:off x="878904" y="126504"/>
            <a:ext cx="8229600" cy="86409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smtClean="0">
                <a:latin typeface="Arial Rounded MT Bold" pitchFamily="34" charset="0"/>
                <a:cs typeface="Tahoma" pitchFamily="34" charset="0"/>
              </a:rPr>
              <a:t>CAMERA LENSE (cont’d) </a:t>
            </a:r>
            <a:r>
              <a:rPr lang="en-MY" altLang="en-US" sz="3600" b="1" dirty="0" smtClean="0">
                <a:latin typeface="Arial Rounded MT Bold" pitchFamily="34" charset="0"/>
                <a:cs typeface="Tahoma" pitchFamily="34" charset="0"/>
              </a:rPr>
              <a:t/>
            </a:r>
            <a:br>
              <a:rPr lang="en-MY" altLang="en-US" sz="3600" b="1" dirty="0" smtClean="0">
                <a:latin typeface="Arial Rounded MT Bold" pitchFamily="34" charset="0"/>
                <a:cs typeface="Tahoma" pitchFamily="34" charset="0"/>
              </a:rPr>
            </a:br>
            <a:endParaRPr lang="en-MY" sz="3600" dirty="0">
              <a:latin typeface="Arial Rounded MT Bold" pitchFamily="34" charset="0"/>
            </a:endParaRPr>
          </a:p>
        </p:txBody>
      </p:sp>
      <p:pic>
        <p:nvPicPr>
          <p:cNvPr id="7" name="Picture 19" descr="Image result for camera flash clipart">
            <a:hlinkClick r:id="rId2"/>
          </p:cNvPr>
          <p:cNvPicPr>
            <a:picLocks noChangeAspect="1" noChangeArrowheads="1"/>
          </p:cNvPicPr>
          <p:nvPr/>
        </p:nvPicPr>
        <p:blipFill>
          <a:blip r:embed="rId3" cstate="print"/>
          <a:srcRect/>
          <a:stretch>
            <a:fillRect/>
          </a:stretch>
        </p:blipFill>
        <p:spPr bwMode="auto">
          <a:xfrm>
            <a:off x="118357" y="116632"/>
            <a:ext cx="781235" cy="692695"/>
          </a:xfrm>
          <a:prstGeom prst="rect">
            <a:avLst/>
          </a:prstGeom>
          <a:no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3791199"/>
            <a:ext cx="2895600" cy="1917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5975" y="1600200"/>
            <a:ext cx="3048000" cy="2018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1604654"/>
            <a:ext cx="3048000" cy="2018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334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 ILSM\26. INFORMATION\0. POSTER\ISI Congress 2019 - Web Flash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085050"/>
            <a:ext cx="6346709" cy="962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4023048" y="5047140"/>
            <a:ext cx="4968552" cy="1752209"/>
          </a:xfrm>
          <a:prstGeom prst="rect">
            <a:avLst/>
          </a:prstGeom>
        </p:spPr>
        <p:txBody>
          <a:bodyPr/>
          <a:lstStyle>
            <a:lvl1pPr marL="480060" indent="-480060" algn="l" defTabSz="128016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indent="0" algn="r">
              <a:spcBef>
                <a:spcPts val="0"/>
              </a:spcBef>
              <a:buNone/>
            </a:pPr>
            <a:r>
              <a:rPr lang="en-US" sz="1200" b="1" dirty="0" smtClean="0"/>
              <a:t>DEPARTMENT OF STATISTICS MALAYSIA</a:t>
            </a:r>
            <a:endParaRPr lang="en-US" sz="1200" b="1" dirty="0"/>
          </a:p>
          <a:p>
            <a:pPr marL="0" indent="0" algn="r">
              <a:spcBef>
                <a:spcPts val="0"/>
              </a:spcBef>
              <a:buNone/>
            </a:pPr>
            <a:r>
              <a:rPr lang="da-DK" sz="1200" dirty="0"/>
              <a:t>Blok C6, Kompleks C,</a:t>
            </a:r>
          </a:p>
          <a:p>
            <a:pPr marL="0" indent="0" algn="r">
              <a:spcBef>
                <a:spcPts val="0"/>
              </a:spcBef>
              <a:buNone/>
            </a:pPr>
            <a:r>
              <a:rPr lang="da-DK" sz="1200" dirty="0"/>
              <a:t>Pusat Pentadbiran Kerajaan Persekutuan,</a:t>
            </a:r>
            <a:br>
              <a:rPr lang="da-DK" sz="1200" dirty="0"/>
            </a:br>
            <a:r>
              <a:rPr lang="da-DK" sz="1200" dirty="0"/>
              <a:t>62514 Putrajaya</a:t>
            </a:r>
          </a:p>
          <a:p>
            <a:pPr marL="0" indent="0" algn="r">
              <a:spcBef>
                <a:spcPts val="0"/>
              </a:spcBef>
              <a:buNone/>
            </a:pPr>
            <a:r>
              <a:rPr lang="da-DK" sz="1200" dirty="0"/>
              <a:t>Tel : 03-8885 7000</a:t>
            </a:r>
            <a:br>
              <a:rPr lang="da-DK" sz="1200" dirty="0"/>
            </a:br>
            <a:r>
              <a:rPr lang="da-DK" sz="1200" dirty="0"/>
              <a:t>Faks : 03-8888 9248</a:t>
            </a:r>
            <a:br>
              <a:rPr lang="da-DK" sz="1200" dirty="0"/>
            </a:br>
            <a:r>
              <a:rPr lang="da-DK" sz="1200" dirty="0"/>
              <a:t>E-mel : jpbkkp@stats.gov.my</a:t>
            </a:r>
          </a:p>
        </p:txBody>
      </p:sp>
      <p:sp>
        <p:nvSpPr>
          <p:cNvPr id="5" name="TextBox 4"/>
          <p:cNvSpPr txBox="1"/>
          <p:nvPr/>
        </p:nvSpPr>
        <p:spPr>
          <a:xfrm>
            <a:off x="303771" y="5202632"/>
            <a:ext cx="3517602" cy="1215717"/>
          </a:xfrm>
          <a:prstGeom prst="rect">
            <a:avLst/>
          </a:prstGeom>
          <a:noFill/>
        </p:spPr>
        <p:txBody>
          <a:bodyPr wrap="square" rtlCol="0">
            <a:spAutoFit/>
          </a:bodyPr>
          <a:lstStyle/>
          <a:p>
            <a:r>
              <a:rPr lang="en-US" sz="1600" dirty="0" smtClean="0"/>
              <a:t>“Statistics are the barometer that reflects the pulse of the country”</a:t>
            </a:r>
          </a:p>
          <a:p>
            <a:endParaRPr lang="en-US" sz="900" dirty="0" smtClean="0"/>
          </a:p>
          <a:p>
            <a:pPr algn="r"/>
            <a:r>
              <a:rPr lang="en-US" sz="1600" dirty="0" smtClean="0"/>
              <a:t>Dr. Mohd Uzir Bin Mahidin, The Star, 14</a:t>
            </a:r>
            <a:r>
              <a:rPr lang="en-US" sz="1600" baseline="30000" dirty="0" smtClean="0"/>
              <a:t>th</a:t>
            </a:r>
            <a:r>
              <a:rPr lang="en-US" sz="1600" dirty="0" smtClean="0"/>
              <a:t> July 2016</a:t>
            </a:r>
            <a:endParaRPr lang="en-MY" sz="1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914400"/>
            <a:ext cx="6248396" cy="9058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3106776"/>
            <a:ext cx="6027103" cy="87317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424" y="2051667"/>
            <a:ext cx="6144260" cy="890146"/>
          </a:xfrm>
          <a:prstGeom prst="rect">
            <a:avLst/>
          </a:prstGeom>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266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1096" y="980728"/>
            <a:ext cx="8538516" cy="5094752"/>
          </a:xfrm>
          <a:prstGeom prst="roundRect">
            <a:avLst/>
          </a:prstGeom>
          <a:solidFill>
            <a:schemeClr val="accent6">
              <a:lumMod val="75000"/>
            </a:schemeClr>
          </a:solidFill>
          <a:ln>
            <a:solidFill>
              <a:schemeClr val="accent6">
                <a:lumMod val="20000"/>
                <a:lumOff val="80000"/>
              </a:schemeClr>
            </a:solidFill>
          </a:ln>
          <a:scene3d>
            <a:camera prst="orthographicFront">
              <a:rot lat="0" lon="0" rev="0"/>
            </a:camera>
            <a:lightRig rig="threePt" dir="t">
              <a:rot lat="0" lon="0" rev="1200000"/>
            </a:lightRig>
          </a:scene3d>
          <a:sp3d>
            <a:bevelT w="63500" h="25400" prst="slope"/>
          </a:sp3d>
        </p:spPr>
        <p:style>
          <a:lnRef idx="0">
            <a:schemeClr val="accent5"/>
          </a:lnRef>
          <a:fillRef idx="3">
            <a:schemeClr val="accent5"/>
          </a:fillRef>
          <a:effectRef idx="3">
            <a:schemeClr val="accent5"/>
          </a:effectRef>
          <a:fontRef idx="minor">
            <a:schemeClr val="lt1"/>
          </a:fontRef>
        </p:style>
        <p:txBody>
          <a:bodyPr lIns="87259" tIns="43630" rIns="87259" bIns="43630" rtlCol="0" anchor="ctr"/>
          <a:lstStyle/>
          <a:p>
            <a:pPr algn="ctr"/>
            <a:endParaRPr lang="en-US" dirty="0"/>
          </a:p>
        </p:txBody>
      </p:sp>
      <p:sp>
        <p:nvSpPr>
          <p:cNvPr id="7170" name="Tittel 1"/>
          <p:cNvSpPr>
            <a:spLocks noGrp="1"/>
          </p:cNvSpPr>
          <p:nvPr>
            <p:ph type="title"/>
          </p:nvPr>
        </p:nvSpPr>
        <p:spPr>
          <a:xfrm>
            <a:off x="358778" y="2420938"/>
            <a:ext cx="8785225" cy="3600450"/>
          </a:xfrm>
        </p:spPr>
        <p:txBody>
          <a:bodyPr lIns="65306" tIns="32653" rIns="65306" bIns="32653" anchor="ctr"/>
          <a:lstStyle/>
          <a:p>
            <a:pPr eaLnBrk="1" hangingPunct="1">
              <a:lnSpc>
                <a:spcPct val="80000"/>
              </a:lnSpc>
            </a:pPr>
            <a:r>
              <a:rPr lang="sl-SI" sz="1400" dirty="0"/>
              <a:t/>
            </a:r>
            <a:br>
              <a:rPr lang="sl-SI" sz="1400" dirty="0"/>
            </a:br>
            <a:endParaRPr lang="en-US" sz="1400" b="1" dirty="0"/>
          </a:p>
        </p:txBody>
      </p:sp>
      <p:sp>
        <p:nvSpPr>
          <p:cNvPr id="7171" name="AutoShape 5" descr="http://www.clker.com/cliparts/k/m/q/D/b/p/hibiscus.svg"/>
          <p:cNvSpPr>
            <a:spLocks noChangeAspect="1" noChangeArrowheads="1"/>
          </p:cNvSpPr>
          <p:nvPr/>
        </p:nvSpPr>
        <p:spPr bwMode="auto">
          <a:xfrm>
            <a:off x="155576" y="-144461"/>
            <a:ext cx="304800" cy="304801"/>
          </a:xfrm>
          <a:prstGeom prst="rect">
            <a:avLst/>
          </a:prstGeom>
          <a:noFill/>
          <a:ln w="9525">
            <a:noFill/>
            <a:miter lim="800000"/>
            <a:headEnd/>
            <a:tailEnd/>
          </a:ln>
        </p:spPr>
        <p:txBody>
          <a:bodyPr lIns="87259" tIns="43630" rIns="87259" bIns="43630"/>
          <a:lstStyle/>
          <a:p>
            <a:endParaRPr lang="en-US"/>
          </a:p>
        </p:txBody>
      </p:sp>
      <p:sp>
        <p:nvSpPr>
          <p:cNvPr id="7172" name="AutoShape 7" descr="http://www.clker.com/cliparts/k/m/q/D/b/p/hibiscus.svg"/>
          <p:cNvSpPr>
            <a:spLocks noChangeAspect="1" noChangeArrowheads="1"/>
          </p:cNvSpPr>
          <p:nvPr/>
        </p:nvSpPr>
        <p:spPr bwMode="auto">
          <a:xfrm>
            <a:off x="155576" y="-144461"/>
            <a:ext cx="304800" cy="304801"/>
          </a:xfrm>
          <a:prstGeom prst="rect">
            <a:avLst/>
          </a:prstGeom>
          <a:noFill/>
          <a:ln w="9525">
            <a:noFill/>
            <a:miter lim="800000"/>
            <a:headEnd/>
            <a:tailEnd/>
          </a:ln>
        </p:spPr>
        <p:txBody>
          <a:bodyPr lIns="87259" tIns="43630" rIns="87259" bIns="43630"/>
          <a:lstStyle/>
          <a:p>
            <a:endParaRPr lang="en-US"/>
          </a:p>
        </p:txBody>
      </p:sp>
      <p:sp>
        <p:nvSpPr>
          <p:cNvPr id="7173" name="AutoShape 9" descr="http://www.clker.com/cliparts/k/m/q/D/b/p/hibiscus.svg"/>
          <p:cNvSpPr>
            <a:spLocks noChangeAspect="1" noChangeArrowheads="1"/>
          </p:cNvSpPr>
          <p:nvPr/>
        </p:nvSpPr>
        <p:spPr bwMode="auto">
          <a:xfrm>
            <a:off x="155576" y="-144461"/>
            <a:ext cx="304800" cy="304801"/>
          </a:xfrm>
          <a:prstGeom prst="rect">
            <a:avLst/>
          </a:prstGeom>
          <a:noFill/>
          <a:ln w="9525">
            <a:noFill/>
            <a:miter lim="800000"/>
            <a:headEnd/>
            <a:tailEnd/>
          </a:ln>
        </p:spPr>
        <p:txBody>
          <a:bodyPr lIns="87259" tIns="43630" rIns="87259" bIns="43630"/>
          <a:lstStyle/>
          <a:p>
            <a:endParaRPr lang="en-US"/>
          </a:p>
        </p:txBody>
      </p:sp>
      <p:sp>
        <p:nvSpPr>
          <p:cNvPr id="7175" name="TextBox 7"/>
          <p:cNvSpPr txBox="1">
            <a:spLocks noChangeArrowheads="1"/>
          </p:cNvSpPr>
          <p:nvPr/>
        </p:nvSpPr>
        <p:spPr bwMode="auto">
          <a:xfrm>
            <a:off x="0" y="0"/>
            <a:ext cx="8305800" cy="560779"/>
          </a:xfrm>
          <a:prstGeom prst="rect">
            <a:avLst/>
          </a:prstGeom>
          <a:noFill/>
          <a:ln w="9525">
            <a:noFill/>
            <a:miter lim="800000"/>
            <a:headEnd/>
            <a:tailEnd/>
          </a:ln>
        </p:spPr>
        <p:txBody>
          <a:bodyPr wrap="square" lIns="87259" tIns="43630" rIns="87259" bIns="43630">
            <a:spAutoFit/>
          </a:bodyPr>
          <a:lstStyle/>
          <a:p>
            <a:pPr algn="ctr"/>
            <a:r>
              <a:rPr lang="en-US" sz="3100" b="1" dirty="0" smtClean="0">
                <a:latin typeface="Tahoma" pitchFamily="34" charset="0"/>
                <a:cs typeface="Tahoma" pitchFamily="34" charset="0"/>
              </a:rPr>
              <a:t>BACKGROUND</a:t>
            </a:r>
            <a:endParaRPr lang="en-MY" sz="3100" b="1" dirty="0">
              <a:latin typeface="Tahoma" pitchFamily="34" charset="0"/>
              <a:cs typeface="Tahoma" pitchFamily="34" charset="0"/>
            </a:endParaRPr>
          </a:p>
        </p:txBody>
      </p:sp>
      <p:sp>
        <p:nvSpPr>
          <p:cNvPr id="13" name="Rounded Rectangle 12"/>
          <p:cNvSpPr/>
          <p:nvPr/>
        </p:nvSpPr>
        <p:spPr>
          <a:xfrm>
            <a:off x="490463" y="1143000"/>
            <a:ext cx="8424937" cy="4958264"/>
          </a:xfrm>
          <a:prstGeom prst="roundRect">
            <a:avLst/>
          </a:prstGeom>
          <a:solidFill>
            <a:schemeClr val="accent6">
              <a:lumMod val="20000"/>
              <a:lumOff val="80000"/>
            </a:schemeClr>
          </a:solidFill>
          <a:ln/>
        </p:spPr>
        <p:style>
          <a:lnRef idx="0">
            <a:schemeClr val="accent5"/>
          </a:lnRef>
          <a:fillRef idx="3">
            <a:schemeClr val="accent5"/>
          </a:fillRef>
          <a:effectRef idx="3">
            <a:schemeClr val="accent5"/>
          </a:effectRef>
          <a:fontRef idx="minor">
            <a:schemeClr val="lt1"/>
          </a:fontRef>
        </p:style>
        <p:txBody>
          <a:bodyPr lIns="87259" tIns="43630" rIns="87259" bIns="43630" rtlCol="0" anchor="ctr"/>
          <a:lstStyle/>
          <a:p>
            <a:pPr marL="218147" indent="-218147" algn="just">
              <a:buFont typeface="Wingdings" pitchFamily="2" charset="2"/>
              <a:buChar char="§"/>
            </a:pPr>
            <a:endParaRPr lang="en-US" dirty="0" smtClean="0">
              <a:solidFill>
                <a:schemeClr val="tx1"/>
              </a:solidFill>
            </a:endParaRPr>
          </a:p>
          <a:p>
            <a:pPr marL="218147" indent="-218147" algn="just">
              <a:buFont typeface="Wingdings" pitchFamily="2" charset="2"/>
              <a:buChar char="§"/>
            </a:pPr>
            <a:r>
              <a:rPr lang="en-US" dirty="0" smtClean="0">
                <a:solidFill>
                  <a:schemeClr val="tx1"/>
                </a:solidFill>
              </a:rPr>
              <a:t>United Nations Statistics Division (</a:t>
            </a:r>
            <a:r>
              <a:rPr lang="en-MY" dirty="0" smtClean="0">
                <a:solidFill>
                  <a:schemeClr val="tx1"/>
                </a:solidFill>
              </a:rPr>
              <a:t>UNSD) </a:t>
            </a:r>
            <a:r>
              <a:rPr lang="en-MY" dirty="0">
                <a:solidFill>
                  <a:schemeClr val="tx1"/>
                </a:solidFill>
              </a:rPr>
              <a:t>has </a:t>
            </a:r>
            <a:r>
              <a:rPr lang="en-MY" dirty="0" smtClean="0">
                <a:solidFill>
                  <a:schemeClr val="tx1"/>
                </a:solidFill>
              </a:rPr>
              <a:t>conducted a </a:t>
            </a:r>
            <a:r>
              <a:rPr lang="en-MY" dirty="0">
                <a:solidFill>
                  <a:schemeClr val="tx1"/>
                </a:solidFill>
              </a:rPr>
              <a:t>development account </a:t>
            </a:r>
            <a:r>
              <a:rPr lang="en-MY" dirty="0" smtClean="0">
                <a:solidFill>
                  <a:schemeClr val="tx1"/>
                </a:solidFill>
              </a:rPr>
              <a:t>project “</a:t>
            </a:r>
            <a:r>
              <a:rPr lang="ms-MY" dirty="0" err="1" smtClean="0">
                <a:solidFill>
                  <a:schemeClr val="tx1"/>
                </a:solidFill>
              </a:rPr>
              <a:t>Supporting</a:t>
            </a:r>
            <a:r>
              <a:rPr lang="ms-MY" dirty="0" smtClean="0">
                <a:solidFill>
                  <a:schemeClr val="tx1"/>
                </a:solidFill>
              </a:rPr>
              <a:t> Member </a:t>
            </a:r>
            <a:r>
              <a:rPr lang="ms-MY" dirty="0" err="1" smtClean="0">
                <a:solidFill>
                  <a:schemeClr val="tx1"/>
                </a:solidFill>
              </a:rPr>
              <a:t>States</a:t>
            </a:r>
            <a:r>
              <a:rPr lang="ms-MY" dirty="0" smtClean="0">
                <a:solidFill>
                  <a:schemeClr val="tx1"/>
                </a:solidFill>
              </a:rPr>
              <a:t> in </a:t>
            </a:r>
            <a:r>
              <a:rPr lang="ms-MY" dirty="0" err="1" smtClean="0">
                <a:solidFill>
                  <a:schemeClr val="tx1"/>
                </a:solidFill>
              </a:rPr>
              <a:t>Developing</a:t>
            </a:r>
            <a:r>
              <a:rPr lang="ms-MY" dirty="0" smtClean="0">
                <a:solidFill>
                  <a:schemeClr val="tx1"/>
                </a:solidFill>
              </a:rPr>
              <a:t> </a:t>
            </a:r>
            <a:r>
              <a:rPr lang="ms-MY" dirty="0" err="1" smtClean="0">
                <a:solidFill>
                  <a:schemeClr val="tx1"/>
                </a:solidFill>
              </a:rPr>
              <a:t>and</a:t>
            </a:r>
            <a:r>
              <a:rPr lang="ms-MY" dirty="0" smtClean="0">
                <a:solidFill>
                  <a:schemeClr val="tx1"/>
                </a:solidFill>
              </a:rPr>
              <a:t> </a:t>
            </a:r>
            <a:r>
              <a:rPr lang="ms-MY" dirty="0" err="1" smtClean="0">
                <a:solidFill>
                  <a:schemeClr val="tx1"/>
                </a:solidFill>
              </a:rPr>
              <a:t>Strengthening</a:t>
            </a:r>
            <a:r>
              <a:rPr lang="ms-MY" dirty="0" smtClean="0">
                <a:solidFill>
                  <a:schemeClr val="tx1"/>
                </a:solidFill>
              </a:rPr>
              <a:t> </a:t>
            </a:r>
            <a:r>
              <a:rPr lang="ms-MY" dirty="0" err="1" smtClean="0">
                <a:solidFill>
                  <a:schemeClr val="tx1"/>
                </a:solidFill>
              </a:rPr>
              <a:t>Environment</a:t>
            </a:r>
            <a:r>
              <a:rPr lang="ms-MY" dirty="0" smtClean="0">
                <a:solidFill>
                  <a:schemeClr val="tx1"/>
                </a:solidFill>
              </a:rPr>
              <a:t> </a:t>
            </a:r>
            <a:r>
              <a:rPr lang="ms-MY" dirty="0" err="1" smtClean="0">
                <a:solidFill>
                  <a:schemeClr val="tx1"/>
                </a:solidFill>
              </a:rPr>
              <a:t>Statistics</a:t>
            </a:r>
            <a:r>
              <a:rPr lang="ms-MY" dirty="0" smtClean="0">
                <a:solidFill>
                  <a:schemeClr val="tx1"/>
                </a:solidFill>
              </a:rPr>
              <a:t> </a:t>
            </a:r>
            <a:r>
              <a:rPr lang="ms-MY" dirty="0" err="1" smtClean="0">
                <a:solidFill>
                  <a:schemeClr val="tx1"/>
                </a:solidFill>
              </a:rPr>
              <a:t>and</a:t>
            </a:r>
            <a:r>
              <a:rPr lang="ms-MY" dirty="0" smtClean="0">
                <a:solidFill>
                  <a:schemeClr val="tx1"/>
                </a:solidFill>
              </a:rPr>
              <a:t> </a:t>
            </a:r>
            <a:r>
              <a:rPr lang="ms-MY" dirty="0" err="1" smtClean="0">
                <a:solidFill>
                  <a:schemeClr val="tx1"/>
                </a:solidFill>
              </a:rPr>
              <a:t>Integrated</a:t>
            </a:r>
            <a:r>
              <a:rPr lang="ms-MY" dirty="0" smtClean="0">
                <a:solidFill>
                  <a:schemeClr val="tx1"/>
                </a:solidFill>
              </a:rPr>
              <a:t> </a:t>
            </a:r>
            <a:r>
              <a:rPr lang="ms-MY" dirty="0" err="1" smtClean="0">
                <a:solidFill>
                  <a:schemeClr val="tx1"/>
                </a:solidFill>
              </a:rPr>
              <a:t>Environmental-Economic</a:t>
            </a:r>
            <a:r>
              <a:rPr lang="ms-MY" dirty="0" smtClean="0">
                <a:solidFill>
                  <a:schemeClr val="tx1"/>
                </a:solidFill>
              </a:rPr>
              <a:t> </a:t>
            </a:r>
            <a:r>
              <a:rPr lang="ms-MY" dirty="0" err="1" smtClean="0">
                <a:solidFill>
                  <a:schemeClr val="tx1"/>
                </a:solidFill>
              </a:rPr>
              <a:t>Accounting</a:t>
            </a:r>
            <a:r>
              <a:rPr lang="ms-MY" dirty="0" smtClean="0">
                <a:solidFill>
                  <a:schemeClr val="tx1"/>
                </a:solidFill>
              </a:rPr>
              <a:t> </a:t>
            </a:r>
            <a:r>
              <a:rPr lang="ms-MY" dirty="0" err="1" smtClean="0">
                <a:solidFill>
                  <a:schemeClr val="tx1"/>
                </a:solidFill>
              </a:rPr>
              <a:t>for</a:t>
            </a:r>
            <a:r>
              <a:rPr lang="ms-MY" dirty="0" smtClean="0">
                <a:solidFill>
                  <a:schemeClr val="tx1"/>
                </a:solidFill>
              </a:rPr>
              <a:t> </a:t>
            </a:r>
            <a:r>
              <a:rPr lang="ms-MY" b="1" dirty="0" err="1" smtClean="0">
                <a:solidFill>
                  <a:schemeClr val="tx1"/>
                </a:solidFill>
              </a:rPr>
              <a:t>Improved</a:t>
            </a:r>
            <a:r>
              <a:rPr lang="ms-MY" b="1" dirty="0" smtClean="0">
                <a:solidFill>
                  <a:schemeClr val="tx1"/>
                </a:solidFill>
              </a:rPr>
              <a:t> </a:t>
            </a:r>
            <a:r>
              <a:rPr lang="ms-MY" b="1" dirty="0" err="1" smtClean="0">
                <a:solidFill>
                  <a:schemeClr val="tx1"/>
                </a:solidFill>
              </a:rPr>
              <a:t>Monitoring</a:t>
            </a:r>
            <a:r>
              <a:rPr lang="ms-MY" b="1" dirty="0" smtClean="0">
                <a:solidFill>
                  <a:schemeClr val="tx1"/>
                </a:solidFill>
              </a:rPr>
              <a:t> </a:t>
            </a:r>
            <a:r>
              <a:rPr lang="ms-MY" dirty="0" err="1" smtClean="0">
                <a:solidFill>
                  <a:schemeClr val="tx1"/>
                </a:solidFill>
              </a:rPr>
              <a:t>of</a:t>
            </a:r>
            <a:r>
              <a:rPr lang="ms-MY" dirty="0" smtClean="0">
                <a:solidFill>
                  <a:schemeClr val="tx1"/>
                </a:solidFill>
              </a:rPr>
              <a:t> </a:t>
            </a:r>
            <a:r>
              <a:rPr lang="ms-MY" dirty="0" err="1" smtClean="0">
                <a:solidFill>
                  <a:schemeClr val="tx1"/>
                </a:solidFill>
              </a:rPr>
              <a:t>Sustainable</a:t>
            </a:r>
            <a:r>
              <a:rPr lang="ms-MY" dirty="0" smtClean="0">
                <a:solidFill>
                  <a:schemeClr val="tx1"/>
                </a:solidFill>
              </a:rPr>
              <a:t> </a:t>
            </a:r>
            <a:r>
              <a:rPr lang="ms-MY" dirty="0" err="1" smtClean="0">
                <a:solidFill>
                  <a:schemeClr val="tx1"/>
                </a:solidFill>
              </a:rPr>
              <a:t>Development</a:t>
            </a:r>
            <a:r>
              <a:rPr lang="ms-MY" dirty="0" smtClean="0">
                <a:solidFill>
                  <a:schemeClr val="tx1"/>
                </a:solidFill>
              </a:rPr>
              <a:t>” </a:t>
            </a:r>
            <a:r>
              <a:rPr lang="en-US" dirty="0" smtClean="0">
                <a:solidFill>
                  <a:schemeClr val="tx1"/>
                </a:solidFill>
              </a:rPr>
              <a:t>for the period of 2016 - 2017 </a:t>
            </a:r>
            <a:r>
              <a:rPr lang="en-MY" dirty="0" smtClean="0">
                <a:solidFill>
                  <a:schemeClr val="tx1"/>
                </a:solidFill>
              </a:rPr>
              <a:t>:</a:t>
            </a:r>
          </a:p>
          <a:p>
            <a:pPr marL="405898" lvl="1" indent="-202949" algn="just">
              <a:buFont typeface="Wingdings" pitchFamily="2" charset="2"/>
              <a:buChar char="v"/>
            </a:pPr>
            <a:r>
              <a:rPr lang="en-US" dirty="0" smtClean="0">
                <a:solidFill>
                  <a:schemeClr val="tx1"/>
                </a:solidFill>
              </a:rPr>
              <a:t>To strengthen the regular and sustained </a:t>
            </a:r>
            <a:r>
              <a:rPr lang="en-US" b="1" dirty="0" smtClean="0">
                <a:solidFill>
                  <a:schemeClr val="tx1"/>
                </a:solidFill>
              </a:rPr>
              <a:t>production of environment statistics</a:t>
            </a:r>
          </a:p>
          <a:p>
            <a:pPr marL="405898" lvl="1" indent="-202949" algn="just">
              <a:buFont typeface="Wingdings" pitchFamily="2" charset="2"/>
              <a:buChar char="v"/>
            </a:pPr>
            <a:r>
              <a:rPr lang="en-US" dirty="0" smtClean="0">
                <a:solidFill>
                  <a:schemeClr val="tx1"/>
                </a:solidFill>
              </a:rPr>
              <a:t>To strengthen the </a:t>
            </a:r>
            <a:r>
              <a:rPr lang="en-US" b="1" dirty="0" smtClean="0">
                <a:solidFill>
                  <a:schemeClr val="tx1"/>
                </a:solidFill>
              </a:rPr>
              <a:t>compilation of environmental-economic accounts </a:t>
            </a:r>
            <a:r>
              <a:rPr lang="en-US" dirty="0" smtClean="0">
                <a:solidFill>
                  <a:schemeClr val="tx1"/>
                </a:solidFill>
              </a:rPr>
              <a:t>and supporting statistics by integrating environment and economic statistics and linking it to policy demand – </a:t>
            </a:r>
            <a:r>
              <a:rPr lang="en-US" b="1" dirty="0" smtClean="0">
                <a:solidFill>
                  <a:schemeClr val="tx1"/>
                </a:solidFill>
              </a:rPr>
              <a:t>Malaysia as a pilot country </a:t>
            </a:r>
          </a:p>
          <a:p>
            <a:pPr marL="730110" lvl="1" indent="-218147" algn="just">
              <a:buFont typeface="Wingdings" pitchFamily="2" charset="2"/>
              <a:buChar char="§"/>
            </a:pPr>
            <a:endParaRPr lang="en-MY" sz="900" dirty="0" smtClean="0">
              <a:solidFill>
                <a:schemeClr val="tx1"/>
              </a:solidFill>
            </a:endParaRPr>
          </a:p>
          <a:p>
            <a:pPr marL="218147" indent="-218147">
              <a:buFont typeface="Wingdings" pitchFamily="2" charset="2"/>
              <a:buChar char="§"/>
            </a:pPr>
            <a:r>
              <a:rPr lang="en-US" dirty="0" smtClean="0">
                <a:solidFill>
                  <a:schemeClr val="tx1"/>
                </a:solidFill>
              </a:rPr>
              <a:t>Objective: To measure the effectiveness of environmental policies/</a:t>
            </a:r>
            <a:r>
              <a:rPr lang="en-US" dirty="0" err="1" smtClean="0">
                <a:solidFill>
                  <a:schemeClr val="tx1"/>
                </a:solidFill>
              </a:rPr>
              <a:t>programmes</a:t>
            </a:r>
            <a:endParaRPr lang="en-US" dirty="0" smtClean="0">
              <a:solidFill>
                <a:schemeClr val="tx1"/>
              </a:solidFill>
            </a:endParaRPr>
          </a:p>
          <a:p>
            <a:pPr marL="218147" indent="-218147">
              <a:buFont typeface="Wingdings" pitchFamily="2" charset="2"/>
              <a:buChar char="§"/>
            </a:pPr>
            <a:endParaRPr lang="en-US" sz="900" dirty="0" smtClean="0">
              <a:solidFill>
                <a:schemeClr val="tx1"/>
              </a:solidFill>
            </a:endParaRPr>
          </a:p>
          <a:p>
            <a:pPr marL="218147" indent="-218147">
              <a:buFont typeface="Wingdings" pitchFamily="2" charset="2"/>
              <a:buChar char="§"/>
            </a:pPr>
            <a:r>
              <a:rPr lang="en-US" dirty="0" smtClean="0">
                <a:solidFill>
                  <a:schemeClr val="tx1"/>
                </a:solidFill>
              </a:rPr>
              <a:t>Project’s outputs: </a:t>
            </a:r>
            <a:r>
              <a:rPr lang="en-US" b="1" i="1" dirty="0" smtClean="0">
                <a:solidFill>
                  <a:schemeClr val="tx1"/>
                </a:solidFill>
              </a:rPr>
              <a:t>Roadmap</a:t>
            </a:r>
            <a:r>
              <a:rPr lang="en-US" b="1" dirty="0" smtClean="0">
                <a:solidFill>
                  <a:schemeClr val="tx1"/>
                </a:solidFill>
              </a:rPr>
              <a:t> SEEA Malaysia </a:t>
            </a:r>
            <a:r>
              <a:rPr lang="en-US" dirty="0" smtClean="0">
                <a:solidFill>
                  <a:schemeClr val="tx1"/>
                </a:solidFill>
              </a:rPr>
              <a:t>and </a:t>
            </a:r>
            <a:r>
              <a:rPr lang="en-US" b="1" dirty="0" smtClean="0">
                <a:solidFill>
                  <a:schemeClr val="tx1"/>
                </a:solidFill>
              </a:rPr>
              <a:t>SEEA Water Account</a:t>
            </a:r>
          </a:p>
          <a:p>
            <a:pPr marL="218147" indent="-218147">
              <a:buFont typeface="Wingdings" pitchFamily="2" charset="2"/>
              <a:buChar char="§"/>
            </a:pPr>
            <a:endParaRPr lang="en-US" sz="900" b="1" dirty="0" smtClean="0">
              <a:solidFill>
                <a:schemeClr val="tx1"/>
              </a:solidFill>
            </a:endParaRPr>
          </a:p>
          <a:p>
            <a:pPr marL="218147" indent="-218147">
              <a:buFont typeface="Wingdings" pitchFamily="2" charset="2"/>
              <a:buChar char="§"/>
            </a:pPr>
            <a:r>
              <a:rPr lang="en-GB" dirty="0" smtClean="0">
                <a:solidFill>
                  <a:schemeClr val="tx1"/>
                </a:solidFill>
              </a:rPr>
              <a:t>National consultant: Dr. Mohd Yusof Saari from UPM</a:t>
            </a:r>
          </a:p>
          <a:p>
            <a:pPr marL="218147" indent="-218147">
              <a:buFont typeface="Wingdings" pitchFamily="2" charset="2"/>
              <a:buChar char="§"/>
            </a:pPr>
            <a:endParaRPr lang="en-US" sz="9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457200" y="1143001"/>
            <a:ext cx="8153400" cy="1938972"/>
          </a:xfrm>
          <a:prstGeom prst="rect">
            <a:avLst/>
          </a:prstGeom>
          <a:noFill/>
          <a:ln w="9525">
            <a:noFill/>
            <a:miter lim="800000"/>
            <a:headEnd/>
            <a:tailEnd/>
          </a:ln>
        </p:spPr>
        <p:txBody>
          <a:bodyPr lIns="91418" tIns="45710" rIns="91418" bIns="45710">
            <a:spAutoFit/>
          </a:bodyPr>
          <a:lstStyle/>
          <a:p>
            <a:pPr marL="463439" indent="-463439" algn="just">
              <a:defRPr/>
            </a:pPr>
            <a:endParaRPr lang="ms-MY" sz="2000" dirty="0">
              <a:latin typeface="Calibri" pitchFamily="34" charset="0"/>
            </a:endParaRPr>
          </a:p>
          <a:p>
            <a:pPr marL="463439" indent="-463439" algn="just">
              <a:defRPr/>
            </a:pPr>
            <a:endParaRPr lang="ms-MY" sz="2000" dirty="0">
              <a:latin typeface="Calibri" pitchFamily="34" charset="0"/>
            </a:endParaRPr>
          </a:p>
          <a:p>
            <a:pPr algn="just">
              <a:defRPr/>
            </a:pPr>
            <a:endParaRPr lang="ms-MY" sz="2000" dirty="0">
              <a:latin typeface="Calibri" pitchFamily="34" charset="0"/>
            </a:endParaRPr>
          </a:p>
          <a:p>
            <a:pPr algn="just">
              <a:defRPr/>
            </a:pPr>
            <a:endParaRPr lang="en-US" sz="2000" dirty="0">
              <a:latin typeface="Calibri" pitchFamily="34" charset="0"/>
            </a:endParaRPr>
          </a:p>
          <a:p>
            <a:pPr marL="457090" indent="-457090" algn="just">
              <a:buFontTx/>
              <a:buAutoNum type="arabicPeriod" startAt="3"/>
              <a:defRPr/>
            </a:pPr>
            <a:endParaRPr lang="en-US" sz="2000" dirty="0">
              <a:latin typeface="Calibri" pitchFamily="34" charset="0"/>
            </a:endParaRPr>
          </a:p>
          <a:p>
            <a:pPr algn="just">
              <a:defRPr/>
            </a:pPr>
            <a:r>
              <a:rPr lang="ms-MY" sz="2000" dirty="0">
                <a:latin typeface="Calibri" pitchFamily="34" charset="0"/>
              </a:rPr>
              <a:t> </a:t>
            </a:r>
            <a:endParaRPr lang="en-US" sz="2000" dirty="0">
              <a:latin typeface="Calibri" pitchFamily="34" charset="0"/>
            </a:endParaRPr>
          </a:p>
        </p:txBody>
      </p:sp>
      <p:sp>
        <p:nvSpPr>
          <p:cNvPr id="20486" name="TextBox 5"/>
          <p:cNvSpPr txBox="1">
            <a:spLocks noChangeArrowheads="1"/>
          </p:cNvSpPr>
          <p:nvPr/>
        </p:nvSpPr>
        <p:spPr bwMode="auto">
          <a:xfrm>
            <a:off x="0" y="2058670"/>
            <a:ext cx="9144000" cy="144653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91418" tIns="45710" rIns="91418" bIns="45710">
            <a:spAutoFit/>
          </a:bodyPr>
          <a:lstStyle/>
          <a:p>
            <a:pPr lvl="0" algn="ctr"/>
            <a:r>
              <a:rPr lang="en-US" sz="4400" b="1" dirty="0" smtClean="0">
                <a:cs typeface="Arial" pitchFamily="34" charset="0"/>
              </a:rPr>
              <a:t>ROADMAP </a:t>
            </a:r>
          </a:p>
          <a:p>
            <a:pPr lvl="0" algn="ctr"/>
            <a:r>
              <a:rPr lang="en-US" sz="4400" b="1" dirty="0" smtClean="0">
                <a:cs typeface="Arial" pitchFamily="34" charset="0"/>
              </a:rPr>
              <a:t>SEEA MALAYSIA</a:t>
            </a:r>
          </a:p>
        </p:txBody>
      </p:sp>
      <p:sp>
        <p:nvSpPr>
          <p:cNvPr id="20484" name="Slide Number Placeholder 1"/>
          <p:cNvSpPr>
            <a:spLocks noGrp="1"/>
          </p:cNvSpPr>
          <p:nvPr>
            <p:ph type="sldNum" sz="quarter" idx="12"/>
          </p:nvPr>
        </p:nvSpPr>
        <p:spPr bwMode="auto">
          <a:xfrm>
            <a:off x="8229600" y="6613527"/>
            <a:ext cx="762000" cy="244475"/>
          </a:xfrm>
          <a:noFill/>
          <a:ln>
            <a:miter lim="800000"/>
            <a:headEnd/>
            <a:tailEnd/>
          </a:ln>
        </p:spPr>
        <p:txBody>
          <a:bodyPr wrap="square" numCol="1" anchor="t" anchorCtr="0" compatLnSpc="1">
            <a:prstTxWarp prst="textNoShape">
              <a:avLst/>
            </a:prstTxWarp>
          </a:bodyPr>
          <a:lstStyle/>
          <a:p>
            <a:fld id="{F3A27A2B-608D-405E-810E-663FDB7E5953}" type="slidenum">
              <a:rPr lang="en-US" b="1" smtClean="0">
                <a:solidFill>
                  <a:schemeClr val="tx1"/>
                </a:solidFill>
              </a:rPr>
              <a:pPr/>
              <a:t>4</a:t>
            </a:fld>
            <a:endParaRPr lang="en-US" b="1" dirty="0" smtClean="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43109" y="4174232"/>
            <a:ext cx="381642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2520229017"/>
              </p:ext>
            </p:extLst>
          </p:nvPr>
        </p:nvGraphicFramePr>
        <p:xfrm>
          <a:off x="576064" y="1052736"/>
          <a:ext cx="8460432"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4800" y="-27384"/>
            <a:ext cx="8604449" cy="750787"/>
          </a:xfrm>
        </p:spPr>
        <p:txBody>
          <a:bodyPr>
            <a:noAutofit/>
          </a:bodyPr>
          <a:lstStyle/>
          <a:p>
            <a:pPr algn="l"/>
            <a:r>
              <a:rPr lang="en-US" sz="2800" b="1" dirty="0" smtClean="0">
                <a:latin typeface="Arial Rounded MT Bold" pitchFamily="34" charset="0"/>
                <a:ea typeface="+mn-ea"/>
                <a:cs typeface="Tahoma" pitchFamily="34" charset="0"/>
              </a:rPr>
              <a:t>ACTIVITY ON PREPARING THE ROADMAP</a:t>
            </a:r>
            <a:endParaRPr lang="en-MY" sz="2800" b="1" dirty="0">
              <a:latin typeface="Arial Rounded MT Bold" pitchFamily="34" charset="0"/>
              <a:ea typeface="+mn-ea"/>
              <a:cs typeface="Tahoma" pitchFamily="34" charset="0"/>
            </a:endParaRPr>
          </a:p>
        </p:txBody>
      </p:sp>
      <p:sp>
        <p:nvSpPr>
          <p:cNvPr id="51" name="TextBox 50"/>
          <p:cNvSpPr txBox="1"/>
          <p:nvPr/>
        </p:nvSpPr>
        <p:spPr>
          <a:xfrm>
            <a:off x="611560" y="1764298"/>
            <a:ext cx="1691680" cy="245795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lIns="87217" tIns="43610" rIns="87217" bIns="43610" rtlCol="0">
            <a:spAutoFit/>
          </a:bodyPr>
          <a:lstStyle/>
          <a:p>
            <a:pPr marL="190477" indent="-190477"/>
            <a:r>
              <a:rPr lang="en-US" sz="1200" dirty="0" err="1">
                <a:latin typeface="Calibri" pitchFamily="34" charset="0"/>
                <a:cs typeface="Arial" pitchFamily="34" charset="0"/>
              </a:rPr>
              <a:t>i</a:t>
            </a:r>
            <a:r>
              <a:rPr lang="en-US" sz="1200" dirty="0">
                <a:latin typeface="Calibri" pitchFamily="34" charset="0"/>
                <a:cs typeface="Arial" pitchFamily="34" charset="0"/>
              </a:rPr>
              <a:t>. 	</a:t>
            </a:r>
            <a:r>
              <a:rPr lang="en-US" sz="1200" dirty="0" smtClean="0">
                <a:latin typeface="Calibri" pitchFamily="34" charset="0"/>
                <a:cs typeface="Arial" pitchFamily="34" charset="0"/>
              </a:rPr>
              <a:t>Appointment of national </a:t>
            </a:r>
            <a:r>
              <a:rPr lang="en-US" sz="1200" dirty="0">
                <a:latin typeface="Calibri" pitchFamily="34" charset="0"/>
                <a:cs typeface="Arial" pitchFamily="34" charset="0"/>
              </a:rPr>
              <a:t>consultant</a:t>
            </a:r>
          </a:p>
          <a:p>
            <a:pPr marL="190477" indent="-190477"/>
            <a:endParaRPr lang="en-US" sz="500" dirty="0">
              <a:latin typeface="Calibri" pitchFamily="34" charset="0"/>
              <a:cs typeface="Arial" pitchFamily="34" charset="0"/>
            </a:endParaRPr>
          </a:p>
          <a:p>
            <a:pPr marL="190477" indent="-190477"/>
            <a:r>
              <a:rPr lang="ms-MY" sz="1200" dirty="0">
                <a:latin typeface="Calibri" pitchFamily="34" charset="0"/>
              </a:rPr>
              <a:t>ii. 	Engagement </a:t>
            </a:r>
            <a:r>
              <a:rPr lang="ms-MY" sz="1200" dirty="0" smtClean="0">
                <a:latin typeface="Calibri" pitchFamily="34" charset="0"/>
              </a:rPr>
              <a:t>with agencies</a:t>
            </a:r>
            <a:endParaRPr lang="en-US" sz="1200" dirty="0">
              <a:latin typeface="Calibri" pitchFamily="34" charset="0"/>
              <a:cs typeface="Arial" pitchFamily="34" charset="0"/>
            </a:endParaRPr>
          </a:p>
          <a:p>
            <a:pPr marL="394560" indent="-204083">
              <a:buFont typeface="Arial" pitchFamily="34" charset="0"/>
              <a:buChar char="•"/>
            </a:pPr>
            <a:r>
              <a:rPr lang="ms-MY" sz="1200" dirty="0" smtClean="0">
                <a:latin typeface="Calibri" pitchFamily="34" charset="0"/>
              </a:rPr>
              <a:t>Awareness on SEEA</a:t>
            </a:r>
            <a:endParaRPr lang="ms-MY" sz="1200" dirty="0">
              <a:latin typeface="Calibri" pitchFamily="34" charset="0"/>
            </a:endParaRPr>
          </a:p>
          <a:p>
            <a:pPr marL="394560" indent="-204083">
              <a:buFont typeface="Arial" pitchFamily="34" charset="0"/>
              <a:buChar char="•"/>
            </a:pPr>
            <a:r>
              <a:rPr lang="ms-MY" sz="1200" dirty="0" smtClean="0">
                <a:latin typeface="Calibri" pitchFamily="34" charset="0"/>
              </a:rPr>
              <a:t>Policy requirement </a:t>
            </a:r>
            <a:endParaRPr lang="ms-MY" sz="1200" dirty="0">
              <a:latin typeface="Calibri" pitchFamily="34" charset="0"/>
            </a:endParaRPr>
          </a:p>
          <a:p>
            <a:pPr marL="394560" indent="-204083">
              <a:buFont typeface="Arial" pitchFamily="34" charset="0"/>
              <a:buChar char="•"/>
            </a:pPr>
            <a:r>
              <a:rPr lang="ms-MY" sz="1200" dirty="0">
                <a:latin typeface="Calibri" pitchFamily="34" charset="0"/>
              </a:rPr>
              <a:t>Potential account</a:t>
            </a:r>
          </a:p>
          <a:p>
            <a:pPr marL="190477"/>
            <a:endParaRPr lang="ms-MY" sz="500" dirty="0">
              <a:latin typeface="Calibri" pitchFamily="34" charset="0"/>
            </a:endParaRPr>
          </a:p>
          <a:p>
            <a:pPr marL="191611" indent="-191611"/>
            <a:r>
              <a:rPr lang="ms-MY" sz="1200" dirty="0">
                <a:latin typeface="Calibri" pitchFamily="34" charset="0"/>
              </a:rPr>
              <a:t>iii</a:t>
            </a:r>
            <a:r>
              <a:rPr lang="ms-MY" sz="1200" dirty="0" smtClean="0">
                <a:latin typeface="Calibri" pitchFamily="34" charset="0"/>
              </a:rPr>
              <a:t>.</a:t>
            </a:r>
            <a:r>
              <a:rPr lang="ms-MY" sz="1200" dirty="0">
                <a:latin typeface="Calibri" pitchFamily="34" charset="0"/>
              </a:rPr>
              <a:t>	</a:t>
            </a:r>
            <a:r>
              <a:rPr lang="ms-MY" sz="1200" dirty="0" smtClean="0">
                <a:latin typeface="Calibri" pitchFamily="34" charset="0"/>
              </a:rPr>
              <a:t>Draft of Roadmap </a:t>
            </a:r>
            <a:r>
              <a:rPr lang="ms-MY" sz="1200" dirty="0">
                <a:latin typeface="Calibri" pitchFamily="34" charset="0"/>
              </a:rPr>
              <a:t>SEEA </a:t>
            </a:r>
            <a:r>
              <a:rPr lang="ms-MY" sz="1200" dirty="0" smtClean="0">
                <a:latin typeface="Calibri" pitchFamily="34" charset="0"/>
              </a:rPr>
              <a:t>to agencies</a:t>
            </a:r>
            <a:endParaRPr lang="ms-MY" sz="1200" dirty="0">
              <a:latin typeface="Calibri" pitchFamily="34" charset="0"/>
            </a:endParaRPr>
          </a:p>
          <a:p>
            <a:endParaRPr lang="ms-MY" sz="1200" dirty="0">
              <a:latin typeface="Calibri" pitchFamily="34" charset="0"/>
            </a:endParaRPr>
          </a:p>
        </p:txBody>
      </p:sp>
      <p:sp>
        <p:nvSpPr>
          <p:cNvPr id="52" name="TextBox 51"/>
          <p:cNvSpPr txBox="1"/>
          <p:nvPr/>
        </p:nvSpPr>
        <p:spPr>
          <a:xfrm>
            <a:off x="2304256" y="1772816"/>
            <a:ext cx="1800200" cy="2273285"/>
          </a:xfrm>
          <a:prstGeom prst="rect">
            <a:avLst/>
          </a:prstGeom>
          <a:noFill/>
          <a:ln>
            <a:noFill/>
          </a:ln>
        </p:spPr>
        <p:txBody>
          <a:bodyPr wrap="square" lIns="87217" tIns="43610" rIns="87217" bIns="43610" rtlCol="0">
            <a:spAutoFit/>
          </a:bodyPr>
          <a:lstStyle/>
          <a:p>
            <a:pPr marL="158750" indent="-158750">
              <a:buAutoNum type="romanLcPeriod"/>
            </a:pPr>
            <a:r>
              <a:rPr lang="en-US" sz="1200" dirty="0">
                <a:latin typeface="Calibri" pitchFamily="34" charset="0"/>
              </a:rPr>
              <a:t>Assessment Mission (UNSD</a:t>
            </a:r>
            <a:r>
              <a:rPr lang="en-US" sz="1200" dirty="0" smtClean="0">
                <a:latin typeface="Calibri" pitchFamily="34" charset="0"/>
              </a:rPr>
              <a:t>)(</a:t>
            </a:r>
            <a:r>
              <a:rPr lang="en-US" sz="1200" dirty="0">
                <a:latin typeface="Calibri" pitchFamily="34" charset="0"/>
              </a:rPr>
              <a:t>19  - 23 Sept)</a:t>
            </a:r>
          </a:p>
          <a:p>
            <a:pPr marL="258505" lvl="1" indent="-134922">
              <a:buFont typeface="Arial" pitchFamily="34" charset="0"/>
              <a:buChar char="•"/>
            </a:pPr>
            <a:r>
              <a:rPr lang="en-US" sz="1200" dirty="0" smtClean="0">
                <a:latin typeface="Calibri" pitchFamily="34" charset="0"/>
              </a:rPr>
              <a:t>Buy in process –High </a:t>
            </a:r>
            <a:r>
              <a:rPr lang="en-US" sz="1200" dirty="0">
                <a:latin typeface="Calibri" pitchFamily="34" charset="0"/>
              </a:rPr>
              <a:t>level </a:t>
            </a:r>
            <a:r>
              <a:rPr lang="en-US" sz="1200" dirty="0" smtClean="0">
                <a:latin typeface="Calibri" pitchFamily="34" charset="0"/>
              </a:rPr>
              <a:t>meeting &amp; </a:t>
            </a:r>
            <a:r>
              <a:rPr lang="en-US" sz="1200" dirty="0">
                <a:latin typeface="Calibri" pitchFamily="34" charset="0"/>
              </a:rPr>
              <a:t>working visit</a:t>
            </a:r>
          </a:p>
          <a:p>
            <a:pPr marL="159065" indent="-159065">
              <a:buAutoNum type="romanLcPeriod"/>
            </a:pPr>
            <a:endParaRPr lang="en-US" sz="500" dirty="0">
              <a:latin typeface="Calibri" pitchFamily="34" charset="0"/>
            </a:endParaRPr>
          </a:p>
          <a:p>
            <a:pPr marL="202949" lvl="1" indent="-202949">
              <a:buAutoNum type="romanLcPeriod" startAt="2"/>
            </a:pPr>
            <a:r>
              <a:rPr lang="en-US" sz="1200" dirty="0">
                <a:latin typeface="Calibri" pitchFamily="34" charset="0"/>
              </a:rPr>
              <a:t>Review Roadmap SEEA </a:t>
            </a:r>
            <a:r>
              <a:rPr lang="en-US" sz="1200" dirty="0" smtClean="0">
                <a:latin typeface="Calibri" pitchFamily="34" charset="0"/>
              </a:rPr>
              <a:t>– comment from UNSD &amp; agencies</a:t>
            </a:r>
            <a:endParaRPr lang="en-US" sz="1200" dirty="0">
              <a:latin typeface="Calibri" pitchFamily="34" charset="0"/>
            </a:endParaRPr>
          </a:p>
          <a:p>
            <a:pPr marL="202949" lvl="1" indent="-202949">
              <a:buAutoNum type="romanLcPeriod" startAt="2"/>
            </a:pPr>
            <a:endParaRPr lang="en-US" sz="500" dirty="0">
              <a:latin typeface="Calibri" pitchFamily="34" charset="0"/>
            </a:endParaRPr>
          </a:p>
          <a:p>
            <a:pPr marL="202949" lvl="1" indent="-202949">
              <a:buAutoNum type="romanLcPeriod" startAt="2"/>
            </a:pPr>
            <a:r>
              <a:rPr lang="en-US" sz="1200" dirty="0">
                <a:latin typeface="Calibri" pitchFamily="34" charset="0"/>
              </a:rPr>
              <a:t>Training </a:t>
            </a:r>
            <a:r>
              <a:rPr lang="en-US" sz="1200" dirty="0" smtClean="0">
                <a:latin typeface="Calibri" pitchFamily="34" charset="0"/>
              </a:rPr>
              <a:t>Workshop on </a:t>
            </a:r>
            <a:r>
              <a:rPr lang="en-US" sz="1200" dirty="0">
                <a:latin typeface="Calibri" pitchFamily="34" charset="0"/>
              </a:rPr>
              <a:t>SEEA (UNSD)        </a:t>
            </a:r>
            <a:r>
              <a:rPr lang="en-US" sz="1200" dirty="0" smtClean="0">
                <a:latin typeface="Calibri" pitchFamily="34" charset="0"/>
              </a:rPr>
              <a:t>         </a:t>
            </a:r>
            <a:r>
              <a:rPr lang="en-US" sz="1200" dirty="0">
                <a:latin typeface="Calibri" pitchFamily="34" charset="0"/>
              </a:rPr>
              <a:t>(26 – 30 Sept)</a:t>
            </a:r>
          </a:p>
        </p:txBody>
      </p:sp>
      <p:sp>
        <p:nvSpPr>
          <p:cNvPr id="53" name="TextBox 52"/>
          <p:cNvSpPr txBox="1"/>
          <p:nvPr/>
        </p:nvSpPr>
        <p:spPr>
          <a:xfrm>
            <a:off x="5867400" y="1772816"/>
            <a:ext cx="1769340" cy="1827009"/>
          </a:xfrm>
          <a:prstGeom prst="rect">
            <a:avLst/>
          </a:prstGeom>
          <a:noFill/>
          <a:ln>
            <a:noFill/>
          </a:ln>
        </p:spPr>
        <p:txBody>
          <a:bodyPr wrap="square" lIns="87217" tIns="43610" rIns="87217" bIns="43610" rtlCol="0">
            <a:spAutoFit/>
          </a:bodyPr>
          <a:lstStyle/>
          <a:p>
            <a:r>
              <a:rPr lang="en-US" sz="1200" dirty="0" smtClean="0">
                <a:latin typeface="Calibri" pitchFamily="34" charset="0"/>
              </a:rPr>
              <a:t>Meeting with EPU </a:t>
            </a:r>
            <a:r>
              <a:rPr lang="en-US" sz="1200" dirty="0">
                <a:latin typeface="Calibri" pitchFamily="34" charset="0"/>
              </a:rPr>
              <a:t>&amp; </a:t>
            </a:r>
            <a:r>
              <a:rPr lang="en-US" sz="1200" dirty="0" smtClean="0">
                <a:latin typeface="Calibri" pitchFamily="34" charset="0"/>
              </a:rPr>
              <a:t>ministries: </a:t>
            </a:r>
            <a:endParaRPr lang="en-US" sz="1200" dirty="0">
              <a:latin typeface="Calibri" pitchFamily="34" charset="0"/>
            </a:endParaRPr>
          </a:p>
          <a:p>
            <a:pPr marL="168935" indent="-168935">
              <a:buFont typeface="+mj-lt"/>
              <a:buAutoNum type="romanLcPeriod"/>
            </a:pPr>
            <a:r>
              <a:rPr lang="en-US" sz="1200" dirty="0" smtClean="0">
                <a:latin typeface="Calibri" pitchFamily="34" charset="0"/>
              </a:rPr>
              <a:t>Set up governance</a:t>
            </a:r>
            <a:endParaRPr lang="en-US" sz="1200" dirty="0">
              <a:latin typeface="Calibri" pitchFamily="34" charset="0"/>
            </a:endParaRPr>
          </a:p>
          <a:p>
            <a:pPr marL="191611" indent="-79365">
              <a:buFont typeface="Arial" pitchFamily="34" charset="0"/>
              <a:buChar char="•"/>
            </a:pPr>
            <a:r>
              <a:rPr lang="en-US" sz="1200" dirty="0" smtClean="0">
                <a:latin typeface="Calibri" pitchFamily="34" charset="0"/>
              </a:rPr>
              <a:t>Membership</a:t>
            </a:r>
            <a:endParaRPr lang="en-US" sz="1200" dirty="0">
              <a:latin typeface="Calibri" pitchFamily="34" charset="0"/>
            </a:endParaRPr>
          </a:p>
          <a:p>
            <a:pPr marL="191611" indent="-79365">
              <a:buFont typeface="Arial" pitchFamily="34" charset="0"/>
              <a:buChar char="•"/>
            </a:pPr>
            <a:r>
              <a:rPr lang="en-US" sz="1200" dirty="0" smtClean="0">
                <a:latin typeface="Calibri" pitchFamily="34" charset="0"/>
              </a:rPr>
              <a:t>Term of reference</a:t>
            </a:r>
            <a:endParaRPr lang="en-US" sz="1200" dirty="0">
              <a:latin typeface="Calibri" pitchFamily="34" charset="0"/>
            </a:endParaRPr>
          </a:p>
          <a:p>
            <a:pPr marL="191611" indent="-79365">
              <a:buFont typeface="Arial" pitchFamily="34" charset="0"/>
              <a:buChar char="•"/>
            </a:pPr>
            <a:endParaRPr lang="en-US" sz="500" dirty="0">
              <a:latin typeface="Calibri" pitchFamily="34" charset="0"/>
            </a:endParaRPr>
          </a:p>
          <a:p>
            <a:pPr>
              <a:tabLst>
                <a:tab pos="168935" algn="l"/>
              </a:tabLst>
            </a:pPr>
            <a:r>
              <a:rPr lang="en-US" sz="1200" dirty="0">
                <a:latin typeface="Calibri" pitchFamily="34" charset="0"/>
              </a:rPr>
              <a:t>ii.  Roadmap </a:t>
            </a:r>
            <a:r>
              <a:rPr lang="en-US" sz="1200" dirty="0" smtClean="0">
                <a:latin typeface="Calibri" pitchFamily="34" charset="0"/>
              </a:rPr>
              <a:t> SEEA</a:t>
            </a:r>
            <a:r>
              <a:rPr lang="en-US" sz="1200" dirty="0">
                <a:latin typeface="Calibri" pitchFamily="34" charset="0"/>
              </a:rPr>
              <a:t>:</a:t>
            </a:r>
          </a:p>
          <a:p>
            <a:pPr marL="179388" indent="-85725">
              <a:buFont typeface="Arial" pitchFamily="34" charset="0"/>
              <a:buChar char="•"/>
            </a:pPr>
            <a:r>
              <a:rPr lang="ms-MY" sz="1200" dirty="0" smtClean="0">
                <a:latin typeface="Calibri" pitchFamily="34" charset="0"/>
              </a:rPr>
              <a:t>Water account</a:t>
            </a:r>
          </a:p>
          <a:p>
            <a:pPr marL="179388" indent="-85725">
              <a:buFont typeface="Arial" pitchFamily="34" charset="0"/>
              <a:buChar char="•"/>
            </a:pPr>
            <a:r>
              <a:rPr lang="ms-MY" sz="1200" dirty="0" smtClean="0">
                <a:latin typeface="Calibri" pitchFamily="34" charset="0"/>
              </a:rPr>
              <a:t>SEEA </a:t>
            </a:r>
            <a:r>
              <a:rPr lang="ms-MY" sz="1200" dirty="0">
                <a:latin typeface="Calibri" pitchFamily="34" charset="0"/>
              </a:rPr>
              <a:t>Development </a:t>
            </a:r>
            <a:r>
              <a:rPr lang="ms-MY" sz="1200" dirty="0" smtClean="0">
                <a:latin typeface="Calibri" pitchFamily="34" charset="0"/>
              </a:rPr>
              <a:t>Plan </a:t>
            </a:r>
            <a:r>
              <a:rPr lang="ms-MY" sz="1200" dirty="0">
                <a:latin typeface="Calibri" pitchFamily="34" charset="0"/>
              </a:rPr>
              <a:t>2016 -2020</a:t>
            </a:r>
          </a:p>
        </p:txBody>
      </p:sp>
      <p:sp>
        <p:nvSpPr>
          <p:cNvPr id="54" name="TextBox 53"/>
          <p:cNvSpPr txBox="1"/>
          <p:nvPr/>
        </p:nvSpPr>
        <p:spPr>
          <a:xfrm>
            <a:off x="7654309" y="1704876"/>
            <a:ext cx="1337291" cy="642070"/>
          </a:xfrm>
          <a:prstGeom prst="rect">
            <a:avLst/>
          </a:prstGeom>
          <a:noFill/>
          <a:ln>
            <a:noFill/>
          </a:ln>
        </p:spPr>
        <p:txBody>
          <a:bodyPr wrap="square" lIns="87217" tIns="43610" rIns="87217" bIns="43610" rtlCol="0">
            <a:spAutoFit/>
          </a:bodyPr>
          <a:lstStyle/>
          <a:p>
            <a:r>
              <a:rPr lang="en-US" sz="1200" dirty="0" smtClean="0">
                <a:latin typeface="Calibri" pitchFamily="34" charset="0"/>
              </a:rPr>
              <a:t>Submit the draft of </a:t>
            </a:r>
            <a:r>
              <a:rPr lang="en-US" sz="1200" dirty="0" err="1" smtClean="0">
                <a:latin typeface="Calibri" pitchFamily="34" charset="0"/>
              </a:rPr>
              <a:t>RoadMap</a:t>
            </a:r>
            <a:r>
              <a:rPr lang="en-US" sz="1200" dirty="0" smtClean="0">
                <a:latin typeface="Calibri" pitchFamily="34" charset="0"/>
              </a:rPr>
              <a:t> </a:t>
            </a:r>
            <a:r>
              <a:rPr lang="en-US" sz="1200" dirty="0">
                <a:latin typeface="Calibri" pitchFamily="34" charset="0"/>
              </a:rPr>
              <a:t>SEEA </a:t>
            </a:r>
            <a:r>
              <a:rPr lang="en-US" sz="1200" dirty="0" smtClean="0">
                <a:latin typeface="Calibri" pitchFamily="34" charset="0"/>
              </a:rPr>
              <a:t>to the UNSD</a:t>
            </a:r>
            <a:endParaRPr lang="en-US" sz="1200" dirty="0">
              <a:latin typeface="Calibri" pitchFamily="34" charset="0"/>
            </a:endParaRPr>
          </a:p>
        </p:txBody>
      </p:sp>
      <p:sp>
        <p:nvSpPr>
          <p:cNvPr id="14" name="TextBox 13"/>
          <p:cNvSpPr txBox="1"/>
          <p:nvPr/>
        </p:nvSpPr>
        <p:spPr>
          <a:xfrm>
            <a:off x="4067944" y="1808142"/>
            <a:ext cx="1800200" cy="182700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lIns="87217" tIns="43610" rIns="87217" bIns="43610" rtlCol="0">
            <a:spAutoFit/>
          </a:bodyPr>
          <a:lstStyle/>
          <a:p>
            <a:r>
              <a:rPr lang="ms-MY" sz="1200" dirty="0">
                <a:latin typeface="Calibri" pitchFamily="34" charset="0"/>
              </a:rPr>
              <a:t>Stakeholder </a:t>
            </a:r>
            <a:r>
              <a:rPr lang="ms-MY" sz="1200" dirty="0" smtClean="0">
                <a:latin typeface="Calibri" pitchFamily="34" charset="0"/>
              </a:rPr>
              <a:t>Consultation </a:t>
            </a:r>
            <a:r>
              <a:rPr lang="ms-MY" sz="1200" dirty="0">
                <a:latin typeface="Calibri" pitchFamily="34" charset="0"/>
              </a:rPr>
              <a:t>Workshop</a:t>
            </a:r>
          </a:p>
          <a:p>
            <a:pPr marL="123584" indent="-123584">
              <a:buFont typeface="Arial" pitchFamily="34" charset="0"/>
              <a:buChar char="•"/>
            </a:pPr>
            <a:r>
              <a:rPr lang="ms-MY" sz="1200" dirty="0" smtClean="0">
                <a:latin typeface="Calibri" pitchFamily="34" charset="0"/>
              </a:rPr>
              <a:t>Present the draft of Roadmap </a:t>
            </a:r>
            <a:r>
              <a:rPr lang="ms-MY" sz="1200" dirty="0">
                <a:latin typeface="Calibri" pitchFamily="34" charset="0"/>
              </a:rPr>
              <a:t>SEEA:</a:t>
            </a:r>
          </a:p>
          <a:p>
            <a:pPr marL="204083" indent="-204083">
              <a:buFont typeface="Arial" pitchFamily="34" charset="0"/>
              <a:buChar char="•"/>
            </a:pPr>
            <a:endParaRPr lang="ms-MY" sz="500" dirty="0">
              <a:latin typeface="Calibri" pitchFamily="34" charset="0"/>
            </a:endParaRPr>
          </a:p>
          <a:p>
            <a:pPr marL="247167" indent="-134922">
              <a:buFont typeface="Wingdings" pitchFamily="2" charset="2"/>
              <a:buChar char="Ø"/>
            </a:pPr>
            <a:r>
              <a:rPr lang="ms-MY" sz="1200" dirty="0">
                <a:latin typeface="Calibri" pitchFamily="34" charset="0"/>
              </a:rPr>
              <a:t>Governance</a:t>
            </a:r>
          </a:p>
          <a:p>
            <a:pPr marL="247167" indent="-134922">
              <a:buFont typeface="Wingdings" pitchFamily="2" charset="2"/>
              <a:buChar char="Ø"/>
            </a:pPr>
            <a:r>
              <a:rPr lang="ms-MY" sz="1200" dirty="0" smtClean="0">
                <a:latin typeface="Calibri" pitchFamily="34" charset="0"/>
              </a:rPr>
              <a:t>Water account</a:t>
            </a:r>
            <a:endParaRPr lang="ms-MY" sz="1200" dirty="0">
              <a:latin typeface="Calibri" pitchFamily="34" charset="0"/>
            </a:endParaRPr>
          </a:p>
          <a:p>
            <a:pPr marL="247167" indent="-134922">
              <a:buFont typeface="Wingdings" pitchFamily="2" charset="2"/>
              <a:buChar char="Ø"/>
            </a:pPr>
            <a:r>
              <a:rPr lang="ms-MY" sz="1200" dirty="0">
                <a:latin typeface="Calibri" pitchFamily="34" charset="0"/>
              </a:rPr>
              <a:t>SEEA Development Plan 2016 -2020</a:t>
            </a:r>
          </a:p>
          <a:p>
            <a:endParaRPr lang="en-US" sz="1200" dirty="0">
              <a:latin typeface="Calibri" pitchFamily="34" charset="0"/>
              <a:cs typeface="Arial" pitchFamily="34" charset="0"/>
            </a:endParaRPr>
          </a:p>
        </p:txBody>
      </p:sp>
      <p:graphicFrame>
        <p:nvGraphicFramePr>
          <p:cNvPr id="29" name="Content Placeholder 3"/>
          <p:cNvGraphicFramePr>
            <a:graphicFrameLocks/>
          </p:cNvGraphicFramePr>
          <p:nvPr>
            <p:extLst>
              <p:ext uri="{D42A27DB-BD31-4B8C-83A1-F6EECF244321}">
                <p14:modId xmlns:p14="http://schemas.microsoft.com/office/powerpoint/2010/main" val="689369928"/>
              </p:ext>
            </p:extLst>
          </p:nvPr>
        </p:nvGraphicFramePr>
        <p:xfrm>
          <a:off x="3923928" y="3505200"/>
          <a:ext cx="5112568"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TextBox 29"/>
          <p:cNvSpPr txBox="1"/>
          <p:nvPr/>
        </p:nvSpPr>
        <p:spPr>
          <a:xfrm>
            <a:off x="4032448" y="4876800"/>
            <a:ext cx="1800200" cy="1273012"/>
          </a:xfrm>
          <a:prstGeom prst="rect">
            <a:avLst/>
          </a:prstGeom>
          <a:noFill/>
          <a:ln>
            <a:noFill/>
          </a:ln>
        </p:spPr>
        <p:txBody>
          <a:bodyPr wrap="square" lIns="87217" tIns="43610" rIns="87217" bIns="43610" rtlCol="0">
            <a:spAutoFit/>
          </a:bodyPr>
          <a:lstStyle/>
          <a:p>
            <a:pPr defTabSz="1076325"/>
            <a:r>
              <a:rPr lang="en-US" sz="1200" dirty="0">
                <a:latin typeface="Calibri" pitchFamily="34" charset="0"/>
              </a:rPr>
              <a:t>Technical Assistance  (UNSD &amp; </a:t>
            </a:r>
            <a:r>
              <a:rPr lang="en-US" sz="1200" dirty="0" smtClean="0">
                <a:latin typeface="Calibri" pitchFamily="34" charset="0"/>
              </a:rPr>
              <a:t>Stats Denmark</a:t>
            </a:r>
            <a:r>
              <a:rPr lang="en-US" sz="1200" dirty="0">
                <a:latin typeface="Calibri" pitchFamily="34" charset="0"/>
              </a:rPr>
              <a:t>): </a:t>
            </a:r>
          </a:p>
          <a:p>
            <a:pPr marL="123584" indent="-123584">
              <a:buFont typeface="+mj-lt"/>
              <a:buAutoNum type="romanLcPeriod"/>
            </a:pPr>
            <a:r>
              <a:rPr lang="en-US" sz="1200" dirty="0" smtClean="0">
                <a:latin typeface="Calibri" pitchFamily="34" charset="0"/>
              </a:rPr>
              <a:t>Assess &amp; evaluate the energy Account </a:t>
            </a:r>
            <a:endParaRPr lang="en-US" sz="1200" dirty="0">
              <a:latin typeface="Calibri" pitchFamily="34" charset="0"/>
            </a:endParaRPr>
          </a:p>
          <a:p>
            <a:pPr marL="123584" indent="-123584">
              <a:buFont typeface="+mj-lt"/>
              <a:buAutoNum type="romanLcPeriod"/>
            </a:pPr>
            <a:endParaRPr lang="en-US" sz="500" dirty="0">
              <a:latin typeface="Calibri" pitchFamily="34" charset="0"/>
            </a:endParaRPr>
          </a:p>
          <a:p>
            <a:pPr marL="123584" indent="-123584">
              <a:buFont typeface="+mj-lt"/>
              <a:buAutoNum type="romanLcPeriod"/>
            </a:pPr>
            <a:r>
              <a:rPr lang="en-US" sz="1200" dirty="0" smtClean="0">
                <a:latin typeface="Calibri" pitchFamily="34" charset="0"/>
              </a:rPr>
              <a:t>Air Emissions Account</a:t>
            </a:r>
            <a:endParaRPr lang="en-US" sz="1200" dirty="0">
              <a:latin typeface="Calibri" pitchFamily="34" charset="0"/>
            </a:endParaRPr>
          </a:p>
          <a:p>
            <a:pPr marL="204083" indent="-204083">
              <a:buFont typeface="Arial" pitchFamily="34" charset="0"/>
              <a:buChar char="•"/>
            </a:pPr>
            <a:endParaRPr lang="en-US" sz="1200" dirty="0">
              <a:latin typeface="Calibri" pitchFamily="34" charset="0"/>
            </a:endParaRPr>
          </a:p>
        </p:txBody>
      </p:sp>
      <p:sp>
        <p:nvSpPr>
          <p:cNvPr id="31" name="TextBox 30"/>
          <p:cNvSpPr txBox="1"/>
          <p:nvPr/>
        </p:nvSpPr>
        <p:spPr>
          <a:xfrm>
            <a:off x="5803032" y="4876800"/>
            <a:ext cx="1512168" cy="1457677"/>
          </a:xfrm>
          <a:prstGeom prst="rect">
            <a:avLst/>
          </a:prstGeom>
          <a:noFill/>
          <a:ln>
            <a:noFill/>
          </a:ln>
        </p:spPr>
        <p:txBody>
          <a:bodyPr wrap="square" lIns="87217" tIns="43610" rIns="87217" bIns="43610" rtlCol="0">
            <a:spAutoFit/>
          </a:bodyPr>
          <a:lstStyle/>
          <a:p>
            <a:pPr marL="180975" indent="-180975">
              <a:buFont typeface="+mj-lt"/>
              <a:buAutoNum type="romanLcPeriod"/>
            </a:pPr>
            <a:r>
              <a:rPr lang="en-US" sz="1200" dirty="0" smtClean="0">
                <a:latin typeface="Calibri" pitchFamily="34" charset="0"/>
              </a:rPr>
              <a:t>Main User Committee Meeting</a:t>
            </a:r>
          </a:p>
          <a:p>
            <a:pPr marL="180975" indent="-180975">
              <a:buFont typeface="+mj-lt"/>
              <a:buAutoNum type="romanLcPeriod"/>
            </a:pPr>
            <a:endParaRPr lang="en-US" sz="500" dirty="0" smtClean="0">
              <a:latin typeface="Calibri" pitchFamily="34" charset="0"/>
            </a:endParaRPr>
          </a:p>
          <a:p>
            <a:pPr marL="180975" indent="-180975">
              <a:buFont typeface="+mj-lt"/>
              <a:buAutoNum type="romanLcPeriod"/>
            </a:pPr>
            <a:r>
              <a:rPr lang="en-US" sz="1200" dirty="0" smtClean="0">
                <a:latin typeface="Calibri" pitchFamily="34" charset="0"/>
              </a:rPr>
              <a:t>Submit the Roadmap SEEA Malaysia  to the UNSD</a:t>
            </a:r>
            <a:endParaRPr lang="en-US" sz="1200" dirty="0">
              <a:latin typeface="Calibri" pitchFamily="34" charset="0"/>
            </a:endParaRPr>
          </a:p>
        </p:txBody>
      </p:sp>
      <p:sp>
        <p:nvSpPr>
          <p:cNvPr id="32" name="TextBox 31"/>
          <p:cNvSpPr txBox="1"/>
          <p:nvPr/>
        </p:nvSpPr>
        <p:spPr>
          <a:xfrm>
            <a:off x="7524328" y="4876800"/>
            <a:ext cx="1512168" cy="457404"/>
          </a:xfrm>
          <a:prstGeom prst="rect">
            <a:avLst/>
          </a:prstGeom>
          <a:noFill/>
          <a:ln>
            <a:noFill/>
          </a:ln>
        </p:spPr>
        <p:txBody>
          <a:bodyPr wrap="square" lIns="87217" tIns="43610" rIns="87217" bIns="43610" rtlCol="0">
            <a:spAutoFit/>
          </a:bodyPr>
          <a:lstStyle/>
          <a:p>
            <a:r>
              <a:rPr lang="en-US" sz="1200" dirty="0" smtClean="0">
                <a:latin typeface="Calibri" pitchFamily="34" charset="0"/>
              </a:rPr>
              <a:t>Development of the Water Account</a:t>
            </a:r>
            <a:endParaRPr lang="en-US" sz="1200" dirty="0">
              <a:latin typeface="Calibri" pitchFamily="34" charset="0"/>
            </a:endParaRPr>
          </a:p>
        </p:txBody>
      </p:sp>
      <p:sp>
        <p:nvSpPr>
          <p:cNvPr id="33" name="Rectangle 32"/>
          <p:cNvSpPr/>
          <p:nvPr/>
        </p:nvSpPr>
        <p:spPr>
          <a:xfrm rot="16200000">
            <a:off x="-513311" y="1241504"/>
            <a:ext cx="1588897"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2016</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4" name="Rectangle 33"/>
          <p:cNvSpPr/>
          <p:nvPr/>
        </p:nvSpPr>
        <p:spPr>
          <a:xfrm rot="16200000">
            <a:off x="2791417" y="4752384"/>
            <a:ext cx="1588897"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2017</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39" name="Straight Connector 38"/>
          <p:cNvCxnSpPr/>
          <p:nvPr/>
        </p:nvCxnSpPr>
        <p:spPr>
          <a:xfrm>
            <a:off x="3851920" y="3886200"/>
            <a:ext cx="529208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51920" y="3886200"/>
            <a:ext cx="0" cy="28803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descr="Image result for inquirer clipart">
            <a:hlinkClick r:id="rId13"/>
          </p:cNvPr>
          <p:cNvPicPr>
            <a:picLocks noChangeAspect="1" noChangeArrowheads="1"/>
          </p:cNvPicPr>
          <p:nvPr/>
        </p:nvPicPr>
        <p:blipFill>
          <a:blip r:embed="rId14" cstate="print"/>
          <a:srcRect/>
          <a:stretch>
            <a:fillRect/>
          </a:stretch>
        </p:blipFill>
        <p:spPr bwMode="auto">
          <a:xfrm>
            <a:off x="827584" y="4343400"/>
            <a:ext cx="1584176" cy="1905000"/>
          </a:xfrm>
          <a:prstGeom prst="rect">
            <a:avLst/>
          </a:prstGeom>
          <a:noFill/>
        </p:spPr>
      </p:pic>
      <p:sp>
        <p:nvSpPr>
          <p:cNvPr id="38" name="Slide Number Placeholder 41"/>
          <p:cNvSpPr txBox="1">
            <a:spLocks/>
          </p:cNvSpPr>
          <p:nvPr/>
        </p:nvSpPr>
        <p:spPr>
          <a:xfrm>
            <a:off x="6974904"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1603080-2A9A-4790-9363-D3E1EB70CBCE}" type="slidenum">
              <a:rPr kumimoji="0" lang="en-MY"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MY"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00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0"/>
            <a:ext cx="8229600" cy="504056"/>
          </a:xfrm>
          <a:prstGeom prst="rect">
            <a:avLst/>
          </a:prstGeom>
        </p:spPr>
        <p:txBody>
          <a:bodyPr lIns="102393" tIns="51196" rIns="102393" bIns="51196"/>
          <a:lstStyle>
            <a:lvl1pPr algn="ctr" defTabSz="1433671" rtl="0" eaLnBrk="1" latinLnBrk="0" hangingPunct="1">
              <a:spcBef>
                <a:spcPct val="0"/>
              </a:spcBef>
              <a:buNone/>
              <a:defRPr sz="6900" kern="1200">
                <a:solidFill>
                  <a:schemeClr val="tx1"/>
                </a:solidFill>
                <a:latin typeface="+mj-lt"/>
                <a:ea typeface="+mj-ea"/>
                <a:cs typeface="+mj-cs"/>
              </a:defRPr>
            </a:lvl1pPr>
          </a:lstStyle>
          <a:p>
            <a:r>
              <a:rPr lang="en-US" sz="3400" b="1" dirty="0" smtClean="0">
                <a:latin typeface="Arial Rounded MT Bold" pitchFamily="34" charset="0"/>
                <a:cs typeface="Tahoma" pitchFamily="34" charset="0"/>
              </a:rPr>
              <a:t>ROADMAP</a:t>
            </a:r>
            <a:r>
              <a:rPr lang="en-US" sz="3400" b="1" i="1" dirty="0" smtClean="0">
                <a:latin typeface="Arial Rounded MT Bold" pitchFamily="34" charset="0"/>
                <a:cs typeface="Tahoma" pitchFamily="34" charset="0"/>
              </a:rPr>
              <a:t> </a:t>
            </a:r>
            <a:r>
              <a:rPr lang="en-US" sz="3400" b="1" dirty="0" smtClean="0">
                <a:latin typeface="Arial Rounded MT Bold" pitchFamily="34" charset="0"/>
                <a:cs typeface="Tahoma" pitchFamily="34" charset="0"/>
              </a:rPr>
              <a:t>SEEA MALAYSIA</a:t>
            </a:r>
            <a:endParaRPr lang="en-MY" sz="3400" b="1" dirty="0">
              <a:latin typeface="Arial Rounded MT Bold" pitchFamily="34" charset="0"/>
              <a:cs typeface="Tahoma" pitchFamily="34" charset="0"/>
            </a:endParaRPr>
          </a:p>
        </p:txBody>
      </p:sp>
      <p:graphicFrame>
        <p:nvGraphicFramePr>
          <p:cNvPr id="11" name="Diagram 10"/>
          <p:cNvGraphicFramePr/>
          <p:nvPr>
            <p:extLst>
              <p:ext uri="{D42A27DB-BD31-4B8C-83A1-F6EECF244321}">
                <p14:modId xmlns:p14="http://schemas.microsoft.com/office/powerpoint/2010/main" val="299679973"/>
              </p:ext>
            </p:extLst>
          </p:nvPr>
        </p:nvGraphicFramePr>
        <p:xfrm>
          <a:off x="704142" y="1207840"/>
          <a:ext cx="9052434" cy="4207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185449" y="1207840"/>
            <a:ext cx="514343" cy="743052"/>
          </a:xfrm>
          <a:prstGeom prst="rect">
            <a:avLst/>
          </a:prstGeom>
          <a:noFill/>
        </p:spPr>
        <p:txBody>
          <a:bodyPr wrap="square" lIns="65306" tIns="32653" rIns="65306" bIns="32653" rtlCol="0">
            <a:spAutoFit/>
          </a:bodyPr>
          <a:lstStyle/>
          <a:p>
            <a:pPr algn="ctr"/>
            <a:r>
              <a:rPr lang="en-US" sz="4400" b="1" dirty="0">
                <a:latin typeface="Berlin Sans FB" pitchFamily="34" charset="0"/>
              </a:rPr>
              <a:t>1</a:t>
            </a:r>
            <a:endParaRPr lang="en-MY" sz="4400" b="1" dirty="0">
              <a:latin typeface="Berlin Sans FB" pitchFamily="34" charset="0"/>
            </a:endParaRPr>
          </a:p>
        </p:txBody>
      </p:sp>
      <p:sp>
        <p:nvSpPr>
          <p:cNvPr id="13" name="TextBox 12"/>
          <p:cNvSpPr txBox="1"/>
          <p:nvPr/>
        </p:nvSpPr>
        <p:spPr>
          <a:xfrm>
            <a:off x="2164875" y="2336996"/>
            <a:ext cx="514343" cy="743052"/>
          </a:xfrm>
          <a:prstGeom prst="rect">
            <a:avLst/>
          </a:prstGeom>
          <a:noFill/>
        </p:spPr>
        <p:txBody>
          <a:bodyPr wrap="square" lIns="65306" tIns="32653" rIns="65306" bIns="32653" rtlCol="0">
            <a:spAutoFit/>
          </a:bodyPr>
          <a:lstStyle/>
          <a:p>
            <a:pPr algn="ctr"/>
            <a:r>
              <a:rPr lang="en-US" sz="4400" b="1" dirty="0">
                <a:latin typeface="Berlin Sans FB" pitchFamily="34" charset="0"/>
              </a:rPr>
              <a:t>2</a:t>
            </a:r>
            <a:endParaRPr lang="en-MY" sz="4400" b="1" dirty="0">
              <a:latin typeface="Berlin Sans FB" pitchFamily="34" charset="0"/>
            </a:endParaRPr>
          </a:p>
        </p:txBody>
      </p:sp>
      <p:sp>
        <p:nvSpPr>
          <p:cNvPr id="14" name="TextBox 13"/>
          <p:cNvSpPr txBox="1"/>
          <p:nvPr/>
        </p:nvSpPr>
        <p:spPr>
          <a:xfrm>
            <a:off x="1537377" y="3489124"/>
            <a:ext cx="514343" cy="743052"/>
          </a:xfrm>
          <a:prstGeom prst="rect">
            <a:avLst/>
          </a:prstGeom>
          <a:noFill/>
        </p:spPr>
        <p:txBody>
          <a:bodyPr wrap="square" lIns="65306" tIns="32653" rIns="65306" bIns="32653" rtlCol="0">
            <a:spAutoFit/>
          </a:bodyPr>
          <a:lstStyle/>
          <a:p>
            <a:pPr algn="ctr"/>
            <a:r>
              <a:rPr lang="en-US" sz="4400" b="1" dirty="0">
                <a:latin typeface="Berlin Sans FB" pitchFamily="34" charset="0"/>
              </a:rPr>
              <a:t>3</a:t>
            </a:r>
            <a:endParaRPr lang="en-MY" sz="4400" b="1" dirty="0">
              <a:latin typeface="Berlin Sans FB" pitchFamily="34" charset="0"/>
            </a:endParaRPr>
          </a:p>
        </p:txBody>
      </p:sp>
      <p:sp>
        <p:nvSpPr>
          <p:cNvPr id="15" name="TextBox 14"/>
          <p:cNvSpPr txBox="1"/>
          <p:nvPr/>
        </p:nvSpPr>
        <p:spPr>
          <a:xfrm>
            <a:off x="1537377" y="4592216"/>
            <a:ext cx="514343" cy="743052"/>
          </a:xfrm>
          <a:prstGeom prst="rect">
            <a:avLst/>
          </a:prstGeom>
          <a:noFill/>
        </p:spPr>
        <p:txBody>
          <a:bodyPr wrap="square" lIns="65306" tIns="32653" rIns="65306" bIns="32653" rtlCol="0">
            <a:spAutoFit/>
          </a:bodyPr>
          <a:lstStyle/>
          <a:p>
            <a:pPr algn="ctr"/>
            <a:r>
              <a:rPr lang="en-US" sz="4400" b="1" dirty="0">
                <a:latin typeface="Berlin Sans FB" pitchFamily="34" charset="0"/>
              </a:rPr>
              <a:t>4</a:t>
            </a:r>
            <a:endParaRPr lang="en-MY" sz="4400" b="1" dirty="0">
              <a:latin typeface="Berlin Sans FB" pitchFamily="34" charset="0"/>
            </a:endParaRPr>
          </a:p>
        </p:txBody>
      </p:sp>
      <p:grpSp>
        <p:nvGrpSpPr>
          <p:cNvPr id="2" name="Group 2"/>
          <p:cNvGrpSpPr/>
          <p:nvPr/>
        </p:nvGrpSpPr>
        <p:grpSpPr>
          <a:xfrm>
            <a:off x="6516216" y="4788744"/>
            <a:ext cx="2115207" cy="1459656"/>
            <a:chOff x="8777064" y="7104856"/>
            <a:chExt cx="3149858" cy="2115527"/>
          </a:xfrm>
        </p:grpSpPr>
        <p:pic>
          <p:nvPicPr>
            <p:cNvPr id="17" name="Picture 2"/>
            <p:cNvPicPr>
              <a:picLocks noChangeAspect="1" noChangeArrowheads="1"/>
            </p:cNvPicPr>
            <p:nvPr/>
          </p:nvPicPr>
          <p:blipFill>
            <a:blip r:embed="rId8" cstate="print"/>
            <a:srcRect l="27222" t="8889" r="25556" b="4000"/>
            <a:stretch>
              <a:fillRect/>
            </a:stretch>
          </p:blipFill>
          <p:spPr bwMode="auto">
            <a:xfrm>
              <a:off x="9410281" y="8241724"/>
              <a:ext cx="950812" cy="978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5" descr="http://unstats.un.org/unsd/envaccounting/images/cf_cover.png"/>
            <p:cNvPicPr>
              <a:picLocks noChangeAspect="1" noChangeArrowheads="1"/>
            </p:cNvPicPr>
            <p:nvPr/>
          </p:nvPicPr>
          <p:blipFill>
            <a:blip r:embed="rId9" cstate="print"/>
            <a:srcRect/>
            <a:stretch>
              <a:fillRect/>
            </a:stretch>
          </p:blipFill>
          <p:spPr bwMode="auto">
            <a:xfrm>
              <a:off x="8777064" y="7104856"/>
              <a:ext cx="929820" cy="958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7"/>
            <p:cNvPicPr>
              <a:picLocks noChangeAspect="1" noChangeArrowheads="1"/>
            </p:cNvPicPr>
            <p:nvPr/>
          </p:nvPicPr>
          <p:blipFill>
            <a:blip r:embed="rId10" cstate="print"/>
            <a:srcRect l="30000" t="10000" r="28333" b="4667"/>
            <a:stretch>
              <a:fillRect/>
            </a:stretch>
          </p:blipFill>
          <p:spPr bwMode="auto">
            <a:xfrm>
              <a:off x="9887127" y="7117438"/>
              <a:ext cx="943926" cy="935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2" descr="http://unstats.un.org/unsd/envaccounting/images/ae_white_cover.png"/>
            <p:cNvPicPr>
              <a:picLocks noChangeAspect="1" noChangeArrowheads="1"/>
            </p:cNvPicPr>
            <p:nvPr/>
          </p:nvPicPr>
          <p:blipFill>
            <a:blip r:embed="rId11" cstate="print"/>
            <a:srcRect/>
            <a:stretch>
              <a:fillRect/>
            </a:stretch>
          </p:blipFill>
          <p:spPr bwMode="auto">
            <a:xfrm>
              <a:off x="11032676" y="7133112"/>
              <a:ext cx="894246" cy="930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
            <p:cNvPicPr>
              <a:picLocks noChangeAspect="1" noChangeArrowheads="1"/>
            </p:cNvPicPr>
            <p:nvPr/>
          </p:nvPicPr>
          <p:blipFill>
            <a:blip r:embed="rId12" cstate="print"/>
            <a:srcRect l="34553" t="15625" r="35579" b="16667"/>
            <a:stretch>
              <a:fillRect/>
            </a:stretch>
          </p:blipFill>
          <p:spPr bwMode="auto">
            <a:xfrm>
              <a:off x="10555840" y="8241724"/>
              <a:ext cx="943927" cy="948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3318" name="Picture 6" descr="Image result for account">
            <a:hlinkClick r:id="rId13"/>
          </p:cNvPr>
          <p:cNvPicPr>
            <a:picLocks noChangeAspect="1" noChangeArrowheads="1"/>
          </p:cNvPicPr>
          <p:nvPr/>
        </p:nvPicPr>
        <p:blipFill>
          <a:blip r:embed="rId14" cstate="print"/>
          <a:srcRect/>
          <a:stretch>
            <a:fillRect/>
          </a:stretch>
        </p:blipFill>
        <p:spPr bwMode="auto">
          <a:xfrm>
            <a:off x="7524328" y="2359968"/>
            <a:ext cx="1224136" cy="753543"/>
          </a:xfrm>
          <a:prstGeom prst="rect">
            <a:avLst/>
          </a:prstGeom>
          <a:noFill/>
        </p:spPr>
      </p:pic>
      <p:pic>
        <p:nvPicPr>
          <p:cNvPr id="13322" name="Picture 10" descr="Image result for organisation chart icon">
            <a:hlinkClick r:id="rId15"/>
          </p:cNvPr>
          <p:cNvPicPr>
            <a:picLocks noChangeAspect="1" noChangeArrowheads="1"/>
          </p:cNvPicPr>
          <p:nvPr/>
        </p:nvPicPr>
        <p:blipFill>
          <a:blip r:embed="rId16" cstate="print"/>
          <a:srcRect/>
          <a:stretch>
            <a:fillRect/>
          </a:stretch>
        </p:blipFill>
        <p:spPr bwMode="auto">
          <a:xfrm>
            <a:off x="6642208" y="3358208"/>
            <a:ext cx="1434992" cy="1224136"/>
          </a:xfrm>
          <a:prstGeom prst="rect">
            <a:avLst/>
          </a:prstGeom>
          <a:noFill/>
        </p:spPr>
      </p:pic>
      <p:pic>
        <p:nvPicPr>
          <p:cNvPr id="15362" name="Picture 2" descr="Image result for policy icon">
            <a:hlinkClick r:id="rId17"/>
          </p:cNvPr>
          <p:cNvPicPr>
            <a:picLocks noChangeAspect="1" noChangeArrowheads="1"/>
          </p:cNvPicPr>
          <p:nvPr/>
        </p:nvPicPr>
        <p:blipFill>
          <a:blip r:embed="rId18" cstate="print"/>
          <a:srcRect/>
          <a:stretch>
            <a:fillRect/>
          </a:stretch>
        </p:blipFill>
        <p:spPr bwMode="auto">
          <a:xfrm>
            <a:off x="7812360" y="1279848"/>
            <a:ext cx="864096" cy="797627"/>
          </a:xfrm>
          <a:prstGeom prst="rect">
            <a:avLst/>
          </a:prstGeom>
          <a:noFill/>
        </p:spPr>
      </p:pic>
      <p:sp>
        <p:nvSpPr>
          <p:cNvPr id="29" name="Slide Number Placeholder 41"/>
          <p:cNvSpPr txBox="1">
            <a:spLocks/>
          </p:cNvSpPr>
          <p:nvPr/>
        </p:nvSpPr>
        <p:spPr>
          <a:xfrm>
            <a:off x="6974904" y="659226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1603080-2A9A-4790-9363-D3E1EB70CBCE}" type="slidenum">
              <a:rPr kumimoji="0" lang="en-MY"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MY"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19" cstate="print"/>
          <a:srcRect/>
          <a:stretch>
            <a:fillRect/>
          </a:stretch>
        </p:blipFill>
        <p:spPr bwMode="auto">
          <a:xfrm>
            <a:off x="304800" y="1066800"/>
            <a:ext cx="1487374" cy="1905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186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382000" cy="492443"/>
          </a:xfrm>
          <a:prstGeom prst="rect">
            <a:avLst/>
          </a:prstGeom>
          <a:noFill/>
        </p:spPr>
        <p:txBody>
          <a:bodyPr wrap="square" rtlCol="0">
            <a:spAutoFit/>
          </a:bodyPr>
          <a:lstStyle/>
          <a:p>
            <a:r>
              <a:rPr lang="en-MY" sz="2600" b="1" dirty="0" smtClean="0">
                <a:latin typeface="Arial Rounded MT Bold" pitchFamily="34" charset="0"/>
                <a:cs typeface="Tahoma" pitchFamily="34" charset="0"/>
              </a:rPr>
              <a:t>THE PURPOSE OF ROADMAP SEEA MALAYSIA</a:t>
            </a:r>
          </a:p>
        </p:txBody>
      </p:sp>
      <p:graphicFrame>
        <p:nvGraphicFramePr>
          <p:cNvPr id="6" name="Diagram 5"/>
          <p:cNvGraphicFramePr/>
          <p:nvPr>
            <p:extLst>
              <p:ext uri="{D42A27DB-BD31-4B8C-83A1-F6EECF244321}">
                <p14:modId xmlns:p14="http://schemas.microsoft.com/office/powerpoint/2010/main" val="2847867682"/>
              </p:ext>
            </p:extLst>
          </p:nvPr>
        </p:nvGraphicFramePr>
        <p:xfrm>
          <a:off x="0" y="9144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362280" y="1519535"/>
            <a:ext cx="463588"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effectLst>
                  <a:outerShdw blurRad="50800" algn="tl" rotWithShape="0">
                    <a:srgbClr val="000000"/>
                  </a:outerShdw>
                </a:effectLst>
                <a:latin typeface="Arial Rounded MT Bold" pitchFamily="34" charset="0"/>
              </a:rPr>
              <a:t>1.</a:t>
            </a:r>
            <a:endParaRPr lang="en-US" sz="2400" b="1" cap="none" spc="0" dirty="0">
              <a:ln w="17780" cmpd="sng">
                <a:solidFill>
                  <a:srgbClr val="FFFFFF"/>
                </a:solidFill>
                <a:prstDash val="solid"/>
                <a:miter lim="800000"/>
              </a:ln>
              <a:effectLst>
                <a:outerShdw blurRad="50800" algn="tl" rotWithShape="0">
                  <a:srgbClr val="000000"/>
                </a:outerShdw>
              </a:effectLst>
              <a:latin typeface="Arial Rounded MT Bold" pitchFamily="34" charset="0"/>
            </a:endParaRPr>
          </a:p>
        </p:txBody>
      </p:sp>
      <p:sp>
        <p:nvSpPr>
          <p:cNvPr id="9" name="Rectangle 8"/>
          <p:cNvSpPr/>
          <p:nvPr/>
        </p:nvSpPr>
        <p:spPr>
          <a:xfrm>
            <a:off x="4648200" y="1447800"/>
            <a:ext cx="463588"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effectLst>
                  <a:outerShdw blurRad="50800" algn="tl" rotWithShape="0">
                    <a:srgbClr val="000000"/>
                  </a:outerShdw>
                </a:effectLst>
                <a:latin typeface="Arial Rounded MT Bold" pitchFamily="34" charset="0"/>
              </a:rPr>
              <a:t>2.</a:t>
            </a:r>
            <a:endParaRPr lang="en-US" sz="2400" b="1" cap="none" spc="0" dirty="0">
              <a:ln w="17780" cmpd="sng">
                <a:solidFill>
                  <a:srgbClr val="FFFFFF"/>
                </a:solidFill>
                <a:prstDash val="solid"/>
                <a:miter lim="800000"/>
              </a:ln>
              <a:effectLst>
                <a:outerShdw blurRad="50800" algn="tl" rotWithShape="0">
                  <a:srgbClr val="000000"/>
                </a:outerShdw>
              </a:effectLst>
              <a:latin typeface="Arial Rounded MT Bold" pitchFamily="34" charset="0"/>
            </a:endParaRPr>
          </a:p>
        </p:txBody>
      </p:sp>
      <p:sp>
        <p:nvSpPr>
          <p:cNvPr id="10" name="Rectangle 9"/>
          <p:cNvSpPr/>
          <p:nvPr/>
        </p:nvSpPr>
        <p:spPr>
          <a:xfrm>
            <a:off x="4658833" y="3721398"/>
            <a:ext cx="463588"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effectLst>
                  <a:outerShdw blurRad="50800" algn="tl" rotWithShape="0">
                    <a:srgbClr val="000000"/>
                  </a:outerShdw>
                </a:effectLst>
                <a:latin typeface="Arial Rounded MT Bold" pitchFamily="34" charset="0"/>
              </a:rPr>
              <a:t>3.</a:t>
            </a:r>
            <a:endParaRPr lang="en-US" sz="2400" b="1" cap="none" spc="0" dirty="0">
              <a:ln w="17780" cmpd="sng">
                <a:solidFill>
                  <a:srgbClr val="FFFFFF"/>
                </a:solidFill>
                <a:prstDash val="solid"/>
                <a:miter lim="800000"/>
              </a:ln>
              <a:effectLst>
                <a:outerShdw blurRad="50800" algn="tl" rotWithShape="0">
                  <a:srgbClr val="000000"/>
                </a:outerShdw>
              </a:effectLst>
              <a:latin typeface="Arial Rounded MT Bold" pitchFamily="34" charset="0"/>
            </a:endParaRPr>
          </a:p>
        </p:txBody>
      </p:sp>
      <p:sp>
        <p:nvSpPr>
          <p:cNvPr id="11" name="Rectangle 10"/>
          <p:cNvSpPr/>
          <p:nvPr/>
        </p:nvSpPr>
        <p:spPr>
          <a:xfrm>
            <a:off x="2362200" y="3733800"/>
            <a:ext cx="463588"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effectLst>
                  <a:outerShdw blurRad="50800" algn="tl" rotWithShape="0">
                    <a:srgbClr val="000000"/>
                  </a:outerShdw>
                </a:effectLst>
                <a:latin typeface="Arial Rounded MT Bold" pitchFamily="34" charset="0"/>
              </a:rPr>
              <a:t>4.</a:t>
            </a:r>
            <a:endParaRPr lang="en-US" sz="2400" b="1" cap="none" spc="0" dirty="0">
              <a:ln w="17780" cmpd="sng">
                <a:solidFill>
                  <a:srgbClr val="FFFFFF"/>
                </a:solidFill>
                <a:prstDash val="solid"/>
                <a:miter lim="800000"/>
              </a:ln>
              <a:effectLst>
                <a:outerShdw blurRad="50800" algn="tl" rotWithShape="0">
                  <a:srgbClr val="000000"/>
                </a:outerShdw>
              </a:effectLst>
              <a:latin typeface="Arial Rounded MT Bold" pitchFamily="34" charset="0"/>
            </a:endParaRPr>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factory clipart png">
            <a:hlinkClick r:id="rId3"/>
          </p:cNvPr>
          <p:cNvPicPr>
            <a:picLocks noChangeAspect="1" noChangeArrowheads="1"/>
          </p:cNvPicPr>
          <p:nvPr/>
        </p:nvPicPr>
        <p:blipFill>
          <a:blip r:embed="rId4" cstate="print"/>
          <a:srcRect/>
          <a:stretch>
            <a:fillRect/>
          </a:stretch>
        </p:blipFill>
        <p:spPr bwMode="auto">
          <a:xfrm>
            <a:off x="7812360" y="4221088"/>
            <a:ext cx="1189749" cy="1010073"/>
          </a:xfrm>
          <a:prstGeom prst="rect">
            <a:avLst/>
          </a:prstGeom>
          <a:noFill/>
        </p:spPr>
      </p:pic>
      <p:sp>
        <p:nvSpPr>
          <p:cNvPr id="5" name="WordArt 1"/>
          <p:cNvSpPr>
            <a:spLocks noChangeArrowheads="1" noChangeShapeType="1" noTextEdit="1"/>
          </p:cNvSpPr>
          <p:nvPr/>
        </p:nvSpPr>
        <p:spPr bwMode="auto">
          <a:xfrm>
            <a:off x="1588811" y="137206"/>
            <a:ext cx="6945476" cy="628650"/>
          </a:xfrm>
          <a:prstGeom prst="rect">
            <a:avLst/>
          </a:prstGeom>
          <a:extLst>
            <a:ext uri="{AF507438-7753-43E0-B8FC-AC1667EBCBE1}">
              <a14:hiddenEffects xmlns:a14="http://schemas.microsoft.com/office/drawing/2010/main">
                <a:effectLst/>
              </a14:hiddenEffects>
            </a:ext>
          </a:extLst>
        </p:spPr>
        <p:txBody>
          <a:bodyPr wrap="none" lIns="91429" tIns="45715" rIns="91429" bIns="45715" fromWordArt="1">
            <a:prstTxWarp prst="textPlain">
              <a:avLst>
                <a:gd name="adj" fmla="val 50000"/>
              </a:avLst>
            </a:prstTxWarp>
          </a:bodyPr>
          <a:lstStyle/>
          <a:p>
            <a:pPr algn="ctr" rtl="0">
              <a:buNone/>
            </a:pPr>
            <a:endParaRPr lang="en-MY" sz="3600" kern="10" dirty="0">
              <a:ln w="9525">
                <a:solidFill>
                  <a:srgbClr val="000000"/>
                </a:solidFill>
                <a:round/>
                <a:headEnd/>
                <a:tailEnd/>
              </a:ln>
              <a:solidFill>
                <a:srgbClr val="548DD4"/>
              </a:solidFill>
              <a:effectLst>
                <a:outerShdw blurRad="50800" dist="38100" dir="2700000" algn="tl" rotWithShape="0">
                  <a:prstClr val="black">
                    <a:alpha val="40000"/>
                  </a:prstClr>
                </a:outerShdw>
              </a:effectLst>
              <a:latin typeface="Arial Black"/>
            </a:endParaRPr>
          </a:p>
        </p:txBody>
      </p:sp>
      <p:sp>
        <p:nvSpPr>
          <p:cNvPr id="42" name="Text Box 3"/>
          <p:cNvSpPr txBox="1">
            <a:spLocks noChangeArrowheads="1"/>
          </p:cNvSpPr>
          <p:nvPr/>
        </p:nvSpPr>
        <p:spPr bwMode="auto">
          <a:xfrm>
            <a:off x="107504" y="722844"/>
            <a:ext cx="5264757"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defTabSz="653064" fontAlgn="base">
              <a:spcBef>
                <a:spcPct val="0"/>
              </a:spcBef>
              <a:spcAft>
                <a:spcPts val="714"/>
              </a:spcAft>
            </a:pPr>
            <a:r>
              <a:rPr lang="en-MY" altLang="en-US" sz="3100" dirty="0">
                <a:latin typeface="Berlin Sans FB" pitchFamily="34" charset="0"/>
                <a:cs typeface="Arial" pitchFamily="34" charset="0"/>
              </a:rPr>
              <a:t>1</a:t>
            </a:r>
            <a:r>
              <a:rPr lang="en-MY" altLang="en-US" sz="3100" dirty="0" smtClean="0">
                <a:latin typeface="Berlin Sans FB" pitchFamily="34" charset="0"/>
                <a:cs typeface="Arial" pitchFamily="34" charset="0"/>
              </a:rPr>
              <a:t>. </a:t>
            </a:r>
            <a:r>
              <a:rPr lang="en-MY" altLang="en-US" sz="2000" b="1" dirty="0" smtClean="0">
                <a:solidFill>
                  <a:srgbClr val="0000FF"/>
                </a:solidFill>
                <a:latin typeface="Berlin Sans FB" pitchFamily="34" charset="0"/>
                <a:cs typeface="Arial" pitchFamily="34" charset="0"/>
              </a:rPr>
              <a:t>Energy Account</a:t>
            </a:r>
            <a:endParaRPr lang="en-US" altLang="en-US" sz="2900" b="1" dirty="0">
              <a:solidFill>
                <a:srgbClr val="0000FF"/>
              </a:solidFill>
              <a:latin typeface="Berlin Sans FB" pitchFamily="34" charset="0"/>
              <a:cs typeface="Arial" pitchFamily="34" charset="0"/>
            </a:endParaRPr>
          </a:p>
        </p:txBody>
      </p:sp>
      <p:sp>
        <p:nvSpPr>
          <p:cNvPr id="47" name="Oval 4"/>
          <p:cNvSpPr>
            <a:spLocks noChangeArrowheads="1"/>
          </p:cNvSpPr>
          <p:nvPr/>
        </p:nvSpPr>
        <p:spPr bwMode="auto">
          <a:xfrm>
            <a:off x="1214584" y="1218112"/>
            <a:ext cx="1396086" cy="722952"/>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38100">
            <a:solidFill>
              <a:srgbClr val="F2F2F2"/>
            </a:solidFill>
            <a:round/>
            <a:headEnd/>
            <a:tailEnd/>
          </a:ln>
          <a:effectLst>
            <a:outerShdw dist="28398" dir="3806097" algn="ctr" rotWithShape="0">
              <a:srgbClr val="3F3151">
                <a:alpha val="50000"/>
              </a:srgbClr>
            </a:outerShdw>
          </a:effectLst>
        </p:spPr>
        <p:txBody>
          <a:bodyPr vert="horz" wrap="square" lIns="65306" tIns="32653" rIns="65306" bIns="32653" numCol="1" anchor="t" anchorCtr="0" compatLnSpc="1">
            <a:prstTxWarp prst="textNoShape">
              <a:avLst/>
            </a:prstTxWarp>
          </a:bodyPr>
          <a:lstStyle/>
          <a:p>
            <a:endParaRPr lang="en-MY"/>
          </a:p>
        </p:txBody>
      </p:sp>
      <p:sp>
        <p:nvSpPr>
          <p:cNvPr id="50" name="Text Box 5"/>
          <p:cNvSpPr txBox="1">
            <a:spLocks noChangeArrowheads="1"/>
          </p:cNvSpPr>
          <p:nvPr/>
        </p:nvSpPr>
        <p:spPr bwMode="auto">
          <a:xfrm>
            <a:off x="1304140" y="1320980"/>
            <a:ext cx="1210489" cy="58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pPr>
            <a:r>
              <a:rPr lang="en-MY" altLang="en-US" sz="1050" b="1" dirty="0">
                <a:solidFill>
                  <a:srgbClr val="FFFFFF"/>
                </a:solidFill>
                <a:latin typeface="Arial" pitchFamily="34" charset="0"/>
                <a:cs typeface="Arial" pitchFamily="34" charset="0"/>
              </a:rPr>
              <a:t>National Energy Balance (NEB), 2010 - EC</a:t>
            </a:r>
            <a:endParaRPr lang="en-US" altLang="en-US" sz="1050" dirty="0">
              <a:latin typeface="Arial" pitchFamily="34" charset="0"/>
              <a:cs typeface="Arial" pitchFamily="34" charset="0"/>
            </a:endParaRPr>
          </a:p>
        </p:txBody>
      </p:sp>
      <p:sp>
        <p:nvSpPr>
          <p:cNvPr id="51" name="Text Box 6"/>
          <p:cNvSpPr txBox="1">
            <a:spLocks noChangeArrowheads="1"/>
          </p:cNvSpPr>
          <p:nvPr/>
        </p:nvSpPr>
        <p:spPr bwMode="auto">
          <a:xfrm>
            <a:off x="3716388" y="980728"/>
            <a:ext cx="1215652" cy="48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pPr>
            <a:r>
              <a:rPr lang="en-MY" altLang="en-US" sz="1100" dirty="0" smtClean="0">
                <a:latin typeface="Calibri" pitchFamily="34" charset="0"/>
                <a:cs typeface="Arial" pitchFamily="34" charset="0"/>
              </a:rPr>
              <a:t>Supply and use of energy by product &amp; industry</a:t>
            </a:r>
            <a:endParaRPr lang="en-US" altLang="en-US" sz="2900" dirty="0">
              <a:latin typeface="Arial" pitchFamily="34" charset="0"/>
              <a:cs typeface="Arial" pitchFamily="34" charset="0"/>
            </a:endParaRPr>
          </a:p>
        </p:txBody>
      </p:sp>
      <p:sp>
        <p:nvSpPr>
          <p:cNvPr id="54" name="Text Box 11"/>
          <p:cNvSpPr txBox="1">
            <a:spLocks noChangeArrowheads="1"/>
          </p:cNvSpPr>
          <p:nvPr/>
        </p:nvSpPr>
        <p:spPr bwMode="auto">
          <a:xfrm>
            <a:off x="4787957" y="1907330"/>
            <a:ext cx="1226914" cy="58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pPr>
            <a:r>
              <a:rPr lang="en-MY" altLang="en-US" sz="1050" dirty="0" smtClean="0">
                <a:latin typeface="Calibri" pitchFamily="34" charset="0"/>
                <a:cs typeface="Arial" pitchFamily="34" charset="0"/>
              </a:rPr>
              <a:t>Energy use by product &amp; industry</a:t>
            </a:r>
            <a:endParaRPr lang="en-US" altLang="en-US" sz="2800" dirty="0">
              <a:latin typeface="Arial" pitchFamily="34" charset="0"/>
              <a:cs typeface="Arial" pitchFamily="34" charset="0"/>
            </a:endParaRPr>
          </a:p>
        </p:txBody>
      </p:sp>
      <p:sp>
        <p:nvSpPr>
          <p:cNvPr id="55" name="Oval 14"/>
          <p:cNvSpPr>
            <a:spLocks noChangeArrowheads="1"/>
          </p:cNvSpPr>
          <p:nvPr/>
        </p:nvSpPr>
        <p:spPr bwMode="auto">
          <a:xfrm>
            <a:off x="4585198" y="3235022"/>
            <a:ext cx="3155154" cy="744384"/>
          </a:xfrm>
          <a:prstGeom prst="ellipse">
            <a:avLst/>
          </a:prstGeom>
          <a:solidFill>
            <a:srgbClr val="4FFFDD"/>
          </a:solidFill>
          <a:ln w="38100">
            <a:solidFill>
              <a:srgbClr val="F2F2F2"/>
            </a:solidFill>
            <a:round/>
            <a:headEnd/>
            <a:tailEnd/>
          </a:ln>
          <a:effectLst>
            <a:outerShdw dist="28398" dir="3806097" algn="ctr" rotWithShape="0">
              <a:srgbClr val="4E6128">
                <a:alpha val="50000"/>
              </a:srgbClr>
            </a:outerShdw>
          </a:effectLst>
        </p:spPr>
        <p:txBody>
          <a:bodyPr vert="horz" wrap="square" lIns="65306" tIns="32653" rIns="65306" bIns="32653" numCol="1" anchor="t" anchorCtr="0" compatLnSpc="1">
            <a:prstTxWarp prst="textNoShape">
              <a:avLst/>
            </a:prstTxWarp>
          </a:bodyPr>
          <a:lstStyle/>
          <a:p>
            <a:endParaRPr lang="en-MY"/>
          </a:p>
        </p:txBody>
      </p:sp>
      <p:sp>
        <p:nvSpPr>
          <p:cNvPr id="56" name="Text Box 15"/>
          <p:cNvSpPr txBox="1">
            <a:spLocks noChangeArrowheads="1"/>
          </p:cNvSpPr>
          <p:nvPr/>
        </p:nvSpPr>
        <p:spPr bwMode="auto">
          <a:xfrm>
            <a:off x="4688933" y="3235022"/>
            <a:ext cx="2979411" cy="69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ctr" anchorCtr="0" compatLnSpc="1">
            <a:prstTxWarp prst="textNoShape">
              <a:avLst/>
            </a:prstTxWarp>
          </a:bodyPr>
          <a:lstStyle/>
          <a:p>
            <a:pPr algn="ctr" defTabSz="653064" fontAlgn="base">
              <a:spcBef>
                <a:spcPct val="0"/>
              </a:spcBef>
            </a:pPr>
            <a:r>
              <a:rPr lang="en-MY" altLang="en-US" sz="1300" b="1" dirty="0" err="1">
                <a:latin typeface="Arial" pitchFamily="34" charset="0"/>
                <a:cs typeface="Arial" pitchFamily="34" charset="0"/>
              </a:rPr>
              <a:t>MySEEA</a:t>
            </a:r>
            <a:endParaRPr lang="en-MY" altLang="en-US" sz="1300" b="1" dirty="0">
              <a:latin typeface="Arial" pitchFamily="34" charset="0"/>
              <a:cs typeface="Arial" pitchFamily="34" charset="0"/>
            </a:endParaRPr>
          </a:p>
          <a:p>
            <a:pPr algn="ctr" defTabSz="653064" fontAlgn="base">
              <a:spcBef>
                <a:spcPct val="0"/>
              </a:spcBef>
            </a:pPr>
            <a:r>
              <a:rPr lang="en-MY" altLang="en-US" sz="1300" b="1" dirty="0">
                <a:latin typeface="Arial" pitchFamily="34" charset="0"/>
                <a:cs typeface="Arial" pitchFamily="34" charset="0"/>
              </a:rPr>
              <a:t>Air Emissions for Energy Use 2010</a:t>
            </a:r>
          </a:p>
        </p:txBody>
      </p:sp>
      <p:sp>
        <p:nvSpPr>
          <p:cNvPr id="60" name="Text Box 22"/>
          <p:cNvSpPr txBox="1">
            <a:spLocks noChangeArrowheads="1"/>
          </p:cNvSpPr>
          <p:nvPr/>
        </p:nvSpPr>
        <p:spPr bwMode="auto">
          <a:xfrm>
            <a:off x="5733863" y="3927971"/>
            <a:ext cx="845864" cy="37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spcAft>
                <a:spcPts val="714"/>
              </a:spcAft>
            </a:pPr>
            <a:r>
              <a:rPr kumimoji="0" lang="en-MY" altLang="en-US" sz="2400" b="1" i="0" u="none" strike="noStrike" cap="none" normalizeH="0" baseline="0" dirty="0" smtClean="0">
                <a:ln>
                  <a:noFill/>
                </a:ln>
                <a:effectLst/>
                <a:latin typeface="Arial Black" pitchFamily="34" charset="0"/>
                <a:cs typeface="Arial" pitchFamily="34" charset="0"/>
              </a:rPr>
              <a:t>+</a:t>
            </a:r>
            <a:endParaRPr lang="en-US" altLang="en-US" sz="2000" dirty="0">
              <a:latin typeface="Arial Black" pitchFamily="34" charset="0"/>
              <a:cs typeface="Arial" pitchFamily="34" charset="0"/>
            </a:endParaRPr>
          </a:p>
        </p:txBody>
      </p:sp>
      <p:sp>
        <p:nvSpPr>
          <p:cNvPr id="61" name="Oval 24"/>
          <p:cNvSpPr>
            <a:spLocks noChangeArrowheads="1"/>
          </p:cNvSpPr>
          <p:nvPr/>
        </p:nvSpPr>
        <p:spPr bwMode="auto">
          <a:xfrm>
            <a:off x="4585199" y="4269422"/>
            <a:ext cx="3155153" cy="790103"/>
          </a:xfrm>
          <a:prstGeom prst="ellipse">
            <a:avLst/>
          </a:prstGeom>
          <a:solidFill>
            <a:srgbClr val="4FFFDD"/>
          </a:solidFill>
          <a:ln w="38100">
            <a:solidFill>
              <a:srgbClr val="F2F2F2"/>
            </a:solidFill>
            <a:round/>
            <a:headEnd/>
            <a:tailEnd/>
          </a:ln>
          <a:effectLst>
            <a:outerShdw dist="28398" dir="3806097" algn="ctr" rotWithShape="0">
              <a:srgbClr val="4E6128">
                <a:alpha val="50000"/>
              </a:srgbClr>
            </a:outerShdw>
          </a:effectLst>
        </p:spPr>
        <p:txBody>
          <a:bodyPr vert="horz" wrap="square" lIns="65306" tIns="32653" rIns="65306" bIns="32653" numCol="1" anchor="t" anchorCtr="0" compatLnSpc="1">
            <a:prstTxWarp prst="textNoShape">
              <a:avLst/>
            </a:prstTxWarp>
          </a:bodyPr>
          <a:lstStyle/>
          <a:p>
            <a:endParaRPr lang="en-MY"/>
          </a:p>
        </p:txBody>
      </p:sp>
      <p:sp>
        <p:nvSpPr>
          <p:cNvPr id="62" name="Text Box 23"/>
          <p:cNvSpPr txBox="1">
            <a:spLocks noChangeArrowheads="1"/>
          </p:cNvSpPr>
          <p:nvPr/>
        </p:nvSpPr>
        <p:spPr bwMode="auto">
          <a:xfrm>
            <a:off x="4682078" y="4288011"/>
            <a:ext cx="2977769" cy="66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ctr" anchorCtr="0" compatLnSpc="1">
            <a:prstTxWarp prst="textNoShape">
              <a:avLst/>
            </a:prstTxWarp>
          </a:bodyPr>
          <a:lstStyle/>
          <a:p>
            <a:pPr algn="ctr" defTabSz="653064" fontAlgn="base">
              <a:spcBef>
                <a:spcPct val="0"/>
              </a:spcBef>
            </a:pPr>
            <a:r>
              <a:rPr lang="en-MY" altLang="en-US" sz="1300" b="1" dirty="0" err="1">
                <a:latin typeface="Arial" pitchFamily="34" charset="0"/>
                <a:cs typeface="Arial" pitchFamily="34" charset="0"/>
              </a:rPr>
              <a:t>MySEEA</a:t>
            </a:r>
            <a:endParaRPr lang="en-MY" altLang="en-US" sz="1300" b="1" dirty="0">
              <a:latin typeface="Arial" pitchFamily="34" charset="0"/>
              <a:cs typeface="Arial" pitchFamily="34" charset="0"/>
            </a:endParaRPr>
          </a:p>
          <a:p>
            <a:pPr algn="ctr" defTabSz="653064" fontAlgn="base">
              <a:spcBef>
                <a:spcPct val="0"/>
              </a:spcBef>
            </a:pPr>
            <a:r>
              <a:rPr lang="en-MY" altLang="en-US" sz="1300" b="1" dirty="0">
                <a:latin typeface="Arial" pitchFamily="34" charset="0"/>
                <a:cs typeface="Arial" pitchFamily="34" charset="0"/>
              </a:rPr>
              <a:t>Air Emissions for Non Energy 2010</a:t>
            </a:r>
          </a:p>
        </p:txBody>
      </p:sp>
      <p:sp>
        <p:nvSpPr>
          <p:cNvPr id="63" name="Text Box 25"/>
          <p:cNvSpPr txBox="1">
            <a:spLocks noChangeArrowheads="1"/>
          </p:cNvSpPr>
          <p:nvPr/>
        </p:nvSpPr>
        <p:spPr bwMode="auto">
          <a:xfrm>
            <a:off x="5682429" y="5059525"/>
            <a:ext cx="845864" cy="3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spcAft>
                <a:spcPts val="714"/>
              </a:spcAft>
            </a:pPr>
            <a:r>
              <a:rPr kumimoji="0" lang="en-MY" altLang="en-US" sz="2000" b="1" i="0" u="none" strike="noStrike" cap="none" normalizeH="0" baseline="0" dirty="0" smtClean="0">
                <a:ln>
                  <a:noFill/>
                </a:ln>
                <a:effectLst/>
                <a:latin typeface="Calibri" pitchFamily="34" charset="0"/>
                <a:cs typeface="Arial" pitchFamily="34" charset="0"/>
              </a:rPr>
              <a:t>=</a:t>
            </a:r>
            <a:endParaRPr lang="en-US" altLang="en-US" dirty="0">
              <a:latin typeface="Arial" pitchFamily="34" charset="0"/>
              <a:cs typeface="Arial" pitchFamily="34" charset="0"/>
            </a:endParaRPr>
          </a:p>
        </p:txBody>
      </p:sp>
      <p:sp>
        <p:nvSpPr>
          <p:cNvPr id="64" name="AutoShape 27"/>
          <p:cNvSpPr>
            <a:spLocks noChangeArrowheads="1"/>
          </p:cNvSpPr>
          <p:nvPr/>
        </p:nvSpPr>
        <p:spPr bwMode="auto">
          <a:xfrm>
            <a:off x="4723165" y="5316697"/>
            <a:ext cx="3017187" cy="1107289"/>
          </a:xfrm>
          <a:prstGeom prst="bevel">
            <a:avLst/>
          </a:prstGeom>
          <a:solidFill>
            <a:srgbClr val="00CC99"/>
          </a:solidFill>
          <a:ln w="38100">
            <a:solidFill>
              <a:srgbClr val="F2F2F2"/>
            </a:solidFill>
            <a:round/>
            <a:headEnd/>
            <a:tailEnd/>
          </a:ln>
          <a:effectLst>
            <a:outerShdw dist="28398" dir="3806097" algn="ctr" rotWithShape="0">
              <a:srgbClr val="4E6128">
                <a:alpha val="50000"/>
              </a:srgbClr>
            </a:outerShdw>
          </a:effectLst>
        </p:spPr>
        <p:txBody>
          <a:bodyPr vert="horz" wrap="square" lIns="65306" tIns="32653" rIns="65306" bIns="32653" numCol="1" anchor="t" anchorCtr="0" compatLnSpc="1">
            <a:prstTxWarp prst="textNoShape">
              <a:avLst/>
            </a:prstTxWarp>
          </a:bodyPr>
          <a:lstStyle/>
          <a:p>
            <a:endParaRPr lang="en-MY"/>
          </a:p>
        </p:txBody>
      </p:sp>
      <p:sp>
        <p:nvSpPr>
          <p:cNvPr id="65" name="Text Box 26"/>
          <p:cNvSpPr txBox="1">
            <a:spLocks noChangeArrowheads="1"/>
          </p:cNvSpPr>
          <p:nvPr/>
        </p:nvSpPr>
        <p:spPr bwMode="auto">
          <a:xfrm>
            <a:off x="4760941" y="5419566"/>
            <a:ext cx="2979411" cy="87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ctr" anchorCtr="0" compatLnSpc="1">
            <a:prstTxWarp prst="textNoShape">
              <a:avLst/>
            </a:prstTxWarp>
          </a:bodyPr>
          <a:lstStyle/>
          <a:p>
            <a:pPr algn="ctr" defTabSz="653064" fontAlgn="base">
              <a:spcBef>
                <a:spcPct val="0"/>
              </a:spcBef>
            </a:pPr>
            <a:r>
              <a:rPr lang="en-MY" altLang="en-US" sz="1300" b="1" dirty="0" err="1">
                <a:latin typeface="Arial" pitchFamily="34" charset="0"/>
                <a:cs typeface="Arial" pitchFamily="34" charset="0"/>
              </a:rPr>
              <a:t>MySEEA</a:t>
            </a:r>
            <a:endParaRPr lang="en-MY" altLang="en-US" sz="1300" b="1" dirty="0">
              <a:latin typeface="Arial" pitchFamily="34" charset="0"/>
              <a:cs typeface="Arial" pitchFamily="34" charset="0"/>
            </a:endParaRPr>
          </a:p>
          <a:p>
            <a:pPr algn="ctr" defTabSz="653064" fontAlgn="base">
              <a:spcBef>
                <a:spcPct val="0"/>
              </a:spcBef>
            </a:pPr>
            <a:r>
              <a:rPr lang="en-MY" altLang="en-US" sz="1300" b="1" dirty="0">
                <a:latin typeface="Arial" pitchFamily="34" charset="0"/>
                <a:cs typeface="Arial" pitchFamily="34" charset="0"/>
              </a:rPr>
              <a:t>Air Emissions Account 2010</a:t>
            </a:r>
          </a:p>
        </p:txBody>
      </p:sp>
      <p:sp>
        <p:nvSpPr>
          <p:cNvPr id="69" name="AutoShape 10"/>
          <p:cNvSpPr>
            <a:spLocks noChangeArrowheads="1"/>
          </p:cNvSpPr>
          <p:nvPr/>
        </p:nvSpPr>
        <p:spPr bwMode="auto">
          <a:xfrm>
            <a:off x="3389011" y="2267370"/>
            <a:ext cx="2625859" cy="1233638"/>
          </a:xfrm>
          <a:custGeom>
            <a:avLst/>
            <a:gdLst>
              <a:gd name="G0" fmla="+- 183213 0 0"/>
              <a:gd name="G1" fmla="+- -7705580 0 0"/>
              <a:gd name="G2" fmla="+- 183213 0 -7705580"/>
              <a:gd name="G3" fmla="+- 10800 0 0"/>
              <a:gd name="G4" fmla="+- 0 0 183213"/>
              <a:gd name="T0" fmla="*/ 360 256 1"/>
              <a:gd name="T1" fmla="*/ 0 256 1"/>
              <a:gd name="G5" fmla="+- G2 T0 T1"/>
              <a:gd name="G6" fmla="?: G2 G2 G5"/>
              <a:gd name="G7" fmla="+- 0 0 G6"/>
              <a:gd name="G8" fmla="+- 7668 0 0"/>
              <a:gd name="G9" fmla="+- 0 0 -7705580"/>
              <a:gd name="G10" fmla="+- 7668 0 2700"/>
              <a:gd name="G11" fmla="cos G10 183213"/>
              <a:gd name="G12" fmla="sin G10 183213"/>
              <a:gd name="G13" fmla="cos 13500 183213"/>
              <a:gd name="G14" fmla="sin 13500 183213"/>
              <a:gd name="G15" fmla="+- G11 10800 0"/>
              <a:gd name="G16" fmla="+- G12 10800 0"/>
              <a:gd name="G17" fmla="+- G13 10800 0"/>
              <a:gd name="G18" fmla="+- G14 10800 0"/>
              <a:gd name="G19" fmla="*/ 7668 1 2"/>
              <a:gd name="G20" fmla="+- G19 5400 0"/>
              <a:gd name="G21" fmla="cos G20 183213"/>
              <a:gd name="G22" fmla="sin G20 183213"/>
              <a:gd name="G23" fmla="+- G21 10800 0"/>
              <a:gd name="G24" fmla="+- G12 G23 G22"/>
              <a:gd name="G25" fmla="+- G22 G23 G11"/>
              <a:gd name="G26" fmla="cos 10800 183213"/>
              <a:gd name="G27" fmla="sin 10800 183213"/>
              <a:gd name="G28" fmla="cos 7668 183213"/>
              <a:gd name="G29" fmla="sin 7668 183213"/>
              <a:gd name="G30" fmla="+- G26 10800 0"/>
              <a:gd name="G31" fmla="+- G27 10800 0"/>
              <a:gd name="G32" fmla="+- G28 10800 0"/>
              <a:gd name="G33" fmla="+- G29 10800 0"/>
              <a:gd name="G34" fmla="+- G19 5400 0"/>
              <a:gd name="G35" fmla="cos G34 -7705580"/>
              <a:gd name="G36" fmla="sin G34 -7705580"/>
              <a:gd name="G37" fmla="+/ -7705580 183213 2"/>
              <a:gd name="T2" fmla="*/ 180 256 1"/>
              <a:gd name="T3" fmla="*/ 0 256 1"/>
              <a:gd name="G38" fmla="+- G37 T2 T3"/>
              <a:gd name="G39" fmla="?: G2 G37 G38"/>
              <a:gd name="G40" fmla="cos 10800 G39"/>
              <a:gd name="G41" fmla="sin 10800 G39"/>
              <a:gd name="G42" fmla="cos 7668 G39"/>
              <a:gd name="G43" fmla="sin 7668 G39"/>
              <a:gd name="G44" fmla="+- G40 10800 0"/>
              <a:gd name="G45" fmla="+- G41 10800 0"/>
              <a:gd name="G46" fmla="+- G42 10800 0"/>
              <a:gd name="G47" fmla="+- G43 10800 0"/>
              <a:gd name="G48" fmla="+- G35 10800 0"/>
              <a:gd name="G49" fmla="+- G36 10800 0"/>
              <a:gd name="T4" fmla="*/ 16620 w 21600"/>
              <a:gd name="T5" fmla="*/ 1702 h 21600"/>
              <a:gd name="T6" fmla="*/ 6525 w 21600"/>
              <a:gd name="T7" fmla="*/ 2615 h 21600"/>
              <a:gd name="T8" fmla="*/ 14932 w 21600"/>
              <a:gd name="T9" fmla="*/ 4340 h 21600"/>
              <a:gd name="T10" fmla="*/ 24283 w 21600"/>
              <a:gd name="T11" fmla="*/ 11458 h 21600"/>
              <a:gd name="T12" fmla="*/ 19815 w 21600"/>
              <a:gd name="T13" fmla="*/ 15511 h 21600"/>
              <a:gd name="T14" fmla="*/ 15762 w 21600"/>
              <a:gd name="T15" fmla="*/ 1104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58" y="11173"/>
                </a:moveTo>
                <a:cubicBezTo>
                  <a:pt x="18464" y="11049"/>
                  <a:pt x="18468" y="10924"/>
                  <a:pt x="18468" y="10800"/>
                </a:cubicBezTo>
                <a:cubicBezTo>
                  <a:pt x="18468" y="6565"/>
                  <a:pt x="15034" y="3132"/>
                  <a:pt x="10800" y="3132"/>
                </a:cubicBezTo>
                <a:cubicBezTo>
                  <a:pt x="9563" y="3132"/>
                  <a:pt x="8345" y="3430"/>
                  <a:pt x="7250" y="4003"/>
                </a:cubicBezTo>
                <a:lnTo>
                  <a:pt x="5800" y="1227"/>
                </a:lnTo>
                <a:cubicBezTo>
                  <a:pt x="7343" y="420"/>
                  <a:pt x="9058" y="0"/>
                  <a:pt x="10800" y="0"/>
                </a:cubicBezTo>
                <a:cubicBezTo>
                  <a:pt x="16764" y="0"/>
                  <a:pt x="21600" y="4835"/>
                  <a:pt x="21600" y="10800"/>
                </a:cubicBezTo>
                <a:cubicBezTo>
                  <a:pt x="21600" y="10975"/>
                  <a:pt x="21595" y="11151"/>
                  <a:pt x="21587" y="11326"/>
                </a:cubicBezTo>
                <a:lnTo>
                  <a:pt x="24283" y="11458"/>
                </a:lnTo>
                <a:lnTo>
                  <a:pt x="19815" y="15511"/>
                </a:lnTo>
                <a:lnTo>
                  <a:pt x="15762" y="11042"/>
                </a:lnTo>
                <a:lnTo>
                  <a:pt x="18458" y="11173"/>
                </a:lnTo>
                <a:close/>
              </a:path>
            </a:pathLst>
          </a:custGeom>
          <a:solidFill>
            <a:schemeClr val="bg1">
              <a:lumMod val="50000"/>
            </a:schemeClr>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5306" tIns="32653" rIns="65306" bIns="32653" numCol="1" anchor="t" anchorCtr="0" compatLnSpc="1">
            <a:prstTxWarp prst="textNoShape">
              <a:avLst/>
            </a:prstTxWarp>
          </a:bodyPr>
          <a:lstStyle/>
          <a:p>
            <a:endParaRPr lang="en-MY" sz="1600"/>
          </a:p>
        </p:txBody>
      </p:sp>
      <p:sp>
        <p:nvSpPr>
          <p:cNvPr id="70" name="AutoShape 7"/>
          <p:cNvSpPr>
            <a:spLocks noChangeArrowheads="1"/>
          </p:cNvSpPr>
          <p:nvPr/>
        </p:nvSpPr>
        <p:spPr bwMode="auto">
          <a:xfrm>
            <a:off x="2051720" y="1320980"/>
            <a:ext cx="2046498" cy="864097"/>
          </a:xfrm>
          <a:custGeom>
            <a:avLst/>
            <a:gdLst>
              <a:gd name="G0" fmla="+- 1478964 0 0"/>
              <a:gd name="G1" fmla="+- -7705580 0 0"/>
              <a:gd name="G2" fmla="+- 1478964 0 -7705580"/>
              <a:gd name="G3" fmla="+- 10800 0 0"/>
              <a:gd name="G4" fmla="+- 0 0 1478964"/>
              <a:gd name="T0" fmla="*/ 360 256 1"/>
              <a:gd name="T1" fmla="*/ 0 256 1"/>
              <a:gd name="G5" fmla="+- G2 T0 T1"/>
              <a:gd name="G6" fmla="?: G2 G2 G5"/>
              <a:gd name="G7" fmla="+- 0 0 G6"/>
              <a:gd name="G8" fmla="+- 7030 0 0"/>
              <a:gd name="G9" fmla="+- 0 0 -7705580"/>
              <a:gd name="G10" fmla="+- 7030 0 2700"/>
              <a:gd name="G11" fmla="cos G10 1478964"/>
              <a:gd name="G12" fmla="sin G10 1478964"/>
              <a:gd name="G13" fmla="cos 13500 1478964"/>
              <a:gd name="G14" fmla="sin 13500 1478964"/>
              <a:gd name="G15" fmla="+- G11 10800 0"/>
              <a:gd name="G16" fmla="+- G12 10800 0"/>
              <a:gd name="G17" fmla="+- G13 10800 0"/>
              <a:gd name="G18" fmla="+- G14 10800 0"/>
              <a:gd name="G19" fmla="*/ 7030 1 2"/>
              <a:gd name="G20" fmla="+- G19 5400 0"/>
              <a:gd name="G21" fmla="cos G20 1478964"/>
              <a:gd name="G22" fmla="sin G20 1478964"/>
              <a:gd name="G23" fmla="+- G21 10800 0"/>
              <a:gd name="G24" fmla="+- G12 G23 G22"/>
              <a:gd name="G25" fmla="+- G22 G23 G11"/>
              <a:gd name="G26" fmla="cos 10800 1478964"/>
              <a:gd name="G27" fmla="sin 10800 1478964"/>
              <a:gd name="G28" fmla="cos 7030 1478964"/>
              <a:gd name="G29" fmla="sin 7030 1478964"/>
              <a:gd name="G30" fmla="+- G26 10800 0"/>
              <a:gd name="G31" fmla="+- G27 10800 0"/>
              <a:gd name="G32" fmla="+- G28 10800 0"/>
              <a:gd name="G33" fmla="+- G29 10800 0"/>
              <a:gd name="G34" fmla="+- G19 5400 0"/>
              <a:gd name="G35" fmla="cos G34 -7705580"/>
              <a:gd name="G36" fmla="sin G34 -7705580"/>
              <a:gd name="G37" fmla="+/ -7705580 1478964 2"/>
              <a:gd name="T2" fmla="*/ 180 256 1"/>
              <a:gd name="T3" fmla="*/ 0 256 1"/>
              <a:gd name="G38" fmla="+- G37 T2 T3"/>
              <a:gd name="G39" fmla="?: G2 G37 G38"/>
              <a:gd name="G40" fmla="cos 10800 G39"/>
              <a:gd name="G41" fmla="sin 10800 G39"/>
              <a:gd name="G42" fmla="cos 7030 G39"/>
              <a:gd name="G43" fmla="sin 7030 G39"/>
              <a:gd name="G44" fmla="+- G40 10800 0"/>
              <a:gd name="G45" fmla="+- G41 10800 0"/>
              <a:gd name="G46" fmla="+- G42 10800 0"/>
              <a:gd name="G47" fmla="+- G43 10800 0"/>
              <a:gd name="G48" fmla="+- G35 10800 0"/>
              <a:gd name="G49" fmla="+- G36 10800 0"/>
              <a:gd name="T4" fmla="*/ 18095 w 21600"/>
              <a:gd name="T5" fmla="*/ 2836 h 21600"/>
              <a:gd name="T6" fmla="*/ 6672 w 21600"/>
              <a:gd name="T7" fmla="*/ 2897 h 21600"/>
              <a:gd name="T8" fmla="*/ 15548 w 21600"/>
              <a:gd name="T9" fmla="*/ 5616 h 21600"/>
              <a:gd name="T10" fmla="*/ 23266 w 21600"/>
              <a:gd name="T11" fmla="*/ 15980 h 21600"/>
              <a:gd name="T12" fmla="*/ 17272 w 21600"/>
              <a:gd name="T13" fmla="*/ 18455 h 21600"/>
              <a:gd name="T14" fmla="*/ 14798 w 21600"/>
              <a:gd name="T15" fmla="*/ 1246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91" y="13497"/>
                </a:moveTo>
                <a:cubicBezTo>
                  <a:pt x="17647" y="12642"/>
                  <a:pt x="17830" y="11725"/>
                  <a:pt x="17830" y="10800"/>
                </a:cubicBezTo>
                <a:cubicBezTo>
                  <a:pt x="17830" y="6917"/>
                  <a:pt x="14682" y="3770"/>
                  <a:pt x="10800" y="3770"/>
                </a:cubicBezTo>
                <a:cubicBezTo>
                  <a:pt x="9666" y="3770"/>
                  <a:pt x="8550" y="4044"/>
                  <a:pt x="7545" y="4568"/>
                </a:cubicBezTo>
                <a:lnTo>
                  <a:pt x="5800" y="1227"/>
                </a:lnTo>
                <a:cubicBezTo>
                  <a:pt x="7343" y="420"/>
                  <a:pt x="9058" y="0"/>
                  <a:pt x="10800" y="0"/>
                </a:cubicBezTo>
                <a:cubicBezTo>
                  <a:pt x="16764" y="0"/>
                  <a:pt x="21600" y="4835"/>
                  <a:pt x="21600" y="10800"/>
                </a:cubicBezTo>
                <a:cubicBezTo>
                  <a:pt x="21600" y="12222"/>
                  <a:pt x="21318" y="13631"/>
                  <a:pt x="20773" y="14944"/>
                </a:cubicBezTo>
                <a:lnTo>
                  <a:pt x="23266" y="15980"/>
                </a:lnTo>
                <a:lnTo>
                  <a:pt x="17272" y="18455"/>
                </a:lnTo>
                <a:lnTo>
                  <a:pt x="14798" y="12461"/>
                </a:lnTo>
                <a:lnTo>
                  <a:pt x="17291" y="13497"/>
                </a:lnTo>
                <a:close/>
              </a:path>
            </a:pathLst>
          </a:custGeom>
          <a:solidFill>
            <a:schemeClr val="bg1">
              <a:lumMod val="50000"/>
            </a:schemeClr>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5306" tIns="32653" rIns="65306" bIns="32653" numCol="1" anchor="t" anchorCtr="0" compatLnSpc="1">
            <a:prstTxWarp prst="textNoShape">
              <a:avLst/>
            </a:prstTxWarp>
          </a:bodyPr>
          <a:lstStyle/>
          <a:p>
            <a:endParaRPr lang="en-MY" sz="1600"/>
          </a:p>
        </p:txBody>
      </p:sp>
      <p:cxnSp>
        <p:nvCxnSpPr>
          <p:cNvPr id="3" name="Straight Connector 2"/>
          <p:cNvCxnSpPr/>
          <p:nvPr/>
        </p:nvCxnSpPr>
        <p:spPr>
          <a:xfrm>
            <a:off x="405823" y="3207891"/>
            <a:ext cx="8523350" cy="638"/>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52" name="Oval 8"/>
          <p:cNvSpPr>
            <a:spLocks noChangeArrowheads="1"/>
          </p:cNvSpPr>
          <p:nvPr/>
        </p:nvSpPr>
        <p:spPr bwMode="auto">
          <a:xfrm>
            <a:off x="1957670" y="2126765"/>
            <a:ext cx="2338854" cy="942981"/>
          </a:xfrm>
          <a:prstGeom prst="bevel">
            <a:avLst/>
          </a:prstGeom>
          <a:solidFill>
            <a:srgbClr val="FF66CC"/>
          </a:solidFill>
          <a:ln w="38100">
            <a:solidFill>
              <a:srgbClr val="F2F2F2"/>
            </a:solidFill>
            <a:round/>
            <a:headEnd/>
            <a:tailEnd/>
          </a:ln>
          <a:effectLst>
            <a:outerShdw dist="28398" dir="3806097" algn="ctr" rotWithShape="0">
              <a:srgbClr val="4E6128">
                <a:alpha val="50000"/>
              </a:srgbClr>
            </a:outerShdw>
          </a:effectLst>
        </p:spPr>
        <p:txBody>
          <a:bodyPr vert="horz" wrap="square" lIns="65306" tIns="32653" rIns="65306" bIns="32653" numCol="1" anchor="t" anchorCtr="0" compatLnSpc="1">
            <a:prstTxWarp prst="textNoShape">
              <a:avLst/>
            </a:prstTxWarp>
          </a:bodyPr>
          <a:lstStyle/>
          <a:p>
            <a:endParaRPr lang="en-MY"/>
          </a:p>
        </p:txBody>
      </p:sp>
      <p:sp>
        <p:nvSpPr>
          <p:cNvPr id="53" name="Text Box 9"/>
          <p:cNvSpPr txBox="1">
            <a:spLocks noChangeArrowheads="1"/>
          </p:cNvSpPr>
          <p:nvPr/>
        </p:nvSpPr>
        <p:spPr bwMode="auto">
          <a:xfrm>
            <a:off x="1979712" y="2301641"/>
            <a:ext cx="2160240" cy="7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ctr" anchorCtr="0" compatLnSpc="1">
            <a:prstTxWarp prst="textNoShape">
              <a:avLst/>
            </a:prstTxWarp>
          </a:bodyPr>
          <a:lstStyle/>
          <a:p>
            <a:pPr algn="ctr" defTabSz="653064" fontAlgn="base">
              <a:spcBef>
                <a:spcPct val="0"/>
              </a:spcBef>
            </a:pPr>
            <a:r>
              <a:rPr lang="en-MY" altLang="en-US" sz="1200" b="1" dirty="0" err="1">
                <a:latin typeface="Arial" pitchFamily="34" charset="0"/>
                <a:cs typeface="Arial" pitchFamily="34" charset="0"/>
              </a:rPr>
              <a:t>MySEEA</a:t>
            </a:r>
            <a:endParaRPr lang="en-MY" altLang="en-US" sz="1200" b="1" dirty="0">
              <a:latin typeface="Arial" pitchFamily="34" charset="0"/>
              <a:cs typeface="Arial" pitchFamily="34" charset="0"/>
            </a:endParaRPr>
          </a:p>
          <a:p>
            <a:pPr algn="ctr" defTabSz="653064" fontAlgn="base">
              <a:spcBef>
                <a:spcPct val="0"/>
              </a:spcBef>
            </a:pPr>
            <a:r>
              <a:rPr lang="en-MY" altLang="en-US" sz="1200" b="1" dirty="0">
                <a:latin typeface="Arial" pitchFamily="34" charset="0"/>
                <a:cs typeface="Arial" pitchFamily="34" charset="0"/>
              </a:rPr>
              <a:t>PSUT Energy Account, 2010</a:t>
            </a:r>
          </a:p>
        </p:txBody>
      </p:sp>
      <p:cxnSp>
        <p:nvCxnSpPr>
          <p:cNvPr id="36" name="Straight Connector 35"/>
          <p:cNvCxnSpPr/>
          <p:nvPr/>
        </p:nvCxnSpPr>
        <p:spPr>
          <a:xfrm>
            <a:off x="3594749" y="4216003"/>
            <a:ext cx="4145603" cy="5085"/>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1" name="Text Box 3"/>
          <p:cNvSpPr txBox="1">
            <a:spLocks noChangeArrowheads="1"/>
          </p:cNvSpPr>
          <p:nvPr/>
        </p:nvSpPr>
        <p:spPr bwMode="auto">
          <a:xfrm>
            <a:off x="35496" y="3573076"/>
            <a:ext cx="3836998"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defTabSz="653064" fontAlgn="base">
              <a:spcBef>
                <a:spcPct val="0"/>
              </a:spcBef>
              <a:spcAft>
                <a:spcPts val="714"/>
              </a:spcAft>
            </a:pPr>
            <a:r>
              <a:rPr lang="en-MY" altLang="en-US" sz="3100" dirty="0">
                <a:latin typeface="Berlin Sans FB" pitchFamily="34" charset="0"/>
                <a:cs typeface="Arial" pitchFamily="34" charset="0"/>
              </a:rPr>
              <a:t>2</a:t>
            </a:r>
            <a:r>
              <a:rPr lang="en-MY" altLang="en-US" sz="3100" dirty="0" smtClean="0">
                <a:latin typeface="Berlin Sans FB" pitchFamily="34" charset="0"/>
                <a:cs typeface="Arial" pitchFamily="34" charset="0"/>
              </a:rPr>
              <a:t>. </a:t>
            </a:r>
            <a:r>
              <a:rPr lang="en-MY" altLang="en-US" sz="2000" b="1" dirty="0" smtClean="0">
                <a:solidFill>
                  <a:srgbClr val="0000FF"/>
                </a:solidFill>
                <a:latin typeface="Berlin Sans FB" pitchFamily="34" charset="0"/>
                <a:cs typeface="Arial" pitchFamily="34" charset="0"/>
              </a:rPr>
              <a:t>Air Emissions Account</a:t>
            </a:r>
            <a:endParaRPr lang="en-US" altLang="en-US" sz="2000" b="1" dirty="0">
              <a:solidFill>
                <a:srgbClr val="0000FF"/>
              </a:solidFill>
              <a:latin typeface="Berlin Sans FB" pitchFamily="34" charset="0"/>
              <a:cs typeface="Arial" pitchFamily="34" charset="0"/>
            </a:endParaRPr>
          </a:p>
        </p:txBody>
      </p:sp>
      <p:sp>
        <p:nvSpPr>
          <p:cNvPr id="43" name="Text Box 3"/>
          <p:cNvSpPr txBox="1">
            <a:spLocks noChangeArrowheads="1"/>
          </p:cNvSpPr>
          <p:nvPr/>
        </p:nvSpPr>
        <p:spPr bwMode="auto">
          <a:xfrm>
            <a:off x="4087966" y="3155744"/>
            <a:ext cx="845864"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spcAft>
                <a:spcPts val="714"/>
              </a:spcAft>
            </a:pPr>
            <a:r>
              <a:rPr lang="en-MY" altLang="en-US" sz="2300" dirty="0">
                <a:latin typeface="Berlin Sans FB" pitchFamily="34" charset="0"/>
                <a:cs typeface="Arial" pitchFamily="34" charset="0"/>
              </a:rPr>
              <a:t>a.</a:t>
            </a:r>
            <a:endParaRPr kumimoji="0" lang="en-US" altLang="en-US" i="0" u="none" strike="noStrike" cap="none" normalizeH="0" baseline="0" dirty="0" smtClean="0">
              <a:ln>
                <a:noFill/>
              </a:ln>
              <a:effectLst/>
              <a:latin typeface="Berlin Sans FB" pitchFamily="34" charset="0"/>
              <a:cs typeface="Arial" pitchFamily="34" charset="0"/>
            </a:endParaRPr>
          </a:p>
        </p:txBody>
      </p:sp>
      <p:sp>
        <p:nvSpPr>
          <p:cNvPr id="44" name="Text Box 3"/>
          <p:cNvSpPr txBox="1">
            <a:spLocks noChangeArrowheads="1"/>
          </p:cNvSpPr>
          <p:nvPr/>
        </p:nvSpPr>
        <p:spPr bwMode="auto">
          <a:xfrm>
            <a:off x="4059447" y="4132995"/>
            <a:ext cx="845864"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spcAft>
                <a:spcPts val="714"/>
              </a:spcAft>
            </a:pPr>
            <a:r>
              <a:rPr lang="en-MY" altLang="en-US" sz="2300" dirty="0">
                <a:latin typeface="Berlin Sans FB" pitchFamily="34" charset="0"/>
                <a:cs typeface="Arial" pitchFamily="34" charset="0"/>
              </a:rPr>
              <a:t>b.</a:t>
            </a:r>
            <a:endParaRPr kumimoji="0" lang="en-US" altLang="en-US" i="0" u="none" strike="noStrike" cap="none" normalizeH="0" baseline="0" dirty="0" smtClean="0">
              <a:ln>
                <a:noFill/>
              </a:ln>
              <a:effectLst/>
              <a:latin typeface="Berlin Sans FB" pitchFamily="34" charset="0"/>
              <a:cs typeface="Arial" pitchFamily="34" charset="0"/>
            </a:endParaRPr>
          </a:p>
        </p:txBody>
      </p:sp>
      <p:sp>
        <p:nvSpPr>
          <p:cNvPr id="45" name="Text Box 3"/>
          <p:cNvSpPr txBox="1">
            <a:spLocks noChangeArrowheads="1"/>
          </p:cNvSpPr>
          <p:nvPr/>
        </p:nvSpPr>
        <p:spPr bwMode="auto">
          <a:xfrm>
            <a:off x="4036532" y="5058813"/>
            <a:ext cx="845864"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algn="ctr" defTabSz="653064" fontAlgn="base">
              <a:spcBef>
                <a:spcPct val="0"/>
              </a:spcBef>
              <a:spcAft>
                <a:spcPts val="714"/>
              </a:spcAft>
            </a:pPr>
            <a:r>
              <a:rPr lang="en-MY" altLang="en-US" sz="2300" dirty="0">
                <a:latin typeface="Berlin Sans FB" pitchFamily="34" charset="0"/>
                <a:cs typeface="Arial" pitchFamily="34" charset="0"/>
              </a:rPr>
              <a:t>c.</a:t>
            </a:r>
            <a:endParaRPr kumimoji="0" lang="en-US" altLang="en-US" i="0" u="none" strike="noStrike" cap="none" normalizeH="0" baseline="0" dirty="0" smtClean="0">
              <a:ln>
                <a:noFill/>
              </a:ln>
              <a:effectLst/>
              <a:latin typeface="Berlin Sans FB" pitchFamily="34" charset="0"/>
              <a:cs typeface="Arial" pitchFamily="34" charset="0"/>
            </a:endParaRPr>
          </a:p>
        </p:txBody>
      </p:sp>
      <p:sp>
        <p:nvSpPr>
          <p:cNvPr id="28" name="Title 1"/>
          <p:cNvSpPr txBox="1">
            <a:spLocks/>
          </p:cNvSpPr>
          <p:nvPr/>
        </p:nvSpPr>
        <p:spPr>
          <a:xfrm>
            <a:off x="76200" y="-152400"/>
            <a:ext cx="8424936" cy="851563"/>
          </a:xfrm>
          <a:prstGeom prst="rect">
            <a:avLst/>
          </a:prstGeom>
        </p:spPr>
        <p:txBody>
          <a:bodyPr lIns="102393" tIns="51196" rIns="102393" bIns="51196" anchor="ctr"/>
          <a:lstStyle>
            <a:lvl1pPr algn="ctr" defTabSz="1433671" rtl="0" eaLnBrk="1" latinLnBrk="0" hangingPunct="1">
              <a:spcBef>
                <a:spcPct val="0"/>
              </a:spcBef>
              <a:buNone/>
              <a:defRPr sz="6900" kern="1200">
                <a:solidFill>
                  <a:schemeClr val="tx1"/>
                </a:solidFill>
                <a:latin typeface="+mj-lt"/>
                <a:ea typeface="+mj-ea"/>
                <a:cs typeface="+mj-cs"/>
              </a:defRPr>
            </a:lvl1pPr>
          </a:lstStyle>
          <a:p>
            <a:pPr lvl="0" algn="l"/>
            <a:r>
              <a:rPr lang="en-US" sz="2400" b="1" dirty="0" smtClean="0">
                <a:latin typeface="Arial Rounded MT Bold" pitchFamily="34" charset="0"/>
                <a:cs typeface="Tahoma" pitchFamily="34" charset="0"/>
              </a:rPr>
              <a:t>SEEA ACCOUNT DEVELOPMENT PLAN 2016 - 2020</a:t>
            </a:r>
            <a:endParaRPr lang="en-MY" sz="2400" b="1" dirty="0">
              <a:latin typeface="Arial Rounded MT Bold" pitchFamily="34" charset="0"/>
              <a:cs typeface="Tahoma" pitchFamily="34" charset="0"/>
            </a:endParaRPr>
          </a:p>
        </p:txBody>
      </p:sp>
      <p:pic>
        <p:nvPicPr>
          <p:cNvPr id="7172" name="Picture 4" descr="Related image">
            <a:hlinkClick r:id="rId5"/>
          </p:cNvPr>
          <p:cNvPicPr>
            <a:picLocks noChangeAspect="1" noChangeArrowheads="1"/>
          </p:cNvPicPr>
          <p:nvPr/>
        </p:nvPicPr>
        <p:blipFill>
          <a:blip r:embed="rId6" cstate="print"/>
          <a:srcRect/>
          <a:stretch>
            <a:fillRect/>
          </a:stretch>
        </p:blipFill>
        <p:spPr bwMode="auto">
          <a:xfrm rot="654013">
            <a:off x="8362333" y="3274564"/>
            <a:ext cx="720080" cy="720080"/>
          </a:xfrm>
          <a:prstGeom prst="rect">
            <a:avLst/>
          </a:prstGeom>
          <a:noFill/>
        </p:spPr>
      </p:pic>
      <p:sp>
        <p:nvSpPr>
          <p:cNvPr id="78" name="Rectangle 77"/>
          <p:cNvSpPr/>
          <p:nvPr/>
        </p:nvSpPr>
        <p:spPr>
          <a:xfrm rot="20986644">
            <a:off x="7380312" y="3645024"/>
            <a:ext cx="1368152" cy="461665"/>
          </a:xfrm>
          <a:prstGeom prst="rect">
            <a:avLst/>
          </a:prstGeom>
          <a:noFill/>
        </p:spPr>
        <p:txBody>
          <a:bodyPr wrap="square" lIns="91440" tIns="45720" rIns="91440" bIns="45720">
            <a:spAutoFit/>
          </a:bodyPr>
          <a:lstStyle/>
          <a:p>
            <a:pPr algn="ctr"/>
            <a:r>
              <a:rPr lang="en-US" sz="2400" b="1" cap="none" spc="0" dirty="0" smtClean="0">
                <a:ln w="10541" cmpd="sng">
                  <a:solidFill>
                    <a:schemeClr val="tx1"/>
                  </a:solidFill>
                  <a:prstDash val="solid"/>
                </a:ln>
                <a:solidFill>
                  <a:schemeClr val="bg1">
                    <a:lumMod val="50000"/>
                  </a:schemeClr>
                </a:solidFill>
                <a:effectLst/>
              </a:rPr>
              <a:t>CH</a:t>
            </a:r>
            <a:r>
              <a:rPr lang="en-US" sz="2400" b="1" cap="none" spc="0" baseline="-25000" dirty="0" smtClean="0">
                <a:ln w="10541" cmpd="sng">
                  <a:solidFill>
                    <a:schemeClr val="tx1"/>
                  </a:solidFill>
                  <a:prstDash val="solid"/>
                </a:ln>
                <a:solidFill>
                  <a:schemeClr val="bg1">
                    <a:lumMod val="50000"/>
                  </a:schemeClr>
                </a:solidFill>
                <a:effectLst/>
              </a:rPr>
              <a:t>4</a:t>
            </a:r>
            <a:endParaRPr lang="en-US" sz="2400" b="1" cap="none" spc="0" baseline="-25000" dirty="0">
              <a:ln w="10541" cmpd="sng">
                <a:solidFill>
                  <a:schemeClr val="tx1"/>
                </a:solidFill>
                <a:prstDash val="solid"/>
              </a:ln>
              <a:solidFill>
                <a:schemeClr val="bg1">
                  <a:lumMod val="50000"/>
                </a:schemeClr>
              </a:solidFill>
              <a:effectLst/>
            </a:endParaRPr>
          </a:p>
        </p:txBody>
      </p:sp>
      <p:pic>
        <p:nvPicPr>
          <p:cNvPr id="7174" name="Picture 6" descr="Image result for energy clipart">
            <a:hlinkClick r:id="rId7"/>
          </p:cNvPr>
          <p:cNvPicPr>
            <a:picLocks noChangeAspect="1" noChangeArrowheads="1"/>
          </p:cNvPicPr>
          <p:nvPr/>
        </p:nvPicPr>
        <p:blipFill>
          <a:blip r:embed="rId8" cstate="print"/>
          <a:srcRect/>
          <a:stretch>
            <a:fillRect/>
          </a:stretch>
        </p:blipFill>
        <p:spPr bwMode="auto">
          <a:xfrm>
            <a:off x="7380312" y="2132856"/>
            <a:ext cx="883567" cy="936104"/>
          </a:xfrm>
          <a:prstGeom prst="rect">
            <a:avLst/>
          </a:prstGeom>
          <a:noFill/>
        </p:spPr>
      </p:pic>
      <p:pic>
        <p:nvPicPr>
          <p:cNvPr id="7176" name="Picture 8" descr="Image result for oil barrel clipart">
            <a:hlinkClick r:id="rId9"/>
          </p:cNvPr>
          <p:cNvPicPr>
            <a:picLocks noChangeAspect="1" noChangeArrowheads="1"/>
          </p:cNvPicPr>
          <p:nvPr/>
        </p:nvPicPr>
        <p:blipFill>
          <a:blip r:embed="rId10" cstate="print"/>
          <a:srcRect/>
          <a:stretch>
            <a:fillRect/>
          </a:stretch>
        </p:blipFill>
        <p:spPr bwMode="auto">
          <a:xfrm>
            <a:off x="6300192" y="1196752"/>
            <a:ext cx="1152128" cy="864096"/>
          </a:xfrm>
          <a:prstGeom prst="rect">
            <a:avLst/>
          </a:prstGeom>
          <a:noFill/>
        </p:spPr>
      </p:pic>
      <p:pic>
        <p:nvPicPr>
          <p:cNvPr id="16386" name="Picture 2" descr="Image result for oil mining clipart">
            <a:hlinkClick r:id="rId11"/>
          </p:cNvPr>
          <p:cNvPicPr>
            <a:picLocks noChangeAspect="1" noChangeArrowheads="1"/>
          </p:cNvPicPr>
          <p:nvPr/>
        </p:nvPicPr>
        <p:blipFill>
          <a:blip r:embed="rId12" cstate="print"/>
          <a:srcRect/>
          <a:stretch>
            <a:fillRect/>
          </a:stretch>
        </p:blipFill>
        <p:spPr bwMode="auto">
          <a:xfrm>
            <a:off x="7740352" y="984472"/>
            <a:ext cx="1296144" cy="1262445"/>
          </a:xfrm>
          <a:prstGeom prst="rect">
            <a:avLst/>
          </a:prstGeom>
          <a:noFill/>
        </p:spPr>
      </p:pic>
      <p:pic>
        <p:nvPicPr>
          <p:cNvPr id="16388" name="Picture 4" descr="Image result for car emission clipart">
            <a:hlinkClick r:id="rId13"/>
          </p:cNvPr>
          <p:cNvPicPr>
            <a:picLocks noChangeAspect="1" noChangeArrowheads="1"/>
          </p:cNvPicPr>
          <p:nvPr/>
        </p:nvPicPr>
        <p:blipFill>
          <a:blip r:embed="rId14" cstate="print"/>
          <a:srcRect/>
          <a:stretch>
            <a:fillRect/>
          </a:stretch>
        </p:blipFill>
        <p:spPr bwMode="auto">
          <a:xfrm>
            <a:off x="7812360" y="5445224"/>
            <a:ext cx="1045316" cy="420933"/>
          </a:xfrm>
          <a:prstGeom prst="rect">
            <a:avLst/>
          </a:prstGeom>
          <a:noFill/>
        </p:spPr>
      </p:pic>
      <p:sp>
        <p:nvSpPr>
          <p:cNvPr id="4" name="Rectangle 3"/>
          <p:cNvSpPr/>
          <p:nvPr/>
        </p:nvSpPr>
        <p:spPr>
          <a:xfrm>
            <a:off x="654523" y="2246462"/>
            <a:ext cx="104387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2017</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6" name="Rectangle 75"/>
          <p:cNvSpPr/>
          <p:nvPr/>
        </p:nvSpPr>
        <p:spPr>
          <a:xfrm>
            <a:off x="3814935" y="3501008"/>
            <a:ext cx="82586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2017</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7" name="Rectangle 76"/>
          <p:cNvSpPr/>
          <p:nvPr/>
        </p:nvSpPr>
        <p:spPr>
          <a:xfrm>
            <a:off x="3791017" y="4541058"/>
            <a:ext cx="83227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2018</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9" name="Rectangle 78"/>
          <p:cNvSpPr/>
          <p:nvPr/>
        </p:nvSpPr>
        <p:spPr>
          <a:xfrm>
            <a:off x="3672140" y="5517232"/>
            <a:ext cx="104387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2018</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1" name="Slide Number Placeholder 41"/>
          <p:cNvSpPr>
            <a:spLocks noGrp="1"/>
          </p:cNvSpPr>
          <p:nvPr>
            <p:ph type="sldNum" sz="quarter" idx="12"/>
          </p:nvPr>
        </p:nvSpPr>
        <p:spPr>
          <a:xfrm>
            <a:off x="6974904" y="6592267"/>
            <a:ext cx="2133600" cy="365125"/>
          </a:xfrm>
        </p:spPr>
        <p:txBody>
          <a:bodyPr/>
          <a:lstStyle/>
          <a:p>
            <a:pPr algn="r"/>
            <a:fld id="{F1603080-2A9A-4790-9363-D3E1EB70CBCE}" type="slidenum">
              <a:rPr lang="en-MY" smtClean="0">
                <a:solidFill>
                  <a:schemeClr val="tx1"/>
                </a:solidFill>
              </a:rPr>
              <a:pPr algn="r"/>
              <a:t>8</a:t>
            </a:fld>
            <a:endParaRPr lang="en-MY" dirty="0">
              <a:solidFill>
                <a:schemeClr val="tx1"/>
              </a:solidFill>
            </a:endParaRPr>
          </a:p>
        </p:txBody>
      </p:sp>
      <p:pic>
        <p:nvPicPr>
          <p:cNvPr id="39"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69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1"/>
            <a:ext cx="184708"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9" tIns="45715" rIns="91429" bIns="45715" numCol="1" anchor="ctr" anchorCtr="0" compatLnSpc="1">
            <a:prstTxWarp prst="textNoShape">
              <a:avLst/>
            </a:prstTxWarp>
            <a:spAutoFit/>
          </a:bodyPr>
          <a:lstStyle/>
          <a:p>
            <a:endParaRPr lang="en-MY"/>
          </a:p>
        </p:txBody>
      </p:sp>
      <p:sp>
        <p:nvSpPr>
          <p:cNvPr id="36" name="AutoShape 39"/>
          <p:cNvSpPr>
            <a:spLocks noChangeArrowheads="1"/>
          </p:cNvSpPr>
          <p:nvPr/>
        </p:nvSpPr>
        <p:spPr bwMode="auto">
          <a:xfrm>
            <a:off x="1473359" y="1415799"/>
            <a:ext cx="4561718" cy="1061739"/>
          </a:xfrm>
          <a:prstGeom prst="flowChartTerminator">
            <a:avLst/>
          </a:prstGeom>
          <a:solidFill>
            <a:srgbClr val="99FFCC"/>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5306" tIns="32653" rIns="65306" bIns="32653" numCol="1" anchor="t" anchorCtr="0" compatLnSpc="1">
            <a:prstTxWarp prst="textNoShape">
              <a:avLst/>
            </a:prstTxWarp>
          </a:bodyPr>
          <a:lstStyle/>
          <a:p>
            <a:endParaRPr lang="en-MY"/>
          </a:p>
        </p:txBody>
      </p:sp>
      <p:sp>
        <p:nvSpPr>
          <p:cNvPr id="37" name="Text Box 40"/>
          <p:cNvSpPr txBox="1">
            <a:spLocks noChangeArrowheads="1"/>
          </p:cNvSpPr>
          <p:nvPr/>
        </p:nvSpPr>
        <p:spPr bwMode="auto">
          <a:xfrm>
            <a:off x="1807200" y="1451516"/>
            <a:ext cx="3637511" cy="99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ctr" anchorCtr="0" compatLnSpc="1">
            <a:prstTxWarp prst="textNoShape">
              <a:avLst/>
            </a:prstTxWarp>
          </a:bodyPr>
          <a:lstStyle/>
          <a:p>
            <a:pPr algn="ctr" defTabSz="653064" fontAlgn="base">
              <a:spcBef>
                <a:spcPct val="0"/>
              </a:spcBef>
            </a:pPr>
            <a:r>
              <a:rPr lang="en-MY" altLang="en-US" sz="1700" b="1" dirty="0" err="1">
                <a:latin typeface="+mj-lt"/>
                <a:cs typeface="Arial" pitchFamily="34" charset="0"/>
              </a:rPr>
              <a:t>MySEEA</a:t>
            </a:r>
            <a:r>
              <a:rPr lang="en-MY" altLang="en-US" sz="1700" b="1" dirty="0">
                <a:latin typeface="+mj-lt"/>
                <a:cs typeface="Arial" pitchFamily="34" charset="0"/>
              </a:rPr>
              <a:t> PSUT Water Account, 2010</a:t>
            </a:r>
          </a:p>
        </p:txBody>
      </p:sp>
      <p:cxnSp>
        <p:nvCxnSpPr>
          <p:cNvPr id="41" name="Straight Connector 40"/>
          <p:cNvCxnSpPr/>
          <p:nvPr/>
        </p:nvCxnSpPr>
        <p:spPr>
          <a:xfrm>
            <a:off x="611561" y="2708920"/>
            <a:ext cx="8266201"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554271" y="4725937"/>
            <a:ext cx="8266201" cy="0"/>
          </a:xfrm>
          <a:prstGeom prst="line">
            <a:avLst/>
          </a:prstGeom>
          <a:ln w="28575">
            <a:prstDash val="lgDashDot"/>
          </a:ln>
        </p:spPr>
        <p:style>
          <a:lnRef idx="1">
            <a:schemeClr val="dk1"/>
          </a:lnRef>
          <a:fillRef idx="0">
            <a:schemeClr val="dk1"/>
          </a:fillRef>
          <a:effectRef idx="0">
            <a:schemeClr val="dk1"/>
          </a:effectRef>
          <a:fontRef idx="minor">
            <a:schemeClr val="tx1"/>
          </a:fontRef>
        </p:style>
      </p:cxnSp>
      <p:sp>
        <p:nvSpPr>
          <p:cNvPr id="44" name="AutoShape 39"/>
          <p:cNvSpPr>
            <a:spLocks noChangeArrowheads="1"/>
          </p:cNvSpPr>
          <p:nvPr/>
        </p:nvSpPr>
        <p:spPr bwMode="auto">
          <a:xfrm>
            <a:off x="1450442" y="5248374"/>
            <a:ext cx="4561718" cy="1061739"/>
          </a:xfrm>
          <a:prstGeom prst="flowChartTerminator">
            <a:avLst/>
          </a:prstGeom>
          <a:solidFill>
            <a:srgbClr val="CCFF66"/>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65306" tIns="32653" rIns="65306" bIns="32653" numCol="1" anchor="t" anchorCtr="0" compatLnSpc="1">
            <a:prstTxWarp prst="textNoShape">
              <a:avLst/>
            </a:prstTxWarp>
          </a:bodyPr>
          <a:lstStyle/>
          <a:p>
            <a:endParaRPr lang="en-MY" dirty="0"/>
          </a:p>
        </p:txBody>
      </p:sp>
      <p:sp>
        <p:nvSpPr>
          <p:cNvPr id="45" name="Text Box 40"/>
          <p:cNvSpPr txBox="1">
            <a:spLocks noChangeArrowheads="1"/>
          </p:cNvSpPr>
          <p:nvPr/>
        </p:nvSpPr>
        <p:spPr bwMode="auto">
          <a:xfrm>
            <a:off x="1942601" y="5299452"/>
            <a:ext cx="3637511" cy="99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ctr" anchorCtr="0" compatLnSpc="1">
            <a:prstTxWarp prst="textNoShape">
              <a:avLst/>
            </a:prstTxWarp>
          </a:bodyPr>
          <a:lstStyle/>
          <a:p>
            <a:pPr algn="ctr" defTabSz="653064" fontAlgn="base">
              <a:spcBef>
                <a:spcPct val="0"/>
              </a:spcBef>
            </a:pPr>
            <a:r>
              <a:rPr lang="en-MY" altLang="en-US" sz="1700" b="1" dirty="0" err="1">
                <a:latin typeface="+mj-lt"/>
                <a:cs typeface="Arial" pitchFamily="34" charset="0"/>
              </a:rPr>
              <a:t>MySEEA</a:t>
            </a:r>
            <a:r>
              <a:rPr lang="en-MY" altLang="en-US" sz="1700" b="1" dirty="0">
                <a:latin typeface="+mj-lt"/>
                <a:cs typeface="Arial" pitchFamily="34" charset="0"/>
              </a:rPr>
              <a:t> Land Account </a:t>
            </a:r>
          </a:p>
          <a:p>
            <a:pPr algn="ctr" defTabSz="653064" fontAlgn="base">
              <a:spcBef>
                <a:spcPct val="0"/>
              </a:spcBef>
            </a:pPr>
            <a:r>
              <a:rPr lang="en-US" altLang="en-US" sz="1700" b="1" dirty="0" smtClean="0">
                <a:latin typeface="+mj-lt"/>
                <a:cs typeface="Arial" pitchFamily="34" charset="0"/>
              </a:rPr>
              <a:t>(Focus on the agriculture land use)</a:t>
            </a:r>
            <a:endParaRPr lang="en-MY" altLang="en-US" sz="1700" b="1" dirty="0">
              <a:latin typeface="+mj-lt"/>
              <a:cs typeface="Arial" pitchFamily="34" charset="0"/>
            </a:endParaRPr>
          </a:p>
        </p:txBody>
      </p:sp>
      <p:sp>
        <p:nvSpPr>
          <p:cNvPr id="21" name="Text Box 3"/>
          <p:cNvSpPr txBox="1">
            <a:spLocks noChangeArrowheads="1"/>
          </p:cNvSpPr>
          <p:nvPr/>
        </p:nvSpPr>
        <p:spPr bwMode="auto">
          <a:xfrm>
            <a:off x="292485" y="2595052"/>
            <a:ext cx="6308186"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defTabSz="653064" fontAlgn="base">
              <a:spcBef>
                <a:spcPct val="0"/>
              </a:spcBef>
            </a:pPr>
            <a:r>
              <a:rPr lang="en-MY" altLang="en-US" sz="3100" dirty="0" smtClean="0">
                <a:latin typeface="Berlin Sans FB" pitchFamily="34" charset="0"/>
                <a:cs typeface="Arial" pitchFamily="34" charset="0"/>
              </a:rPr>
              <a:t>4. </a:t>
            </a:r>
            <a:r>
              <a:rPr lang="en-MY" altLang="en-US" sz="2000" b="1" dirty="0">
                <a:solidFill>
                  <a:srgbClr val="0000FF"/>
                </a:solidFill>
                <a:latin typeface="Berlin Sans FB" pitchFamily="34" charset="0"/>
                <a:cs typeface="Arial" pitchFamily="34" charset="0"/>
              </a:rPr>
              <a:t>Environmentally </a:t>
            </a:r>
            <a:r>
              <a:rPr lang="en-MY" altLang="en-US" sz="2000" b="1" dirty="0" smtClean="0">
                <a:solidFill>
                  <a:srgbClr val="0000FF"/>
                </a:solidFill>
                <a:latin typeface="Berlin Sans FB" pitchFamily="34" charset="0"/>
                <a:cs typeface="Arial" pitchFamily="34" charset="0"/>
              </a:rPr>
              <a:t>Extended Input-Output</a:t>
            </a:r>
            <a:endParaRPr lang="en-US" altLang="en-US" sz="2000" b="1" dirty="0">
              <a:solidFill>
                <a:srgbClr val="0000FF"/>
              </a:solidFill>
              <a:latin typeface="Berlin Sans FB" pitchFamily="34" charset="0"/>
              <a:cs typeface="Arial" pitchFamily="34" charset="0"/>
            </a:endParaRPr>
          </a:p>
        </p:txBody>
      </p:sp>
      <p:sp>
        <p:nvSpPr>
          <p:cNvPr id="22" name="Text Box 3"/>
          <p:cNvSpPr txBox="1">
            <a:spLocks noChangeArrowheads="1"/>
          </p:cNvSpPr>
          <p:nvPr/>
        </p:nvSpPr>
        <p:spPr bwMode="auto">
          <a:xfrm>
            <a:off x="315623" y="4684077"/>
            <a:ext cx="2888225"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defTabSz="653064" fontAlgn="base">
              <a:spcBef>
                <a:spcPct val="0"/>
              </a:spcBef>
              <a:spcAft>
                <a:spcPts val="714"/>
              </a:spcAft>
            </a:pPr>
            <a:r>
              <a:rPr lang="en-MY" altLang="en-US" sz="3100" dirty="0">
                <a:latin typeface="Berlin Sans FB" pitchFamily="34" charset="0"/>
                <a:cs typeface="Arial" pitchFamily="34" charset="0"/>
              </a:rPr>
              <a:t>5</a:t>
            </a:r>
            <a:r>
              <a:rPr lang="en-MY" altLang="en-US" sz="3100" dirty="0" smtClean="0">
                <a:latin typeface="Berlin Sans FB" pitchFamily="34" charset="0"/>
                <a:cs typeface="Arial" pitchFamily="34" charset="0"/>
              </a:rPr>
              <a:t>. </a:t>
            </a:r>
            <a:r>
              <a:rPr lang="en-MY" altLang="en-US" sz="2000" b="1" dirty="0" smtClean="0">
                <a:solidFill>
                  <a:srgbClr val="0000FF"/>
                </a:solidFill>
                <a:latin typeface="Berlin Sans FB" pitchFamily="34" charset="0"/>
                <a:cs typeface="Arial" pitchFamily="34" charset="0"/>
              </a:rPr>
              <a:t>Land Account</a:t>
            </a:r>
            <a:endParaRPr lang="en-US" altLang="en-US" sz="2000" b="1" dirty="0">
              <a:solidFill>
                <a:srgbClr val="0000FF"/>
              </a:solidFill>
              <a:latin typeface="Berlin Sans FB" pitchFamily="34" charset="0"/>
              <a:cs typeface="Arial" pitchFamily="34" charset="0"/>
            </a:endParaRPr>
          </a:p>
        </p:txBody>
      </p:sp>
      <p:sp>
        <p:nvSpPr>
          <p:cNvPr id="23" name="Text Box 3"/>
          <p:cNvSpPr txBox="1">
            <a:spLocks noChangeArrowheads="1"/>
          </p:cNvSpPr>
          <p:nvPr/>
        </p:nvSpPr>
        <p:spPr bwMode="auto">
          <a:xfrm>
            <a:off x="348841" y="764704"/>
            <a:ext cx="6369048" cy="61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defTabSz="653064" fontAlgn="base">
              <a:spcBef>
                <a:spcPct val="0"/>
              </a:spcBef>
              <a:spcAft>
                <a:spcPts val="714"/>
              </a:spcAft>
            </a:pPr>
            <a:r>
              <a:rPr lang="en-MY" altLang="en-US" sz="3100" dirty="0" smtClean="0">
                <a:latin typeface="Berlin Sans FB" pitchFamily="34" charset="0"/>
                <a:cs typeface="Arial" pitchFamily="34" charset="0"/>
              </a:rPr>
              <a:t>3. </a:t>
            </a:r>
            <a:r>
              <a:rPr lang="en-MY" altLang="en-US" sz="2000" b="1" dirty="0" smtClean="0">
                <a:solidFill>
                  <a:srgbClr val="0000FF"/>
                </a:solidFill>
                <a:latin typeface="Berlin Sans FB" pitchFamily="34" charset="0"/>
                <a:cs typeface="Arial" pitchFamily="34" charset="0"/>
              </a:rPr>
              <a:t>Water Account</a:t>
            </a:r>
            <a:endParaRPr lang="en-US" altLang="en-US" sz="2000" b="1" dirty="0">
              <a:solidFill>
                <a:srgbClr val="0000FF"/>
              </a:solidFill>
              <a:latin typeface="Berlin Sans FB" pitchFamily="34" charset="0"/>
              <a:cs typeface="Arial" pitchFamily="34" charset="0"/>
            </a:endParaRPr>
          </a:p>
        </p:txBody>
      </p:sp>
      <p:sp>
        <p:nvSpPr>
          <p:cNvPr id="26" name="Title 1"/>
          <p:cNvSpPr txBox="1">
            <a:spLocks/>
          </p:cNvSpPr>
          <p:nvPr/>
        </p:nvSpPr>
        <p:spPr>
          <a:xfrm>
            <a:off x="0" y="-152400"/>
            <a:ext cx="9217024" cy="851563"/>
          </a:xfrm>
          <a:prstGeom prst="rect">
            <a:avLst/>
          </a:prstGeom>
        </p:spPr>
        <p:txBody>
          <a:bodyPr lIns="102393" tIns="51196" rIns="102393" bIns="51196" anchor="ctr"/>
          <a:lstStyle>
            <a:lvl1pPr algn="ctr" defTabSz="1433671" rtl="0" eaLnBrk="1" latinLnBrk="0" hangingPunct="1">
              <a:spcBef>
                <a:spcPct val="0"/>
              </a:spcBef>
              <a:buNone/>
              <a:defRPr sz="6900" kern="1200">
                <a:solidFill>
                  <a:schemeClr val="tx1"/>
                </a:solidFill>
                <a:latin typeface="+mj-lt"/>
                <a:ea typeface="+mj-ea"/>
                <a:cs typeface="+mj-cs"/>
              </a:defRPr>
            </a:lvl1pPr>
          </a:lstStyle>
          <a:p>
            <a:pPr lvl="0" algn="l"/>
            <a:r>
              <a:rPr lang="en-US" sz="2100" b="1" dirty="0" smtClean="0">
                <a:latin typeface="Arial Rounded MT Bold" pitchFamily="34" charset="0"/>
              </a:rPr>
              <a:t>SEEA ACCOUNT DEVELOPMENT PLAN 2016 - 2020</a:t>
            </a:r>
            <a:r>
              <a:rPr lang="en-MY" sz="2100" b="1" dirty="0" smtClean="0">
                <a:latin typeface="Arial Rounded MT Bold" pitchFamily="34" charset="0"/>
              </a:rPr>
              <a:t> </a:t>
            </a:r>
            <a:r>
              <a:rPr lang="en-US" sz="2100" b="1" dirty="0" smtClean="0">
                <a:latin typeface="Arial Rounded MT Bold" pitchFamily="34" charset="0"/>
                <a:cs typeface="Tahoma" pitchFamily="34" charset="0"/>
              </a:rPr>
              <a:t>(cont’d)</a:t>
            </a:r>
            <a:endParaRPr lang="en-MY" sz="2100" b="1" dirty="0">
              <a:latin typeface="Arial Rounded MT Bold" pitchFamily="34" charset="0"/>
              <a:cs typeface="Tahoma" pitchFamily="34" charset="0"/>
            </a:endParaRPr>
          </a:p>
        </p:txBody>
      </p:sp>
      <p:pic>
        <p:nvPicPr>
          <p:cNvPr id="6148" name="Picture 4" descr="Image result for land use icon">
            <a:hlinkClick r:id="rId3"/>
          </p:cNvPr>
          <p:cNvPicPr>
            <a:picLocks noChangeAspect="1" noChangeArrowheads="1"/>
          </p:cNvPicPr>
          <p:nvPr/>
        </p:nvPicPr>
        <p:blipFill>
          <a:blip r:embed="rId4" cstate="print"/>
          <a:srcRect/>
          <a:stretch>
            <a:fillRect/>
          </a:stretch>
        </p:blipFill>
        <p:spPr bwMode="auto">
          <a:xfrm>
            <a:off x="6228184" y="4797945"/>
            <a:ext cx="1944216" cy="1871415"/>
          </a:xfrm>
          <a:prstGeom prst="rect">
            <a:avLst/>
          </a:prstGeom>
          <a:noFill/>
        </p:spPr>
      </p:pic>
      <p:pic>
        <p:nvPicPr>
          <p:cNvPr id="6150" name="Picture 6" descr="Image result for water flow diagram">
            <a:hlinkClick r:id="rId5"/>
          </p:cNvPr>
          <p:cNvPicPr>
            <a:picLocks noChangeAspect="1" noChangeArrowheads="1"/>
          </p:cNvPicPr>
          <p:nvPr/>
        </p:nvPicPr>
        <p:blipFill>
          <a:blip r:embed="rId6" cstate="print"/>
          <a:srcRect/>
          <a:stretch>
            <a:fillRect/>
          </a:stretch>
        </p:blipFill>
        <p:spPr bwMode="auto">
          <a:xfrm>
            <a:off x="6426206" y="1073666"/>
            <a:ext cx="2394266" cy="1368152"/>
          </a:xfrm>
          <a:prstGeom prst="rect">
            <a:avLst/>
          </a:prstGeom>
          <a:ln>
            <a:noFill/>
          </a:ln>
          <a:effectLst>
            <a:outerShdw blurRad="190500" algn="tl" rotWithShape="0">
              <a:srgbClr val="000000">
                <a:alpha val="70000"/>
              </a:srgbClr>
            </a:outerShdw>
          </a:effectLst>
        </p:spPr>
      </p:pic>
      <p:grpSp>
        <p:nvGrpSpPr>
          <p:cNvPr id="2" name="Group 2"/>
          <p:cNvGrpSpPr/>
          <p:nvPr/>
        </p:nvGrpSpPr>
        <p:grpSpPr>
          <a:xfrm>
            <a:off x="424458" y="3140968"/>
            <a:ext cx="7099870" cy="1362360"/>
            <a:chOff x="352450" y="1274552"/>
            <a:chExt cx="7099870" cy="1362360"/>
          </a:xfrm>
        </p:grpSpPr>
        <p:grpSp>
          <p:nvGrpSpPr>
            <p:cNvPr id="3" name="Group 27"/>
            <p:cNvGrpSpPr/>
            <p:nvPr/>
          </p:nvGrpSpPr>
          <p:grpSpPr>
            <a:xfrm>
              <a:off x="1336899" y="1274552"/>
              <a:ext cx="6115421" cy="1362360"/>
              <a:chOff x="766803" y="6372200"/>
              <a:chExt cx="5449597" cy="952500"/>
            </a:xfrm>
          </p:grpSpPr>
          <p:sp>
            <p:nvSpPr>
              <p:cNvPr id="29" name="AutoShape 30"/>
              <p:cNvSpPr>
                <a:spLocks noChangeArrowheads="1"/>
              </p:cNvSpPr>
              <p:nvPr/>
            </p:nvSpPr>
            <p:spPr bwMode="auto">
              <a:xfrm>
                <a:off x="900153" y="6372200"/>
                <a:ext cx="1268413" cy="950912"/>
              </a:xfrm>
              <a:prstGeom prst="flowChartDelay">
                <a:avLst/>
              </a:prstGeom>
              <a:solidFill>
                <a:srgbClr val="0099FF"/>
              </a:soli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MY"/>
              </a:p>
            </p:txBody>
          </p:sp>
          <p:sp>
            <p:nvSpPr>
              <p:cNvPr id="30" name="Text Box 31"/>
              <p:cNvSpPr txBox="1">
                <a:spLocks noChangeArrowheads="1"/>
              </p:cNvSpPr>
              <p:nvPr/>
            </p:nvSpPr>
            <p:spPr bwMode="auto">
              <a:xfrm>
                <a:off x="766803" y="6511223"/>
                <a:ext cx="1485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653064" fontAlgn="base">
                  <a:spcBef>
                    <a:spcPct val="0"/>
                  </a:spcBef>
                </a:pPr>
                <a:endParaRPr lang="en-MY" altLang="en-US" sz="1700" b="1" dirty="0">
                  <a:latin typeface="Calibri" pitchFamily="34" charset="0"/>
                  <a:cs typeface="Arial" pitchFamily="34" charset="0"/>
                </a:endParaRPr>
              </a:p>
              <a:p>
                <a:pPr algn="ctr" defTabSz="653064" fontAlgn="base">
                  <a:spcBef>
                    <a:spcPct val="0"/>
                  </a:spcBef>
                </a:pPr>
                <a:r>
                  <a:rPr lang="en-MY" altLang="en-US" sz="1700" b="1" dirty="0">
                    <a:latin typeface="Calibri" pitchFamily="34" charset="0"/>
                    <a:cs typeface="Arial" pitchFamily="34" charset="0"/>
                  </a:rPr>
                  <a:t>Input-Output 2010</a:t>
                </a:r>
              </a:p>
            </p:txBody>
          </p:sp>
          <p:sp>
            <p:nvSpPr>
              <p:cNvPr id="31" name="AutoShape 32"/>
              <p:cNvSpPr>
                <a:spLocks noChangeArrowheads="1"/>
              </p:cNvSpPr>
              <p:nvPr/>
            </p:nvSpPr>
            <p:spPr bwMode="auto">
              <a:xfrm>
                <a:off x="2430486" y="6726212"/>
                <a:ext cx="2181223" cy="336550"/>
              </a:xfrm>
              <a:prstGeom prst="rightArrow">
                <a:avLst>
                  <a:gd name="adj1" fmla="val 50000"/>
                  <a:gd name="adj2" fmla="val 173467"/>
                </a:avLst>
              </a:prstGeom>
              <a:solidFill>
                <a:schemeClr val="bg1">
                  <a:lumMod val="50000"/>
                </a:schemeClr>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en-MY"/>
              </a:p>
            </p:txBody>
          </p:sp>
          <p:sp>
            <p:nvSpPr>
              <p:cNvPr id="32" name="Text Box 33"/>
              <p:cNvSpPr txBox="1">
                <a:spLocks noChangeArrowheads="1"/>
              </p:cNvSpPr>
              <p:nvPr/>
            </p:nvSpPr>
            <p:spPr bwMode="auto">
              <a:xfrm>
                <a:off x="2373362" y="6502843"/>
                <a:ext cx="191799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53064" fontAlgn="base">
                  <a:spcBef>
                    <a:spcPct val="0"/>
                  </a:spcBef>
                  <a:spcAft>
                    <a:spcPts val="714"/>
                  </a:spcAft>
                </a:pPr>
                <a:r>
                  <a:rPr lang="en-MY" altLang="en-US" sz="1700" b="1" dirty="0" smtClean="0">
                    <a:latin typeface="Calibri" pitchFamily="34" charset="0"/>
                    <a:cs typeface="Arial" pitchFamily="34" charset="0"/>
                  </a:rPr>
                  <a:t>+ </a:t>
                </a:r>
                <a:r>
                  <a:rPr lang="en-MY" altLang="en-US" sz="1400" b="1" dirty="0" smtClean="0">
                    <a:latin typeface="Calibri" pitchFamily="34" charset="0"/>
                    <a:cs typeface="Arial" pitchFamily="34" charset="0"/>
                  </a:rPr>
                  <a:t>Air emissions statistics </a:t>
                </a:r>
                <a:endParaRPr lang="en-US" altLang="en-US" sz="2400" b="1" dirty="0">
                  <a:latin typeface="Arial" pitchFamily="34" charset="0"/>
                  <a:cs typeface="Arial" pitchFamily="34" charset="0"/>
                </a:endParaRPr>
              </a:p>
            </p:txBody>
          </p:sp>
          <p:sp>
            <p:nvSpPr>
              <p:cNvPr id="33" name="AutoShape 36"/>
              <p:cNvSpPr>
                <a:spLocks noChangeArrowheads="1"/>
              </p:cNvSpPr>
              <p:nvPr/>
            </p:nvSpPr>
            <p:spPr bwMode="auto">
              <a:xfrm>
                <a:off x="4894013" y="6373787"/>
                <a:ext cx="1322387" cy="950913"/>
              </a:xfrm>
              <a:prstGeom prst="flowChartDelay">
                <a:avLst/>
              </a:prstGeom>
              <a:solidFill>
                <a:srgbClr val="0099FF"/>
              </a:soli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endParaRPr lang="en-MY"/>
              </a:p>
            </p:txBody>
          </p:sp>
          <p:sp>
            <p:nvSpPr>
              <p:cNvPr id="34" name="Text Box 37"/>
              <p:cNvSpPr txBox="1">
                <a:spLocks noChangeArrowheads="1"/>
              </p:cNvSpPr>
              <p:nvPr/>
            </p:nvSpPr>
            <p:spPr bwMode="auto">
              <a:xfrm>
                <a:off x="4854001" y="6519766"/>
                <a:ext cx="131542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653064" fontAlgn="base">
                  <a:spcBef>
                    <a:spcPct val="0"/>
                  </a:spcBef>
                </a:pPr>
                <a:r>
                  <a:rPr lang="en-MY" altLang="en-US" sz="1500" b="1" dirty="0">
                    <a:latin typeface="Calibri" pitchFamily="34" charset="0"/>
                    <a:cs typeface="Arial" pitchFamily="34" charset="0"/>
                  </a:rPr>
                  <a:t>Environmentally Extended </a:t>
                </a:r>
              </a:p>
              <a:p>
                <a:pPr algn="ctr" defTabSz="653064" fontAlgn="base">
                  <a:spcBef>
                    <a:spcPct val="0"/>
                  </a:spcBef>
                </a:pPr>
                <a:r>
                  <a:rPr lang="en-MY" altLang="en-US" sz="1500" b="1" dirty="0">
                    <a:latin typeface="Calibri" pitchFamily="34" charset="0"/>
                    <a:cs typeface="Arial" pitchFamily="34" charset="0"/>
                  </a:rPr>
                  <a:t>Input-Output 2010</a:t>
                </a:r>
              </a:p>
            </p:txBody>
          </p:sp>
        </p:grpSp>
        <p:sp>
          <p:nvSpPr>
            <p:cNvPr id="46" name="Rectangle 45"/>
            <p:cNvSpPr/>
            <p:nvPr/>
          </p:nvSpPr>
          <p:spPr>
            <a:xfrm>
              <a:off x="352450" y="1410591"/>
              <a:ext cx="104387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2018</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47" name="Rectangle 46"/>
          <p:cNvSpPr/>
          <p:nvPr/>
        </p:nvSpPr>
        <p:spPr>
          <a:xfrm>
            <a:off x="467544" y="1604731"/>
            <a:ext cx="104387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2017</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 name="Rectangle 47"/>
          <p:cNvSpPr/>
          <p:nvPr/>
        </p:nvSpPr>
        <p:spPr>
          <a:xfrm>
            <a:off x="359772" y="5374009"/>
            <a:ext cx="104387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2019</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9" y="6455495"/>
            <a:ext cx="2743200" cy="42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979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20800</TotalTime>
  <Words>2913</Words>
  <Application>Microsoft Office PowerPoint</Application>
  <PresentationFormat>On-screen Show (4:3)</PresentationFormat>
  <Paragraphs>547</Paragraphs>
  <Slides>25</Slides>
  <Notes>18</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PowerPoint Presentation</vt:lpstr>
      <vt:lpstr> </vt:lpstr>
      <vt:lpstr>PowerPoint Presentation</vt:lpstr>
      <vt:lpstr>ACTIVITY ON PREPARING THE ROADMAP</vt:lpstr>
      <vt:lpstr>PowerPoint Presentation</vt:lpstr>
      <vt:lpstr>PowerPoint Presentation</vt:lpstr>
      <vt:lpstr>PowerPoint Presentation</vt:lpstr>
      <vt:lpstr>PowerPoint Presentation</vt:lpstr>
      <vt:lpstr>PowerPoint Presentation</vt:lpstr>
      <vt:lpstr>POLICIES/PLANS/PROGRAMMES RELATED TO SEEA</vt:lpstr>
      <vt:lpstr>POLICIES/PLANS/PROGRAMMES RELATED TO SEEA</vt:lpstr>
      <vt:lpstr>PowerPoint Presentation</vt:lpstr>
      <vt:lpstr>PowerPoint Presentation</vt:lpstr>
      <vt:lpstr>PowerPoint Presentation</vt:lpstr>
      <vt:lpstr>PowerPoint Presentation</vt:lpstr>
      <vt:lpstr>CRITICAL SUCCESS FACTOR</vt:lpstr>
      <vt:lpstr>PowerPoint Presentation</vt:lpstr>
      <vt:lpstr>PowerPoint Presentation</vt:lpstr>
      <vt:lpstr>PowerPoint Presentation</vt:lpstr>
      <vt:lpstr>CAMERA LENSE</vt:lpstr>
      <vt:lpstr>PowerPoint Presentation</vt:lpstr>
      <vt:lpstr>CAMERA LENSE (cont’d)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Shukor</dc:creator>
  <cp:lastModifiedBy>ummiijah</cp:lastModifiedBy>
  <cp:revision>2172</cp:revision>
  <cp:lastPrinted>2017-11-17T09:47:18Z</cp:lastPrinted>
  <dcterms:created xsi:type="dcterms:W3CDTF">2016-09-16T14:17:34Z</dcterms:created>
  <dcterms:modified xsi:type="dcterms:W3CDTF">2017-11-27T15:51:48Z</dcterms:modified>
</cp:coreProperties>
</file>