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59" r:id="rId1"/>
    <p:sldMasterId id="2147484680" r:id="rId2"/>
    <p:sldMasterId id="2147485876" r:id="rId3"/>
    <p:sldMasterId id="2147485888" r:id="rId4"/>
    <p:sldMasterId id="2147485900" r:id="rId5"/>
    <p:sldMasterId id="2147485907" r:id="rId6"/>
  </p:sldMasterIdLst>
  <p:notesMasterIdLst>
    <p:notesMasterId r:id="rId37"/>
  </p:notesMasterIdLst>
  <p:handoutMasterIdLst>
    <p:handoutMasterId r:id="rId38"/>
  </p:handoutMasterIdLst>
  <p:sldIdLst>
    <p:sldId id="274" r:id="rId7"/>
    <p:sldId id="278" r:id="rId8"/>
    <p:sldId id="425" r:id="rId9"/>
    <p:sldId id="461" r:id="rId10"/>
    <p:sldId id="462" r:id="rId11"/>
    <p:sldId id="463" r:id="rId12"/>
    <p:sldId id="464" r:id="rId13"/>
    <p:sldId id="465" r:id="rId14"/>
    <p:sldId id="466" r:id="rId15"/>
    <p:sldId id="467" r:id="rId16"/>
    <p:sldId id="468" r:id="rId17"/>
    <p:sldId id="469" r:id="rId18"/>
    <p:sldId id="369" r:id="rId19"/>
    <p:sldId id="438" r:id="rId20"/>
    <p:sldId id="439" r:id="rId21"/>
    <p:sldId id="460" r:id="rId22"/>
    <p:sldId id="441" r:id="rId23"/>
    <p:sldId id="446" r:id="rId24"/>
    <p:sldId id="447" r:id="rId25"/>
    <p:sldId id="456" r:id="rId26"/>
    <p:sldId id="457" r:id="rId27"/>
    <p:sldId id="459" r:id="rId28"/>
    <p:sldId id="448" r:id="rId29"/>
    <p:sldId id="449" r:id="rId30"/>
    <p:sldId id="451" r:id="rId31"/>
    <p:sldId id="452" r:id="rId32"/>
    <p:sldId id="453" r:id="rId33"/>
    <p:sldId id="470" r:id="rId34"/>
    <p:sldId id="454" r:id="rId35"/>
    <p:sldId id="407" r:id="rId36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3366"/>
    <a:srgbClr val="005CA9"/>
    <a:srgbClr val="00642D"/>
    <a:srgbClr val="007033"/>
    <a:srgbClr val="DFEFF1"/>
    <a:srgbClr val="EBE2D1"/>
    <a:srgbClr val="D9FFEA"/>
    <a:srgbClr val="F4EFE4"/>
    <a:srgbClr val="D5FFE8"/>
    <a:srgbClr val="A283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47" autoAdjust="0"/>
    <p:restoredTop sz="90470" autoAdjust="0"/>
  </p:normalViewPr>
  <p:slideViewPr>
    <p:cSldViewPr>
      <p:cViewPr varScale="1">
        <p:scale>
          <a:sx n="97" d="100"/>
          <a:sy n="97" d="100"/>
        </p:scale>
        <p:origin x="30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100" d="100"/>
          <a:sy n="100" d="100"/>
        </p:scale>
        <p:origin x="-1650" y="215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816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ADDC1BE-58F5-4FF0-88D3-8846B32E99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7034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54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Textmasterformate durch Klicken bearbeiten</a:t>
            </a:r>
          </a:p>
          <a:p>
            <a:pPr lvl="1"/>
            <a:r>
              <a:rPr lang="en-US" altLang="en-US" noProof="0"/>
              <a:t>Zweite Ebene</a:t>
            </a:r>
          </a:p>
          <a:p>
            <a:pPr lvl="2"/>
            <a:r>
              <a:rPr lang="en-US" altLang="en-US" noProof="0"/>
              <a:t>Dritte Ebene</a:t>
            </a:r>
          </a:p>
          <a:p>
            <a:pPr lvl="3"/>
            <a:r>
              <a:rPr lang="en-US" altLang="en-US" noProof="0"/>
              <a:t>Vierte Ebene</a:t>
            </a:r>
          </a:p>
          <a:p>
            <a:pPr lvl="4"/>
            <a:r>
              <a:rPr lang="en-US" altLang="en-US" noProof="0"/>
              <a:t>Fünfte Ebene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816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9405DE4-8981-41F7-93B0-3A5B90E478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25138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fld id="{747379D5-BD0F-447C-94DE-D65928366F1F}" type="slidenum">
              <a:rPr lang="en-US" sz="1200">
                <a:solidFill>
                  <a:srgbClr val="000000"/>
                </a:solidFill>
              </a:rPr>
              <a:pPr eaLnBrk="1" hangingPunct="1">
                <a:defRPr/>
              </a:pPr>
              <a:t>1</a:t>
            </a:fld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1064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6500" name="Text Box 2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en-US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809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itchFamily="34" charset="0"/>
            </a:endParaRPr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fld id="{453F7EAB-2394-4E8E-A03A-8B98ADFCA6CA}" type="slidenum">
              <a:rPr lang="en-US" altLang="en-US" smtClean="0"/>
              <a:pPr eaLnBrk="1" hangingPunct="1">
                <a:spcBef>
                  <a:spcPct val="0"/>
                </a:spcBef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57593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Evolution</a:t>
            </a:r>
            <a:r>
              <a:rPr lang="en-US" baseline="0" dirty="0"/>
              <a:t> form TEEB for Business, and Norway funding was focused on NCA for business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3018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From </a:t>
            </a:r>
            <a:r>
              <a:rPr lang="en-US" dirty="0" err="1"/>
              <a:t>Trucost</a:t>
            </a:r>
            <a:r>
              <a:rPr lang="en-US" dirty="0"/>
              <a:t> report – agricultural</a:t>
            </a:r>
            <a:r>
              <a:rPr lang="en-US" baseline="0" dirty="0"/>
              <a:t> sectors clearly </a:t>
            </a:r>
            <a:r>
              <a:rPr lang="en-US" baseline="0" dirty="0" err="1"/>
              <a:t>externalty</a:t>
            </a:r>
            <a:r>
              <a:rPr lang="en-US" baseline="0" dirty="0"/>
              <a:t>-heavy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24285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3" name="Shape 14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1000">
                <a:latin typeface="Myriad Pro"/>
                <a:ea typeface="Myriad Pro"/>
                <a:cs typeface="Myriad Pro"/>
                <a:sym typeface="Myriad Pro"/>
              </a:defRPr>
            </a:pPr>
            <a:endParaRPr dirty="0">
              <a:latin typeface="Myriad Pro"/>
              <a:ea typeface="Myriad Pro"/>
              <a:cs typeface="Myriad Pro"/>
              <a:sym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23111017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0" name="Shape 15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1000">
                <a:latin typeface="Myriad Pro"/>
                <a:ea typeface="Myriad Pro"/>
                <a:cs typeface="Myriad Pro"/>
                <a:sym typeface="Myriad Pro"/>
              </a:defRPr>
            </a:pPr>
            <a:endParaRPr dirty="0">
              <a:latin typeface="Myriad Pro"/>
              <a:ea typeface="Myriad Pro"/>
              <a:cs typeface="Myriad Pro"/>
              <a:sym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25040618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29925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fld id="{747379D5-BD0F-447C-94DE-D65928366F1F}" type="slidenum">
              <a:rPr lang="en-US" sz="1200">
                <a:solidFill>
                  <a:srgbClr val="000000"/>
                </a:solidFill>
              </a:rPr>
              <a:pPr eaLnBrk="1" hangingPunct="1">
                <a:defRPr/>
              </a:pPr>
              <a:t>30</a:t>
            </a:fld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1064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6500" name="Text Box 2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en-US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858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675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5955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9100" y="692150"/>
            <a:ext cx="2195513" cy="58229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388" y="692150"/>
            <a:ext cx="6437312" cy="58229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78459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88" y="692150"/>
            <a:ext cx="7777162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50825" y="1989138"/>
            <a:ext cx="4279900" cy="4525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1989138"/>
            <a:ext cx="4281488" cy="4525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17492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x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388" y="692150"/>
            <a:ext cx="7777162" cy="1143000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250825" y="1989138"/>
            <a:ext cx="4279900" cy="4525962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83125" y="1989138"/>
            <a:ext cx="4281488" cy="2185987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83125" y="4327525"/>
            <a:ext cx="4281488" cy="2187575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6631662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388" y="692150"/>
            <a:ext cx="7777162" cy="1143000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250825" y="1989138"/>
            <a:ext cx="8713788" cy="4525962"/>
          </a:xfrm>
        </p:spPr>
        <p:txBody>
          <a:bodyPr/>
          <a:lstStyle/>
          <a:p>
            <a:pPr lvl="0"/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2794456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5707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53158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463082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989138"/>
            <a:ext cx="42799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1989138"/>
            <a:ext cx="4281488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77176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158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33278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8836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98652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958635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28426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13647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9100" y="692150"/>
            <a:ext cx="2195513" cy="58229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9388" y="692150"/>
            <a:ext cx="6437312" cy="58229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62133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88" y="692150"/>
            <a:ext cx="7777162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50825" y="1989138"/>
            <a:ext cx="4279900" cy="4525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1989138"/>
            <a:ext cx="4281488" cy="4525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25329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x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388" y="692150"/>
            <a:ext cx="7777162" cy="1143000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250825" y="1989138"/>
            <a:ext cx="4279900" cy="4525962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83125" y="1989138"/>
            <a:ext cx="4281488" cy="2185987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83125" y="4327525"/>
            <a:ext cx="4281488" cy="2187575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1137977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388" y="692150"/>
            <a:ext cx="7777162" cy="1143000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250825" y="1989138"/>
            <a:ext cx="8713788" cy="4525962"/>
          </a:xfrm>
        </p:spPr>
        <p:txBody>
          <a:bodyPr/>
          <a:lstStyle/>
          <a:p>
            <a:pPr lvl="0"/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050504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660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26378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fld id="{8E12FC4A-0AD1-46EC-9BA1-721F13EC7401}" type="datetimeFigureOut">
              <a:rPr lang="en-GB"/>
              <a:pPr>
                <a:defRPr/>
              </a:pPr>
              <a:t>27/10/2017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fld id="{0024B1D8-7EF5-4DD7-BA58-D0F8045F878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95975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fld id="{3BB4987A-FB5E-46E3-AE74-9A60A5DFBE0E}" type="datetimeFigureOut">
              <a:rPr lang="en-GB"/>
              <a:pPr>
                <a:defRPr/>
              </a:pPr>
              <a:t>27/10/2017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fld id="{067DA396-6D51-416D-9401-FBCD5149FC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33563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fld id="{5A712E47-9B1E-41D2-AA66-B6DE55F238AA}" type="datetimeFigureOut">
              <a:rPr lang="en-GB"/>
              <a:pPr>
                <a:defRPr/>
              </a:pPr>
              <a:t>27/10/2017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fld id="{5BE23580-1387-45E6-8D0C-5B1D7CD4BA2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63085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6677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37913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24490341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0185832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t>Titeltext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7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59191799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sz="half" idx="1"/>
          </p:nvPr>
        </p:nvSpPr>
        <p:spPr>
          <a:xfrm>
            <a:off x="457200" y="1600199"/>
            <a:ext cx="4038600" cy="4525964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63176903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9" name="Shape 49"/>
          <p:cNvSpPr>
            <a:spLocks noGrp="1"/>
          </p:cNvSpPr>
          <p:nvPr>
            <p:ph type="body" sz="quarter" idx="13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Shape 5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93620504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989138"/>
            <a:ext cx="42799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25" y="1989138"/>
            <a:ext cx="4281488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69481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7655467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93981630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Titeltext</a:t>
            </a:r>
          </a:p>
        </p:txBody>
      </p:sp>
      <p:sp>
        <p:nvSpPr>
          <p:cNvPr id="73" name="Shape 73"/>
          <p:cNvSpPr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4" name="Shape 74"/>
          <p:cNvSpPr>
            <a:spLocks noGrp="1"/>
          </p:cNvSpPr>
          <p:nvPr>
            <p:ph type="body" sz="half" idx="13"/>
          </p:nvPr>
        </p:nvSpPr>
        <p:spPr>
          <a:xfrm>
            <a:off x="457200" y="1435099"/>
            <a:ext cx="3008313" cy="4691064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/>
          </a:p>
        </p:txBody>
      </p:sp>
      <p:sp>
        <p:nvSpPr>
          <p:cNvPr id="75" name="Shape 7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04463589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Titeltext</a:t>
            </a:r>
          </a:p>
        </p:txBody>
      </p:sp>
      <p:sp>
        <p:nvSpPr>
          <p:cNvPr id="83" name="Shape 83"/>
          <p:cNvSpPr>
            <a:spLocks noGrp="1"/>
          </p:cNvSpPr>
          <p:nvPr>
            <p:ph type="pic" sz="half" idx="13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body" sz="quarter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5" name="Shape 8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71938458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93" name="Shape 9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94" name="Shape 9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3373091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title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102" name="Shape 102"/>
          <p:cNvSpPr>
            <a:spLocks noGrp="1"/>
          </p:cNvSpPr>
          <p:nvPr>
            <p:ph type="body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1359069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37569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fld id="{8E12FC4A-0AD1-46EC-9BA1-721F13EC7401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27/10/2017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fld id="{0024B1D8-7EF5-4DD7-BA58-D0F8045F878F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6365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fld id="{3BB4987A-FB5E-46E3-AE74-9A60A5DFBE0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27/10/2017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fld id="{067DA396-6D51-416D-9401-FBCD5149FCFB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4197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7698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288482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741427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66725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fld id="{8E12FC4A-0AD1-46EC-9BA1-721F13EC7401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27/10/2017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fld id="{0024B1D8-7EF5-4DD7-BA58-D0F8045F878F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5512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fld id="{3BB4987A-FB5E-46E3-AE74-9A60A5DFBE0E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27/10/2017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fld id="{067DA396-6D51-416D-9401-FBCD5149FCFB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5590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fld id="{5A712E47-9B1E-41D2-AA66-B6DE55F238AA}" type="datetimeFigureOut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27/10/2017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MS PGothic" pitchFamily="34" charset="-128"/>
                <a:cs typeface="Arial" charset="0"/>
              </a:defRPr>
            </a:lvl1pPr>
          </a:lstStyle>
          <a:p>
            <a:pPr>
              <a:defRPr/>
            </a:pPr>
            <a:fld id="{5BE23580-1387-45E6-8D0C-5B1D7CD4BA2C}" type="slidenum">
              <a:rPr lang="en-GB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32636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424846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8136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2526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560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1219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4315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1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7" Type="http://schemas.openxmlformats.org/officeDocument/2006/relationships/image" Target="../media/image3.jpg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slideLayout" Target="../slideLayouts/slideLayout53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989138"/>
            <a:ext cx="8713788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pic>
        <p:nvPicPr>
          <p:cNvPr id="2051" name="Picture 3" descr="Mast-head III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692150"/>
            <a:ext cx="77771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84" r:id="rId1"/>
    <p:sldLayoutId id="2147485785" r:id="rId2"/>
    <p:sldLayoutId id="2147485786" r:id="rId3"/>
    <p:sldLayoutId id="2147485787" r:id="rId4"/>
    <p:sldLayoutId id="2147485788" r:id="rId5"/>
    <p:sldLayoutId id="2147485789" r:id="rId6"/>
    <p:sldLayoutId id="2147485790" r:id="rId7"/>
    <p:sldLayoutId id="2147485791" r:id="rId8"/>
    <p:sldLayoutId id="2147485792" r:id="rId9"/>
    <p:sldLayoutId id="2147485793" r:id="rId10"/>
    <p:sldLayoutId id="2147485794" r:id="rId11"/>
    <p:sldLayoutId id="2147485795" r:id="rId12"/>
    <p:sldLayoutId id="2147485796" r:id="rId13"/>
    <p:sldLayoutId id="2147485797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14365"/>
          </a:solidFill>
          <a:latin typeface="+mj-lt"/>
          <a:ea typeface="MS PGothic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14365"/>
          </a:solidFill>
          <a:latin typeface="Arial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14365"/>
          </a:solidFill>
          <a:latin typeface="Arial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14365"/>
          </a:solidFill>
          <a:latin typeface="Arial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14365"/>
          </a:solidFill>
          <a:latin typeface="Arial" charset="0"/>
          <a:ea typeface="MS PGothic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214365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214365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214365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214365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989138"/>
            <a:ext cx="8713788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pic>
        <p:nvPicPr>
          <p:cNvPr id="3075" name="Picture 3" descr="Mast-head III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692150"/>
            <a:ext cx="77771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98" r:id="rId1"/>
    <p:sldLayoutId id="2147485799" r:id="rId2"/>
    <p:sldLayoutId id="2147485800" r:id="rId3"/>
    <p:sldLayoutId id="2147485801" r:id="rId4"/>
    <p:sldLayoutId id="2147485802" r:id="rId5"/>
    <p:sldLayoutId id="2147485803" r:id="rId6"/>
    <p:sldLayoutId id="2147485804" r:id="rId7"/>
    <p:sldLayoutId id="2147485805" r:id="rId8"/>
    <p:sldLayoutId id="2147485806" r:id="rId9"/>
    <p:sldLayoutId id="2147485807" r:id="rId10"/>
    <p:sldLayoutId id="2147485808" r:id="rId11"/>
    <p:sldLayoutId id="2147485809" r:id="rId12"/>
    <p:sldLayoutId id="2147485810" r:id="rId13"/>
    <p:sldLayoutId id="2147485811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14365"/>
          </a:solidFill>
          <a:latin typeface="+mj-lt"/>
          <a:ea typeface="MS PGothic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14365"/>
          </a:solidFill>
          <a:latin typeface="Arial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14365"/>
          </a:solidFill>
          <a:latin typeface="Arial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14365"/>
          </a:solidFill>
          <a:latin typeface="Arial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14365"/>
          </a:solidFill>
          <a:latin typeface="Arial" charset="0"/>
          <a:ea typeface="MS PGothic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214365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214365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214365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214365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589A4-D546-4262-8E4A-CB4EAB13EFE4}" type="datetimeFigureOut">
              <a:rPr lang="en-GB" smtClean="0"/>
              <a:t>27/10/2017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E3C7C-D19F-45C1-9313-F4DBE58C1BA6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803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877" r:id="rId1"/>
    <p:sldLayoutId id="2147485878" r:id="rId2"/>
    <p:sldLayoutId id="2147485879" r:id="rId3"/>
    <p:sldLayoutId id="2147485881" r:id="rId4"/>
    <p:sldLayoutId id="2147485826" r:id="rId5"/>
    <p:sldLayoutId id="2147485813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Titeltext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600199"/>
            <a:ext cx="8229600" cy="45259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8422818" y="6404292"/>
            <a:ext cx="263981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 fontAlgn="auto" hangingPunct="0">
              <a:spcBef>
                <a:spcPts val="0"/>
              </a:spcBef>
              <a:spcAft>
                <a:spcPts val="0"/>
              </a:spcAft>
            </a:pPr>
            <a:fld id="{86CB4B4D-7CA3-9044-876B-883B54F8677D}" type="slidenum">
              <a:rPr kern="0">
                <a:latin typeface="Calibri"/>
                <a:sym typeface="Calibri"/>
              </a:rPr>
              <a:pPr fontAlgn="auto" hangingPunct="0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ern="0">
              <a:latin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99448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889" r:id="rId1"/>
    <p:sldLayoutId id="2147485890" r:id="rId2"/>
    <p:sldLayoutId id="2147485891" r:id="rId3"/>
    <p:sldLayoutId id="2147485892" r:id="rId4"/>
    <p:sldLayoutId id="2147485893" r:id="rId5"/>
    <p:sldLayoutId id="2147485894" r:id="rId6"/>
    <p:sldLayoutId id="2147485895" r:id="rId7"/>
    <p:sldLayoutId id="2147485896" r:id="rId8"/>
    <p:sldLayoutId id="2147485897" r:id="rId9"/>
    <p:sldLayoutId id="2147485898" r:id="rId10"/>
    <p:sldLayoutId id="2147485899" r:id="rId1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589A4-D546-4262-8E4A-CB4EAB13EFE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27/10/2017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E3C7C-D19F-45C1-9313-F4DBE58C1BA6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310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901" r:id="rId1"/>
    <p:sldLayoutId id="2147485902" r:id="rId2"/>
    <p:sldLayoutId id="2147485903" r:id="rId3"/>
    <p:sldLayoutId id="2147485905" r:id="rId4"/>
    <p:sldLayoutId id="2147485906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589A4-D546-4262-8E4A-CB4EAB13EFE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27/10/2017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E3C7C-D19F-45C1-9313-F4DBE58C1BA6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448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908" r:id="rId1"/>
    <p:sldLayoutId id="2147485909" r:id="rId2"/>
    <p:sldLayoutId id="2147485910" r:id="rId3"/>
    <p:sldLayoutId id="2147485911" r:id="rId4"/>
    <p:sldLayoutId id="2147485912" r:id="rId5"/>
    <p:sldLayoutId id="2147485913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4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mailto:salman.hussain@unep.org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"/>
          <p:cNvSpPr txBox="1">
            <a:spLocks noChangeArrowheads="1"/>
          </p:cNvSpPr>
          <p:nvPr/>
        </p:nvSpPr>
        <p:spPr bwMode="auto">
          <a:xfrm>
            <a:off x="0" y="33337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br>
              <a:rPr lang="de-DE" sz="4400">
                <a:solidFill>
                  <a:srgbClr val="000000"/>
                </a:solidFill>
              </a:rPr>
            </a:br>
            <a:endParaRPr lang="de-DE" sz="4400">
              <a:solidFill>
                <a:srgbClr val="00000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0" y="1268413"/>
            <a:ext cx="914400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algn="ctr">
              <a:spcBef>
                <a:spcPts val="9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b="1" dirty="0">
                <a:solidFill>
                  <a:srgbClr val="323366"/>
                </a:solidFill>
                <a:latin typeface="Arial" charset="0"/>
                <a:cs typeface="Arial" charset="0"/>
              </a:rPr>
              <a:t>Ecosystem Services Economics Unit/</a:t>
            </a:r>
          </a:p>
          <a:p>
            <a:pPr algn="ctr">
              <a:spcBef>
                <a:spcPts val="9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b="1" dirty="0">
                <a:solidFill>
                  <a:srgbClr val="323366"/>
                </a:solidFill>
                <a:latin typeface="Arial" charset="0"/>
                <a:cs typeface="Arial" charset="0"/>
              </a:rPr>
              <a:t>TEEB Initiative</a:t>
            </a:r>
          </a:p>
          <a:p>
            <a:pPr algn="ctr">
              <a:spcBef>
                <a:spcPts val="9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800" b="1" dirty="0">
                <a:solidFill>
                  <a:srgbClr val="323366"/>
                </a:solidFill>
                <a:latin typeface="Arial" charset="0"/>
                <a:cs typeface="Arial" charset="0"/>
              </a:rPr>
              <a:t>___________________________</a:t>
            </a:r>
          </a:p>
          <a:p>
            <a:pPr algn="ctr">
              <a:spcBef>
                <a:spcPts val="9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800" b="1" dirty="0">
              <a:solidFill>
                <a:srgbClr val="323366"/>
              </a:solidFill>
              <a:latin typeface="Arial" charset="0"/>
              <a:cs typeface="Arial" charset="0"/>
            </a:endParaRPr>
          </a:p>
          <a:p>
            <a:pPr algn="ctr">
              <a:spcBef>
                <a:spcPts val="9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800" b="1" dirty="0">
                <a:solidFill>
                  <a:srgbClr val="323366"/>
                </a:solidFill>
                <a:latin typeface="Arial" charset="0"/>
                <a:cs typeface="Arial" charset="0"/>
              </a:rPr>
              <a:t>Beijing, November 2017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1" dirty="0">
              <a:solidFill>
                <a:srgbClr val="323366"/>
              </a:solidFill>
              <a:latin typeface="Arial" charset="0"/>
              <a:cs typeface="Arial" charset="0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1" dirty="0">
              <a:solidFill>
                <a:srgbClr val="323366"/>
              </a:solidFill>
              <a:latin typeface="Arial" charset="0"/>
              <a:cs typeface="Arial" charset="0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1" dirty="0">
              <a:solidFill>
                <a:srgbClr val="323366"/>
              </a:solidFill>
              <a:latin typeface="Arial" charset="0"/>
              <a:cs typeface="Arial" charset="0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1" dirty="0">
              <a:solidFill>
                <a:srgbClr val="323366"/>
              </a:solidFill>
              <a:latin typeface="Arial" charset="0"/>
              <a:cs typeface="Arial" charset="0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1" dirty="0">
              <a:solidFill>
                <a:srgbClr val="323366"/>
              </a:solidFill>
              <a:latin typeface="Arial" charset="0"/>
              <a:cs typeface="Arial" charset="0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dirty="0">
              <a:solidFill>
                <a:srgbClr val="323366"/>
              </a:solidFill>
              <a:latin typeface="Arial" charset="0"/>
              <a:cs typeface="Arial" charset="0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dirty="0" err="1">
                <a:solidFill>
                  <a:srgbClr val="323366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Dr</a:t>
            </a:r>
            <a:r>
              <a:rPr lang="en-US" dirty="0">
                <a:solidFill>
                  <a:srgbClr val="323366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Salman Hussain</a:t>
            </a: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1800" dirty="0">
                <a:solidFill>
                  <a:srgbClr val="323366"/>
                </a:solidFill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5301208"/>
            <a:ext cx="3357706" cy="145052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636476" y="6326659"/>
            <a:ext cx="1507524" cy="5313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99C33A"/>
          </a:solidFill>
          <a:ln w="25400">
            <a:solidFill>
              <a:srgbClr val="99C33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63" name="Shape 163"/>
          <p:cNvSpPr/>
          <p:nvPr/>
        </p:nvSpPr>
        <p:spPr>
          <a:xfrm>
            <a:off x="179512" y="-27384"/>
            <a:ext cx="1620180" cy="1484784"/>
          </a:xfrm>
          <a:prstGeom prst="diamond">
            <a:avLst/>
          </a:prstGeom>
          <a:solidFill>
            <a:srgbClr val="99C33A"/>
          </a:solidFill>
          <a:ln w="25400">
            <a:solidFill>
              <a:srgbClr val="99C33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>
              <a:solidFill>
                <a:srgbClr val="FFFFFF"/>
              </a:solidFill>
            </a:endParaRPr>
          </a:p>
        </p:txBody>
      </p:sp>
      <p:pic>
        <p:nvPicPr>
          <p:cNvPr id="164" name="image7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57608" y="869131"/>
            <a:ext cx="6255945" cy="5386814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Shape 165"/>
          <p:cNvSpPr/>
          <p:nvPr/>
        </p:nvSpPr>
        <p:spPr>
          <a:xfrm>
            <a:off x="0" y="0"/>
            <a:ext cx="9144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400" b="1">
                <a:solidFill>
                  <a:srgbClr val="323366"/>
                </a:solidFill>
                <a:latin typeface="Myriad Pro"/>
                <a:ea typeface="Myriad Pro"/>
                <a:cs typeface="Myriad Pro"/>
                <a:sym typeface="Myriad Pro"/>
              </a:defRPr>
            </a:lvl1pPr>
          </a:lstStyle>
          <a:p>
            <a:r>
              <a:t>The visible and invisible flows of agricultural production</a:t>
            </a:r>
          </a:p>
        </p:txBody>
      </p:sp>
    </p:spTree>
    <p:extLst>
      <p:ext uri="{BB962C8B-B14F-4D97-AF65-F5344CB8AC3E}">
        <p14:creationId xmlns:p14="http://schemas.microsoft.com/office/powerpoint/2010/main" val="319764815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image8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5713" y="841971"/>
            <a:ext cx="6372886" cy="5502441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Shape 168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99C33A"/>
          </a:solidFill>
          <a:ln w="25400">
            <a:solidFill>
              <a:srgbClr val="99C33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69" name="Shape 169"/>
          <p:cNvSpPr/>
          <p:nvPr/>
        </p:nvSpPr>
        <p:spPr>
          <a:xfrm>
            <a:off x="179512" y="-27384"/>
            <a:ext cx="1620180" cy="1484784"/>
          </a:xfrm>
          <a:prstGeom prst="diamond">
            <a:avLst/>
          </a:prstGeom>
          <a:solidFill>
            <a:srgbClr val="99C33A"/>
          </a:solidFill>
          <a:ln w="25400">
            <a:solidFill>
              <a:srgbClr val="99C33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70" name="Shape 170"/>
          <p:cNvSpPr/>
          <p:nvPr/>
        </p:nvSpPr>
        <p:spPr>
          <a:xfrm>
            <a:off x="0" y="0"/>
            <a:ext cx="9144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400" b="1">
                <a:solidFill>
                  <a:srgbClr val="323366"/>
                </a:solidFill>
                <a:latin typeface="Myriad Pro"/>
                <a:ea typeface="Myriad Pro"/>
                <a:cs typeface="Myriad Pro"/>
                <a:sym typeface="Myriad Pro"/>
              </a:defRPr>
            </a:lvl1pPr>
          </a:lstStyle>
          <a:p>
            <a:r>
              <a:t>The visible and invisible flows of agricultural production</a:t>
            </a:r>
          </a:p>
        </p:txBody>
      </p:sp>
    </p:spTree>
    <p:extLst>
      <p:ext uri="{BB962C8B-B14F-4D97-AF65-F5344CB8AC3E}">
        <p14:creationId xmlns:p14="http://schemas.microsoft.com/office/powerpoint/2010/main" val="318847017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image9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059" y="638556"/>
            <a:ext cx="6659882" cy="5580888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Shape 17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99C33A"/>
          </a:solidFill>
          <a:ln w="25400">
            <a:solidFill>
              <a:srgbClr val="99C33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74" name="Shape 174"/>
          <p:cNvSpPr/>
          <p:nvPr/>
        </p:nvSpPr>
        <p:spPr>
          <a:xfrm>
            <a:off x="179512" y="-27384"/>
            <a:ext cx="1620180" cy="1484784"/>
          </a:xfrm>
          <a:prstGeom prst="diamond">
            <a:avLst/>
          </a:prstGeom>
          <a:solidFill>
            <a:srgbClr val="99C33A"/>
          </a:solidFill>
          <a:ln w="25400">
            <a:solidFill>
              <a:srgbClr val="99C33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75" name="Shape 175"/>
          <p:cNvSpPr/>
          <p:nvPr/>
        </p:nvSpPr>
        <p:spPr>
          <a:xfrm>
            <a:off x="0" y="0"/>
            <a:ext cx="9144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400" b="1">
                <a:solidFill>
                  <a:srgbClr val="323366"/>
                </a:solidFill>
                <a:latin typeface="Myriad Pro"/>
                <a:ea typeface="Myriad Pro"/>
                <a:cs typeface="Myriad Pro"/>
                <a:sym typeface="Myriad Pro"/>
              </a:defRPr>
            </a:lvl1pPr>
          </a:lstStyle>
          <a:p>
            <a:r>
              <a:t>Eco-agri-food systems complex – impacts and dependencies</a:t>
            </a:r>
          </a:p>
        </p:txBody>
      </p:sp>
    </p:spTree>
    <p:extLst>
      <p:ext uri="{BB962C8B-B14F-4D97-AF65-F5344CB8AC3E}">
        <p14:creationId xmlns:p14="http://schemas.microsoft.com/office/powerpoint/2010/main" val="78643663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692150"/>
            <a:ext cx="91440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000" b="1" dirty="0" err="1">
                <a:solidFill>
                  <a:srgbClr val="323366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Feeder</a:t>
            </a:r>
            <a:r>
              <a:rPr lang="es-ES" sz="4000" b="1" dirty="0">
                <a:solidFill>
                  <a:srgbClr val="323366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 </a:t>
            </a:r>
            <a:r>
              <a:rPr lang="es-ES" sz="4000" b="1" dirty="0" err="1">
                <a:solidFill>
                  <a:srgbClr val="323366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Studies</a:t>
            </a:r>
            <a:endParaRPr lang="en-GB" sz="4000" b="1" dirty="0">
              <a:solidFill>
                <a:srgbClr val="323366"/>
              </a:solidFill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84313"/>
            <a:ext cx="9144000" cy="5373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image1.jpe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90" y="0"/>
            <a:ext cx="9144000" cy="5661248"/>
          </a:xfrm>
          <a:prstGeom prst="rect">
            <a:avLst/>
          </a:prstGeom>
          <a:ln w="12700">
            <a:miter lim="400000"/>
          </a:ln>
        </p:spPr>
      </p:pic>
      <p:sp>
        <p:nvSpPr>
          <p:cNvPr id="187" name="Shape 187"/>
          <p:cNvSpPr/>
          <p:nvPr/>
        </p:nvSpPr>
        <p:spPr>
          <a:xfrm>
            <a:off x="0" y="840378"/>
            <a:ext cx="9144000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algn="ctr">
              <a:defRPr sz="4000" b="1">
                <a:solidFill>
                  <a:srgbClr val="32336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4000" b="1" dirty="0">
                <a:solidFill>
                  <a:srgbClr val="323366"/>
                </a:solidFill>
                <a:latin typeface="Helvetica"/>
                <a:ea typeface="+mj-ea"/>
                <a:cs typeface="Helvetica"/>
                <a:sym typeface="Helvetica"/>
              </a:rPr>
              <a:t>Agro-forestry case studies </a:t>
            </a:r>
            <a:endParaRPr sz="3200" b="1" dirty="0">
              <a:solidFill>
                <a:srgbClr val="323366"/>
              </a:solidFill>
              <a:latin typeface="Helvetica"/>
              <a:ea typeface="+mj-ea"/>
              <a:cs typeface="Helvetica"/>
              <a:sym typeface="Helvetica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32040" y="6525344"/>
            <a:ext cx="42119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rgbClr val="323366"/>
                </a:solidFill>
              </a:rPr>
              <a:t>www.teebweb.org/agriculture-and-food/agroforestry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802" y="1500693"/>
            <a:ext cx="8811702" cy="499980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948264" y="2434672"/>
            <a:ext cx="1728192" cy="418264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72000" y="3284984"/>
            <a:ext cx="1728192" cy="418264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99992" y="5170976"/>
            <a:ext cx="1944216" cy="418264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2319971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90" y="0"/>
            <a:ext cx="9144000" cy="544522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764903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3000" dirty="0">
                <a:solidFill>
                  <a:srgbClr val="323366"/>
                </a:solidFill>
                <a:latin typeface="HElvetica" panose="020B0604020202020204" pitchFamily="34" charset="0"/>
                <a:ea typeface="SimSun"/>
                <a:cs typeface="HElvetica" panose="020B0604020202020204" pitchFamily="34" charset="0"/>
              </a:rPr>
              <a:t>Scenarios include </a:t>
            </a:r>
            <a:r>
              <a:rPr lang="en-US" sz="3000" b="1" dirty="0">
                <a:solidFill>
                  <a:srgbClr val="323366"/>
                </a:solidFill>
                <a:latin typeface="HElvetica" panose="020B0604020202020204" pitchFamily="34" charset="0"/>
                <a:ea typeface="SimSun"/>
                <a:cs typeface="HElvetica" panose="020B0604020202020204" pitchFamily="34" charset="0"/>
              </a:rPr>
              <a:t>conversion of existing systems</a:t>
            </a:r>
            <a:r>
              <a:rPr lang="en-US" sz="3000" dirty="0">
                <a:solidFill>
                  <a:srgbClr val="323366"/>
                </a:solidFill>
                <a:latin typeface="HElvetica" panose="020B0604020202020204" pitchFamily="34" charset="0"/>
                <a:ea typeface="SimSun"/>
                <a:cs typeface="HElvetica" panose="020B0604020202020204" pitchFamily="34" charset="0"/>
              </a:rPr>
              <a:t> to heavy shade system, or growing alternative crops such as maize </a:t>
            </a:r>
            <a:br>
              <a:rPr lang="en-US" sz="3000" dirty="0">
                <a:solidFill>
                  <a:srgbClr val="323366"/>
                </a:solidFill>
                <a:latin typeface="HElvetica" panose="020B0604020202020204" pitchFamily="34" charset="0"/>
                <a:ea typeface="SimSun"/>
                <a:cs typeface="HElvetica" panose="020B0604020202020204" pitchFamily="34" charset="0"/>
              </a:rPr>
            </a:br>
            <a:endParaRPr lang="en-US" sz="3000" dirty="0">
              <a:solidFill>
                <a:srgbClr val="323366"/>
              </a:solidFill>
              <a:latin typeface="HElvetica" panose="020B0604020202020204" pitchFamily="34" charset="0"/>
              <a:ea typeface="SimSun"/>
              <a:cs typeface="HElvetica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3000" dirty="0">
                <a:solidFill>
                  <a:srgbClr val="323366"/>
                </a:solidFill>
                <a:latin typeface="HElvetica" panose="020B0604020202020204" pitchFamily="34" charset="0"/>
                <a:ea typeface="SimSun"/>
                <a:cs typeface="HElvetica" panose="020B0604020202020204" pitchFamily="34" charset="0"/>
              </a:rPr>
              <a:t>The </a:t>
            </a:r>
            <a:r>
              <a:rPr lang="en-US" sz="3000" b="1" dirty="0" err="1">
                <a:solidFill>
                  <a:srgbClr val="323366"/>
                </a:solidFill>
                <a:latin typeface="HElvetica" panose="020B0604020202020204" pitchFamily="34" charset="0"/>
                <a:ea typeface="SimSun"/>
                <a:cs typeface="HElvetica" panose="020B0604020202020204" pitchFamily="34" charset="0"/>
              </a:rPr>
              <a:t>WaterWorld</a:t>
            </a:r>
            <a:r>
              <a:rPr lang="en-US" sz="3000" b="1" dirty="0">
                <a:solidFill>
                  <a:srgbClr val="323366"/>
                </a:solidFill>
                <a:latin typeface="HElvetica" panose="020B0604020202020204" pitchFamily="34" charset="0"/>
                <a:ea typeface="SimSun"/>
                <a:cs typeface="HElvetica" panose="020B0604020202020204" pitchFamily="34" charset="0"/>
              </a:rPr>
              <a:t> model</a:t>
            </a:r>
            <a:r>
              <a:rPr lang="en-US" sz="3000" dirty="0">
                <a:solidFill>
                  <a:srgbClr val="323366"/>
                </a:solidFill>
                <a:latin typeface="HElvetica" panose="020B0604020202020204" pitchFamily="34" charset="0"/>
                <a:ea typeface="SimSun"/>
                <a:cs typeface="HElvetica" panose="020B0604020202020204" pitchFamily="34" charset="0"/>
              </a:rPr>
              <a:t> was also used to model ecosystem services change 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sz="3000" dirty="0">
                <a:solidFill>
                  <a:srgbClr val="323366"/>
                </a:solidFill>
                <a:latin typeface="HElvetica" panose="020B0604020202020204" pitchFamily="34" charset="0"/>
                <a:ea typeface="SimSun"/>
                <a:cs typeface="HElvetica" panose="020B0604020202020204" pitchFamily="34" charset="0"/>
              </a:rPr>
              <a:t>freshwater provision and runoff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sz="3000" dirty="0">
                <a:solidFill>
                  <a:srgbClr val="323366"/>
                </a:solidFill>
                <a:latin typeface="HElvetica" panose="020B0604020202020204" pitchFamily="34" charset="0"/>
                <a:ea typeface="SimSun"/>
                <a:cs typeface="HElvetica" panose="020B0604020202020204" pitchFamily="34" charset="0"/>
              </a:rPr>
              <a:t>increased water quality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sz="3000" dirty="0">
                <a:solidFill>
                  <a:srgbClr val="323366"/>
                </a:solidFill>
                <a:latin typeface="HElvetica" panose="020B0604020202020204" pitchFamily="34" charset="0"/>
                <a:ea typeface="SimSun"/>
                <a:cs typeface="HElvetica" panose="020B0604020202020204" pitchFamily="34" charset="0"/>
              </a:rPr>
              <a:t>above ground carbon stock 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sz="3000" dirty="0">
                <a:solidFill>
                  <a:srgbClr val="323366"/>
                </a:solidFill>
                <a:latin typeface="HElvetica" panose="020B0604020202020204" pitchFamily="34" charset="0"/>
                <a:ea typeface="SimSun"/>
                <a:cs typeface="HElvetica" panose="020B0604020202020204" pitchFamily="34" charset="0"/>
              </a:rPr>
              <a:t>reduction of soil erosion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548679"/>
            <a:ext cx="9144000" cy="10515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323366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 Agro-forestry: </a:t>
            </a:r>
          </a:p>
          <a:p>
            <a:r>
              <a:rPr lang="en-US" sz="4000" b="1" dirty="0">
                <a:solidFill>
                  <a:srgbClr val="323366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Scenarios and modelling</a:t>
            </a:r>
            <a:endParaRPr lang="en-GB" sz="4000" b="1" dirty="0">
              <a:solidFill>
                <a:srgbClr val="323366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8000" y="4353297"/>
            <a:ext cx="8128000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721082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image1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0" y="0"/>
            <a:ext cx="9144000" cy="5517232"/>
          </a:xfrm>
          <a:prstGeom prst="rect">
            <a:avLst/>
          </a:prstGeom>
          <a:ln w="12700">
            <a:miter lim="400000"/>
          </a:ln>
        </p:spPr>
      </p:pic>
      <p:sp>
        <p:nvSpPr>
          <p:cNvPr id="187" name="Shape 187"/>
          <p:cNvSpPr/>
          <p:nvPr/>
        </p:nvSpPr>
        <p:spPr>
          <a:xfrm>
            <a:off x="1187624" y="735668"/>
            <a:ext cx="7956376" cy="677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 anchor="ctr">
            <a:spAutoFit/>
          </a:bodyPr>
          <a:lstStyle/>
          <a:p>
            <a:pPr algn="ctr">
              <a:defRPr sz="4000" b="1">
                <a:solidFill>
                  <a:srgbClr val="32336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3800" b="1" dirty="0">
                <a:solidFill>
                  <a:srgbClr val="323366"/>
                </a:solidFill>
                <a:latin typeface="Helvetica"/>
                <a:ea typeface="+mj-ea"/>
                <a:cs typeface="Helvetica"/>
                <a:sym typeface="Helvetica"/>
              </a:rPr>
              <a:t>Agro-forestry </a:t>
            </a:r>
            <a:r>
              <a:rPr lang="en-US" sz="3800" dirty="0">
                <a:solidFill>
                  <a:srgbClr val="323366"/>
                </a:solidFill>
                <a:latin typeface="Helvetica"/>
                <a:ea typeface="+mj-ea"/>
                <a:cs typeface="Helvetica"/>
                <a:sym typeface="Helvetica"/>
              </a:rPr>
              <a:t>valuation methods</a:t>
            </a:r>
            <a:endParaRPr sz="3800" dirty="0">
              <a:solidFill>
                <a:srgbClr val="323366"/>
              </a:solidFill>
              <a:latin typeface="Helvetica"/>
              <a:ea typeface="+mj-ea"/>
              <a:cs typeface="Helvetica"/>
              <a:sym typeface="Helvetic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11960" y="6525344"/>
            <a:ext cx="49320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rgbClr val="323366"/>
                </a:solidFill>
              </a:rPr>
              <a:t>www.teebweb.org/agriculture-and-food/agroforestry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1412776"/>
            <a:ext cx="6624736" cy="51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89325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image1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89" y="0"/>
            <a:ext cx="9144000" cy="5661248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684463"/>
              </p:ext>
            </p:extLst>
          </p:nvPr>
        </p:nvGraphicFramePr>
        <p:xfrm>
          <a:off x="323528" y="1964852"/>
          <a:ext cx="8568952" cy="409631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393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13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22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422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761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Ecosystem service</a:t>
                      </a:r>
                      <a:endParaRPr lang="en-GB" sz="11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Scenario 1: </a:t>
                      </a:r>
                      <a:br>
                        <a:rPr lang="en-US" sz="11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</a:br>
                      <a:r>
                        <a:rPr lang="en-US" sz="1000" b="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Converting to Maize  monoculture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(million $/y)</a:t>
                      </a:r>
                      <a:endParaRPr lang="en-GB" sz="10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Scenario 2: </a:t>
                      </a:r>
                      <a:br>
                        <a:rPr lang="en-US" sz="11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</a:br>
                      <a:r>
                        <a:rPr lang="en-US" sz="1000" b="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Canopy cover ≥ 30% [due</a:t>
                      </a:r>
                      <a:r>
                        <a:rPr lang="en-US" sz="1000" b="0" baseline="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to REDD+ or certification incentive]</a:t>
                      </a:r>
                      <a:r>
                        <a:rPr lang="en-US" sz="1000" b="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(million $/y)</a:t>
                      </a:r>
                      <a:endParaRPr lang="en-GB" sz="10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Scenario 3: </a:t>
                      </a:r>
                      <a:br>
                        <a:rPr lang="en-US" sz="11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</a:br>
                      <a:r>
                        <a:rPr lang="en-US" sz="1000" b="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Canopy  cover ≥ 30% &amp; expansion of agroforestry to all areas bar: (I) urban; </a:t>
                      </a:r>
                      <a:br>
                        <a:rPr lang="en-US" sz="1000" b="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</a:br>
                      <a:r>
                        <a:rPr lang="en-US" sz="1000" b="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(II) priority land use such as forests; and (III) wildlife reserves</a:t>
                      </a:r>
                      <a:br>
                        <a:rPr lang="en-US" sz="1000" b="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</a:br>
                      <a:r>
                        <a:rPr lang="en-US" sz="1000" b="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(million $/y)</a:t>
                      </a:r>
                      <a:endParaRPr lang="en-GB" sz="1000" b="0" dirty="0">
                        <a:solidFill>
                          <a:schemeClr val="bg1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005C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07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Increase in system extent (ha)</a:t>
                      </a:r>
                      <a:endParaRPr lang="en-GB" sz="1200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-202,342</a:t>
                      </a:r>
                      <a:endParaRPr lang="en-GB" sz="1100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0</a:t>
                      </a:r>
                      <a:endParaRPr lang="en-GB" sz="1100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+286,852</a:t>
                      </a:r>
                      <a:endParaRPr lang="en-GB" sz="1100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24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Provisioning </a:t>
                      </a:r>
                      <a:endParaRPr lang="en-GB" sz="1100" b="1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-38.4</a:t>
                      </a:r>
                      <a:endParaRPr lang="en-GB" sz="1100" b="1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No change</a:t>
                      </a:r>
                      <a:endParaRPr lang="en-GB" sz="1100" b="1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73.4</a:t>
                      </a:r>
                      <a:endParaRPr lang="en-GB" sz="1100" b="1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424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     Coffee</a:t>
                      </a:r>
                      <a:endParaRPr lang="en-GB" sz="1100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-115.9 </a:t>
                      </a:r>
                      <a:endParaRPr lang="en-GB" sz="1100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No change</a:t>
                      </a:r>
                      <a:endParaRPr lang="en-GB" sz="1100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+143.9</a:t>
                      </a:r>
                      <a:endParaRPr lang="en-GB" sz="1100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24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     Maize</a:t>
                      </a:r>
                      <a:endParaRPr lang="en-GB" sz="1100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+90.5</a:t>
                      </a:r>
                      <a:endParaRPr lang="en-GB" sz="1100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No change</a:t>
                      </a:r>
                      <a:endParaRPr lang="en-GB" sz="1100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-128.3</a:t>
                      </a:r>
                      <a:endParaRPr lang="en-GB" sz="1100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342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Other ES (fuel wood, honey)</a:t>
                      </a:r>
                      <a:endParaRPr lang="en-GB" sz="1100" b="1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-13.0</a:t>
                      </a:r>
                      <a:endParaRPr lang="en-GB" sz="1100" b="1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No change</a:t>
                      </a:r>
                      <a:endParaRPr lang="en-GB" sz="1100" b="1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+57.9</a:t>
                      </a:r>
                      <a:endParaRPr lang="en-GB" sz="1100" b="1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24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Carbon regulation</a:t>
                      </a:r>
                      <a:endParaRPr lang="en-GB" sz="1100" b="1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-435</a:t>
                      </a:r>
                      <a:endParaRPr lang="en-GB" sz="1100" b="1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+292</a:t>
                      </a:r>
                      <a:endParaRPr lang="en-GB" sz="1100" b="1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323366"/>
                          </a:solidFill>
                          <a:effectLst/>
                          <a:latin typeface="+mj-lt"/>
                        </a:rPr>
                        <a:t>+655</a:t>
                      </a:r>
                      <a:endParaRPr lang="en-GB" sz="1100" b="1" dirty="0">
                        <a:solidFill>
                          <a:srgbClr val="323366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424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Other regulating</a:t>
                      </a:r>
                      <a:endParaRPr lang="en-GB" sz="11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-19</a:t>
                      </a:r>
                      <a:endParaRPr lang="en-GB" sz="11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+74.5</a:t>
                      </a:r>
                      <a:endParaRPr lang="en-GB" sz="11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+54.3</a:t>
                      </a:r>
                      <a:endParaRPr lang="en-GB" sz="1100" b="1" dirty="0">
                        <a:solidFill>
                          <a:srgbClr val="FFFFFF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424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     Water yield</a:t>
                      </a:r>
                      <a:endParaRPr lang="en-GB" sz="1100" dirty="0">
                        <a:solidFill>
                          <a:srgbClr val="FFFFFF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-34.9</a:t>
                      </a:r>
                      <a:endParaRPr lang="en-GB" sz="1100" dirty="0">
                        <a:solidFill>
                          <a:srgbClr val="FFFFFF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+58.6</a:t>
                      </a:r>
                      <a:endParaRPr lang="en-GB" sz="1100" dirty="0">
                        <a:solidFill>
                          <a:srgbClr val="FFFFFF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+10.7</a:t>
                      </a:r>
                      <a:endParaRPr lang="en-GB" sz="1100" dirty="0">
                        <a:solidFill>
                          <a:srgbClr val="FFFFFF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424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     Soil erosion </a:t>
                      </a:r>
                      <a:endParaRPr lang="en-GB" sz="1100" dirty="0">
                        <a:solidFill>
                          <a:srgbClr val="FFFFFF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+15.9</a:t>
                      </a:r>
                      <a:endParaRPr lang="en-GB" sz="1100" dirty="0">
                        <a:solidFill>
                          <a:srgbClr val="FFFFFF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+15.9</a:t>
                      </a:r>
                      <a:endParaRPr lang="en-GB" sz="1100" dirty="0">
                        <a:solidFill>
                          <a:srgbClr val="FFFFFF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+43.6</a:t>
                      </a:r>
                      <a:endParaRPr lang="en-GB" sz="1100" dirty="0">
                        <a:solidFill>
                          <a:srgbClr val="FFFFFF"/>
                        </a:solidFill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" name="Shape 187"/>
          <p:cNvSpPr/>
          <p:nvPr/>
        </p:nvSpPr>
        <p:spPr>
          <a:xfrm>
            <a:off x="0" y="532602"/>
            <a:ext cx="9144000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 anchor="ctr">
            <a:spAutoFit/>
          </a:bodyPr>
          <a:lstStyle/>
          <a:p>
            <a:pPr algn="ctr">
              <a:defRPr sz="4000" b="1">
                <a:solidFill>
                  <a:srgbClr val="32336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lang="en-US" sz="4000" b="1" dirty="0">
                <a:solidFill>
                  <a:srgbClr val="323366"/>
                </a:solidFill>
                <a:latin typeface="Helvetica"/>
                <a:ea typeface="+mj-ea"/>
                <a:cs typeface="Helvetica"/>
                <a:sym typeface="Helvetica"/>
              </a:rPr>
              <a:t>Agro-forestry </a:t>
            </a:r>
            <a:br>
              <a:rPr lang="en-US" sz="4000" b="1" dirty="0">
                <a:solidFill>
                  <a:srgbClr val="323366"/>
                </a:solidFill>
                <a:latin typeface="Helvetica"/>
                <a:ea typeface="+mj-ea"/>
                <a:cs typeface="Helvetica"/>
                <a:sym typeface="Helvetica"/>
              </a:rPr>
            </a:br>
            <a:r>
              <a:rPr lang="en-US" sz="4000" dirty="0">
                <a:solidFill>
                  <a:srgbClr val="323366"/>
                </a:solidFill>
                <a:latin typeface="Helvetica"/>
                <a:ea typeface="+mj-ea"/>
                <a:cs typeface="Helvetica"/>
                <a:sym typeface="Helvetica"/>
              </a:rPr>
              <a:t>valuation outcomes</a:t>
            </a:r>
            <a:endParaRPr sz="3200" dirty="0">
              <a:solidFill>
                <a:srgbClr val="323366"/>
              </a:solidFill>
              <a:latin typeface="Helvetica"/>
              <a:ea typeface="+mj-ea"/>
              <a:cs typeface="Helvetica"/>
              <a:sym typeface="Helvetica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990" y="6525344"/>
            <a:ext cx="91390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400" b="1" dirty="0">
                <a:solidFill>
                  <a:srgbClr val="323366"/>
                </a:solidFill>
              </a:rPr>
              <a:t>www.teebweb.org/agriculture-and-food/agroforestry</a:t>
            </a:r>
          </a:p>
        </p:txBody>
      </p:sp>
    </p:spTree>
    <p:extLst>
      <p:ext uri="{BB962C8B-B14F-4D97-AF65-F5344CB8AC3E}">
        <p14:creationId xmlns:p14="http://schemas.microsoft.com/office/powerpoint/2010/main" val="3734258650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706388"/>
            <a:ext cx="9144000" cy="128245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en-US" b="1" dirty="0">
                <a:solidFill>
                  <a:srgbClr val="323366"/>
                </a:solidFill>
                <a:latin typeface="Myriad Pro" pitchFamily="34" charset="0"/>
              </a:rPr>
              <a:t>ESE- TEEB </a:t>
            </a:r>
            <a:r>
              <a:rPr lang="en-US" altLang="en-US" b="1" dirty="0" err="1">
                <a:solidFill>
                  <a:srgbClr val="323366"/>
                </a:solidFill>
                <a:latin typeface="Myriad Pro" pitchFamily="34" charset="0"/>
              </a:rPr>
              <a:t>workstreams</a:t>
            </a:r>
            <a:endParaRPr lang="en-GB" altLang="en-US" b="1" dirty="0">
              <a:solidFill>
                <a:srgbClr val="323366"/>
              </a:solidFill>
              <a:latin typeface="Myriad Pro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7504" y="1988840"/>
            <a:ext cx="8713788" cy="3816424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ts val="0"/>
              </a:spcAft>
              <a:buFontTx/>
              <a:buNone/>
            </a:pPr>
            <a:r>
              <a:rPr lang="en-US" altLang="en-US" sz="28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1. Natural Capital Accounting</a:t>
            </a:r>
          </a:p>
          <a:p>
            <a:pPr marL="857250" lvl="1" indent="-457200" algn="l" fontAlgn="auto">
              <a:spcAft>
                <a:spcPts val="0"/>
              </a:spcAft>
            </a:pPr>
            <a:r>
              <a:rPr lang="en-US" altLang="en-US" dirty="0">
                <a:solidFill>
                  <a:schemeClr val="tx2">
                    <a:lumMod val="40000"/>
                    <a:lumOff val="6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SEEA-EEA at national level</a:t>
            </a:r>
            <a:br>
              <a:rPr lang="en-US" altLang="en-US" dirty="0">
                <a:solidFill>
                  <a:srgbClr val="323366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endParaRPr lang="en-US" altLang="en-US" dirty="0">
              <a:solidFill>
                <a:srgbClr val="323366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l" fontAlgn="auto">
              <a:spcAft>
                <a:spcPts val="0"/>
              </a:spcAft>
              <a:buFontTx/>
              <a:buNone/>
            </a:pPr>
            <a:r>
              <a:rPr lang="en-US" altLang="en-US" sz="28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2. TEEB for Agriculture &amp; Food</a:t>
            </a:r>
          </a:p>
          <a:p>
            <a:pPr algn="l" fontAlgn="auto">
              <a:spcAft>
                <a:spcPts val="0"/>
              </a:spcAft>
              <a:buFontTx/>
              <a:buNone/>
            </a:pPr>
            <a:br>
              <a:rPr lang="en-US" altLang="en-US" sz="2800" dirty="0">
                <a:solidFill>
                  <a:schemeClr val="tx2">
                    <a:lumMod val="40000"/>
                    <a:lumOff val="6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 altLang="en-US" sz="2800" b="1" dirty="0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3. TEEB Country studies</a:t>
            </a:r>
          </a:p>
        </p:txBody>
      </p:sp>
    </p:spTree>
    <p:extLst>
      <p:ext uri="{BB962C8B-B14F-4D97-AF65-F5344CB8AC3E}">
        <p14:creationId xmlns:p14="http://schemas.microsoft.com/office/powerpoint/2010/main" val="11339472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706388"/>
            <a:ext cx="9144000" cy="128245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en-US" b="1" dirty="0">
                <a:solidFill>
                  <a:srgbClr val="323366"/>
                </a:solidFill>
                <a:latin typeface="Myriad Pro" pitchFamily="34" charset="0"/>
              </a:rPr>
              <a:t>Country work - locations</a:t>
            </a:r>
            <a:endParaRPr lang="en-GB" altLang="en-US" b="1" dirty="0">
              <a:solidFill>
                <a:srgbClr val="323366"/>
              </a:solidFill>
              <a:latin typeface="Myriad Pro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1484784"/>
            <a:ext cx="6336704" cy="3918857"/>
          </a:xfrm>
          <a:prstGeom prst="rect">
            <a:avLst/>
          </a:prstGeom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84162" y="5855537"/>
            <a:ext cx="8711557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>
              <a:spcBef>
                <a:spcPts val="9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000" b="1" dirty="0">
                <a:solidFill>
                  <a:srgbClr val="323366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Ecuador    </a:t>
            </a:r>
            <a:r>
              <a:rPr lang="en-US" sz="2000" b="1" dirty="0">
                <a:solidFill>
                  <a:srgbClr val="C00000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Colombia</a:t>
            </a:r>
            <a:r>
              <a:rPr lang="en-US" sz="2000" b="1" dirty="0">
                <a:solidFill>
                  <a:srgbClr val="323366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     Liberia       Tanz</a:t>
            </a:r>
            <a:r>
              <a:rPr lang="en-US" sz="2000" b="1" dirty="0">
                <a:solidFill>
                  <a:srgbClr val="C00000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ania</a:t>
            </a:r>
            <a:r>
              <a:rPr lang="en-US" sz="2000" b="1" dirty="0">
                <a:solidFill>
                  <a:srgbClr val="323366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      </a:t>
            </a:r>
            <a:r>
              <a:rPr lang="en-US" sz="2000" b="1" dirty="0">
                <a:solidFill>
                  <a:srgbClr val="C00000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Kenya   </a:t>
            </a:r>
            <a:endParaRPr lang="en-US" sz="2000" b="1" dirty="0">
              <a:solidFill>
                <a:srgbClr val="C00000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1907704" y="4221088"/>
            <a:ext cx="216024" cy="1634449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818356" y="4221088"/>
            <a:ext cx="873324" cy="163445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2852718" y="4221088"/>
            <a:ext cx="639162" cy="163444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3707722" y="4221088"/>
            <a:ext cx="2423054" cy="1584176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7050410" y="2108150"/>
            <a:ext cx="1728788" cy="3176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>
              <a:spcBef>
                <a:spcPts val="9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000" b="1" dirty="0">
                <a:solidFill>
                  <a:srgbClr val="323366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Bhutan</a:t>
            </a:r>
          </a:p>
          <a:p>
            <a:pPr>
              <a:spcBef>
                <a:spcPts val="9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000" b="1" dirty="0">
              <a:solidFill>
                <a:srgbClr val="323366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spcBef>
                <a:spcPts val="9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000" b="1" dirty="0">
                <a:solidFill>
                  <a:srgbClr val="C00000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Thailand</a:t>
            </a:r>
          </a:p>
          <a:p>
            <a:pPr>
              <a:spcBef>
                <a:spcPts val="9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000" b="1" dirty="0">
              <a:solidFill>
                <a:srgbClr val="323366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spcBef>
                <a:spcPts val="9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000" b="1" dirty="0">
                <a:solidFill>
                  <a:srgbClr val="323366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Philippines</a:t>
            </a:r>
          </a:p>
          <a:p>
            <a:pPr>
              <a:spcBef>
                <a:spcPts val="9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000" b="1" dirty="0">
              <a:solidFill>
                <a:srgbClr val="323366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spcBef>
                <a:spcPts val="9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000" b="1" dirty="0">
              <a:solidFill>
                <a:srgbClr val="323366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2000" b="1" dirty="0">
              <a:solidFill>
                <a:srgbClr val="323366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000" b="1" dirty="0">
                <a:solidFill>
                  <a:srgbClr val="323366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H="1" flipV="1">
            <a:off x="3671392" y="4365104"/>
            <a:ext cx="1352726" cy="1490432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4499992" y="2359748"/>
            <a:ext cx="2550418" cy="1336492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4788024" y="3053130"/>
            <a:ext cx="2262386" cy="787126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5220072" y="4024715"/>
            <a:ext cx="1830338" cy="921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6320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4163"/>
            <a:ext cx="9144000" cy="530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Title 1"/>
          <p:cNvSpPr txBox="1">
            <a:spLocks/>
          </p:cNvSpPr>
          <p:nvPr/>
        </p:nvSpPr>
        <p:spPr bwMode="auto">
          <a:xfrm>
            <a:off x="0" y="833438"/>
            <a:ext cx="91440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ahoma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1600">
                <a:solidFill>
                  <a:schemeClr val="accent2"/>
                </a:solidFill>
                <a:latin typeface="Tahoma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1400">
                <a:solidFill>
                  <a:srgbClr val="FF3300"/>
                </a:solidFill>
                <a:latin typeface="Tahoma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200">
                <a:solidFill>
                  <a:schemeClr val="bg2"/>
                </a:solidFill>
                <a:latin typeface="Tahoma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000">
                <a:solidFill>
                  <a:schemeClr val="tx2"/>
                </a:solidFill>
                <a:latin typeface="Tahom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chemeClr val="tx2"/>
                </a:solidFill>
                <a:latin typeface="Tahom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chemeClr val="tx2"/>
                </a:solidFill>
                <a:latin typeface="Tahom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chemeClr val="tx2"/>
                </a:solidFill>
                <a:latin typeface="Tahom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chemeClr val="tx2"/>
                </a:solidFill>
                <a:latin typeface="Tahoma" pitchFamily="34" charset="0"/>
                <a:ea typeface="MS PGothic" pitchFamily="34" charset="-128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4000" b="1" dirty="0">
                <a:solidFill>
                  <a:srgbClr val="323366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TEEB initiative (2008-2012)</a:t>
            </a:r>
            <a:endParaRPr lang="fr-FR" altLang="en-US" sz="4000" b="1" dirty="0">
              <a:solidFill>
                <a:srgbClr val="323366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C:\Users\Sangay\Desktop\bhutan-location-ma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715963"/>
            <a:ext cx="9040813" cy="539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18629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4099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43000"/>
            <a:ext cx="8229600" cy="4983163"/>
          </a:xfrm>
          <a:prstGeom prst="rect">
            <a:avLst/>
          </a:prstGeom>
        </p:spPr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1940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5181600" y="533400"/>
            <a:ext cx="3476625" cy="990600"/>
          </a:xfrm>
          <a:prstGeom prst="roundRect">
            <a:avLst>
              <a:gd name="adj" fmla="val 16667"/>
            </a:avLst>
          </a:prstGeom>
          <a:solidFill>
            <a:srgbClr val="0D0D0D">
              <a:alpha val="70195"/>
            </a:srgbClr>
          </a:solidFill>
          <a:ln w="9525">
            <a:solidFill>
              <a:srgbClr val="B6DCD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b="1" dirty="0">
                <a:solidFill>
                  <a:schemeClr val="lt1"/>
                </a:solidFill>
                <a:latin typeface="+mn-lt"/>
                <a:ea typeface="+mn-ea"/>
              </a:rPr>
              <a:t>Home to iconic rivers of Asia</a:t>
            </a:r>
          </a:p>
          <a:p>
            <a:pPr marL="400050" indent="-171450">
              <a:buFont typeface="Wingdings" pitchFamily="2" charset="2"/>
              <a:buChar char="§"/>
              <a:defRPr/>
            </a:pPr>
            <a:r>
              <a:rPr lang="en-US" b="1" dirty="0">
                <a:solidFill>
                  <a:srgbClr val="FFC000"/>
                </a:solidFill>
                <a:latin typeface="+mn-lt"/>
                <a:ea typeface="+mn-ea"/>
              </a:rPr>
              <a:t>The great </a:t>
            </a:r>
            <a:r>
              <a:rPr lang="en-US" b="1" dirty="0">
                <a:solidFill>
                  <a:srgbClr val="16F1F6"/>
                </a:solidFill>
                <a:latin typeface="+mn-lt"/>
                <a:ea typeface="+mn-ea"/>
              </a:rPr>
              <a:t>Ganges</a:t>
            </a:r>
          </a:p>
          <a:p>
            <a:pPr marL="400050" indent="-171450">
              <a:buFont typeface="Wingdings" pitchFamily="2" charset="2"/>
              <a:buChar char="§"/>
              <a:defRPr/>
            </a:pPr>
            <a:r>
              <a:rPr lang="en-US" b="1" dirty="0">
                <a:solidFill>
                  <a:srgbClr val="FFC000"/>
                </a:solidFill>
                <a:latin typeface="+mn-lt"/>
                <a:ea typeface="+mn-ea"/>
              </a:rPr>
              <a:t>The mighty </a:t>
            </a:r>
            <a:r>
              <a:rPr lang="en-US" b="1" dirty="0">
                <a:solidFill>
                  <a:srgbClr val="0070C0"/>
                </a:solidFill>
                <a:latin typeface="+mn-lt"/>
                <a:ea typeface="+mn-ea"/>
              </a:rPr>
              <a:t>Brahmaputra</a:t>
            </a:r>
          </a:p>
        </p:txBody>
      </p:sp>
    </p:spTree>
    <p:extLst>
      <p:ext uri="{BB962C8B-B14F-4D97-AF65-F5344CB8AC3E}">
        <p14:creationId xmlns:p14="http://schemas.microsoft.com/office/powerpoint/2010/main" val="41063723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angay\Desktop\happiness-worldclou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04" y="-12700"/>
            <a:ext cx="9158803" cy="5971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angay\Desktop\Screen-Shot-2014-05-26-at-3.23.29-p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614" y="2973070"/>
            <a:ext cx="5831386" cy="3884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05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08400" y="2420938"/>
            <a:ext cx="3095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22225" y="620713"/>
            <a:ext cx="9144000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400" b="1" dirty="0" err="1">
                <a:solidFill>
                  <a:srgbClr val="002060"/>
                </a:solidFill>
                <a:latin typeface="Myriad Pro" pitchFamily="34" charset="0"/>
              </a:rPr>
              <a:t>Bhutan</a:t>
            </a:r>
            <a:endParaRPr lang="en-GB" sz="4400" b="1" dirty="0">
              <a:solidFill>
                <a:srgbClr val="002060"/>
              </a:solidFill>
              <a:latin typeface="Myriad Pro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1" y="1340768"/>
            <a:ext cx="89422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323366"/>
                </a:solidFill>
                <a:latin typeface="Myriad Pro" pitchFamily="34" charset="0"/>
              </a:rPr>
              <a:t>1. TEEB Bhutan informs the </a:t>
            </a:r>
            <a:r>
              <a:rPr lang="en-US" sz="2400" b="1" dirty="0">
                <a:solidFill>
                  <a:srgbClr val="323366"/>
                </a:solidFill>
                <a:latin typeface="Myriad Pro" pitchFamily="34" charset="0"/>
              </a:rPr>
              <a:t>Sustainable Hydropower Development Policy</a:t>
            </a:r>
            <a:r>
              <a:rPr lang="en-US" sz="2400" dirty="0">
                <a:solidFill>
                  <a:srgbClr val="323366"/>
                </a:solidFill>
                <a:latin typeface="Myriad Pro" pitchFamily="34" charset="0"/>
              </a:rPr>
              <a:t> (2008) and the </a:t>
            </a:r>
            <a:r>
              <a:rPr lang="en-US" sz="2400" b="1" dirty="0">
                <a:solidFill>
                  <a:srgbClr val="323366"/>
                </a:solidFill>
                <a:latin typeface="Myriad Pro" pitchFamily="34" charset="0"/>
              </a:rPr>
              <a:t>Alternative Renewable Energy Policy </a:t>
            </a:r>
            <a:r>
              <a:rPr lang="en-US" sz="2400" dirty="0">
                <a:solidFill>
                  <a:srgbClr val="323366"/>
                </a:solidFill>
                <a:latin typeface="Myriad Pro" pitchFamily="34" charset="0"/>
              </a:rPr>
              <a:t>(2013), both of which call for a diversification of energy sources.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323366"/>
                </a:solidFill>
                <a:latin typeface="Myriad Pro" pitchFamily="34" charset="0"/>
              </a:rPr>
              <a:t>2. Each scenario designed to meet Bhutan’s 2020 energy goals (10,000 MW). </a:t>
            </a:r>
            <a:endParaRPr lang="en-GB" sz="2400" dirty="0">
              <a:solidFill>
                <a:srgbClr val="323366"/>
              </a:solidFill>
              <a:latin typeface="Myriad Pro" pitchFamily="34" charset="0"/>
            </a:endParaRPr>
          </a:p>
        </p:txBody>
      </p:sp>
      <p:pic>
        <p:nvPicPr>
          <p:cNvPr id="71685" name="Picture 2" descr="(c) Hans Christian Anders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7" y="3783527"/>
            <a:ext cx="6588224" cy="3088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7" name="Picture 7" descr="https://www.cia.gov/library/publications/the-world-factbook/graphics/maps/bt-ma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6" y="3783527"/>
            <a:ext cx="2866033" cy="307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1527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08400" y="2420938"/>
            <a:ext cx="3095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22225" y="620713"/>
            <a:ext cx="9144000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        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Bhutan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: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Second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Stakeholder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Workshop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14-17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March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2016</a:t>
            </a:r>
            <a:endParaRPr lang="en-GB" b="1" dirty="0">
              <a:solidFill>
                <a:srgbClr val="002060"/>
              </a:solidFill>
              <a:latin typeface="Myriad Pro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1" y="1628800"/>
            <a:ext cx="8942263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srgbClr val="1F497D"/>
                </a:solidFill>
              </a:rPr>
              <a:t>Who needed to be round the table?</a:t>
            </a:r>
          </a:p>
          <a:p>
            <a:pPr marL="914400" lvl="1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GB" sz="2000" b="1" dirty="0">
                <a:solidFill>
                  <a:srgbClr val="1F497D"/>
                </a:solidFill>
              </a:rPr>
              <a:t>Facilitation: </a:t>
            </a:r>
          </a:p>
          <a:p>
            <a:pPr marL="1428750" lvl="2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/>
            </a:pPr>
            <a:r>
              <a:rPr lang="en-GB" sz="1800" dirty="0" err="1">
                <a:solidFill>
                  <a:srgbClr val="1F497D"/>
                </a:solidFill>
              </a:rPr>
              <a:t>Ugyen</a:t>
            </a:r>
            <a:r>
              <a:rPr lang="en-GB" sz="1800" dirty="0">
                <a:solidFill>
                  <a:srgbClr val="1F497D"/>
                </a:solidFill>
              </a:rPr>
              <a:t> </a:t>
            </a:r>
            <a:r>
              <a:rPr lang="en-GB" sz="1800" dirty="0" err="1">
                <a:solidFill>
                  <a:srgbClr val="1F497D"/>
                </a:solidFill>
              </a:rPr>
              <a:t>Wangchuck</a:t>
            </a:r>
            <a:r>
              <a:rPr lang="en-GB" sz="1800" dirty="0">
                <a:solidFill>
                  <a:srgbClr val="1F497D"/>
                </a:solidFill>
              </a:rPr>
              <a:t> Institute for Conservation and Environment (UWICE)</a:t>
            </a:r>
          </a:p>
          <a:p>
            <a:pPr marL="1428750" lvl="2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/>
            </a:pPr>
            <a:r>
              <a:rPr lang="en-US" sz="1800" dirty="0">
                <a:solidFill>
                  <a:srgbClr val="1F497D"/>
                </a:solidFill>
              </a:rPr>
              <a:t>UNEP; </a:t>
            </a:r>
            <a:r>
              <a:rPr lang="en-US" sz="1800" dirty="0" err="1">
                <a:solidFill>
                  <a:srgbClr val="1F497D"/>
                </a:solidFill>
              </a:rPr>
              <a:t>KnowlEdge</a:t>
            </a:r>
            <a:r>
              <a:rPr lang="en-US" sz="1800" dirty="0">
                <a:solidFill>
                  <a:srgbClr val="1F497D"/>
                </a:solidFill>
              </a:rPr>
              <a:t> </a:t>
            </a:r>
            <a:r>
              <a:rPr lang="en-US" sz="1800" dirty="0" err="1">
                <a:solidFill>
                  <a:srgbClr val="1F497D"/>
                </a:solidFill>
              </a:rPr>
              <a:t>Srl</a:t>
            </a:r>
            <a:endParaRPr lang="en-GB" sz="1800" dirty="0">
              <a:solidFill>
                <a:srgbClr val="1F497D"/>
              </a:solidFill>
            </a:endParaRPr>
          </a:p>
          <a:p>
            <a:pPr marL="914400" lvl="1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GB" sz="2000" b="1" dirty="0">
                <a:solidFill>
                  <a:srgbClr val="1F497D"/>
                </a:solidFill>
              </a:rPr>
              <a:t>Industry:</a:t>
            </a:r>
          </a:p>
          <a:p>
            <a:pPr marL="1428750" lvl="2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/>
            </a:pPr>
            <a:r>
              <a:rPr lang="en-GB" sz="1800" dirty="0" err="1">
                <a:solidFill>
                  <a:srgbClr val="1F497D"/>
                </a:solidFill>
              </a:rPr>
              <a:t>Druk</a:t>
            </a:r>
            <a:r>
              <a:rPr lang="en-GB" sz="1800" dirty="0">
                <a:solidFill>
                  <a:srgbClr val="1F497D"/>
                </a:solidFill>
              </a:rPr>
              <a:t> Green Power Corporation</a:t>
            </a:r>
          </a:p>
          <a:p>
            <a:pPr marL="1428750" lvl="2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/>
            </a:pPr>
            <a:r>
              <a:rPr lang="en-GB" sz="1800" dirty="0" err="1">
                <a:solidFill>
                  <a:srgbClr val="1F497D"/>
                </a:solidFill>
              </a:rPr>
              <a:t>Tangsibji</a:t>
            </a:r>
            <a:r>
              <a:rPr lang="en-GB" sz="1800" dirty="0">
                <a:solidFill>
                  <a:srgbClr val="1F497D"/>
                </a:solidFill>
              </a:rPr>
              <a:t> Hydro Energy Limited 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dirty="0">
                <a:solidFill>
                  <a:srgbClr val="1F497D"/>
                </a:solidFill>
              </a:rPr>
              <a:t>3. Ministries/Government agencies:</a:t>
            </a:r>
          </a:p>
          <a:p>
            <a:pPr marL="1428750" lvl="2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/>
            </a:pPr>
            <a:r>
              <a:rPr lang="en-GB" sz="1800" dirty="0">
                <a:solidFill>
                  <a:srgbClr val="1F497D"/>
                </a:solidFill>
              </a:rPr>
              <a:t>Forest Resources Management Division </a:t>
            </a:r>
          </a:p>
          <a:p>
            <a:pPr marL="1428750" lvl="2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/>
            </a:pPr>
            <a:r>
              <a:rPr lang="en-GB" sz="1800" dirty="0">
                <a:solidFill>
                  <a:srgbClr val="1F497D"/>
                </a:solidFill>
              </a:rPr>
              <a:t>Watershed Management Division </a:t>
            </a:r>
          </a:p>
          <a:p>
            <a:pPr marL="1428750" lvl="2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/>
            </a:pPr>
            <a:r>
              <a:rPr lang="en-GB" sz="1800" dirty="0">
                <a:solidFill>
                  <a:srgbClr val="1F497D"/>
                </a:solidFill>
              </a:rPr>
              <a:t>Department of Renewable Energy</a:t>
            </a:r>
          </a:p>
          <a:p>
            <a:pPr marL="1428750" lvl="2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/>
            </a:pPr>
            <a:r>
              <a:rPr lang="en-GB" sz="1800" dirty="0">
                <a:solidFill>
                  <a:srgbClr val="1F497D"/>
                </a:solidFill>
              </a:rPr>
              <a:t>Department of Hydro-Met Services</a:t>
            </a:r>
          </a:p>
          <a:p>
            <a:pPr marL="1428750" lvl="2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/>
            </a:pPr>
            <a:r>
              <a:rPr lang="en-GB" sz="1800" dirty="0">
                <a:solidFill>
                  <a:srgbClr val="1F497D"/>
                </a:solidFill>
              </a:rPr>
              <a:t>Department of Hydropower and Power Systems.</a:t>
            </a:r>
            <a:r>
              <a:rPr lang="en-US" sz="1800" dirty="0">
                <a:solidFill>
                  <a:prstClr val="black"/>
                </a:solidFill>
                <a:latin typeface="Myriad Pro" pitchFamily="34" charset="0"/>
              </a:rPr>
              <a:t> </a:t>
            </a:r>
            <a:endParaRPr lang="en-GB" sz="1800" dirty="0">
              <a:solidFill>
                <a:prstClr val="black"/>
              </a:solidFill>
              <a:latin typeface="Myriad Pro" pitchFamily="34" charset="0"/>
            </a:endParaRPr>
          </a:p>
          <a:p>
            <a:pPr marL="1314450" lvl="2" indent="-400050" fontAlgn="auto"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/>
            </a:pPr>
            <a:r>
              <a:rPr lang="en-GB" sz="1800" dirty="0">
                <a:solidFill>
                  <a:srgbClr val="1F497D"/>
                </a:solidFill>
              </a:rPr>
              <a:t>  National Statistics Bureau </a:t>
            </a:r>
          </a:p>
          <a:p>
            <a:pPr marL="1371600" lvl="2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/>
            </a:pPr>
            <a:r>
              <a:rPr lang="en-GB" sz="1800" dirty="0">
                <a:solidFill>
                  <a:srgbClr val="1F497D"/>
                </a:solidFill>
              </a:rPr>
              <a:t> National Environment Commission</a:t>
            </a:r>
            <a:r>
              <a:rPr lang="en-GB" sz="2000" dirty="0">
                <a:solidFill>
                  <a:srgbClr val="1F497D"/>
                </a:solidFill>
              </a:rPr>
              <a:t> 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dirty="0">
                <a:solidFill>
                  <a:srgbClr val="1F497D"/>
                </a:solidFill>
              </a:rPr>
              <a:t>4. NGOs, civil society groups:</a:t>
            </a:r>
          </a:p>
          <a:p>
            <a:pPr marL="1314450" lvl="2" indent="-400050" fontAlgn="auto"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/>
            </a:pPr>
            <a:r>
              <a:rPr lang="en-GB" sz="1800" dirty="0">
                <a:solidFill>
                  <a:srgbClr val="1F497D"/>
                </a:solidFill>
              </a:rPr>
              <a:t>  WWF Bhutan, WWF – Living Himalayas </a:t>
            </a:r>
          </a:p>
        </p:txBody>
      </p:sp>
    </p:spTree>
    <p:extLst>
      <p:ext uri="{BB962C8B-B14F-4D97-AF65-F5344CB8AC3E}">
        <p14:creationId xmlns:p14="http://schemas.microsoft.com/office/powerpoint/2010/main" val="1847966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08400" y="2420938"/>
            <a:ext cx="3095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22225" y="620713"/>
            <a:ext cx="9144000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        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Bhutan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: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Second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Stakeholder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Workshop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14-17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March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2016</a:t>
            </a:r>
            <a:endParaRPr lang="en-GB" b="1" dirty="0">
              <a:solidFill>
                <a:srgbClr val="002060"/>
              </a:solidFill>
              <a:latin typeface="Myriad Pro" pitchFamily="34" charset="0"/>
            </a:endParaRPr>
          </a:p>
        </p:txBody>
      </p:sp>
      <p:pic>
        <p:nvPicPr>
          <p:cNvPr id="8" name="Picture 7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5" t="10854" r="8042" b="10666"/>
          <a:stretch/>
        </p:blipFill>
        <p:spPr bwMode="auto">
          <a:xfrm>
            <a:off x="1502867" y="1950338"/>
            <a:ext cx="6165477" cy="44309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001821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08400" y="2420938"/>
            <a:ext cx="3095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22225" y="620713"/>
            <a:ext cx="9144000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        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Bhutan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: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Second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Stakeholder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Workshop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14-17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March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2016</a:t>
            </a:r>
            <a:endParaRPr lang="en-GB" b="1" dirty="0">
              <a:solidFill>
                <a:srgbClr val="002060"/>
              </a:solidFill>
              <a:latin typeface="Myriad Pro" pitchFamily="34" charset="0"/>
            </a:endParaRPr>
          </a:p>
        </p:txBody>
      </p:sp>
      <p:pic>
        <p:nvPicPr>
          <p:cNvPr id="6" name="Picture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5" t="10887" r="8150" b="10776"/>
          <a:stretch/>
        </p:blipFill>
        <p:spPr bwMode="auto">
          <a:xfrm>
            <a:off x="1691680" y="1881187"/>
            <a:ext cx="5976664" cy="44281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494546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08400" y="2420938"/>
            <a:ext cx="3095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22225" y="620713"/>
            <a:ext cx="9144000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        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Bhutan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: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Second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Stakeholder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Workshop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14-17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March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2016</a:t>
            </a:r>
            <a:endParaRPr lang="en-GB" b="1" dirty="0">
              <a:solidFill>
                <a:srgbClr val="002060"/>
              </a:solidFill>
              <a:latin typeface="Myriad Pro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1" y="1628800"/>
            <a:ext cx="89422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1F497D"/>
                </a:solidFill>
              </a:rPr>
              <a:t>Data assessment and gap analysis: 6 sites </a:t>
            </a:r>
            <a:endParaRPr lang="en-GB" sz="2400" dirty="0">
              <a:solidFill>
                <a:srgbClr val="1F497D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004" y="2204864"/>
            <a:ext cx="3083868" cy="4296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276872"/>
            <a:ext cx="4696655" cy="409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15358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08400" y="2420938"/>
            <a:ext cx="3095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22225" y="620713"/>
            <a:ext cx="9144000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        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Bhutan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: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Second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Stakeholder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Workshop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14-17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March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2016</a:t>
            </a:r>
            <a:endParaRPr lang="en-GB" b="1" dirty="0">
              <a:solidFill>
                <a:srgbClr val="002060"/>
              </a:solidFill>
              <a:latin typeface="Myriad Pro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1" y="1628800"/>
            <a:ext cx="89422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>
                <a:solidFill>
                  <a:srgbClr val="1F497D"/>
                </a:solidFill>
              </a:rPr>
              <a:t>What are the inter-linkages? </a:t>
            </a:r>
          </a:p>
        </p:txBody>
      </p:sp>
      <p:pic>
        <p:nvPicPr>
          <p:cNvPr id="4098" name="Picture 2" descr="http://doc.teebweb.org/wp-content/uploads/2016/04/Clip-Bhut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76872"/>
            <a:ext cx="5876925" cy="423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96682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08400" y="2420938"/>
            <a:ext cx="3095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22225" y="620713"/>
            <a:ext cx="9144000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        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Bhutan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: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Second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Stakeholder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Workshop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14-17 </a:t>
            </a:r>
            <a:r>
              <a:rPr lang="es-ES" b="1" dirty="0" err="1">
                <a:solidFill>
                  <a:srgbClr val="002060"/>
                </a:solidFill>
                <a:latin typeface="Myriad Pro" pitchFamily="34" charset="0"/>
              </a:rPr>
              <a:t>March</a:t>
            </a:r>
            <a:r>
              <a:rPr lang="es-ES" b="1" dirty="0">
                <a:solidFill>
                  <a:srgbClr val="002060"/>
                </a:solidFill>
                <a:latin typeface="Myriad Pro" pitchFamily="34" charset="0"/>
              </a:rPr>
              <a:t> 2016</a:t>
            </a:r>
            <a:endParaRPr lang="en-GB" b="1" dirty="0">
              <a:solidFill>
                <a:srgbClr val="002060"/>
              </a:solidFill>
              <a:latin typeface="Myriad Pro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1" y="1769909"/>
            <a:ext cx="8942263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1F497D"/>
                </a:solidFill>
              </a:rPr>
              <a:t>Using spatial modelling/links to systems models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solidFill>
                  <a:srgbClr val="1F497D"/>
                </a:solidFill>
              </a:rPr>
              <a:t>Land use changes due to hydropower development relates to environmental changes </a:t>
            </a:r>
            <a:r>
              <a:rPr lang="en-US" sz="2000" i="1" dirty="0">
                <a:solidFill>
                  <a:srgbClr val="1F497D"/>
                </a:solidFill>
              </a:rPr>
              <a:t>downstream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US" sz="2000" dirty="0">
              <a:solidFill>
                <a:srgbClr val="1F497D"/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solidFill>
                  <a:srgbClr val="1F497D"/>
                </a:solidFill>
              </a:rPr>
              <a:t>Land use changes </a:t>
            </a:r>
            <a:r>
              <a:rPr lang="en-US" sz="2000" i="1" dirty="0">
                <a:solidFill>
                  <a:srgbClr val="1F497D"/>
                </a:solidFill>
              </a:rPr>
              <a:t>upstream</a:t>
            </a:r>
            <a:r>
              <a:rPr lang="en-US" sz="2000" dirty="0">
                <a:solidFill>
                  <a:srgbClr val="1F497D"/>
                </a:solidFill>
              </a:rPr>
              <a:t> impact the quality of water delivered to hydropower stations </a:t>
            </a:r>
          </a:p>
          <a:p>
            <a:pPr marL="971550" lvl="1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/>
            </a:pPr>
            <a:r>
              <a:rPr lang="en-US" sz="1800" dirty="0">
                <a:solidFill>
                  <a:prstClr val="black"/>
                </a:solidFill>
              </a:rPr>
              <a:t>manage land use       manage sediment loads</a:t>
            </a:r>
          </a:p>
          <a:p>
            <a:pPr marL="971550" lvl="1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/>
            </a:pPr>
            <a:r>
              <a:rPr lang="en-US" sz="1800" dirty="0" err="1">
                <a:solidFill>
                  <a:prstClr val="black"/>
                </a:solidFill>
              </a:rPr>
              <a:t>Druk</a:t>
            </a:r>
            <a:r>
              <a:rPr lang="en-US" sz="1800" dirty="0">
                <a:solidFill>
                  <a:prstClr val="black"/>
                </a:solidFill>
              </a:rPr>
              <a:t> Power spends 16 million USD on turbine repair/other infrastructure as a result of sediment loading). </a:t>
            </a:r>
          </a:p>
          <a:p>
            <a:pPr marL="971550" lvl="1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/>
            </a:pPr>
            <a:endParaRPr lang="en-US" sz="1800" dirty="0">
              <a:solidFill>
                <a:prstClr val="black"/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solidFill>
                  <a:srgbClr val="1F497D"/>
                </a:solidFill>
              </a:rPr>
              <a:t>These spatial models will be linked to systems models which would include </a:t>
            </a:r>
            <a:r>
              <a:rPr lang="en-US" sz="2000" i="1" dirty="0">
                <a:solidFill>
                  <a:srgbClr val="1F497D"/>
                </a:solidFill>
              </a:rPr>
              <a:t>social and economic variables</a:t>
            </a:r>
            <a:endParaRPr lang="en-GB" sz="2000" dirty="0">
              <a:solidFill>
                <a:srgbClr val="1F497D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3059832" y="3861048"/>
            <a:ext cx="288032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       </a:t>
            </a:r>
            <a:endParaRPr lang="en-GB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089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706388"/>
            <a:ext cx="9144000" cy="128245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en-US" b="1" dirty="0">
                <a:solidFill>
                  <a:srgbClr val="323366"/>
                </a:solidFill>
                <a:latin typeface="Myriad Pro" pitchFamily="34" charset="0"/>
              </a:rPr>
              <a:t>ESE-TEEB </a:t>
            </a:r>
            <a:r>
              <a:rPr lang="en-US" altLang="en-US" b="1" dirty="0" err="1">
                <a:solidFill>
                  <a:srgbClr val="323366"/>
                </a:solidFill>
                <a:latin typeface="Myriad Pro" pitchFamily="34" charset="0"/>
              </a:rPr>
              <a:t>workstreams</a:t>
            </a:r>
            <a:endParaRPr lang="en-GB" altLang="en-US" b="1" dirty="0">
              <a:solidFill>
                <a:srgbClr val="323366"/>
              </a:solidFill>
              <a:latin typeface="Myriad Pro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50825" y="1988840"/>
            <a:ext cx="8713788" cy="3816424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ts val="0"/>
              </a:spcAft>
            </a:pPr>
            <a:r>
              <a:rPr lang="en-US" altLang="en-US" sz="2800" b="1" dirty="0">
                <a:solidFill>
                  <a:srgbClr val="323366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1. Natural Capital Accounting</a:t>
            </a:r>
          </a:p>
          <a:p>
            <a:pPr marL="857250" lvl="1" indent="-457200" algn="l" fontAlgn="auto">
              <a:spcAft>
                <a:spcPts val="0"/>
              </a:spcAft>
            </a:pPr>
            <a:r>
              <a:rPr lang="en-US" altLang="en-US" dirty="0">
                <a:solidFill>
                  <a:srgbClr val="323366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SEEA-EEA at national level</a:t>
            </a:r>
            <a:br>
              <a:rPr lang="en-US" altLang="en-US" dirty="0">
                <a:solidFill>
                  <a:srgbClr val="323366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endParaRPr lang="en-US" altLang="en-US" dirty="0">
              <a:solidFill>
                <a:srgbClr val="323366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l" fontAlgn="auto">
              <a:spcAft>
                <a:spcPts val="0"/>
              </a:spcAft>
              <a:buFontTx/>
              <a:buNone/>
            </a:pPr>
            <a:r>
              <a:rPr lang="en-US" altLang="en-US" sz="2800" b="1" dirty="0">
                <a:solidFill>
                  <a:srgbClr val="323366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2. TEEB for Agriculture &amp; Food</a:t>
            </a:r>
          </a:p>
          <a:p>
            <a:pPr algn="l" fontAlgn="auto">
              <a:spcAft>
                <a:spcPts val="0"/>
              </a:spcAft>
            </a:pPr>
            <a:br>
              <a:rPr lang="en-US" altLang="en-US" sz="2800" dirty="0">
                <a:solidFill>
                  <a:schemeClr val="tx2">
                    <a:lumMod val="40000"/>
                    <a:lumOff val="60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 altLang="en-US" sz="2800" b="1" dirty="0">
                <a:solidFill>
                  <a:srgbClr val="323366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3. TEEB country studies</a:t>
            </a:r>
          </a:p>
          <a:p>
            <a:pPr algn="l" fontAlgn="auto">
              <a:spcAft>
                <a:spcPts val="0"/>
              </a:spcAft>
              <a:buFontTx/>
              <a:buNone/>
            </a:pPr>
            <a:endParaRPr lang="en-US" altLang="en-US" sz="2800" b="1" dirty="0">
              <a:solidFill>
                <a:schemeClr val="tx2">
                  <a:lumMod val="40000"/>
                  <a:lumOff val="60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l" fontAlgn="auto">
              <a:spcAft>
                <a:spcPts val="0"/>
              </a:spcAft>
              <a:buFontTx/>
              <a:buNone/>
            </a:pPr>
            <a:endParaRPr lang="en-US" altLang="en-US" sz="2800" b="1" dirty="0">
              <a:solidFill>
                <a:schemeClr val="tx2">
                  <a:lumMod val="40000"/>
                  <a:lumOff val="60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7802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"/>
          <p:cNvSpPr txBox="1">
            <a:spLocks noChangeArrowheads="1"/>
          </p:cNvSpPr>
          <p:nvPr/>
        </p:nvSpPr>
        <p:spPr bwMode="auto">
          <a:xfrm>
            <a:off x="0" y="33337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br>
              <a:rPr lang="de-DE" sz="4400">
                <a:solidFill>
                  <a:srgbClr val="000000"/>
                </a:solidFill>
              </a:rPr>
            </a:br>
            <a:endParaRPr lang="de-DE" sz="4400">
              <a:solidFill>
                <a:srgbClr val="00000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0" y="1268412"/>
            <a:ext cx="9144000" cy="558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algn="ctr">
              <a:spcBef>
                <a:spcPts val="9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5800" b="1" dirty="0">
                <a:solidFill>
                  <a:srgbClr val="323366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Thank You!</a:t>
            </a:r>
          </a:p>
          <a:p>
            <a:pPr algn="ctr">
              <a:spcBef>
                <a:spcPts val="9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5800" b="1" dirty="0">
              <a:solidFill>
                <a:srgbClr val="323366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>
              <a:spcBef>
                <a:spcPts val="9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1" dirty="0">
              <a:solidFill>
                <a:srgbClr val="323366"/>
              </a:solidFill>
              <a:latin typeface="Arial" charset="0"/>
              <a:cs typeface="Arial" charset="0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b="1" dirty="0">
              <a:solidFill>
                <a:srgbClr val="323366"/>
              </a:solidFill>
              <a:latin typeface="Arial" charset="0"/>
              <a:cs typeface="Arial" charset="0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US" sz="1800" dirty="0">
              <a:solidFill>
                <a:srgbClr val="323366"/>
              </a:solidFill>
              <a:latin typeface="Arial" charset="0"/>
              <a:cs typeface="Arial" charset="0"/>
            </a:endParaRP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200" b="1" dirty="0" err="1">
                <a:solidFill>
                  <a:srgbClr val="323366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Dr</a:t>
            </a:r>
            <a:r>
              <a:rPr lang="en-US" sz="2200" b="1" dirty="0">
                <a:solidFill>
                  <a:srgbClr val="323366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Salman Hussain</a:t>
            </a: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2200" b="1" dirty="0">
                <a:solidFill>
                  <a:srgbClr val="323366"/>
                </a:solidFill>
                <a:latin typeface="HElvetica" panose="020B0604020202020204" pitchFamily="34" charset="0"/>
                <a:cs typeface="HElvetica" panose="020B0604020202020204" pitchFamily="34" charset="0"/>
                <a:hlinkClick r:id="rId3"/>
              </a:rPr>
              <a:t>salman.hussain@unep.org</a:t>
            </a:r>
            <a:r>
              <a:rPr lang="en-US" sz="2200" b="1" dirty="0">
                <a:solidFill>
                  <a:srgbClr val="323366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</a:p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1800" dirty="0">
                <a:solidFill>
                  <a:srgbClr val="323366"/>
                </a:solidFill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5301208"/>
            <a:ext cx="3357706" cy="1450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4705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5497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927906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323366"/>
                </a:solidFill>
                <a:latin typeface="Myriad Pro" pitchFamily="34" charset="0"/>
              </a:rPr>
              <a:t>TEEB for Business </a:t>
            </a:r>
            <a:endParaRPr lang="en-GB" sz="4000" b="1" dirty="0">
              <a:solidFill>
                <a:srgbClr val="323366"/>
              </a:solidFill>
              <a:latin typeface="Myriad Pro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402" y="1529016"/>
            <a:ext cx="3570046" cy="5020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C:\Users\shussain\AppData\Local\Temp\notes6CEE35\97818497125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29017"/>
            <a:ext cx="3888432" cy="5058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7279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6170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45840"/>
            <a:ext cx="9144000" cy="1143000"/>
          </a:xfrm>
        </p:spPr>
        <p:txBody>
          <a:bodyPr>
            <a:normAutofit/>
          </a:bodyPr>
          <a:lstStyle/>
          <a:p>
            <a:pPr algn="r"/>
            <a:r>
              <a:rPr lang="en-US" sz="3600" b="1" dirty="0">
                <a:solidFill>
                  <a:srgbClr val="323366"/>
                </a:solidFill>
                <a:latin typeface="+mj-lt"/>
              </a:rPr>
              <a:t>Why select the Agriculture sector?  </a:t>
            </a:r>
            <a:endParaRPr lang="en-GB" sz="3600" b="1" dirty="0">
              <a:solidFill>
                <a:srgbClr val="323366"/>
              </a:solidFill>
              <a:latin typeface="+mj-lt"/>
            </a:endParaRPr>
          </a:p>
        </p:txBody>
      </p:sp>
      <p:pic>
        <p:nvPicPr>
          <p:cNvPr id="1026" name="Picture 2" descr="Graph courtesy of Natural Capital at Risk: the Top 100 Externalities of Business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0991"/>
            <a:ext cx="6897923" cy="5058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75656" y="2996952"/>
            <a:ext cx="1872208" cy="216024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srgbClr val="000000"/>
              </a:solidFill>
              <a:latin typeface="Calibri"/>
              <a:sym typeface="Calibri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75656" y="3356992"/>
            <a:ext cx="1872208" cy="216024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srgbClr val="000000"/>
              </a:solidFill>
              <a:latin typeface="Calibri"/>
              <a:sym typeface="Calibri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75656" y="3573016"/>
            <a:ext cx="1872208" cy="216024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srgbClr val="000000"/>
              </a:solidFill>
              <a:latin typeface="Calibri"/>
              <a:sym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475656" y="3933056"/>
            <a:ext cx="1872208" cy="216024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srgbClr val="000000"/>
              </a:solidFill>
              <a:latin typeface="Calibri"/>
              <a:sym typeface="Calibri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75656" y="4509120"/>
            <a:ext cx="1872208" cy="360040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srgbClr val="000000"/>
              </a:solidFill>
              <a:latin typeface="Calibri"/>
              <a:sym typeface="Calibri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75656" y="5085184"/>
            <a:ext cx="1872208" cy="720080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srgbClr val="000000"/>
              </a:solidFill>
              <a:latin typeface="Calibri"/>
              <a:sym typeface="Calibri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475656" y="5949280"/>
            <a:ext cx="1872208" cy="216024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srgbClr val="000000"/>
              </a:solidFill>
              <a:latin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108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10" grpId="0" animBg="1"/>
      <p:bldP spid="14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3.jpe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5400" y="1764145"/>
            <a:ext cx="6553200" cy="3408220"/>
          </a:xfrm>
          <a:prstGeom prst="rect">
            <a:avLst/>
          </a:prstGeom>
          <a:ln w="12700">
            <a:miter lim="400000"/>
          </a:ln>
        </p:spPr>
      </p:pic>
      <p:sp>
        <p:nvSpPr>
          <p:cNvPr id="139" name="Shape 139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99C33A"/>
          </a:solidFill>
          <a:ln w="25400">
            <a:solidFill>
              <a:srgbClr val="99C33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40" name="Shape 140"/>
          <p:cNvSpPr/>
          <p:nvPr/>
        </p:nvSpPr>
        <p:spPr>
          <a:xfrm>
            <a:off x="179512" y="-27384"/>
            <a:ext cx="1620180" cy="1484784"/>
          </a:xfrm>
          <a:prstGeom prst="diamond">
            <a:avLst/>
          </a:prstGeom>
          <a:solidFill>
            <a:srgbClr val="99C33A"/>
          </a:solidFill>
          <a:ln w="25400">
            <a:solidFill>
              <a:srgbClr val="99C33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41" name="Shape 141"/>
          <p:cNvSpPr/>
          <p:nvPr/>
        </p:nvSpPr>
        <p:spPr>
          <a:xfrm>
            <a:off x="0" y="0"/>
            <a:ext cx="9144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400" b="1">
                <a:solidFill>
                  <a:srgbClr val="323366"/>
                </a:solidFill>
                <a:latin typeface="Myriad Pro"/>
                <a:ea typeface="Myriad Pro"/>
                <a:cs typeface="Myriad Pro"/>
                <a:sym typeface="Myriad Pro"/>
              </a:defRPr>
            </a:lvl1pPr>
          </a:lstStyle>
          <a:p>
            <a:r>
              <a:t>The visible and invisible flows of agricultural production</a:t>
            </a:r>
          </a:p>
        </p:txBody>
      </p:sp>
    </p:spTree>
    <p:extLst>
      <p:ext uri="{BB962C8B-B14F-4D97-AF65-F5344CB8AC3E}">
        <p14:creationId xmlns:p14="http://schemas.microsoft.com/office/powerpoint/2010/main" val="157757218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image4.jpe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5400" y="858981"/>
            <a:ext cx="6553200" cy="5485430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Shape 146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99C33A"/>
          </a:solidFill>
          <a:ln w="25400">
            <a:solidFill>
              <a:srgbClr val="99C33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47" name="Shape 147"/>
          <p:cNvSpPr/>
          <p:nvPr/>
        </p:nvSpPr>
        <p:spPr>
          <a:xfrm>
            <a:off x="179512" y="-27384"/>
            <a:ext cx="1620180" cy="1484784"/>
          </a:xfrm>
          <a:prstGeom prst="diamond">
            <a:avLst/>
          </a:prstGeom>
          <a:solidFill>
            <a:srgbClr val="99C33A"/>
          </a:solidFill>
          <a:ln w="25400">
            <a:solidFill>
              <a:srgbClr val="99C33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48" name="Shape 148"/>
          <p:cNvSpPr/>
          <p:nvPr/>
        </p:nvSpPr>
        <p:spPr>
          <a:xfrm>
            <a:off x="0" y="0"/>
            <a:ext cx="9144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400" b="1">
                <a:solidFill>
                  <a:srgbClr val="323366"/>
                </a:solidFill>
                <a:latin typeface="Myriad Pro"/>
                <a:ea typeface="Myriad Pro"/>
                <a:cs typeface="Myriad Pro"/>
                <a:sym typeface="Myriad Pro"/>
              </a:defRPr>
            </a:lvl1pPr>
          </a:lstStyle>
          <a:p>
            <a:r>
              <a:t>The visible and invisible flows of agricultural production</a:t>
            </a:r>
          </a:p>
        </p:txBody>
      </p:sp>
    </p:spTree>
    <p:extLst>
      <p:ext uri="{BB962C8B-B14F-4D97-AF65-F5344CB8AC3E}">
        <p14:creationId xmlns:p14="http://schemas.microsoft.com/office/powerpoint/2010/main" val="159512204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image5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5400" y="841971"/>
            <a:ext cx="6553200" cy="5502441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Shape 153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99C33A"/>
          </a:solidFill>
          <a:ln w="25400">
            <a:solidFill>
              <a:srgbClr val="99C33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54" name="Shape 154"/>
          <p:cNvSpPr/>
          <p:nvPr/>
        </p:nvSpPr>
        <p:spPr>
          <a:xfrm>
            <a:off x="179512" y="-27384"/>
            <a:ext cx="1620180" cy="1484784"/>
          </a:xfrm>
          <a:prstGeom prst="diamond">
            <a:avLst/>
          </a:prstGeom>
          <a:solidFill>
            <a:srgbClr val="99C33A"/>
          </a:solidFill>
          <a:ln w="25400">
            <a:solidFill>
              <a:srgbClr val="99C33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55" name="Shape 155"/>
          <p:cNvSpPr/>
          <p:nvPr/>
        </p:nvSpPr>
        <p:spPr>
          <a:xfrm>
            <a:off x="0" y="0"/>
            <a:ext cx="9144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400" b="1">
                <a:solidFill>
                  <a:srgbClr val="323366"/>
                </a:solidFill>
                <a:latin typeface="Myriad Pro"/>
                <a:ea typeface="Myriad Pro"/>
                <a:cs typeface="Myriad Pro"/>
                <a:sym typeface="Myriad Pro"/>
              </a:defRPr>
            </a:lvl1pPr>
          </a:lstStyle>
          <a:p>
            <a:r>
              <a:rPr dirty="0"/>
              <a:t>The visible and invisible flows of agricultural production</a:t>
            </a:r>
          </a:p>
        </p:txBody>
      </p:sp>
    </p:spTree>
    <p:extLst>
      <p:ext uri="{BB962C8B-B14F-4D97-AF65-F5344CB8AC3E}">
        <p14:creationId xmlns:p14="http://schemas.microsoft.com/office/powerpoint/2010/main" val="83455826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image6.jpe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5400" y="860077"/>
            <a:ext cx="6553200" cy="5484334"/>
          </a:xfrm>
          <a:prstGeom prst="rect">
            <a:avLst/>
          </a:prstGeom>
          <a:ln w="12700">
            <a:miter lim="400000"/>
          </a:ln>
        </p:spPr>
      </p:pic>
      <p:sp>
        <p:nvSpPr>
          <p:cNvPr id="158" name="Shape 158"/>
          <p:cNvSpPr/>
          <p:nvPr/>
        </p:nvSpPr>
        <p:spPr>
          <a:xfrm>
            <a:off x="0" y="0"/>
            <a:ext cx="9144000" cy="692696"/>
          </a:xfrm>
          <a:prstGeom prst="rect">
            <a:avLst/>
          </a:prstGeom>
          <a:solidFill>
            <a:srgbClr val="99C33A"/>
          </a:solidFill>
          <a:ln w="25400">
            <a:solidFill>
              <a:srgbClr val="99C33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59" name="Shape 159"/>
          <p:cNvSpPr/>
          <p:nvPr/>
        </p:nvSpPr>
        <p:spPr>
          <a:xfrm>
            <a:off x="179512" y="-27384"/>
            <a:ext cx="1620180" cy="1484784"/>
          </a:xfrm>
          <a:prstGeom prst="diamond">
            <a:avLst/>
          </a:prstGeom>
          <a:solidFill>
            <a:srgbClr val="99C33A"/>
          </a:solidFill>
          <a:ln w="25400">
            <a:solidFill>
              <a:srgbClr val="99C33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0" y="0"/>
            <a:ext cx="9144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400" b="1">
                <a:solidFill>
                  <a:srgbClr val="323366"/>
                </a:solidFill>
                <a:latin typeface="Myriad Pro"/>
                <a:ea typeface="Myriad Pro"/>
                <a:cs typeface="Myriad Pro"/>
                <a:sym typeface="Myriad Pro"/>
              </a:defRPr>
            </a:lvl1pPr>
          </a:lstStyle>
          <a:p>
            <a:r>
              <a:t>The visible and invisible flows of agricultural production</a:t>
            </a:r>
          </a:p>
        </p:txBody>
      </p:sp>
    </p:spTree>
    <p:extLst>
      <p:ext uri="{BB962C8B-B14F-4D97-AF65-F5344CB8AC3E}">
        <p14:creationId xmlns:p14="http://schemas.microsoft.com/office/powerpoint/2010/main" val="152560812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TEEB Template">
  <a:themeElements>
    <a:clrScheme name="TEEB 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EB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tx1">
              <a:gamma/>
              <a:shade val="60000"/>
              <a:invGamma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tx1">
              <a:gamma/>
              <a:shade val="60000"/>
              <a:invGamma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TEEB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EB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EB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EB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EB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EB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EB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EB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EB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EB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EB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EB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TEEB Template">
  <a:themeElements>
    <a:clrScheme name="TEEB 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EB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tx1">
              <a:gamma/>
              <a:shade val="60000"/>
              <a:invGamma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tx1">
              <a:gamma/>
              <a:shade val="60000"/>
              <a:invGamma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TEEB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EB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EB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EB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EB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EB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EB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EB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EB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EB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EB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EB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EB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5.xml><?xml version="1.0" encoding="utf-8"?>
<a:theme xmlns:a="http://schemas.openxmlformats.org/drawingml/2006/main" name="1_TEEB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TEEB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11548</TotalTime>
  <Words>524</Words>
  <Application>Microsoft Office PowerPoint</Application>
  <PresentationFormat>On-screen Show (4:3)</PresentationFormat>
  <Paragraphs>161</Paragraphs>
  <Slides>30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30</vt:i4>
      </vt:variant>
    </vt:vector>
  </HeadingPairs>
  <TitlesOfParts>
    <vt:vector size="45" baseType="lpstr">
      <vt:lpstr>MS PGothic</vt:lpstr>
      <vt:lpstr>MS PGothic</vt:lpstr>
      <vt:lpstr>Myriad Pro</vt:lpstr>
      <vt:lpstr>SimSun</vt:lpstr>
      <vt:lpstr>Arial</vt:lpstr>
      <vt:lpstr>Calibri</vt:lpstr>
      <vt:lpstr>Helvetica</vt:lpstr>
      <vt:lpstr>Helvetica</vt:lpstr>
      <vt:lpstr>Wingdings</vt:lpstr>
      <vt:lpstr>TEEB Template</vt:lpstr>
      <vt:lpstr>1_TEEB Template</vt:lpstr>
      <vt:lpstr>TEEBTheme1</vt:lpstr>
      <vt:lpstr>Office Theme</vt:lpstr>
      <vt:lpstr>1_TEEBTheme1</vt:lpstr>
      <vt:lpstr>2_TEEBTheme1</vt:lpstr>
      <vt:lpstr>PowerPoint Presentation</vt:lpstr>
      <vt:lpstr>PowerPoint Presentation</vt:lpstr>
      <vt:lpstr>PowerPoint Presentation</vt:lpstr>
      <vt:lpstr>TEEB for Business </vt:lpstr>
      <vt:lpstr>Why select the Agriculture sector?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ufz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REBEL – Review of Economics of Biodiversity Loss</dc:title>
  <dc:creator>chschroe</dc:creator>
  <cp:lastModifiedBy>Syed Hussain</cp:lastModifiedBy>
  <cp:revision>1069</cp:revision>
  <cp:lastPrinted>2014-02-03T15:20:49Z</cp:lastPrinted>
  <dcterms:created xsi:type="dcterms:W3CDTF">2008-03-13T14:51:12Z</dcterms:created>
  <dcterms:modified xsi:type="dcterms:W3CDTF">2017-10-27T12:21:46Z</dcterms:modified>
</cp:coreProperties>
</file>