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6" r:id="rId2"/>
    <p:sldId id="314" r:id="rId3"/>
    <p:sldId id="299" r:id="rId4"/>
    <p:sldId id="315" r:id="rId5"/>
    <p:sldId id="269" r:id="rId6"/>
    <p:sldId id="321" r:id="rId7"/>
    <p:sldId id="292" r:id="rId8"/>
  </p:sldIdLst>
  <p:sldSz cx="12192000" cy="6858000"/>
  <p:notesSz cx="9144000" cy="69802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199" userDrawn="1">
          <p15:clr>
            <a:srgbClr val="A4A3A4"/>
          </p15:clr>
        </p15:guide>
        <p15:guide id="2" pos="287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21" autoAdjust="0"/>
    <p:restoredTop sz="79296" autoAdjust="0"/>
  </p:normalViewPr>
  <p:slideViewPr>
    <p:cSldViewPr snapToGrid="0">
      <p:cViewPr varScale="1">
        <p:scale>
          <a:sx n="54" d="100"/>
          <a:sy n="54" d="100"/>
        </p:scale>
        <p:origin x="109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032"/>
    </p:cViewPr>
  </p:sorterViewPr>
  <p:notesViewPr>
    <p:cSldViewPr snapToGrid="0" showGuides="1">
      <p:cViewPr varScale="1">
        <p:scale>
          <a:sx n="98" d="100"/>
          <a:sy n="98" d="100"/>
        </p:scale>
        <p:origin x="3120" y="36"/>
      </p:cViewPr>
      <p:guideLst>
        <p:guide orient="horz" pos="2199"/>
        <p:guide pos="287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74B2AB-CFD5-4060-908E-19630289E24B}" type="doc">
      <dgm:prSet loTypeId="urn:microsoft.com/office/officeart/2005/8/layout/list1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en-US"/>
        </a:p>
      </dgm:t>
    </dgm:pt>
    <dgm:pt modelId="{A95D7120-6CF0-45A5-9DE1-5EF96170A1BB}">
      <dgm:prSet phldrT="[Text]" custT="1"/>
      <dgm:spPr>
        <a:gradFill flip="none" rotWithShape="1">
          <a:gsLst>
            <a:gs pos="28000">
              <a:srgbClr val="C00000"/>
            </a:gs>
            <a:gs pos="4000">
              <a:schemeClr val="accent4"/>
            </a:gs>
          </a:gsLst>
          <a:lin ang="0" scaled="1"/>
          <a:tileRect/>
        </a:gradFill>
      </dgm:spPr>
      <dgm:t>
        <a:bodyPr/>
        <a:lstStyle/>
        <a:p>
          <a:r>
            <a:rPr lang="en-US" sz="2800" dirty="0"/>
            <a:t>Pillar I. Information: Benchmarking sustainability</a:t>
          </a:r>
          <a:r>
            <a:rPr lang="en-US" sz="3000" dirty="0"/>
            <a:t> </a:t>
          </a:r>
          <a:r>
            <a:rPr lang="en-US" sz="3200" dirty="0"/>
            <a:t>	</a:t>
          </a:r>
        </a:p>
      </dgm:t>
    </dgm:pt>
    <dgm:pt modelId="{E7CC2A95-6376-4887-886E-6D2F45B1E0D4}" type="parTrans" cxnId="{68ACEF2D-28A0-4A98-9234-2E863DDA9435}">
      <dgm:prSet/>
      <dgm:spPr/>
      <dgm:t>
        <a:bodyPr/>
        <a:lstStyle/>
        <a:p>
          <a:endParaRPr lang="en-US"/>
        </a:p>
      </dgm:t>
    </dgm:pt>
    <dgm:pt modelId="{6934C6DA-9902-4043-8377-0284F70200A9}" type="sibTrans" cxnId="{68ACEF2D-28A0-4A98-9234-2E863DDA9435}">
      <dgm:prSet/>
      <dgm:spPr/>
      <dgm:t>
        <a:bodyPr/>
        <a:lstStyle/>
        <a:p>
          <a:endParaRPr lang="en-US"/>
        </a:p>
      </dgm:t>
    </dgm:pt>
    <dgm:pt modelId="{99FBF38B-F4E2-42C3-B765-C2E333335A1A}">
      <dgm:prSet phldrT="[Text]" custT="1"/>
      <dgm:spPr>
        <a:gradFill rotWithShape="0">
          <a:gsLst>
            <a:gs pos="100000">
              <a:srgbClr val="C00000"/>
            </a:gs>
            <a:gs pos="78000">
              <a:schemeClr val="accent4"/>
            </a:gs>
          </a:gsLst>
        </a:gradFill>
      </dgm:spPr>
      <dgm:t>
        <a:bodyPr/>
        <a:lstStyle/>
        <a:p>
          <a:r>
            <a:rPr lang="en-US" sz="2800" dirty="0"/>
            <a:t>Pillar II. Implementation: Support to country and regional NCA (WAVES+)</a:t>
          </a:r>
        </a:p>
      </dgm:t>
    </dgm:pt>
    <dgm:pt modelId="{B5092DA4-A788-4CD0-BC71-129606EC0483}" type="parTrans" cxnId="{A61BF272-7196-440D-9423-4D734AF1B552}">
      <dgm:prSet/>
      <dgm:spPr/>
      <dgm:t>
        <a:bodyPr/>
        <a:lstStyle/>
        <a:p>
          <a:endParaRPr lang="en-US"/>
        </a:p>
      </dgm:t>
    </dgm:pt>
    <dgm:pt modelId="{DBC8196A-FAE5-4ABF-A0AD-5EB1D3C38DC1}" type="sibTrans" cxnId="{A61BF272-7196-440D-9423-4D734AF1B552}">
      <dgm:prSet/>
      <dgm:spPr/>
      <dgm:t>
        <a:bodyPr/>
        <a:lstStyle/>
        <a:p>
          <a:endParaRPr lang="en-US"/>
        </a:p>
      </dgm:t>
    </dgm:pt>
    <dgm:pt modelId="{09E26758-04FC-43EC-A400-8CF45E38D902}">
      <dgm:prSet phldrT="[Text]"/>
      <dgm:spPr>
        <a:gradFill rotWithShape="0">
          <a:gsLst>
            <a:gs pos="28000">
              <a:srgbClr val="C00000"/>
            </a:gs>
            <a:gs pos="4000">
              <a:schemeClr val="accent4"/>
            </a:gs>
          </a:gsLst>
        </a:gradFill>
      </dgm:spPr>
      <dgm:t>
        <a:bodyPr/>
        <a:lstStyle/>
        <a:p>
          <a:r>
            <a:rPr lang="en-US" dirty="0"/>
            <a:t>Pillar III: Rewards – Integrating natural capital into financing mechanisms</a:t>
          </a:r>
        </a:p>
      </dgm:t>
    </dgm:pt>
    <dgm:pt modelId="{20545DF7-7D95-42DC-8F28-2B1308C9AB7E}" type="parTrans" cxnId="{288035C4-876B-4B25-A9F5-FFF9873FAEB1}">
      <dgm:prSet/>
      <dgm:spPr/>
      <dgm:t>
        <a:bodyPr/>
        <a:lstStyle/>
        <a:p>
          <a:endParaRPr lang="en-US"/>
        </a:p>
      </dgm:t>
    </dgm:pt>
    <dgm:pt modelId="{577411D2-CD3B-4DC7-B8A1-40C9A3872244}" type="sibTrans" cxnId="{288035C4-876B-4B25-A9F5-FFF9873FAEB1}">
      <dgm:prSet/>
      <dgm:spPr/>
      <dgm:t>
        <a:bodyPr/>
        <a:lstStyle/>
        <a:p>
          <a:endParaRPr lang="en-US"/>
        </a:p>
      </dgm:t>
    </dgm:pt>
    <dgm:pt modelId="{B3D69571-2B03-4A16-8884-97733DE5627D}" type="pres">
      <dgm:prSet presAssocID="{4374B2AB-CFD5-4060-908E-19630289E24B}" presName="linear" presStyleCnt="0">
        <dgm:presLayoutVars>
          <dgm:dir/>
          <dgm:animLvl val="lvl"/>
          <dgm:resizeHandles val="exact"/>
        </dgm:presLayoutVars>
      </dgm:prSet>
      <dgm:spPr/>
    </dgm:pt>
    <dgm:pt modelId="{1E0E142C-17AF-498A-9557-755324F1713E}" type="pres">
      <dgm:prSet presAssocID="{A95D7120-6CF0-45A5-9DE1-5EF96170A1BB}" presName="parentLin" presStyleCnt="0"/>
      <dgm:spPr/>
    </dgm:pt>
    <dgm:pt modelId="{F504CC08-489E-4E1C-B63B-758DAA096615}" type="pres">
      <dgm:prSet presAssocID="{A95D7120-6CF0-45A5-9DE1-5EF96170A1BB}" presName="parentLeftMargin" presStyleLbl="node1" presStyleIdx="0" presStyleCnt="3"/>
      <dgm:spPr/>
    </dgm:pt>
    <dgm:pt modelId="{84B40F7F-BCDF-4DB1-840C-E82C4CE1EA2B}" type="pres">
      <dgm:prSet presAssocID="{A95D7120-6CF0-45A5-9DE1-5EF96170A1B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92F8858-9A77-4B82-BAC3-FFF3C1224CFF}" type="pres">
      <dgm:prSet presAssocID="{A95D7120-6CF0-45A5-9DE1-5EF96170A1BB}" presName="negativeSpace" presStyleCnt="0"/>
      <dgm:spPr/>
    </dgm:pt>
    <dgm:pt modelId="{33D65B1C-1BB1-403D-8532-F1065985220D}" type="pres">
      <dgm:prSet presAssocID="{A95D7120-6CF0-45A5-9DE1-5EF96170A1BB}" presName="childText" presStyleLbl="conFgAcc1" presStyleIdx="0" presStyleCnt="3">
        <dgm:presLayoutVars>
          <dgm:bulletEnabled val="1"/>
        </dgm:presLayoutVars>
      </dgm:prSet>
      <dgm:spPr/>
    </dgm:pt>
    <dgm:pt modelId="{2DABDDBE-D9E1-460D-93E4-1BA2EE3EE269}" type="pres">
      <dgm:prSet presAssocID="{6934C6DA-9902-4043-8377-0284F70200A9}" presName="spaceBetweenRectangles" presStyleCnt="0"/>
      <dgm:spPr/>
    </dgm:pt>
    <dgm:pt modelId="{FCF07F9E-B27E-481E-BA24-D2C5E3DAA086}" type="pres">
      <dgm:prSet presAssocID="{99FBF38B-F4E2-42C3-B765-C2E333335A1A}" presName="parentLin" presStyleCnt="0"/>
      <dgm:spPr/>
    </dgm:pt>
    <dgm:pt modelId="{81A1C3BC-5104-4F39-8CA7-D2D253260DB3}" type="pres">
      <dgm:prSet presAssocID="{99FBF38B-F4E2-42C3-B765-C2E333335A1A}" presName="parentLeftMargin" presStyleLbl="node1" presStyleIdx="0" presStyleCnt="3"/>
      <dgm:spPr/>
    </dgm:pt>
    <dgm:pt modelId="{78F0E120-E806-47AA-9767-7D62E097B2D3}" type="pres">
      <dgm:prSet presAssocID="{99FBF38B-F4E2-42C3-B765-C2E333335A1A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222A9114-9827-4B27-B7D3-32FA9524D24A}" type="pres">
      <dgm:prSet presAssocID="{99FBF38B-F4E2-42C3-B765-C2E333335A1A}" presName="negativeSpace" presStyleCnt="0"/>
      <dgm:spPr/>
    </dgm:pt>
    <dgm:pt modelId="{DFDA1F91-C3CE-4790-965C-8C254BD2CB2D}" type="pres">
      <dgm:prSet presAssocID="{99FBF38B-F4E2-42C3-B765-C2E333335A1A}" presName="childText" presStyleLbl="conFgAcc1" presStyleIdx="1" presStyleCnt="3">
        <dgm:presLayoutVars>
          <dgm:bulletEnabled val="1"/>
        </dgm:presLayoutVars>
      </dgm:prSet>
      <dgm:spPr/>
    </dgm:pt>
    <dgm:pt modelId="{E60866C6-C9C4-4523-BD2B-B0944FCB2223}" type="pres">
      <dgm:prSet presAssocID="{DBC8196A-FAE5-4ABF-A0AD-5EB1D3C38DC1}" presName="spaceBetweenRectangles" presStyleCnt="0"/>
      <dgm:spPr/>
    </dgm:pt>
    <dgm:pt modelId="{B7C29854-4243-4816-817C-9D2EEB7C6C44}" type="pres">
      <dgm:prSet presAssocID="{09E26758-04FC-43EC-A400-8CF45E38D902}" presName="parentLin" presStyleCnt="0"/>
      <dgm:spPr/>
    </dgm:pt>
    <dgm:pt modelId="{D2B733E1-12EF-435C-BB81-0D576BB03393}" type="pres">
      <dgm:prSet presAssocID="{09E26758-04FC-43EC-A400-8CF45E38D902}" presName="parentLeftMargin" presStyleLbl="node1" presStyleIdx="1" presStyleCnt="3"/>
      <dgm:spPr/>
    </dgm:pt>
    <dgm:pt modelId="{766BC373-A555-465E-A06F-C9375FD4D95F}" type="pres">
      <dgm:prSet presAssocID="{09E26758-04FC-43EC-A400-8CF45E38D90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C11C49D5-8C72-4C91-872A-483A10B90554}" type="pres">
      <dgm:prSet presAssocID="{09E26758-04FC-43EC-A400-8CF45E38D902}" presName="negativeSpace" presStyleCnt="0"/>
      <dgm:spPr/>
    </dgm:pt>
    <dgm:pt modelId="{991EA0C8-584E-4939-8B71-6EAB3107DFE4}" type="pres">
      <dgm:prSet presAssocID="{09E26758-04FC-43EC-A400-8CF45E38D902}" presName="childText" presStyleLbl="conFgAcc1" presStyleIdx="2" presStyleCnt="3" custLinFactNeighborX="-1328" custLinFactNeighborY="-2605">
        <dgm:presLayoutVars>
          <dgm:bulletEnabled val="1"/>
        </dgm:presLayoutVars>
      </dgm:prSet>
      <dgm:spPr/>
    </dgm:pt>
  </dgm:ptLst>
  <dgm:cxnLst>
    <dgm:cxn modelId="{78907F13-E51B-4BF7-ADB8-7C1F0C4A487A}" type="presOf" srcId="{09E26758-04FC-43EC-A400-8CF45E38D902}" destId="{766BC373-A555-465E-A06F-C9375FD4D95F}" srcOrd="1" destOrd="0" presId="urn:microsoft.com/office/officeart/2005/8/layout/list1"/>
    <dgm:cxn modelId="{AB41E122-4A60-45A9-9990-FF2E8163204A}" type="presOf" srcId="{09E26758-04FC-43EC-A400-8CF45E38D902}" destId="{D2B733E1-12EF-435C-BB81-0D576BB03393}" srcOrd="0" destOrd="0" presId="urn:microsoft.com/office/officeart/2005/8/layout/list1"/>
    <dgm:cxn modelId="{68ACEF2D-28A0-4A98-9234-2E863DDA9435}" srcId="{4374B2AB-CFD5-4060-908E-19630289E24B}" destId="{A95D7120-6CF0-45A5-9DE1-5EF96170A1BB}" srcOrd="0" destOrd="0" parTransId="{E7CC2A95-6376-4887-886E-6D2F45B1E0D4}" sibTransId="{6934C6DA-9902-4043-8377-0284F70200A9}"/>
    <dgm:cxn modelId="{8F04BD4A-1B11-46A4-88EB-5F210EC6E2C6}" type="presOf" srcId="{A95D7120-6CF0-45A5-9DE1-5EF96170A1BB}" destId="{F504CC08-489E-4E1C-B63B-758DAA096615}" srcOrd="0" destOrd="0" presId="urn:microsoft.com/office/officeart/2005/8/layout/list1"/>
    <dgm:cxn modelId="{A61BF272-7196-440D-9423-4D734AF1B552}" srcId="{4374B2AB-CFD5-4060-908E-19630289E24B}" destId="{99FBF38B-F4E2-42C3-B765-C2E333335A1A}" srcOrd="1" destOrd="0" parTransId="{B5092DA4-A788-4CD0-BC71-129606EC0483}" sibTransId="{DBC8196A-FAE5-4ABF-A0AD-5EB1D3C38DC1}"/>
    <dgm:cxn modelId="{11B2A381-BD49-4F44-B501-DB1C48E8054B}" type="presOf" srcId="{99FBF38B-F4E2-42C3-B765-C2E333335A1A}" destId="{78F0E120-E806-47AA-9767-7D62E097B2D3}" srcOrd="1" destOrd="0" presId="urn:microsoft.com/office/officeart/2005/8/layout/list1"/>
    <dgm:cxn modelId="{288035C4-876B-4B25-A9F5-FFF9873FAEB1}" srcId="{4374B2AB-CFD5-4060-908E-19630289E24B}" destId="{09E26758-04FC-43EC-A400-8CF45E38D902}" srcOrd="2" destOrd="0" parTransId="{20545DF7-7D95-42DC-8F28-2B1308C9AB7E}" sibTransId="{577411D2-CD3B-4DC7-B8A1-40C9A3872244}"/>
    <dgm:cxn modelId="{8161EBCA-0621-409D-8930-21721B5A6EAB}" type="presOf" srcId="{4374B2AB-CFD5-4060-908E-19630289E24B}" destId="{B3D69571-2B03-4A16-8884-97733DE5627D}" srcOrd="0" destOrd="0" presId="urn:microsoft.com/office/officeart/2005/8/layout/list1"/>
    <dgm:cxn modelId="{D3F597DE-4262-4E2E-94E8-F9A51DEDA569}" type="presOf" srcId="{99FBF38B-F4E2-42C3-B765-C2E333335A1A}" destId="{81A1C3BC-5104-4F39-8CA7-D2D253260DB3}" srcOrd="0" destOrd="0" presId="urn:microsoft.com/office/officeart/2005/8/layout/list1"/>
    <dgm:cxn modelId="{B9EE7AF1-DEF1-42B1-A96C-350ED5201590}" type="presOf" srcId="{A95D7120-6CF0-45A5-9DE1-5EF96170A1BB}" destId="{84B40F7F-BCDF-4DB1-840C-E82C4CE1EA2B}" srcOrd="1" destOrd="0" presId="urn:microsoft.com/office/officeart/2005/8/layout/list1"/>
    <dgm:cxn modelId="{6ACCADC3-095D-47D2-8DC0-73655014535A}" type="presParOf" srcId="{B3D69571-2B03-4A16-8884-97733DE5627D}" destId="{1E0E142C-17AF-498A-9557-755324F1713E}" srcOrd="0" destOrd="0" presId="urn:microsoft.com/office/officeart/2005/8/layout/list1"/>
    <dgm:cxn modelId="{840AC2D1-CD7C-48A6-BEA0-7D7F137DEA97}" type="presParOf" srcId="{1E0E142C-17AF-498A-9557-755324F1713E}" destId="{F504CC08-489E-4E1C-B63B-758DAA096615}" srcOrd="0" destOrd="0" presId="urn:microsoft.com/office/officeart/2005/8/layout/list1"/>
    <dgm:cxn modelId="{A61FCADE-72EE-4ECC-8C06-63CE76C31F71}" type="presParOf" srcId="{1E0E142C-17AF-498A-9557-755324F1713E}" destId="{84B40F7F-BCDF-4DB1-840C-E82C4CE1EA2B}" srcOrd="1" destOrd="0" presId="urn:microsoft.com/office/officeart/2005/8/layout/list1"/>
    <dgm:cxn modelId="{4563D9D7-2278-4F31-A97C-BFE30F9E396F}" type="presParOf" srcId="{B3D69571-2B03-4A16-8884-97733DE5627D}" destId="{292F8858-9A77-4B82-BAC3-FFF3C1224CFF}" srcOrd="1" destOrd="0" presId="urn:microsoft.com/office/officeart/2005/8/layout/list1"/>
    <dgm:cxn modelId="{18D0C4AB-45CE-4EBC-96BC-AC3EAC0D5083}" type="presParOf" srcId="{B3D69571-2B03-4A16-8884-97733DE5627D}" destId="{33D65B1C-1BB1-403D-8532-F1065985220D}" srcOrd="2" destOrd="0" presId="urn:microsoft.com/office/officeart/2005/8/layout/list1"/>
    <dgm:cxn modelId="{B4CE1319-06E9-48CF-AD3D-0D07F71217ED}" type="presParOf" srcId="{B3D69571-2B03-4A16-8884-97733DE5627D}" destId="{2DABDDBE-D9E1-460D-93E4-1BA2EE3EE269}" srcOrd="3" destOrd="0" presId="urn:microsoft.com/office/officeart/2005/8/layout/list1"/>
    <dgm:cxn modelId="{AE32A00F-E814-42EE-A0A8-51F0BF1D43F1}" type="presParOf" srcId="{B3D69571-2B03-4A16-8884-97733DE5627D}" destId="{FCF07F9E-B27E-481E-BA24-D2C5E3DAA086}" srcOrd="4" destOrd="0" presId="urn:microsoft.com/office/officeart/2005/8/layout/list1"/>
    <dgm:cxn modelId="{F040F42B-C11C-4BFD-9D3E-7CD23F92A10F}" type="presParOf" srcId="{FCF07F9E-B27E-481E-BA24-D2C5E3DAA086}" destId="{81A1C3BC-5104-4F39-8CA7-D2D253260DB3}" srcOrd="0" destOrd="0" presId="urn:microsoft.com/office/officeart/2005/8/layout/list1"/>
    <dgm:cxn modelId="{B7C11986-9544-48B3-9C33-1FA92BC89436}" type="presParOf" srcId="{FCF07F9E-B27E-481E-BA24-D2C5E3DAA086}" destId="{78F0E120-E806-47AA-9767-7D62E097B2D3}" srcOrd="1" destOrd="0" presId="urn:microsoft.com/office/officeart/2005/8/layout/list1"/>
    <dgm:cxn modelId="{2A38783F-DB02-4078-BC7D-531E61EDFACA}" type="presParOf" srcId="{B3D69571-2B03-4A16-8884-97733DE5627D}" destId="{222A9114-9827-4B27-B7D3-32FA9524D24A}" srcOrd="5" destOrd="0" presId="urn:microsoft.com/office/officeart/2005/8/layout/list1"/>
    <dgm:cxn modelId="{CE3900D4-6C52-4586-A616-282AB325AB79}" type="presParOf" srcId="{B3D69571-2B03-4A16-8884-97733DE5627D}" destId="{DFDA1F91-C3CE-4790-965C-8C254BD2CB2D}" srcOrd="6" destOrd="0" presId="urn:microsoft.com/office/officeart/2005/8/layout/list1"/>
    <dgm:cxn modelId="{9EE23767-1A56-46BA-BC52-40DB94407F39}" type="presParOf" srcId="{B3D69571-2B03-4A16-8884-97733DE5627D}" destId="{E60866C6-C9C4-4523-BD2B-B0944FCB2223}" srcOrd="7" destOrd="0" presId="urn:microsoft.com/office/officeart/2005/8/layout/list1"/>
    <dgm:cxn modelId="{B6299CB0-0A93-45EE-B7D9-5727B258AA9C}" type="presParOf" srcId="{B3D69571-2B03-4A16-8884-97733DE5627D}" destId="{B7C29854-4243-4816-817C-9D2EEB7C6C44}" srcOrd="8" destOrd="0" presId="urn:microsoft.com/office/officeart/2005/8/layout/list1"/>
    <dgm:cxn modelId="{045F7B54-D80D-4EC3-A990-3D2E4BB284DD}" type="presParOf" srcId="{B7C29854-4243-4816-817C-9D2EEB7C6C44}" destId="{D2B733E1-12EF-435C-BB81-0D576BB03393}" srcOrd="0" destOrd="0" presId="urn:microsoft.com/office/officeart/2005/8/layout/list1"/>
    <dgm:cxn modelId="{0A6F8805-C0DB-411F-9D47-F6D7F7662389}" type="presParOf" srcId="{B7C29854-4243-4816-817C-9D2EEB7C6C44}" destId="{766BC373-A555-465E-A06F-C9375FD4D95F}" srcOrd="1" destOrd="0" presId="urn:microsoft.com/office/officeart/2005/8/layout/list1"/>
    <dgm:cxn modelId="{34DE74DF-69E1-4517-89A1-AD0B57ADEA35}" type="presParOf" srcId="{B3D69571-2B03-4A16-8884-97733DE5627D}" destId="{C11C49D5-8C72-4C91-872A-483A10B90554}" srcOrd="9" destOrd="0" presId="urn:microsoft.com/office/officeart/2005/8/layout/list1"/>
    <dgm:cxn modelId="{470A77CD-56B9-4CD0-9449-B2E413DE92BA}" type="presParOf" srcId="{B3D69571-2B03-4A16-8884-97733DE5627D}" destId="{991EA0C8-584E-4939-8B71-6EAB3107DFE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D65B1C-1BB1-403D-8532-F1065985220D}">
      <dsp:nvSpPr>
        <dsp:cNvPr id="0" name=""/>
        <dsp:cNvSpPr/>
      </dsp:nvSpPr>
      <dsp:spPr>
        <a:xfrm>
          <a:off x="0" y="1147764"/>
          <a:ext cx="971774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B40F7F-BCDF-4DB1-840C-E82C4CE1EA2B}">
      <dsp:nvSpPr>
        <dsp:cNvPr id="0" name=""/>
        <dsp:cNvSpPr/>
      </dsp:nvSpPr>
      <dsp:spPr>
        <a:xfrm>
          <a:off x="485887" y="734484"/>
          <a:ext cx="6802418" cy="826560"/>
        </a:xfrm>
        <a:prstGeom prst="roundRect">
          <a:avLst/>
        </a:prstGeom>
        <a:gradFill flip="none" rotWithShape="1">
          <a:gsLst>
            <a:gs pos="28000">
              <a:srgbClr val="C00000"/>
            </a:gs>
            <a:gs pos="4000">
              <a:schemeClr val="accent4"/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115" tIns="0" rIns="257115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Pillar I. Information: Benchmarking sustainability</a:t>
          </a:r>
          <a:r>
            <a:rPr lang="en-US" sz="3000" kern="1200" dirty="0"/>
            <a:t> </a:t>
          </a:r>
          <a:r>
            <a:rPr lang="en-US" sz="3200" kern="1200" dirty="0"/>
            <a:t>	</a:t>
          </a:r>
        </a:p>
      </dsp:txBody>
      <dsp:txXfrm>
        <a:off x="526236" y="774833"/>
        <a:ext cx="6721720" cy="745862"/>
      </dsp:txXfrm>
    </dsp:sp>
    <dsp:sp modelId="{DFDA1F91-C3CE-4790-965C-8C254BD2CB2D}">
      <dsp:nvSpPr>
        <dsp:cNvPr id="0" name=""/>
        <dsp:cNvSpPr/>
      </dsp:nvSpPr>
      <dsp:spPr>
        <a:xfrm>
          <a:off x="0" y="2417845"/>
          <a:ext cx="971774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F0E120-E806-47AA-9767-7D62E097B2D3}">
      <dsp:nvSpPr>
        <dsp:cNvPr id="0" name=""/>
        <dsp:cNvSpPr/>
      </dsp:nvSpPr>
      <dsp:spPr>
        <a:xfrm>
          <a:off x="485887" y="2004565"/>
          <a:ext cx="6802418" cy="826560"/>
        </a:xfrm>
        <a:prstGeom prst="roundRect">
          <a:avLst/>
        </a:prstGeom>
        <a:gradFill rotWithShape="0">
          <a:gsLst>
            <a:gs pos="100000">
              <a:srgbClr val="C00000"/>
            </a:gs>
            <a:gs pos="78000">
              <a:schemeClr val="accent4"/>
            </a:gs>
          </a:gsLst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115" tIns="0" rIns="257115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Pillar II. Implementation: Support to country and regional NCA (WAVES+)</a:t>
          </a:r>
        </a:p>
      </dsp:txBody>
      <dsp:txXfrm>
        <a:off x="526236" y="2044914"/>
        <a:ext cx="6721720" cy="745862"/>
      </dsp:txXfrm>
    </dsp:sp>
    <dsp:sp modelId="{991EA0C8-584E-4939-8B71-6EAB3107DFE4}">
      <dsp:nvSpPr>
        <dsp:cNvPr id="0" name=""/>
        <dsp:cNvSpPr/>
      </dsp:nvSpPr>
      <dsp:spPr>
        <a:xfrm>
          <a:off x="0" y="3677159"/>
          <a:ext cx="9717740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6BC373-A555-465E-A06F-C9375FD4D95F}">
      <dsp:nvSpPr>
        <dsp:cNvPr id="0" name=""/>
        <dsp:cNvSpPr/>
      </dsp:nvSpPr>
      <dsp:spPr>
        <a:xfrm>
          <a:off x="485887" y="3274645"/>
          <a:ext cx="6802418" cy="826560"/>
        </a:xfrm>
        <a:prstGeom prst="roundRect">
          <a:avLst/>
        </a:prstGeom>
        <a:gradFill rotWithShape="0">
          <a:gsLst>
            <a:gs pos="28000">
              <a:srgbClr val="C00000"/>
            </a:gs>
            <a:gs pos="4000">
              <a:schemeClr val="accent4"/>
            </a:gs>
          </a:gsLst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7115" tIns="0" rIns="257115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Pillar III: Rewards – Integrating natural capital into financing mechanisms</a:t>
          </a:r>
        </a:p>
      </dsp:txBody>
      <dsp:txXfrm>
        <a:off x="526236" y="3314994"/>
        <a:ext cx="6721720" cy="745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1638" cy="3502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80284" y="0"/>
            <a:ext cx="3961637" cy="3502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C04F0-5B95-4F16-A933-32FF6363BBEE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30015"/>
            <a:ext cx="3961638" cy="3502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80284" y="6630015"/>
            <a:ext cx="3961637" cy="3502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6FB96F-CA4E-4385-AC88-7C90C0F075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8446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502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5022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C7266E-EDAD-44BD-B8CC-5864561A6146}" type="datetimeFigureOut">
              <a:rPr lang="en-US" smtClean="0"/>
              <a:t>11/22/2017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478088" y="873125"/>
            <a:ext cx="4187825" cy="2355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1" y="3359239"/>
            <a:ext cx="7315199" cy="274846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30016"/>
            <a:ext cx="3962400" cy="3502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630016"/>
            <a:ext cx="3962400" cy="35022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DA22F-A8F7-4045-BDEF-7749065D2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212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DA22F-A8F7-4045-BDEF-7749065D218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309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DA22F-A8F7-4045-BDEF-7749065D218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321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DA22F-A8F7-4045-BDEF-7749065D218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93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167" y="-689540"/>
            <a:ext cx="12192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330200" y="3429001"/>
            <a:ext cx="12843933" cy="281146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>
            <a:outerShdw blurRad="53975" dist="23000" dir="18599989" rotWithShape="0">
              <a:srgbClr val="000000">
                <a:alpha val="20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330200" y="5924505"/>
            <a:ext cx="12843933" cy="80803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Rounded Rectangle 6"/>
          <p:cNvSpPr/>
          <p:nvPr/>
        </p:nvSpPr>
        <p:spPr>
          <a:xfrm>
            <a:off x="-499534" y="-361950"/>
            <a:ext cx="13191067" cy="6826250"/>
          </a:xfrm>
          <a:prstGeom prst="roundRect">
            <a:avLst>
              <a:gd name="adj" fmla="val 9438"/>
            </a:avLst>
          </a:prstGeom>
          <a:noFill/>
          <a:ln w="889000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tx2"/>
                </a:solidFill>
              </a:rPr>
              <a:t> </a:t>
            </a: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2620434" y="6240463"/>
            <a:ext cx="74210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>
                <a:solidFill>
                  <a:srgbClr val="FFFFFF"/>
                </a:solidFill>
              </a:rPr>
              <a:t>Wealth Accounting and the Valuation of Ecosystem Services </a:t>
            </a:r>
            <a:r>
              <a:rPr lang="en-US" altLang="en-US" sz="1200" b="1">
                <a:solidFill>
                  <a:srgbClr val="FFFFFF"/>
                </a:solidFill>
              </a:rPr>
              <a:t>www.wavespartnership.org</a:t>
            </a:r>
          </a:p>
        </p:txBody>
      </p:sp>
      <p:pic>
        <p:nvPicPr>
          <p:cNvPr id="9" name="Picture 18" descr="WBG_Horizontal-W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51434" y="6289675"/>
            <a:ext cx="2455333" cy="36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9" descr="WAVES-CMYK-Border-R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0184" y="5546726"/>
            <a:ext cx="1504949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itle 13"/>
          <p:cNvSpPr>
            <a:spLocks noGrp="1"/>
          </p:cNvSpPr>
          <p:nvPr>
            <p:ph type="title"/>
          </p:nvPr>
        </p:nvSpPr>
        <p:spPr>
          <a:xfrm>
            <a:off x="-1" y="3429000"/>
            <a:ext cx="12213167" cy="758496"/>
          </a:xfrm>
          <a:solidFill>
            <a:schemeClr val="tx2"/>
          </a:solidFill>
          <a:ln w="25400">
            <a:noFill/>
          </a:ln>
        </p:spPr>
        <p:txBody>
          <a:bodyPr tIns="180000" rIns="180000" bIns="180000"/>
          <a:lstStyle>
            <a:lvl1pPr marL="468000" indent="0" algn="l">
              <a:lnSpc>
                <a:spcPct val="90000"/>
              </a:lnSpc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7" name="Subtitle 2"/>
          <p:cNvSpPr>
            <a:spLocks noGrp="1"/>
          </p:cNvSpPr>
          <p:nvPr>
            <p:ph type="subTitle" idx="1"/>
          </p:nvPr>
        </p:nvSpPr>
        <p:spPr>
          <a:xfrm>
            <a:off x="3189220" y="4187920"/>
            <a:ext cx="5676221" cy="358354"/>
          </a:xfrm>
          <a:solidFill>
            <a:schemeClr val="tx2"/>
          </a:solidFill>
          <a:ln w="25400">
            <a:noFill/>
          </a:ln>
        </p:spPr>
        <p:txBody>
          <a:bodyPr lIns="540000" tIns="0" rIns="180000" bIns="108000">
            <a:spAutoFit/>
          </a:bodyPr>
          <a:lstStyle>
            <a:lvl1pPr marL="0" indent="0" algn="l">
              <a:lnSpc>
                <a:spcPct val="90000"/>
              </a:lnSpc>
              <a:buNone/>
              <a:defRPr sz="1800" b="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8842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3346"/>
            <a:ext cx="10972800" cy="5632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55744"/>
            <a:ext cx="10972800" cy="4525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351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3"/>
          <p:cNvSpPr txBox="1">
            <a:spLocks noChangeArrowheads="1"/>
          </p:cNvSpPr>
          <p:nvPr/>
        </p:nvSpPr>
        <p:spPr bwMode="auto">
          <a:xfrm>
            <a:off x="5937251" y="656272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en-US" altLang="en-US" sz="180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712386"/>
            <a:ext cx="1126462" cy="524480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712386"/>
            <a:ext cx="8026400" cy="524480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25540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" y="6028919"/>
            <a:ext cx="12192000" cy="80803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98648" y="3732513"/>
            <a:ext cx="11986236" cy="238094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3975" dist="23000" dir="18599989" rotWithShape="0">
              <a:srgbClr val="000000">
                <a:alpha val="20999"/>
              </a:srgbClr>
            </a:outerShdw>
          </a:effectLst>
        </p:spPr>
        <p:txBody>
          <a:bodyPr anchor="ctr">
            <a:prstTxWarp prst="textNoShape">
              <a:avLst/>
            </a:prstTxWarp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</a:endParaRPr>
          </a:p>
        </p:txBody>
      </p:sp>
      <p:pic>
        <p:nvPicPr>
          <p:cNvPr id="6" name="Picture 16" descr="WAVES-unofficial-RGB-POS.png"/>
          <p:cNvPicPr>
            <a:picLocks noChangeAspect="1"/>
          </p:cNvPicPr>
          <p:nvPr/>
        </p:nvPicPr>
        <p:blipFill>
          <a:blip r:embed="rId2"/>
          <a:srcRect b="23827"/>
          <a:stretch>
            <a:fillRect/>
          </a:stretch>
        </p:blipFill>
        <p:spPr bwMode="auto">
          <a:xfrm>
            <a:off x="296334" y="6421438"/>
            <a:ext cx="626533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4"/>
          <p:cNvSpPr txBox="1">
            <a:spLocks/>
          </p:cNvSpPr>
          <p:nvPr/>
        </p:nvSpPr>
        <p:spPr>
          <a:xfrm>
            <a:off x="1020234" y="6399214"/>
            <a:ext cx="1462617" cy="365125"/>
          </a:xfrm>
          <a:prstGeom prst="rect">
            <a:avLst/>
          </a:prstGeom>
        </p:spPr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en-US" sz="1000" dirty="0">
                <a:solidFill>
                  <a:srgbClr val="FFFFFF"/>
                </a:solidFill>
              </a:rPr>
              <a:t>WAVES © 2017</a:t>
            </a:r>
          </a:p>
        </p:txBody>
      </p:sp>
      <p:sp>
        <p:nvSpPr>
          <p:cNvPr id="11" name="Title 13"/>
          <p:cNvSpPr>
            <a:spLocks noGrp="1"/>
          </p:cNvSpPr>
          <p:nvPr>
            <p:ph type="title"/>
          </p:nvPr>
        </p:nvSpPr>
        <p:spPr>
          <a:xfrm>
            <a:off x="0" y="3007433"/>
            <a:ext cx="12192000" cy="843134"/>
          </a:xfrm>
          <a:solidFill>
            <a:schemeClr val="tx2"/>
          </a:solidFill>
          <a:ln w="25400">
            <a:noFill/>
          </a:ln>
        </p:spPr>
        <p:txBody>
          <a:bodyPr tIns="180000" rIns="180000" bIns="180000"/>
          <a:lstStyle>
            <a:lvl1pPr marL="468000" indent="0" algn="l">
              <a:lnSpc>
                <a:spcPct val="90000"/>
              </a:lnSpc>
              <a:defRPr sz="3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WAVES Annual Partnership Meeting 2017</a:t>
            </a:r>
          </a:p>
          <a:p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2412134" y="6343651"/>
            <a:ext cx="512233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FFFFFF"/>
                </a:solidFill>
              </a:defRPr>
            </a:lvl1pPr>
          </a:lstStyle>
          <a:p>
            <a:fld id="{500D4ACA-3A9C-4A05-B416-F021ADEDBE2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1474451" y="6464301"/>
            <a:ext cx="510116" cy="365125"/>
          </a:xfrm>
          <a:prstGeom prst="rect">
            <a:avLst/>
          </a:prstGeom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fld id="{A0736378-4662-094A-87DB-AEE228658812}" type="slidenum">
              <a:rPr lang="en-US" sz="1000">
                <a:solidFill>
                  <a:srgbClr val="FFFFFF"/>
                </a:solidFill>
              </a:rPr>
              <a:pPr eaLnBrk="1" hangingPunct="1"/>
              <a:t>‹#›</a:t>
            </a:fld>
            <a:endParaRPr lang="en-US" sz="1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9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3346"/>
            <a:ext cx="10995601" cy="56323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/>
          </p:nvPr>
        </p:nvSpPr>
        <p:spPr>
          <a:xfrm>
            <a:off x="609601" y="1560826"/>
            <a:ext cx="10995601" cy="4525963"/>
          </a:xfrm>
        </p:spPr>
        <p:txBody>
          <a:bodyPr/>
          <a:lstStyle>
            <a:lvl1pPr>
              <a:defRPr sz="2400">
                <a:solidFill>
                  <a:srgbClr val="00ADCA"/>
                </a:solidFill>
              </a:defRPr>
            </a:lvl1pPr>
            <a:lvl2pPr>
              <a:defRPr sz="2200"/>
            </a:lvl2pPr>
            <a:lvl3pPr>
              <a:buClr>
                <a:schemeClr val="accent5"/>
              </a:buClr>
              <a:defRPr sz="2000">
                <a:solidFill>
                  <a:schemeClr val="tx1"/>
                </a:solidFill>
              </a:defRPr>
            </a:lvl3pPr>
            <a:lvl4pPr>
              <a:defRPr sz="18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00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9752"/>
            <a:ext cx="10972800" cy="57195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67757"/>
            <a:ext cx="5384800" cy="4222776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567757"/>
            <a:ext cx="5384800" cy="4222776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4615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66090"/>
            <a:ext cx="10972800" cy="57195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458845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274116"/>
            <a:ext cx="5386917" cy="323513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458845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274116"/>
            <a:ext cx="5389033" cy="323513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191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919528"/>
            <a:ext cx="10972800" cy="57195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400028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" name="Rounded Rectangle 2"/>
          <p:cNvSpPr/>
          <p:nvPr/>
        </p:nvSpPr>
        <p:spPr>
          <a:xfrm>
            <a:off x="93134" y="79376"/>
            <a:ext cx="12005733" cy="6208713"/>
          </a:xfrm>
          <a:prstGeom prst="roundRect">
            <a:avLst>
              <a:gd name="adj" fmla="val 323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4" name="Picture 15" descr="WAVES-unofficial-RGB-POS.png"/>
          <p:cNvPicPr>
            <a:picLocks noChangeAspect="1"/>
          </p:cNvPicPr>
          <p:nvPr/>
        </p:nvPicPr>
        <p:blipFill>
          <a:blip r:embed="rId2"/>
          <a:srcRect b="23827"/>
          <a:stretch>
            <a:fillRect/>
          </a:stretch>
        </p:blipFill>
        <p:spPr bwMode="auto">
          <a:xfrm>
            <a:off x="296334" y="6421438"/>
            <a:ext cx="626533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4"/>
          <p:cNvSpPr txBox="1">
            <a:spLocks/>
          </p:cNvSpPr>
          <p:nvPr/>
        </p:nvSpPr>
        <p:spPr>
          <a:xfrm>
            <a:off x="1020234" y="6399214"/>
            <a:ext cx="1462617" cy="365125"/>
          </a:xfrm>
          <a:prstGeom prst="rect">
            <a:avLst/>
          </a:prstGeom>
        </p:spPr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en-US" sz="1000" dirty="0">
                <a:solidFill>
                  <a:srgbClr val="FFFFFF"/>
                </a:solidFill>
              </a:rPr>
              <a:t>WAVES © 2017</a:t>
            </a:r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2412134" y="6343651"/>
            <a:ext cx="512233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>
                <a:solidFill>
                  <a:srgbClr val="FFFFFF"/>
                </a:solidFill>
              </a:defRPr>
            </a:lvl1pPr>
          </a:lstStyle>
          <a:p>
            <a:fld id="{500D4ACA-3A9C-4A05-B416-F021ADEDBE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039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695592"/>
            <a:ext cx="4011084" cy="1034129"/>
          </a:xfrm>
        </p:spPr>
        <p:txBody>
          <a:bodyPr anchor="t"/>
          <a:lstStyle>
            <a:lvl1pPr algn="l">
              <a:defRPr sz="34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695592"/>
            <a:ext cx="6815667" cy="502457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570023"/>
            <a:ext cx="4011084" cy="3359217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48105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98006"/>
            <a:ext cx="7315200" cy="369332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652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Rounded Rectangle 8"/>
          <p:cNvSpPr/>
          <p:nvPr/>
        </p:nvSpPr>
        <p:spPr>
          <a:xfrm>
            <a:off x="93134" y="79376"/>
            <a:ext cx="12005733" cy="6208713"/>
          </a:xfrm>
          <a:prstGeom prst="roundRect">
            <a:avLst>
              <a:gd name="adj" fmla="val 323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062039"/>
            <a:ext cx="10972800" cy="5730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817688"/>
            <a:ext cx="10972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Subheadings like this</a:t>
            </a:r>
          </a:p>
          <a:p>
            <a:pPr lvl="1"/>
            <a:r>
              <a:rPr lang="en-GB" dirty="0"/>
              <a:t>Body copy like this</a:t>
            </a:r>
          </a:p>
          <a:p>
            <a:pPr lvl="2"/>
            <a:r>
              <a:rPr lang="en-GB" dirty="0"/>
              <a:t>Bulleted List Level 1</a:t>
            </a:r>
          </a:p>
          <a:p>
            <a:pPr lvl="3"/>
            <a:r>
              <a:rPr lang="en-GB" dirty="0"/>
              <a:t>Bulleted List Level 2</a:t>
            </a:r>
          </a:p>
          <a:p>
            <a:pPr lvl="4"/>
            <a:r>
              <a:rPr lang="en-GB" dirty="0"/>
              <a:t>Bulleted List Level 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09434" y="6399214"/>
            <a:ext cx="782955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10" name="Footer Placeholder 2"/>
          <p:cNvSpPr txBox="1">
            <a:spLocks/>
          </p:cNvSpPr>
          <p:nvPr/>
        </p:nvSpPr>
        <p:spPr>
          <a:xfrm>
            <a:off x="3509434" y="6464301"/>
            <a:ext cx="7829551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00" dirty="0"/>
          </a:p>
        </p:txBody>
      </p:sp>
      <p:sp>
        <p:nvSpPr>
          <p:cNvPr id="11" name="Slide Number Placeholder 3"/>
          <p:cNvSpPr txBox="1">
            <a:spLocks/>
          </p:cNvSpPr>
          <p:nvPr/>
        </p:nvSpPr>
        <p:spPr>
          <a:xfrm>
            <a:off x="11474451" y="6464301"/>
            <a:ext cx="510116" cy="365125"/>
          </a:xfrm>
          <a:prstGeom prst="rect">
            <a:avLst/>
          </a:prstGeom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fld id="{A0736378-4662-094A-87DB-AEE228658812}" type="slidenum">
              <a:rPr lang="en-US" sz="1000">
                <a:solidFill>
                  <a:srgbClr val="FFFFFF"/>
                </a:solidFill>
              </a:rPr>
              <a:pPr eaLnBrk="1" hangingPunct="1"/>
              <a:t>‹#›</a:t>
            </a:fld>
            <a:endParaRPr lang="en-US" sz="1000" dirty="0">
              <a:solidFill>
                <a:srgbClr val="FFFFFF"/>
              </a:solidFill>
            </a:endParaRPr>
          </a:p>
        </p:txBody>
      </p:sp>
      <p:pic>
        <p:nvPicPr>
          <p:cNvPr id="1033" name="Picture 11" descr="WAVES-unofficial-RGB-POS.png"/>
          <p:cNvPicPr>
            <a:picLocks noChangeAspect="1"/>
          </p:cNvPicPr>
          <p:nvPr/>
        </p:nvPicPr>
        <p:blipFill>
          <a:blip r:embed="rId13"/>
          <a:srcRect b="23827"/>
          <a:stretch>
            <a:fillRect/>
          </a:stretch>
        </p:blipFill>
        <p:spPr bwMode="auto">
          <a:xfrm>
            <a:off x="296334" y="6421438"/>
            <a:ext cx="626533" cy="34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4"/>
          <p:cNvSpPr txBox="1">
            <a:spLocks/>
          </p:cNvSpPr>
          <p:nvPr/>
        </p:nvSpPr>
        <p:spPr>
          <a:xfrm>
            <a:off x="1020234" y="6399214"/>
            <a:ext cx="1462617" cy="365125"/>
          </a:xfrm>
          <a:prstGeom prst="rect">
            <a:avLst/>
          </a:prstGeom>
        </p:spPr>
        <p:txBody>
          <a:bodyPr anchor="ctr">
            <a:prstTxWarp prst="textNoShape">
              <a:avLst/>
            </a:prstTxWarp>
          </a:bodyPr>
          <a:lstStyle/>
          <a:p>
            <a:pPr eaLnBrk="1" hangingPunct="1"/>
            <a:r>
              <a:rPr lang="en-US" sz="1000" dirty="0">
                <a:solidFill>
                  <a:schemeClr val="bg1"/>
                </a:solidFill>
              </a:rPr>
              <a:t>WAVES © 2017</a:t>
            </a:r>
          </a:p>
        </p:txBody>
      </p:sp>
    </p:spTree>
    <p:extLst>
      <p:ext uri="{BB962C8B-B14F-4D97-AF65-F5344CB8AC3E}">
        <p14:creationId xmlns:p14="http://schemas.microsoft.com/office/powerpoint/2010/main" val="1925435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 kern="1200" spc="-50">
          <a:solidFill>
            <a:schemeClr val="tx2"/>
          </a:solidFill>
          <a:latin typeface="+mj-lt"/>
          <a:ea typeface="+mj-ea"/>
          <a:cs typeface="+mj-cs"/>
        </a:defRPr>
      </a:lvl1pPr>
      <a:lvl2pPr algn="l" defTabSz="4572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</a:defRPr>
      </a:lvl2pPr>
      <a:lvl3pPr algn="l" defTabSz="4572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</a:defRPr>
      </a:lvl3pPr>
      <a:lvl4pPr algn="l" defTabSz="4572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</a:defRPr>
      </a:lvl4pPr>
      <a:lvl5pPr algn="l" defTabSz="4572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4572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4572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4572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45720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algn="l" defTabSz="457200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charset="-52"/>
        <a:defRPr sz="2400" b="1" kern="1200">
          <a:solidFill>
            <a:srgbClr val="00ADCA"/>
          </a:solidFill>
          <a:latin typeface="+mn-lt"/>
          <a:ea typeface="+mn-ea"/>
          <a:cs typeface="+mn-cs"/>
        </a:defRPr>
      </a:lvl1pPr>
      <a:lvl2pPr algn="l" defTabSz="457200" rtl="0" eaLnBrk="1" fontAlgn="base" hangingPunct="1">
        <a:lnSpc>
          <a:spcPct val="110000"/>
        </a:lnSpc>
        <a:spcBef>
          <a:spcPts val="1000"/>
        </a:spcBef>
        <a:spcAft>
          <a:spcPct val="0"/>
        </a:spcAft>
        <a:buFont typeface="Arial" charset="-52"/>
        <a:defRPr sz="22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indent="-174625" algn="l" defTabSz="457200" rtl="0" eaLnBrk="1" fontAlgn="base" hangingPunct="1">
        <a:spcBef>
          <a:spcPts val="1000"/>
        </a:spcBef>
        <a:spcAft>
          <a:spcPct val="0"/>
        </a:spcAft>
        <a:buClr>
          <a:srgbClr val="00ADCA"/>
        </a:buClr>
        <a:buFont typeface="Arial" charset="-52"/>
        <a:buChar char="•"/>
        <a:defRPr sz="2000" b="1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358775" indent="-174625" algn="l" defTabSz="457200" rtl="0" eaLnBrk="1" fontAlgn="base" hangingPunct="1">
        <a:spcBef>
          <a:spcPts val="1000"/>
        </a:spcBef>
        <a:spcAft>
          <a:spcPct val="0"/>
        </a:spcAft>
        <a:buFont typeface="Arial" charset="-52"/>
        <a:buChar char="•"/>
        <a:defRPr kern="1200">
          <a:solidFill>
            <a:srgbClr val="7F7F7F"/>
          </a:solidFill>
          <a:latin typeface="+mn-lt"/>
          <a:ea typeface="ＭＳ Ｐゴシック" charset="-128"/>
          <a:cs typeface="+mn-cs"/>
        </a:defRPr>
      </a:lvl4pPr>
      <a:lvl5pPr marL="539750" indent="-174625" algn="l" defTabSz="457200" rtl="0" eaLnBrk="1" fontAlgn="base" hangingPunct="1">
        <a:spcBef>
          <a:spcPts val="1000"/>
        </a:spcBef>
        <a:spcAft>
          <a:spcPct val="0"/>
        </a:spcAft>
        <a:buSzPct val="50000"/>
        <a:buFont typeface="Lucida Grande" charset="0"/>
        <a:buChar char="-"/>
        <a:defRPr sz="1400" kern="1200">
          <a:solidFill>
            <a:srgbClr val="7F7F7F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547975"/>
            <a:ext cx="12603870" cy="997943"/>
          </a:xfrm>
        </p:spPr>
        <p:txBody>
          <a:bodyPr>
            <a:noAutofit/>
          </a:bodyPr>
          <a:lstStyle/>
          <a:p>
            <a:pPr lvl="0"/>
            <a:r>
              <a:rPr lang="en-US" sz="3200" dirty="0"/>
              <a:t>Making Sustainability Count:</a:t>
            </a:r>
            <a:br>
              <a:rPr lang="en-US" sz="3200" dirty="0"/>
            </a:br>
            <a:r>
              <a:rPr lang="en-US" dirty="0"/>
              <a:t>From the WAVES Partnership to a Global Program on Sustainability 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0" y="4671424"/>
            <a:ext cx="5174689" cy="773852"/>
          </a:xfrm>
          <a:ln w="9525"/>
        </p:spPr>
        <p:txBody>
          <a:bodyPr/>
          <a:lstStyle/>
          <a:p>
            <a:pPr eaLnBrk="1" hangingPunct="1"/>
            <a:r>
              <a:rPr lang="en-US" sz="2400" dirty="0"/>
              <a:t>Raffaello Cervigni</a:t>
            </a:r>
            <a:br>
              <a:rPr lang="en-US" sz="2400" dirty="0"/>
            </a:br>
            <a:r>
              <a:rPr lang="en-US" sz="2400" dirty="0"/>
              <a:t>November 22, 2017</a:t>
            </a:r>
          </a:p>
        </p:txBody>
      </p:sp>
    </p:spTree>
    <p:extLst>
      <p:ext uri="{BB962C8B-B14F-4D97-AF65-F5344CB8AC3E}">
        <p14:creationId xmlns:p14="http://schemas.microsoft.com/office/powerpoint/2010/main" val="4719710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294848"/>
            <a:ext cx="10995601" cy="563231"/>
          </a:xfrm>
        </p:spPr>
        <p:txBody>
          <a:bodyPr/>
          <a:lstStyle/>
          <a:p>
            <a:r>
              <a:rPr lang="en-US" dirty="0"/>
              <a:t>Natural Capital and sustainability: context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6198" y="858079"/>
            <a:ext cx="11582401" cy="4525963"/>
          </a:xfrm>
        </p:spPr>
        <p:txBody>
          <a:bodyPr/>
          <a:lstStyle/>
          <a:p>
            <a:r>
              <a:rPr lang="en-US" sz="2800" dirty="0"/>
              <a:t>Opportunities</a:t>
            </a:r>
          </a:p>
          <a:p>
            <a:pPr marL="70167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SDGs, NDCs: global momentum for sustainability</a:t>
            </a:r>
          </a:p>
          <a:p>
            <a:pPr marL="70167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Expanding NCA efforts at country level</a:t>
            </a:r>
          </a:p>
          <a:p>
            <a:pPr marL="882650" lvl="4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b="0" dirty="0">
                <a:solidFill>
                  <a:srgbClr val="7F7F7F"/>
                </a:solidFill>
                <a:ea typeface="ＭＳ Ｐゴシック" charset="-128"/>
              </a:rPr>
              <a:t>Some 30 high-income countries, </a:t>
            </a:r>
          </a:p>
          <a:p>
            <a:pPr marL="882650" lvl="4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b="0" dirty="0">
                <a:solidFill>
                  <a:srgbClr val="7F7F7F"/>
                </a:solidFill>
                <a:ea typeface="ＭＳ Ｐゴシック" charset="-128"/>
              </a:rPr>
              <a:t>At least seven middle-income countries (Brazil, Chile, Mexico, Namibia, Turkey, South Africa, Mauritius). </a:t>
            </a:r>
          </a:p>
          <a:p>
            <a:pPr marL="882650" lvl="4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b="0" dirty="0">
                <a:solidFill>
                  <a:srgbClr val="7F7F7F"/>
                </a:solidFill>
                <a:ea typeface="ＭＳ Ｐゴシック" charset="-128"/>
              </a:rPr>
              <a:t>Many initiatives by international organizations (UNDP and UNEP).</a:t>
            </a:r>
          </a:p>
          <a:p>
            <a:pPr marL="70167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Private sector engagement</a:t>
            </a:r>
          </a:p>
          <a:p>
            <a:pPr marL="882650" lvl="4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Natural capital protocol</a:t>
            </a:r>
          </a:p>
          <a:p>
            <a:pPr marL="882650" lvl="4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 dirty="0"/>
              <a:t>Green financing (Green/ Blue bonds, etc)</a:t>
            </a:r>
          </a:p>
          <a:p>
            <a:pPr>
              <a:spcBef>
                <a:spcPts val="600"/>
              </a:spcBef>
            </a:pPr>
            <a:r>
              <a:rPr lang="en-US" sz="2800" dirty="0"/>
              <a:t>Challenges</a:t>
            </a:r>
          </a:p>
          <a:p>
            <a:pPr marL="70167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Can we assess overall country progress toward sustainability across the very large number of SDG indicators?</a:t>
            </a:r>
          </a:p>
          <a:p>
            <a:pPr marL="70167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Can NCA really affect policy making?</a:t>
            </a:r>
          </a:p>
          <a:p>
            <a:pPr marL="70167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Is there enough financing to support sustainability?</a:t>
            </a:r>
          </a:p>
          <a:p>
            <a:pPr marL="701675" lvl="3" indent="-342900"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631" y="6321038"/>
            <a:ext cx="2702783" cy="53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7403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1046"/>
            <a:ext cx="10995601" cy="535531"/>
          </a:xfrm>
        </p:spPr>
        <p:txBody>
          <a:bodyPr/>
          <a:lstStyle/>
          <a:p>
            <a:r>
              <a:rPr lang="en-US" sz="3200" dirty="0"/>
              <a:t>Importance of natural capital for low-income countries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18187"/>
            <a:ext cx="3111499" cy="412302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0" dirty="0">
                <a:solidFill>
                  <a:schemeClr val="tx2"/>
                </a:solidFill>
              </a:rPr>
              <a:t>Most countries have increased per capita wealth over the past 20 years.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b="0" dirty="0">
                <a:solidFill>
                  <a:schemeClr val="tx2"/>
                </a:solidFill>
              </a:rPr>
              <a:t>Per capita wealth has tended to stagnate or decline in about two dozen low income countries, primarily due to depletion of renewable natural capital.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D4EBBA-CA4F-4F36-8C04-EA3D26196D9D}"/>
              </a:ext>
            </a:extLst>
          </p:cNvPr>
          <p:cNvPicPr/>
          <p:nvPr/>
        </p:nvPicPr>
        <p:blipFill rotWithShape="1">
          <a:blip r:embed="rId2"/>
          <a:srcRect r="1472" b="15124"/>
          <a:stretch/>
        </p:blipFill>
        <p:spPr bwMode="auto">
          <a:xfrm>
            <a:off x="3584082" y="1326578"/>
            <a:ext cx="8021120" cy="4706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5403731" y="5980567"/>
            <a:ext cx="4682267" cy="274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Source: World Bank calculations based on World Bank data (2016)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631" y="6321038"/>
            <a:ext cx="2702783" cy="53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894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29234"/>
            <a:ext cx="10995601" cy="646331"/>
          </a:xfrm>
        </p:spPr>
        <p:txBody>
          <a:bodyPr/>
          <a:lstStyle/>
          <a:p>
            <a:r>
              <a:rPr lang="en-US" sz="4000" dirty="0"/>
              <a:t>What we learnt from WAVES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99" y="1238096"/>
            <a:ext cx="10995601" cy="4525963"/>
          </a:xfrm>
        </p:spPr>
        <p:txBody>
          <a:bodyPr/>
          <a:lstStyle/>
          <a:p>
            <a:r>
              <a:rPr lang="en-US" b="0" dirty="0"/>
              <a:t>Findings and recommendations from WAVES review:</a:t>
            </a:r>
            <a:br>
              <a:rPr lang="en-US" b="0" dirty="0"/>
            </a:br>
            <a:endParaRPr lang="en-US" b="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b="0" dirty="0"/>
              <a:t>Demonstrate how NCA can </a:t>
            </a:r>
            <a:r>
              <a:rPr lang="en-US" sz="2800" dirty="0"/>
              <a:t>support SDGs</a:t>
            </a:r>
            <a:r>
              <a:rPr lang="en-US" sz="2800" b="0" dirty="0"/>
              <a:t>. 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b="0" dirty="0"/>
              <a:t>Respond to increasing country demand with </a:t>
            </a:r>
            <a:r>
              <a:rPr lang="en-US" sz="2800" dirty="0"/>
              <a:t>more targeted country engagement 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/>
              <a:t>Integrate NCA into World Bank processes</a:t>
            </a:r>
            <a:r>
              <a:rPr lang="en-US" sz="2800" b="0" dirty="0"/>
              <a:t>, at the strategic and project levels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b="0" dirty="0"/>
              <a:t>Build on </a:t>
            </a:r>
            <a:r>
              <a:rPr lang="en-US" sz="2800" dirty="0"/>
              <a:t>collaboration with strategic partners</a:t>
            </a:r>
            <a:r>
              <a:rPr lang="en-US" sz="2800" b="0" dirty="0"/>
              <a:t> (similar to the arrangements with ABS, and Statistics Netherlands) 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091817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75720"/>
            <a:ext cx="10995601" cy="563231"/>
          </a:xfrm>
        </p:spPr>
        <p:txBody>
          <a:bodyPr/>
          <a:lstStyle/>
          <a:p>
            <a:r>
              <a:rPr lang="en-US" dirty="0"/>
              <a:t>From WAVES to a Global Program on Sustainability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6707653"/>
              </p:ext>
            </p:extLst>
          </p:nvPr>
        </p:nvGraphicFramePr>
        <p:xfrm>
          <a:off x="609601" y="750109"/>
          <a:ext cx="9717740" cy="51280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angle 8"/>
          <p:cNvSpPr/>
          <p:nvPr/>
        </p:nvSpPr>
        <p:spPr>
          <a:xfrm>
            <a:off x="8575717" y="1383895"/>
            <a:ext cx="2293016" cy="63909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Global Scope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575717" y="2837294"/>
            <a:ext cx="2293016" cy="6918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Country level focus</a:t>
            </a:r>
          </a:p>
        </p:txBody>
      </p:sp>
      <p:sp>
        <p:nvSpPr>
          <p:cNvPr id="7" name="Rectangle 6"/>
          <p:cNvSpPr/>
          <p:nvPr/>
        </p:nvSpPr>
        <p:spPr>
          <a:xfrm>
            <a:off x="8575717" y="4225342"/>
            <a:ext cx="2293016" cy="6918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Country level focus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15631" y="6321038"/>
            <a:ext cx="2702783" cy="536962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C14F84-F368-4C01-BBCD-6C1745202B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359714"/>
              </p:ext>
            </p:extLst>
          </p:nvPr>
        </p:nvGraphicFramePr>
        <p:xfrm>
          <a:off x="609600" y="5467513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3563073951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9578769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it-IT" dirty="0" err="1">
                          <a:solidFill>
                            <a:schemeClr val="tx1"/>
                          </a:solidFill>
                        </a:rPr>
                        <a:t>Funded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it-IT" dirty="0" err="1">
                          <a:solidFill>
                            <a:schemeClr val="tx1"/>
                          </a:solidFill>
                        </a:rPr>
                        <a:t>Unfunded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5556994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38100" cmpd="sng">
                      <a:noFill/>
                    </a:lnT>
                    <a:gradFill>
                      <a:gsLst>
                        <a:gs pos="100000">
                          <a:srgbClr val="C00000"/>
                        </a:gs>
                        <a:gs pos="31000">
                          <a:schemeClr val="accent4"/>
                        </a:gs>
                      </a:gsLst>
                      <a:lin ang="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95076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1045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6C346-8549-423F-ABEB-58526B7CD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18" y="471292"/>
            <a:ext cx="10972800" cy="571951"/>
          </a:xfrm>
        </p:spPr>
        <p:txBody>
          <a:bodyPr/>
          <a:lstStyle/>
          <a:p>
            <a:r>
              <a:rPr lang="en-US" dirty="0"/>
              <a:t>Program’s expected outputs: a selective teaser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C9F36C5-6774-4B2A-BA1B-BADFB1C802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54425"/>
              </p:ext>
            </p:extLst>
          </p:nvPr>
        </p:nvGraphicFramePr>
        <p:xfrm>
          <a:off x="681318" y="1257550"/>
          <a:ext cx="10829364" cy="47548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635623">
                  <a:extLst>
                    <a:ext uri="{9D8B030D-6E8A-4147-A177-3AD203B41FA5}">
                      <a16:colId xmlns:a16="http://schemas.microsoft.com/office/drawing/2014/main" val="3220815458"/>
                    </a:ext>
                  </a:extLst>
                </a:gridCol>
                <a:gridCol w="8193741">
                  <a:extLst>
                    <a:ext uri="{9D8B030D-6E8A-4147-A177-3AD203B41FA5}">
                      <a16:colId xmlns:a16="http://schemas.microsoft.com/office/drawing/2014/main" val="36491980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Pillar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Selected Outputs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08357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1. Information/ Benchmarking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400" dirty="0"/>
                        <a:t>Global benchmarking of sustainability (building on ANS, Wealth of Nations)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US" sz="2400" dirty="0"/>
                        <a:t>Sectoral benchmarking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2420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2. Implementation: WAVES+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 defTabSz="457200" rtl="0" eaLnBrk="1" latinLnBrk="0" hangingPunct="1">
                        <a:buFont typeface="Wingdings" panose="05000000000000000000" pitchFamily="2" charset="2"/>
                        <a:buChar char="§"/>
                      </a:pP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TA to build country capacity to develop and use NCA</a:t>
                      </a:r>
                    </a:p>
                    <a:p>
                      <a:pPr marL="285750" indent="-285750" algn="l" defTabSz="457200" rtl="0" eaLnBrk="1" latinLnBrk="0" hangingPunct="1">
                        <a:buFont typeface="Wingdings" panose="05000000000000000000" pitchFamily="2" charset="2"/>
                        <a:buChar char="§"/>
                      </a:pP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Funding window to integrate NCA in specific projects/ programs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065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200" dirty="0"/>
                        <a:t>3. Rewards: green financing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Tools to bundle small green projects into larger investment portfolios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Framework for defining market premium for sustainable investments</a:t>
                      </a:r>
                    </a:p>
                    <a:p>
                      <a:pPr marL="285750" marR="0" lvl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§"/>
                        <a:tabLst/>
                        <a:defRPr/>
                      </a:pP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07818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2584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35646"/>
            <a:ext cx="10995601" cy="590931"/>
          </a:xfrm>
        </p:spPr>
        <p:txBody>
          <a:bodyPr/>
          <a:lstStyle/>
          <a:p>
            <a:r>
              <a:rPr lang="en-US" sz="3600" dirty="0"/>
              <a:t>Make Sustainability Count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613992"/>
            <a:ext cx="10995601" cy="1093304"/>
          </a:xfrm>
        </p:spPr>
        <p:txBody>
          <a:bodyPr/>
          <a:lstStyle/>
          <a:p>
            <a:pPr algn="ctr"/>
            <a:r>
              <a:rPr lang="en-US" sz="6000" dirty="0"/>
              <a:t>MORE TOMORROW!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5631" y="6321038"/>
            <a:ext cx="2702783" cy="53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969560"/>
      </p:ext>
    </p:extLst>
  </p:cSld>
  <p:clrMapOvr>
    <a:masterClrMapping/>
  </p:clrMapOvr>
</p:sld>
</file>

<file path=ppt/theme/theme1.xml><?xml version="1.0" encoding="utf-8"?>
<a:theme xmlns:a="http://schemas.openxmlformats.org/drawingml/2006/main" name="WAVES template">
  <a:themeElements>
    <a:clrScheme name="Custom 8">
      <a:dk1>
        <a:sysClr val="windowText" lastClr="000000"/>
      </a:dk1>
      <a:lt1>
        <a:sysClr val="window" lastClr="FFFFFF"/>
      </a:lt1>
      <a:dk2>
        <a:srgbClr val="155991"/>
      </a:dk2>
      <a:lt2>
        <a:srgbClr val="B20C23"/>
      </a:lt2>
      <a:accent1>
        <a:srgbClr val="18803E"/>
      </a:accent1>
      <a:accent2>
        <a:srgbClr val="FAB838"/>
      </a:accent2>
      <a:accent3>
        <a:srgbClr val="E81830"/>
      </a:accent3>
      <a:accent4>
        <a:srgbClr val="58B753"/>
      </a:accent4>
      <a:accent5>
        <a:srgbClr val="00ADCA"/>
      </a:accent5>
      <a:accent6>
        <a:srgbClr val="4F56A1"/>
      </a:accent6>
      <a:hlink>
        <a:srgbClr val="808080"/>
      </a:hlink>
      <a:folHlink>
        <a:srgbClr val="808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WAVES template</Template>
  <TotalTime>3201</TotalTime>
  <Words>322</Words>
  <Application>Microsoft Office PowerPoint</Application>
  <PresentationFormat>Widescreen</PresentationFormat>
  <Paragraphs>52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Lucida Grande</vt:lpstr>
      <vt:lpstr>Wingdings</vt:lpstr>
      <vt:lpstr>WAVES template</vt:lpstr>
      <vt:lpstr>Making Sustainability Count: From the WAVES Partnership to a Global Program on Sustainability </vt:lpstr>
      <vt:lpstr>Natural Capital and sustainability: context</vt:lpstr>
      <vt:lpstr>Importance of natural capital for low-income countries</vt:lpstr>
      <vt:lpstr>What we learnt from WAVES</vt:lpstr>
      <vt:lpstr>From WAVES to a Global Program on Sustainability</vt:lpstr>
      <vt:lpstr>Program’s expected outputs: a selective teaser</vt:lpstr>
      <vt:lpstr>Make Sustainability Count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Pillar III Supporting Country and Regional Level Initiatives to apply natural capital accounting</dc:title>
  <dc:creator>Sofia</dc:creator>
  <cp:lastModifiedBy>Raffaello Cervigni</cp:lastModifiedBy>
  <cp:revision>167</cp:revision>
  <cp:lastPrinted>2017-11-17T16:39:21Z</cp:lastPrinted>
  <dcterms:created xsi:type="dcterms:W3CDTF">2017-05-25T15:20:24Z</dcterms:created>
  <dcterms:modified xsi:type="dcterms:W3CDTF">2017-11-22T08:16:04Z</dcterms:modified>
</cp:coreProperties>
</file>