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42" r:id="rId3"/>
    <p:sldMasterId id="2147483701" r:id="rId4"/>
    <p:sldMasterId id="2147483740" r:id="rId5"/>
    <p:sldMasterId id="2147483745" r:id="rId6"/>
  </p:sldMasterIdLst>
  <p:notesMasterIdLst>
    <p:notesMasterId r:id="rId23"/>
  </p:notesMasterIdLst>
  <p:sldIdLst>
    <p:sldId id="268" r:id="rId7"/>
    <p:sldId id="265" r:id="rId8"/>
    <p:sldId id="338" r:id="rId9"/>
    <p:sldId id="339" r:id="rId10"/>
    <p:sldId id="351" r:id="rId11"/>
    <p:sldId id="340" r:id="rId12"/>
    <p:sldId id="352" r:id="rId13"/>
    <p:sldId id="343" r:id="rId14"/>
    <p:sldId id="341" r:id="rId15"/>
    <p:sldId id="353" r:id="rId16"/>
    <p:sldId id="345" r:id="rId17"/>
    <p:sldId id="346" r:id="rId18"/>
    <p:sldId id="348" r:id="rId19"/>
    <p:sldId id="354" r:id="rId20"/>
    <p:sldId id="355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8694"/>
    <a:srgbClr val="0984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88" autoAdjust="0"/>
    <p:restoredTop sz="82959" autoAdjust="0"/>
  </p:normalViewPr>
  <p:slideViewPr>
    <p:cSldViewPr snapToGrid="0">
      <p:cViewPr>
        <p:scale>
          <a:sx n="96" d="100"/>
          <a:sy n="96" d="100"/>
        </p:scale>
        <p:origin x="786" y="-6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latin typeface="News Gothic" panose="02000503040000020004" pitchFamily="2" charset="0"/>
              </a:rPr>
              <a:t>WATER USE</a:t>
            </a:r>
            <a:r>
              <a:rPr lang="en-US" sz="1400" b="1" baseline="0" dirty="0">
                <a:latin typeface="News Gothic" panose="02000503040000020004" pitchFamily="2" charset="0"/>
              </a:rPr>
              <a:t> INENSITIES PRODUCTION </a:t>
            </a:r>
          </a:p>
          <a:p>
            <a:pPr algn="l">
              <a:defRPr/>
            </a:pPr>
            <a:r>
              <a:rPr lang="en-US" sz="1400" b="1" baseline="0" dirty="0">
                <a:latin typeface="News Gothic" panose="02000503040000020004" pitchFamily="2" charset="0"/>
              </a:rPr>
              <a:t>ACTIVITY BY VALUE ADDED</a:t>
            </a:r>
            <a:endParaRPr lang="en-US" sz="1400" b="1" dirty="0">
              <a:latin typeface="News Gothic" panose="02000503040000020004" pitchFamily="2" charset="0"/>
            </a:endParaRPr>
          </a:p>
        </c:rich>
      </c:tx>
      <c:layout>
        <c:manualLayout>
          <c:xMode val="edge"/>
          <c:yMode val="edge"/>
          <c:x val="4.71925853018373E-2"/>
          <c:y val="5.6250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1065538310952702E-2"/>
          <c:y val="0.34199765754554301"/>
          <c:w val="0.81388297287535005"/>
          <c:h val="0.5561580234841569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Ground Water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1995</c:v>
                </c:pt>
                <c:pt idx="5">
                  <c:v>2000</c:v>
                </c:pt>
                <c:pt idx="6">
                  <c:v>2005</c:v>
                </c:pt>
                <c:pt idx="7">
                  <c:v>2010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18</c:v>
                </c:pt>
                <c:pt idx="2">
                  <c:v>19</c:v>
                </c:pt>
                <c:pt idx="3">
                  <c:v>16</c:v>
                </c:pt>
                <c:pt idx="4">
                  <c:v>14</c:v>
                </c:pt>
                <c:pt idx="5">
                  <c:v>11</c:v>
                </c:pt>
                <c:pt idx="6">
                  <c:v>5</c:v>
                </c:pt>
                <c:pt idx="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EC-42C6-A65A-879823ED68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Tap Water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1995</c:v>
                </c:pt>
                <c:pt idx="5">
                  <c:v>2000</c:v>
                </c:pt>
                <c:pt idx="6">
                  <c:v>2005</c:v>
                </c:pt>
                <c:pt idx="7">
                  <c:v>2010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20</c:v>
                </c:pt>
                <c:pt idx="1">
                  <c:v>16</c:v>
                </c:pt>
                <c:pt idx="2">
                  <c:v>16.399999999999999</c:v>
                </c:pt>
                <c:pt idx="3">
                  <c:v>16</c:v>
                </c:pt>
                <c:pt idx="4">
                  <c:v>12</c:v>
                </c:pt>
                <c:pt idx="5">
                  <c:v>4</c:v>
                </c:pt>
                <c:pt idx="6">
                  <c:v>6</c:v>
                </c:pt>
                <c:pt idx="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EC-42C6-A65A-879823ED68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Surface Water</c:v>
                </c:pt>
              </c:strCache>
            </c:strRef>
          </c:tx>
          <c:spPr>
            <a:ln w="28575" cap="rnd">
              <a:solidFill>
                <a:schemeClr val="accent1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1995</c:v>
                </c:pt>
                <c:pt idx="5">
                  <c:v>2000</c:v>
                </c:pt>
                <c:pt idx="6">
                  <c:v>2005</c:v>
                </c:pt>
                <c:pt idx="7">
                  <c:v>2010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20</c:v>
                </c:pt>
                <c:pt idx="1">
                  <c:v>15</c:v>
                </c:pt>
                <c:pt idx="2">
                  <c:v>14.7</c:v>
                </c:pt>
                <c:pt idx="3">
                  <c:v>15.2</c:v>
                </c:pt>
                <c:pt idx="4">
                  <c:v>14</c:v>
                </c:pt>
                <c:pt idx="5">
                  <c:v>8</c:v>
                </c:pt>
                <c:pt idx="6">
                  <c:v>7</c:v>
                </c:pt>
                <c:pt idx="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EC-42C6-A65A-879823ED68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586176"/>
        <c:axId val="203596160"/>
      </c:lineChart>
      <c:catAx>
        <c:axId val="20358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596160"/>
        <c:crosses val="autoZero"/>
        <c:auto val="1"/>
        <c:lblAlgn val="ctr"/>
        <c:lblOffset val="100"/>
        <c:noMultiLvlLbl val="0"/>
      </c:catAx>
      <c:valAx>
        <c:axId val="20359616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\2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58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67582174954534102"/>
          <c:y val="0.15578125000000001"/>
          <c:w val="0.22494294012621499"/>
          <c:h val="0.211497208704285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4D844-4F32-4510-B327-D56999612EA7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51393-DB9F-420B-9ED7-40348FAB9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5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7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5152278"/>
            <a:ext cx="9144000" cy="495487"/>
          </a:xfrm>
          <a:prstGeom prst="rect">
            <a:avLst/>
          </a:prstGeom>
        </p:spPr>
        <p:txBody>
          <a:bodyPr/>
          <a:lstStyle>
            <a:lvl1pPr algn="ctr"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/>
              </a:defRPr>
            </a:lvl1pPr>
          </a:lstStyle>
          <a:p>
            <a:r>
              <a:rPr lang="en-US" dirty="0"/>
              <a:t>Bringing the Future into Focus</a:t>
            </a:r>
          </a:p>
        </p:txBody>
      </p:sp>
    </p:spTree>
    <p:extLst>
      <p:ext uri="{BB962C8B-B14F-4D97-AF65-F5344CB8AC3E}">
        <p14:creationId xmlns:p14="http://schemas.microsoft.com/office/powerpoint/2010/main" val="1811831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A3C4B58-297E-4246-9727-1DE75D2E9822}" type="datetimeFigureOut">
              <a:rPr lang="en-US" smtClean="0"/>
              <a:t>11/27/2017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C0A97BD-8D1C-4B5E-B5C8-23B86C5B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7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4521" y="1669490"/>
            <a:ext cx="7886700" cy="576170"/>
          </a:xfrm>
          <a:prstGeom prst="rect">
            <a:avLst/>
          </a:prstGeom>
        </p:spPr>
        <p:txBody>
          <a:bodyPr/>
          <a:lstStyle>
            <a:lvl1pPr>
              <a:defRPr sz="4000" b="0" spc="100" baseline="0">
                <a:solidFill>
                  <a:schemeClr val="bg1"/>
                </a:solidFill>
                <a:latin typeface="Franklin Gothic Medium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34521" y="2435969"/>
            <a:ext cx="7886700" cy="6568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534521" y="3738467"/>
            <a:ext cx="7886700" cy="4839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71668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2944905"/>
            <a:ext cx="6858000" cy="605397"/>
          </a:xfrm>
          <a:prstGeom prst="rect">
            <a:avLst/>
          </a:prstGeom>
        </p:spPr>
        <p:txBody>
          <a:bodyPr anchor="b"/>
          <a:lstStyle>
            <a:lvl1pPr algn="l">
              <a:defRPr sz="3600" b="0" i="0">
                <a:solidFill>
                  <a:schemeClr val="bg1"/>
                </a:solidFill>
                <a:latin typeface="Franklin Gothic Medium"/>
              </a:defRPr>
            </a:lvl1pPr>
          </a:lstStyle>
          <a:p>
            <a:r>
              <a:rPr lang="en-US" dirty="0"/>
              <a:t>DIVIDER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22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with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Box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1463955"/>
            <a:ext cx="6858000" cy="40896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aseline="0" smtClean="0">
                <a:effectLst/>
                <a:latin typeface="Palatino Linotype" panose="0204050205050503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veniam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ullamco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34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Bullets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478805"/>
            <a:ext cx="6858000" cy="3308347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buClr>
                <a:srgbClr val="0984AF"/>
              </a:buClr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1pPr>
            <a:lvl2pPr marL="685800" indent="-228600">
              <a:lnSpc>
                <a:spcPct val="110000"/>
              </a:lnSpc>
              <a:buClr>
                <a:srgbClr val="0984AF"/>
              </a:buClr>
              <a:buFont typeface="News Gothic" panose="02000503040000020004" pitchFamily="2" charset="0"/>
              <a:buChar char="&gt;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2pPr>
            <a:lvl3pPr marL="1143000" indent="-228600">
              <a:lnSpc>
                <a:spcPct val="110000"/>
              </a:lnSpc>
              <a:buClr>
                <a:srgbClr val="0984AF"/>
              </a:buClr>
              <a:buFont typeface="Calibri" panose="020F0502020204030204" pitchFamily="34" charset="0"/>
              <a:buChar char="⁻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3pPr>
            <a:lvl4pPr marL="1371600" indent="0">
              <a:buNone/>
              <a:defRPr sz="2400">
                <a:latin typeface="Palatino Linotype" panose="02040502050505030304" pitchFamily="18" charset="0"/>
              </a:defRPr>
            </a:lvl4pPr>
            <a:lvl5pPr marL="0" indent="228600">
              <a:lnSpc>
                <a:spcPct val="110000"/>
              </a:lnSpc>
              <a:buClr>
                <a:srgbClr val="0984AF"/>
              </a:buClr>
              <a:defRPr sz="1800" baseline="0">
                <a:solidFill>
                  <a:schemeClr val="accent4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1"/>
            <a:r>
              <a:rPr lang="en-US" dirty="0"/>
              <a:t> Indent 1</a:t>
            </a:r>
          </a:p>
          <a:p>
            <a:pPr lvl="2"/>
            <a:r>
              <a:rPr lang="en-US" dirty="0"/>
              <a:t>Indent 2</a:t>
            </a:r>
          </a:p>
          <a:p>
            <a:pPr lvl="4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</a:p>
          <a:p>
            <a:pPr lvl="4"/>
            <a:r>
              <a:rPr lang="en-US" dirty="0"/>
              <a:t>Bullet 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75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Bullets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Bullets- 2 Columns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478805"/>
            <a:ext cx="3822326" cy="3308347"/>
          </a:xfrm>
          <a:prstGeom prst="rect">
            <a:avLst/>
          </a:prstGeom>
        </p:spPr>
        <p:txBody>
          <a:bodyPr/>
          <a:lstStyle>
            <a:lvl1pPr>
              <a:buClr>
                <a:srgbClr val="0984AF"/>
              </a:buClr>
              <a:defRPr sz="1800" baseline="0">
                <a:latin typeface="Palatino Linotype" panose="02040502050505030304" pitchFamily="18" charset="0"/>
              </a:defRPr>
            </a:lvl1pPr>
            <a:lvl2pPr marL="685800" indent="-228600">
              <a:buClr>
                <a:srgbClr val="0984AF"/>
              </a:buClr>
              <a:buFont typeface="Wingdings" panose="05000000000000000000" pitchFamily="2" charset="2"/>
              <a:buChar char="Ø"/>
              <a:defRPr sz="2400">
                <a:latin typeface="Palatino Linotype" panose="02040502050505030304" pitchFamily="18" charset="0"/>
              </a:defRPr>
            </a:lvl2pPr>
            <a:lvl3pPr marL="1143000" indent="-228600">
              <a:buClr>
                <a:srgbClr val="0984AF"/>
              </a:buClr>
              <a:buFont typeface="Calibri" panose="020F0502020204030204" pitchFamily="34" charset="0"/>
              <a:buChar char="⁻"/>
              <a:defRPr sz="2400">
                <a:latin typeface="Palatino Linotype" panose="02040502050505030304" pitchFamily="18" charset="0"/>
              </a:defRPr>
            </a:lvl3pPr>
            <a:lvl4pPr marL="1371600" indent="0">
              <a:buNone/>
              <a:defRPr sz="2400">
                <a:latin typeface="Palatino Linotype" panose="02040502050505030304" pitchFamily="18" charset="0"/>
              </a:defRPr>
            </a:lvl4pPr>
            <a:lvl5pPr marL="0" indent="228600">
              <a:buClr>
                <a:srgbClr val="0984AF"/>
              </a:buClr>
              <a:defRPr sz="2400" baseline="0"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693024" y="1478805"/>
            <a:ext cx="3822326" cy="3309095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0984AF"/>
              </a:buClr>
              <a:buFont typeface="Arial" panose="020B0604020202020204" pitchFamily="34" charset="0"/>
              <a:buChar char="•"/>
              <a:defRPr sz="1800" baseline="0">
                <a:latin typeface="Palatino Linotype" panose="02040502050505030304" pitchFamily="18" charset="0"/>
              </a:defRPr>
            </a:lvl1pPr>
            <a:lvl2pPr marL="4572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2pPr>
            <a:lvl3pPr marL="9144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3pPr>
            <a:lvl4pPr marL="13716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4pPr>
            <a:lvl5pPr marL="18288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62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de with Text &amp; Image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351183"/>
            <a:ext cx="4224150" cy="96818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3600" b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and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52850" y="-1"/>
            <a:ext cx="3891150" cy="60899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627094"/>
            <a:ext cx="4224150" cy="406101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10000"/>
              </a:lnSpc>
              <a:buNone/>
              <a:defRPr lang="en-US" sz="1800">
                <a:effectLst/>
                <a:latin typeface="Palatino Linotype" panose="02040502050505030304" pitchFamily="18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etend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adoldsed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malanaliqua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evenema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teveniam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manadullamco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aute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irure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dolor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reprehenderit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voluptate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esse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cillum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eu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fugiat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nulla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pariatur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Excepteur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occaecat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cupidatat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asproident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culpa qui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polotofficia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deserunt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mollit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id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23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 &amp; 2 Images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457200"/>
            <a:ext cx="4224150" cy="96818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3600" b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and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52662" y="457200"/>
            <a:ext cx="3891150" cy="2447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627094"/>
            <a:ext cx="4224150" cy="4061012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10000"/>
              </a:lnSpc>
              <a:buNone/>
              <a:defRPr lang="en-US" sz="1800">
                <a:effectLst/>
                <a:latin typeface="Palatino Linotype" panose="02040502050505030304" pitchFamily="18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etend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adoldsed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malanaliqua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evenema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teveniam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manadullamco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aute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irure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dolor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reprehenderit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voluptate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esse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cillum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eu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fugiat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nulla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pariatur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Excepteur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occaecat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cupidatat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asproident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culpa qui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polotofficia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deserunt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mollit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id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252850" y="3217817"/>
            <a:ext cx="3890962" cy="24209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7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Diagram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Diagram and Text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1463955"/>
            <a:ext cx="4037479" cy="40896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aseline="0" smtClean="0"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veniam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ullamco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 hasCustomPrompt="1"/>
          </p:nvPr>
        </p:nvSpPr>
        <p:spPr>
          <a:xfrm>
            <a:off x="4908550" y="1463675"/>
            <a:ext cx="3606800" cy="408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Diagram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00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with Text and Icon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and Icon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1463955"/>
            <a:ext cx="6858000" cy="40896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aseline="0" smtClean="0"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veniam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ullamco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713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814346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Graph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38925" y="1861521"/>
            <a:ext cx="2142468" cy="25055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aseline="0" smtClean="0">
                <a:solidFill>
                  <a:schemeClr val="bg2">
                    <a:lumMod val="10000"/>
                  </a:schemeClr>
                </a:solidFill>
                <a:effectLst/>
                <a:latin typeface="Palatino Linotype" panose="0204050205050503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latin typeface="Palatino Linotype" panose="02040502050505030304" pitchFamily="18" charset="0"/>
              </a:rPr>
              <a:t>Am </a:t>
            </a:r>
            <a:r>
              <a:rPr lang="en-US" dirty="0" err="1">
                <a:latin typeface="Palatino Linotype" panose="02040502050505030304" pitchFamily="18" charset="0"/>
              </a:rPr>
              <a:t>fugitas</a:t>
            </a:r>
            <a:r>
              <a:rPr lang="en-US" dirty="0">
                <a:latin typeface="Palatino Linotype" panose="02040502050505030304" pitchFamily="18" charset="0"/>
              </a:rPr>
              <a:t> min </a:t>
            </a:r>
            <a:r>
              <a:rPr lang="en-US" dirty="0" err="1">
                <a:latin typeface="Palatino Linotype" panose="02040502050505030304" pitchFamily="18" charset="0"/>
              </a:rPr>
              <a:t>exfo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esequa</a:t>
            </a:r>
            <a:r>
              <a:rPr lang="en-US" dirty="0">
                <a:latin typeface="Palatino Linotype" panose="02040502050505030304" pitchFamily="18" charset="0"/>
              </a:rPr>
              <a:t> Omnia, </a:t>
            </a:r>
            <a:r>
              <a:rPr lang="en-US" dirty="0" err="1">
                <a:latin typeface="Palatino Linotype" panose="02040502050505030304" pitchFamily="18" charset="0"/>
              </a:rPr>
              <a:t>ey</a:t>
            </a:r>
            <a:r>
              <a:rPr lang="en-US" dirty="0">
                <a:latin typeface="Palatino Linotype" panose="02040502050505030304" pitchFamily="18" charset="0"/>
              </a:rPr>
              <a:t> long </a:t>
            </a:r>
            <a:r>
              <a:rPr lang="en-US" dirty="0" err="1">
                <a:latin typeface="Palatino Linotype" panose="02040502050505030304" pitchFamily="18" charset="0"/>
              </a:rPr>
              <a:t>simunant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ectempos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amAm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fugitas</a:t>
            </a:r>
            <a:r>
              <a:rPr lang="en-US" dirty="0">
                <a:latin typeface="Palatino Linotype" panose="02040502050505030304" pitchFamily="18" charset="0"/>
              </a:rPr>
              <a:t> min </a:t>
            </a:r>
            <a:r>
              <a:rPr lang="en-US" dirty="0" err="1">
                <a:latin typeface="Palatino Linotype" panose="02040502050505030304" pitchFamily="18" charset="0"/>
              </a:rPr>
              <a:t>exfo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esequa</a:t>
            </a:r>
            <a:r>
              <a:rPr lang="en-US" dirty="0">
                <a:latin typeface="Palatino Linotype" panose="02040502050505030304" pitchFamily="18" charset="0"/>
              </a:rPr>
              <a:t> Omnia, </a:t>
            </a:r>
            <a:r>
              <a:rPr lang="en-US" dirty="0" err="1">
                <a:latin typeface="Palatino Linotype" panose="02040502050505030304" pitchFamily="18" charset="0"/>
              </a:rPr>
              <a:t>ey</a:t>
            </a:r>
            <a:r>
              <a:rPr lang="en-US" dirty="0">
                <a:latin typeface="Palatino Linotype" panose="02040502050505030304" pitchFamily="18" charset="0"/>
              </a:rPr>
              <a:t> long </a:t>
            </a:r>
            <a:r>
              <a:rPr lang="en-US" dirty="0" err="1">
                <a:latin typeface="Palatino Linotype" panose="02040502050505030304" pitchFamily="18" charset="0"/>
              </a:rPr>
              <a:t>simunant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ectempos</a:t>
            </a:r>
            <a:r>
              <a:rPr lang="en-US" dirty="0">
                <a:latin typeface="Palatino Linotype" panose="02040502050505030304" pitchFamily="18" charset="0"/>
              </a:rPr>
              <a:t> am</a:t>
            </a:r>
            <a:endParaRPr lang="en-US" dirty="0"/>
          </a:p>
          <a:p>
            <a:r>
              <a:rPr lang="en-US" dirty="0">
                <a:latin typeface="Palatino Linotype" panose="02040502050505030304" pitchFamily="18" charset="0"/>
              </a:rPr>
              <a:t>Am </a:t>
            </a:r>
            <a:r>
              <a:rPr lang="en-US" dirty="0" err="1">
                <a:latin typeface="Palatino Linotype" panose="02040502050505030304" pitchFamily="18" charset="0"/>
              </a:rPr>
              <a:t>fugitas</a:t>
            </a:r>
            <a:r>
              <a:rPr lang="en-US" dirty="0">
                <a:latin typeface="Palatino Linotype" panose="02040502050505030304" pitchFamily="18" charset="0"/>
              </a:rPr>
              <a:t> min </a:t>
            </a:r>
            <a:r>
              <a:rPr lang="en-US" dirty="0" err="1">
                <a:latin typeface="Palatino Linotype" panose="02040502050505030304" pitchFamily="18" charset="0"/>
              </a:rPr>
              <a:t>exfo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esequa</a:t>
            </a:r>
            <a:r>
              <a:rPr lang="en-US" dirty="0">
                <a:latin typeface="Palatino Linotype" panose="02040502050505030304" pitchFamily="18" charset="0"/>
              </a:rPr>
              <a:t> Omnia, </a:t>
            </a:r>
            <a:r>
              <a:rPr lang="en-US" dirty="0" err="1">
                <a:latin typeface="Palatino Linotype" panose="02040502050505030304" pitchFamily="18" charset="0"/>
              </a:rPr>
              <a:t>ey</a:t>
            </a:r>
            <a:r>
              <a:rPr lang="en-US" dirty="0">
                <a:latin typeface="Palatino Linotype" panose="02040502050505030304" pitchFamily="18" charset="0"/>
              </a:rPr>
              <a:t> long </a:t>
            </a:r>
            <a:r>
              <a:rPr lang="en-US" dirty="0" err="1">
                <a:latin typeface="Palatino Linotype" panose="02040502050505030304" pitchFamily="18" charset="0"/>
              </a:rPr>
              <a:t>simunant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ectempos</a:t>
            </a:r>
            <a:r>
              <a:rPr lang="en-US" dirty="0">
                <a:latin typeface="Palatino Linotype" panose="02040502050505030304" pitchFamily="18" charset="0"/>
              </a:rPr>
              <a:t> am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14" name="Chart 13"/>
          <p:cNvGraphicFramePr/>
          <p:nvPr userDrawn="1">
            <p:extLst>
              <p:ext uri="{D42A27DB-BD31-4B8C-83A1-F6EECF244321}">
                <p14:modId xmlns:p14="http://schemas.microsoft.com/office/powerpoint/2010/main" val="3933697324"/>
              </p:ext>
            </p:extLst>
          </p:nvPr>
        </p:nvGraphicFramePr>
        <p:xfrm>
          <a:off x="628651" y="1680670"/>
          <a:ext cx="6076950" cy="3686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409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2944905"/>
            <a:ext cx="6858000" cy="605397"/>
          </a:xfrm>
          <a:prstGeom prst="rect">
            <a:avLst/>
          </a:prstGeom>
        </p:spPr>
        <p:txBody>
          <a:bodyPr anchor="b"/>
          <a:lstStyle>
            <a:lvl1pPr algn="l">
              <a:defRPr sz="3600" b="0" i="0">
                <a:solidFill>
                  <a:schemeClr val="bg1"/>
                </a:solidFill>
                <a:latin typeface="Franklin Gothic Medium"/>
              </a:defRPr>
            </a:lvl1pPr>
          </a:lstStyle>
          <a:p>
            <a:r>
              <a:rPr lang="en-US" dirty="0"/>
              <a:t>DIVIDER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071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ments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617"/>
          <a:stretch>
            <a:fillRect/>
          </a:stretch>
        </p:blipFill>
        <p:spPr bwMode="auto">
          <a:xfrm>
            <a:off x="3695747" y="5157001"/>
            <a:ext cx="1400816" cy="128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 txBox="1">
            <a:spLocks/>
          </p:cNvSpPr>
          <p:nvPr userDrawn="1"/>
        </p:nvSpPr>
        <p:spPr>
          <a:xfrm>
            <a:off x="616063" y="545670"/>
            <a:ext cx="6858000" cy="59167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0984AF"/>
                </a:solidFill>
                <a:latin typeface="News Gothic" panose="02000503040000020004" pitchFamily="2" charset="0"/>
                <a:ea typeface="+mj-ea"/>
                <a:cs typeface="+mj-cs"/>
              </a:defRPr>
            </a:lvl1pPr>
          </a:lstStyle>
          <a:p>
            <a:r>
              <a:rPr lang="en-US" b="0" dirty="0">
                <a:solidFill>
                  <a:schemeClr val="accent3"/>
                </a:solidFill>
                <a:latin typeface="+mj-lt"/>
              </a:rPr>
              <a:t>Acknowledgments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690312" y="1432900"/>
            <a:ext cx="6159208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aseline="0" dirty="0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Based on a presentation by </a:t>
            </a:r>
            <a:r>
              <a:rPr lang="en-US" sz="1600" baseline="0" dirty="0" err="1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Sjoerd</a:t>
            </a:r>
            <a:r>
              <a:rPr lang="en-US" sz="1600" baseline="0" dirty="0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aseline="0" dirty="0" err="1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Schenau</a:t>
            </a:r>
            <a:r>
              <a:rPr lang="en-US" sz="1600" baseline="0" dirty="0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Statistics Netherlands and Eurostat course on Environmental Taxes</a:t>
            </a:r>
          </a:p>
        </p:txBody>
      </p:sp>
    </p:spTree>
    <p:extLst>
      <p:ext uri="{BB962C8B-B14F-4D97-AF65-F5344CB8AC3E}">
        <p14:creationId xmlns:p14="http://schemas.microsoft.com/office/powerpoint/2010/main" val="1796320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 userDrawn="1"/>
        </p:nvSpPr>
        <p:spPr>
          <a:xfrm>
            <a:off x="641901" y="3203108"/>
            <a:ext cx="6858000" cy="59167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0984AF"/>
                </a:solidFill>
                <a:latin typeface="News Gothic" panose="02000503040000020004" pitchFamily="2" charset="0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Franklin Gothic Medium"/>
              </a:rPr>
              <a:t>THANK YOU</a:t>
            </a:r>
          </a:p>
        </p:txBody>
      </p:sp>
      <p:sp>
        <p:nvSpPr>
          <p:cNvPr id="11" name="Subtitle 2"/>
          <p:cNvSpPr txBox="1">
            <a:spLocks/>
          </p:cNvSpPr>
          <p:nvPr userDrawn="1"/>
        </p:nvSpPr>
        <p:spPr>
          <a:xfrm>
            <a:off x="641901" y="3756294"/>
            <a:ext cx="6858000" cy="41785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400" kern="1200" baseline="0" smtClean="0"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err="1"/>
              <a:t>seea@un.org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75400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2944905"/>
            <a:ext cx="6858000" cy="605397"/>
          </a:xfrm>
          <a:prstGeom prst="rect">
            <a:avLst/>
          </a:prstGeom>
        </p:spPr>
        <p:txBody>
          <a:bodyPr anchor="b"/>
          <a:lstStyle>
            <a:lvl1pPr algn="l">
              <a:defRPr sz="3600" b="0" i="0">
                <a:solidFill>
                  <a:schemeClr val="bg1"/>
                </a:solidFill>
                <a:latin typeface="Franklin Gothic Medium"/>
              </a:defRPr>
            </a:lvl1pPr>
          </a:lstStyle>
          <a:p>
            <a:r>
              <a:rPr lang="en-US" dirty="0"/>
              <a:t>DIVIDER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>
                <a:solidFill>
                  <a:prstClr val="black"/>
                </a:solidFill>
              </a:rPr>
              <a:t>Page </a:t>
            </a:r>
            <a:fld id="{C8303BCE-995F-4709-9859-41737DB22DB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80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Bullets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478805"/>
            <a:ext cx="6858000" cy="3308347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buClr>
                <a:srgbClr val="0984AF"/>
              </a:buClr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1pPr>
            <a:lvl2pPr marL="685800" indent="-228600">
              <a:lnSpc>
                <a:spcPct val="110000"/>
              </a:lnSpc>
              <a:buClr>
                <a:srgbClr val="0984AF"/>
              </a:buClr>
              <a:buFont typeface="News Gothic" panose="02000503040000020004" pitchFamily="2" charset="0"/>
              <a:buChar char="&gt;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2pPr>
            <a:lvl3pPr marL="1143000" indent="-228600">
              <a:lnSpc>
                <a:spcPct val="110000"/>
              </a:lnSpc>
              <a:buClr>
                <a:srgbClr val="0984AF"/>
              </a:buClr>
              <a:buFont typeface="Calibri" panose="020F0502020204030204" pitchFamily="34" charset="0"/>
              <a:buChar char="⁻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3pPr>
            <a:lvl4pPr marL="1371600" indent="0">
              <a:buNone/>
              <a:defRPr sz="2400">
                <a:latin typeface="Palatino Linotype" panose="02040502050505030304" pitchFamily="18" charset="0"/>
              </a:defRPr>
            </a:lvl4pPr>
            <a:lvl5pPr marL="0" indent="228600">
              <a:lnSpc>
                <a:spcPct val="110000"/>
              </a:lnSpc>
              <a:buClr>
                <a:srgbClr val="0984AF"/>
              </a:buClr>
              <a:defRPr sz="1800" baseline="0">
                <a:solidFill>
                  <a:schemeClr val="accent4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1"/>
            <a:r>
              <a:rPr lang="en-US" dirty="0"/>
              <a:t> Indent 1</a:t>
            </a:r>
          </a:p>
          <a:p>
            <a:pPr lvl="2"/>
            <a:r>
              <a:rPr lang="en-US" dirty="0"/>
              <a:t>Indent 2</a:t>
            </a:r>
          </a:p>
          <a:p>
            <a:pPr lvl="4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</a:p>
          <a:p>
            <a:pPr lvl="4"/>
            <a:r>
              <a:rPr lang="en-US" dirty="0"/>
              <a:t>Bullet 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>
                <a:solidFill>
                  <a:prstClr val="black"/>
                </a:solidFill>
              </a:rPr>
              <a:t>Page </a:t>
            </a:r>
            <a:fld id="{C8303BCE-995F-4709-9859-41737DB22DB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68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5.jpg"/><Relationship Id="rId5" Type="http://schemas.openxmlformats.org/officeDocument/2006/relationships/slideLayout" Target="../slideLayouts/slideLayout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4" t="22895" r="16815" b="27596"/>
          <a:stretch/>
        </p:blipFill>
        <p:spPr>
          <a:xfrm>
            <a:off x="4501825" y="1968653"/>
            <a:ext cx="3043004" cy="234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1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025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33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61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6" r:id="rId2"/>
    <p:sldLayoutId id="2147483707" r:id="rId3"/>
    <p:sldLayoutId id="2147483720" r:id="rId4"/>
    <p:sldLayoutId id="2147483721" r:id="rId5"/>
    <p:sldLayoutId id="2147483736" r:id="rId6"/>
    <p:sldLayoutId id="2147483737" r:id="rId7"/>
    <p:sldLayoutId id="2147483738" r:id="rId8"/>
    <p:sldLayoutId id="214748374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2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>
                <a:solidFill>
                  <a:prstClr val="black"/>
                </a:solidFill>
              </a:rPr>
              <a:t>Page </a:t>
            </a:r>
            <a:fld id="{C8303BCE-995F-4709-9859-41737DB22DB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9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3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21" y="1775820"/>
            <a:ext cx="7886700" cy="576170"/>
          </a:xfrm>
        </p:spPr>
        <p:txBody>
          <a:bodyPr/>
          <a:lstStyle/>
          <a:p>
            <a:r>
              <a:rPr lang="en-US" cap="all" dirty="0"/>
              <a:t>Sustainable Development Goals and the SEEA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800" dirty="0" err="1"/>
              <a:t>Sokol</a:t>
            </a:r>
            <a:r>
              <a:rPr lang="en-US" sz="1800" dirty="0"/>
              <a:t> </a:t>
            </a:r>
            <a:r>
              <a:rPr lang="en-US" sz="1800" dirty="0" err="1"/>
              <a:t>Vako</a:t>
            </a:r>
            <a:endParaRPr lang="en-US" sz="1800" dirty="0"/>
          </a:p>
          <a:p>
            <a:r>
              <a:rPr lang="en-US" sz="1800" dirty="0"/>
              <a:t>United Nations Statistics Division</a:t>
            </a:r>
          </a:p>
        </p:txBody>
      </p:sp>
    </p:spTree>
    <p:extLst>
      <p:ext uri="{BB962C8B-B14F-4D97-AF65-F5344CB8AC3E}">
        <p14:creationId xmlns:p14="http://schemas.microsoft.com/office/powerpoint/2010/main" val="2265205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Content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0" y="1478805"/>
            <a:ext cx="7632848" cy="3720516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kern="0" dirty="0"/>
              <a:t>Supply and use in physical terms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kern="0" dirty="0"/>
              <a:t>Asset account in physical terms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kern="0" dirty="0"/>
              <a:t>SDGs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379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Supply and use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DA58AA-A750-4204-83DA-6EB049E69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0220"/>
            <a:ext cx="9144000" cy="427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39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Supply and use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274998-61E9-4F91-9A83-73DDE89F1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8081"/>
            <a:ext cx="9144000" cy="390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362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Questions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0" y="1478805"/>
            <a:ext cx="7632848" cy="3720516"/>
          </a:xfrm>
        </p:spPr>
        <p:txBody>
          <a:bodyPr/>
          <a:lstStyle/>
          <a:p>
            <a:pPr lvl="0"/>
            <a:r>
              <a:rPr lang="en-US" sz="2400" dirty="0"/>
              <a:t>In looking at the data in the supply and use, what are some useful aggregates?</a:t>
            </a:r>
            <a:endParaRPr lang="en-GB" sz="2400" dirty="0"/>
          </a:p>
          <a:p>
            <a:pPr lvl="0"/>
            <a:r>
              <a:rPr lang="en-US" sz="2400" dirty="0"/>
              <a:t>What additional information would be useful to provide more context that would be relevant for policy purposes?</a:t>
            </a:r>
            <a:endParaRPr lang="en-GB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339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Goal 6-Targets and indicators</a:t>
            </a:r>
            <a:endParaRPr lang="en-GB" altLang="en-US" kern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294498"/>
              </p:ext>
            </p:extLst>
          </p:nvPr>
        </p:nvGraphicFramePr>
        <p:xfrm>
          <a:off x="457200" y="1523253"/>
          <a:ext cx="8229600" cy="3447531"/>
        </p:xfrm>
        <a:graphic>
          <a:graphicData uri="http://schemas.openxmlformats.org/drawingml/2006/table">
            <a:tbl>
              <a:tblPr/>
              <a:tblGrid>
                <a:gridCol w="4401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7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58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Target</a:t>
                      </a:r>
                    </a:p>
                  </a:txBody>
                  <a:tcPr marL="8432" marR="8432" marT="8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8432" marR="8432" marT="8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6.3 By 2030, improve water quality by reducing pollution, eliminating dumping and minimizing release of hazardous chemicals and materials, halving the proportion of untreated wastewater and substantially increasing recycling and safe reuse globally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6.3.1 Proportion of wastewater safely treated</a:t>
                      </a:r>
                    </a:p>
                    <a:p>
                      <a:pPr algn="l" fontAlgn="b"/>
                      <a:endParaRPr lang="en-US" sz="1600" kern="0" dirty="0">
                        <a:solidFill>
                          <a:schemeClr val="accent4"/>
                        </a:solidFill>
                        <a:latin typeface="Palatino Linotype" panose="02040502050505030304" pitchFamily="18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6.3.2 Proportion of bodies of water with good ambient water quality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7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6.4 By 2030, substantially increase water-use efficiency across all sectors and ensure sustainable withdrawals and supply of freshwater to address water scarcity and substantially reduce the number of people suffering from water scarcity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6.4.1 Change in water-use efficiency over time</a:t>
                      </a:r>
                    </a:p>
                    <a:p>
                      <a:pPr algn="l" fontAlgn="b"/>
                      <a:endParaRPr lang="en-US" sz="1600" kern="0" dirty="0">
                        <a:solidFill>
                          <a:schemeClr val="accent4"/>
                        </a:solidFill>
                        <a:latin typeface="Palatino Linotype" panose="02040502050505030304" pitchFamily="18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6.4.2 Level of water stress: freshwater withdrawal as a proportion of available freshwater resources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839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455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Questions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0" y="1478805"/>
            <a:ext cx="7632848" cy="3720516"/>
          </a:xfrm>
        </p:spPr>
        <p:txBody>
          <a:bodyPr/>
          <a:lstStyle/>
          <a:p>
            <a:r>
              <a:rPr lang="en-US" sz="2400" dirty="0"/>
              <a:t>Indicator 6.3.1—In practical terms, the numerator is the amount of wastewater treated while the denominator is the total return flows.  How can this be calculated from the information we have? </a:t>
            </a:r>
            <a:endParaRPr lang="en-GB" sz="2400" dirty="0"/>
          </a:p>
          <a:p>
            <a:r>
              <a:rPr lang="en-US" sz="2400" dirty="0"/>
              <a:t>Indicator 6.4.1—How can the accounts be used to calculate this indicator? What would be the value added of time-series data?</a:t>
            </a:r>
          </a:p>
          <a:p>
            <a:r>
              <a:rPr lang="en-US" sz="2400" dirty="0"/>
              <a:t>Indicator 6.4.2—The numerator can be though of as the total water withdrawal; denominator is total renewable water resources</a:t>
            </a:r>
            <a:endParaRPr lang="en-GB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186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Asset account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B31C68-CBA5-40DF-BAA3-0F0095B85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5309"/>
            <a:ext cx="9144000" cy="472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339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6E1EE-29CF-4EE8-94EA-1837C23B5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Additional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471128-0FC5-458A-9CE3-ED9FD42A4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6375"/>
            <a:ext cx="9144000" cy="214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44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kern="0" cap="all" dirty="0"/>
              <a:t>Some thoughts on the questions raised</a:t>
            </a:r>
          </a:p>
        </p:txBody>
      </p:sp>
    </p:spTree>
    <p:extLst>
      <p:ext uri="{BB962C8B-B14F-4D97-AF65-F5344CB8AC3E}">
        <p14:creationId xmlns:p14="http://schemas.microsoft.com/office/powerpoint/2010/main" val="4285908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Questions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39283" y="1074768"/>
            <a:ext cx="7632848" cy="3720516"/>
          </a:xfrm>
        </p:spPr>
        <p:txBody>
          <a:bodyPr/>
          <a:lstStyle/>
          <a:p>
            <a:pPr lvl="0"/>
            <a:r>
              <a:rPr lang="en-US" sz="2400" dirty="0"/>
              <a:t>In looking at the data in the supply and use, what are some useful aggregates?</a:t>
            </a:r>
          </a:p>
          <a:p>
            <a:pPr lvl="1"/>
            <a:r>
              <a:rPr lang="en-US" sz="2000" dirty="0">
                <a:solidFill>
                  <a:srgbClr val="00B0F0"/>
                </a:solidFill>
              </a:rPr>
              <a:t>Gross water input= total abstracted water + imports of water=1169</a:t>
            </a:r>
          </a:p>
          <a:p>
            <a:pPr lvl="1"/>
            <a:r>
              <a:rPr lang="en-US" sz="2000" dirty="0">
                <a:solidFill>
                  <a:srgbClr val="00B0F0"/>
                </a:solidFill>
              </a:rPr>
              <a:t>Net domestic water use=  return flows of water to the environment + evaporation, transpiration and water incorporated into products= 1031+138=1169</a:t>
            </a:r>
          </a:p>
          <a:p>
            <a:pPr lvl="0"/>
            <a:r>
              <a:rPr lang="en-US" sz="2400" dirty="0"/>
              <a:t>What additional information would be useful to provide more context that would be relevant for policy purposes?</a:t>
            </a:r>
          </a:p>
          <a:p>
            <a:pPr lvl="1"/>
            <a:r>
              <a:rPr lang="en-US" sz="2000" dirty="0">
                <a:solidFill>
                  <a:srgbClr val="00B0F0"/>
                </a:solidFill>
              </a:rPr>
              <a:t>Time series data, monetary information, dependence of certain sectors of the economy on certain energy products </a:t>
            </a:r>
            <a:endParaRPr lang="en-GB" sz="2000" dirty="0">
              <a:solidFill>
                <a:srgbClr val="00B0F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56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282076"/>
            <a:ext cx="6858000" cy="591670"/>
          </a:xfrm>
        </p:spPr>
        <p:txBody>
          <a:bodyPr/>
          <a:lstStyle/>
          <a:p>
            <a:r>
              <a:rPr lang="nl-NL" dirty="0"/>
              <a:t>Indicators 6.3.1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18017" y="1032237"/>
            <a:ext cx="7834866" cy="4411632"/>
          </a:xfrm>
        </p:spPr>
        <p:txBody>
          <a:bodyPr/>
          <a:lstStyle/>
          <a:p>
            <a:pPr lvl="1"/>
            <a:r>
              <a:rPr lang="en-US" dirty="0"/>
              <a:t>Numerator and denominator come from PSUT</a:t>
            </a:r>
          </a:p>
          <a:p>
            <a:pPr lvl="1"/>
            <a:r>
              <a:rPr lang="en-US" dirty="0"/>
              <a:t>Numerator is wastewater sent to treatment =  427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Denominator is total return flow =1081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Indicator value is 0.395</a:t>
            </a:r>
          </a:p>
          <a:p>
            <a:pPr lvl="1"/>
            <a:r>
              <a:rPr lang="en-US" dirty="0"/>
              <a:t>Can be done by industry</a:t>
            </a:r>
          </a:p>
          <a:p>
            <a:pPr lvl="2"/>
            <a:endParaRPr lang="en-US" sz="2400" dirty="0"/>
          </a:p>
          <a:p>
            <a:pPr lvl="2"/>
            <a:endParaRPr lang="en-GB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597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282076"/>
            <a:ext cx="6858000" cy="591670"/>
          </a:xfrm>
        </p:spPr>
        <p:txBody>
          <a:bodyPr/>
          <a:lstStyle/>
          <a:p>
            <a:r>
              <a:rPr lang="nl-NL" dirty="0"/>
              <a:t>Indicators 6.4.1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18017" y="1032237"/>
            <a:ext cx="7834866" cy="4411632"/>
          </a:xfrm>
        </p:spPr>
        <p:txBody>
          <a:bodyPr/>
          <a:lstStyle/>
          <a:p>
            <a:pPr lvl="1"/>
            <a:r>
              <a:rPr lang="en-US" dirty="0"/>
              <a:t>Importance of timeseries</a:t>
            </a:r>
          </a:p>
          <a:p>
            <a:pPr lvl="1"/>
            <a:r>
              <a:rPr lang="en-US" dirty="0"/>
              <a:t>Numerator comes from national accounts; gross value added </a:t>
            </a:r>
          </a:p>
          <a:p>
            <a:pPr lvl="1"/>
            <a:r>
              <a:rPr lang="en-US" dirty="0"/>
              <a:t>Denominator comes from PSUT; total use of water by each sector of the economy (including reused water)</a:t>
            </a:r>
          </a:p>
          <a:p>
            <a:pPr lvl="2"/>
            <a:r>
              <a:rPr lang="en-US" dirty="0"/>
              <a:t>E.g. Agriculture total use of water is 39+108+12=159</a:t>
            </a:r>
          </a:p>
          <a:p>
            <a:pPr lvl="2"/>
            <a:endParaRPr lang="en-US" sz="2400" dirty="0"/>
          </a:p>
          <a:p>
            <a:endParaRPr lang="en-GB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endParaRPr lang="da-DK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F38D73-5B19-4C07-9B4B-77627CFD0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48" y="3130470"/>
            <a:ext cx="6368102" cy="108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56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282076"/>
            <a:ext cx="6858000" cy="591670"/>
          </a:xfrm>
        </p:spPr>
        <p:txBody>
          <a:bodyPr/>
          <a:lstStyle/>
          <a:p>
            <a:r>
              <a:rPr lang="nl-NL" dirty="0"/>
              <a:t>Indicators 6.4.2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18017" y="1032237"/>
            <a:ext cx="7834866" cy="4411632"/>
          </a:xfrm>
        </p:spPr>
        <p:txBody>
          <a:bodyPr/>
          <a:lstStyle/>
          <a:p>
            <a:pPr lvl="1"/>
            <a:r>
              <a:rPr lang="en-US" dirty="0"/>
              <a:t>Numerator comes form PSUT; total water abstractions (withdrawals)</a:t>
            </a:r>
          </a:p>
          <a:p>
            <a:pPr lvl="1"/>
            <a:r>
              <a:rPr lang="en-US" dirty="0"/>
              <a:t>1,169</a:t>
            </a:r>
          </a:p>
          <a:p>
            <a:pPr lvl="1"/>
            <a:r>
              <a:rPr lang="en-US" dirty="0"/>
              <a:t>Denominator comes from asset account; total renewable water sources = Precipitation + Natural transfer from soil water to groundwater + Inflows from other territories – Outflows to other territories (and a few other items that are usually not significant)</a:t>
            </a:r>
          </a:p>
          <a:p>
            <a:pPr lvl="1"/>
            <a:r>
              <a:rPr lang="en-US" dirty="0"/>
              <a:t>23,435+437+17,650-9,430=32,092 (assuming all inflows to groundwater are from soil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Indicator value </a:t>
            </a:r>
            <a:r>
              <a:rPr lang="en-US">
                <a:sym typeface="Wingdings" panose="05000000000000000000" pitchFamily="2" charset="2"/>
              </a:rPr>
              <a:t>is 0.036</a:t>
            </a:r>
            <a:endParaRPr lang="en-US" dirty="0">
              <a:sym typeface="Wingdings" panose="05000000000000000000" pitchFamily="2" charset="2"/>
            </a:endParaRPr>
          </a:p>
          <a:p>
            <a:pPr lvl="2"/>
            <a:endParaRPr lang="en-US" sz="2400" dirty="0"/>
          </a:p>
          <a:p>
            <a:pPr lvl="2"/>
            <a:endParaRPr lang="en-GB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13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721439"/>
      </p:ext>
    </p:extLst>
  </p:cSld>
  <p:clrMapOvr>
    <a:masterClrMapping/>
  </p:clrMapOvr>
</p:sld>
</file>

<file path=ppt/theme/theme1.xml><?xml version="1.0" encoding="utf-8"?>
<a:theme xmlns:a="http://schemas.openxmlformats.org/drawingml/2006/main" name="SEEA_PPT_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Slide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4000" b="1" dirty="0" smtClean="0">
            <a:solidFill>
              <a:schemeClr val="bg1"/>
            </a:solidFill>
            <a:latin typeface="News Gothic" panose="02000503040000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vid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ody Slides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7598"/>
      </a:accent1>
      <a:accent2>
        <a:srgbClr val="7AC7DC"/>
      </a:accent2>
      <a:accent3>
        <a:srgbClr val="68A1D7"/>
      </a:accent3>
      <a:accent4>
        <a:srgbClr val="414042"/>
      </a:accent4>
      <a:accent5>
        <a:srgbClr val="E7BF8C"/>
      </a:accent5>
      <a:accent6>
        <a:srgbClr val="DEE787"/>
      </a:accent6>
      <a:hlink>
        <a:srgbClr val="0000FF"/>
      </a:hlink>
      <a:folHlink>
        <a:srgbClr val="800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losing Slides">
  <a:themeElements>
    <a:clrScheme name="Custom 1">
      <a:dk1>
        <a:srgbClr val="286689"/>
      </a:dk1>
      <a:lt1>
        <a:sysClr val="window" lastClr="FFFFFF"/>
      </a:lt1>
      <a:dk2>
        <a:srgbClr val="3B3B3C"/>
      </a:dk2>
      <a:lt2>
        <a:srgbClr val="E7E6E6"/>
      </a:lt2>
      <a:accent1>
        <a:srgbClr val="276385"/>
      </a:accent1>
      <a:accent2>
        <a:srgbClr val="6EBCD3"/>
      </a:accent2>
      <a:accent3>
        <a:srgbClr val="5C90CD"/>
      </a:accent3>
      <a:accent4>
        <a:srgbClr val="DFB37D"/>
      </a:accent4>
      <a:accent5>
        <a:srgbClr val="D6E478"/>
      </a:accent5>
      <a:accent6>
        <a:srgbClr val="DCDCDF"/>
      </a:accent6>
      <a:hlink>
        <a:srgbClr val="3B3B3C"/>
      </a:hlink>
      <a:folHlink>
        <a:srgbClr val="3B3B3C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Divid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SEEA_PPT_Template</Template>
  <TotalTime>7431</TotalTime>
  <Words>511</Words>
  <Application>Microsoft Office PowerPoint</Application>
  <PresentationFormat>On-screen Show (4:3)</PresentationFormat>
  <Paragraphs>74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Arial</vt:lpstr>
      <vt:lpstr>Calibri</vt:lpstr>
      <vt:lpstr>Calibri Light</vt:lpstr>
      <vt:lpstr>Franklin Gothic Book</vt:lpstr>
      <vt:lpstr>Franklin Gothic Medium</vt:lpstr>
      <vt:lpstr>News Gothic</vt:lpstr>
      <vt:lpstr>Palatino Linotype</vt:lpstr>
      <vt:lpstr>Times New Roman</vt:lpstr>
      <vt:lpstr>Wingdings</vt:lpstr>
      <vt:lpstr>SEEA_PPT_Template</vt:lpstr>
      <vt:lpstr>Title Slides</vt:lpstr>
      <vt:lpstr>Dividers</vt:lpstr>
      <vt:lpstr>Body Slides</vt:lpstr>
      <vt:lpstr>Closing Slides</vt:lpstr>
      <vt:lpstr>1_Dividers</vt:lpstr>
      <vt:lpstr>PowerPoint Presentation</vt:lpstr>
      <vt:lpstr>Sustainable Development Goals and the SEEA</vt:lpstr>
      <vt:lpstr>Content</vt:lpstr>
      <vt:lpstr>Supply and use</vt:lpstr>
      <vt:lpstr>Supply and use</vt:lpstr>
      <vt:lpstr>Questions </vt:lpstr>
      <vt:lpstr>Goal 6-Targets and indicators</vt:lpstr>
      <vt:lpstr>Questions</vt:lpstr>
      <vt:lpstr>Asset account</vt:lpstr>
      <vt:lpstr>Additional information</vt:lpstr>
      <vt:lpstr>Some thoughts on the questions raised</vt:lpstr>
      <vt:lpstr>Questions </vt:lpstr>
      <vt:lpstr>Indicators 6.3.1</vt:lpstr>
      <vt:lpstr>Indicators 6.4.1</vt:lpstr>
      <vt:lpstr>Indicators 6.4.2</vt:lpstr>
      <vt:lpstr>PowerPoint Presentation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Sokol Vako</dc:creator>
  <cp:lastModifiedBy>sokolvako</cp:lastModifiedBy>
  <cp:revision>104</cp:revision>
  <dcterms:created xsi:type="dcterms:W3CDTF">2015-07-01T22:06:33Z</dcterms:created>
  <dcterms:modified xsi:type="dcterms:W3CDTF">2017-11-27T15:34:07Z</dcterms:modified>
</cp:coreProperties>
</file>