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42" r:id="rId3"/>
    <p:sldMasterId id="2147483701" r:id="rId4"/>
    <p:sldMasterId id="2147483740" r:id="rId5"/>
  </p:sldMasterIdLst>
  <p:notesMasterIdLst>
    <p:notesMasterId r:id="rId20"/>
  </p:notesMasterIdLst>
  <p:handoutMasterIdLst>
    <p:handoutMasterId r:id="rId21"/>
  </p:handoutMasterIdLst>
  <p:sldIdLst>
    <p:sldId id="268" r:id="rId6"/>
    <p:sldId id="296" r:id="rId7"/>
    <p:sldId id="281" r:id="rId8"/>
    <p:sldId id="307" r:id="rId9"/>
    <p:sldId id="304" r:id="rId10"/>
    <p:sldId id="305" r:id="rId11"/>
    <p:sldId id="306" r:id="rId12"/>
    <p:sldId id="308" r:id="rId13"/>
    <p:sldId id="309" r:id="rId14"/>
    <p:sldId id="313" r:id="rId15"/>
    <p:sldId id="310" r:id="rId16"/>
    <p:sldId id="311" r:id="rId17"/>
    <p:sldId id="312" r:id="rId18"/>
    <p:sldId id="277" r:id="rId19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84AF"/>
    <a:srgbClr val="0686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5" autoAdjust="0"/>
    <p:restoredTop sz="94660"/>
  </p:normalViewPr>
  <p:slideViewPr>
    <p:cSldViewPr snapToGrid="0">
      <p:cViewPr>
        <p:scale>
          <a:sx n="70" d="100"/>
          <a:sy n="70" d="100"/>
        </p:scale>
        <p:origin x="168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latin typeface="News Gothic" panose="02000503040000020004" pitchFamily="2" charset="0"/>
              </a:rPr>
              <a:t>WATER USE</a:t>
            </a:r>
            <a:r>
              <a:rPr lang="en-US" sz="1400" b="1" baseline="0" dirty="0">
                <a:latin typeface="News Gothic" panose="02000503040000020004" pitchFamily="2" charset="0"/>
              </a:rPr>
              <a:t> INENSITIES PRODUCTION </a:t>
            </a:r>
          </a:p>
          <a:p>
            <a:pPr algn="l">
              <a:defRPr/>
            </a:pPr>
            <a:r>
              <a:rPr lang="en-US" sz="1400" b="1" baseline="0" dirty="0">
                <a:latin typeface="News Gothic" panose="02000503040000020004" pitchFamily="2" charset="0"/>
              </a:rPr>
              <a:t>ACTIVITY BY VALUE ADDED</a:t>
            </a:r>
            <a:endParaRPr lang="en-US" sz="1400" b="1" dirty="0">
              <a:latin typeface="News Gothic" panose="02000503040000020004" pitchFamily="2" charset="0"/>
            </a:endParaRPr>
          </a:p>
        </c:rich>
      </c:tx>
      <c:layout>
        <c:manualLayout>
          <c:xMode val="edge"/>
          <c:yMode val="edge"/>
          <c:x val="4.71925853018373E-2"/>
          <c:y val="5.6250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065538310952702E-2"/>
          <c:y val="0.34199765754554301"/>
          <c:w val="0.81388297287535005"/>
          <c:h val="0.5561580234841569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Ground Water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18</c:v>
                </c:pt>
                <c:pt idx="2">
                  <c:v>19</c:v>
                </c:pt>
                <c:pt idx="3">
                  <c:v>16</c:v>
                </c:pt>
                <c:pt idx="4">
                  <c:v>14</c:v>
                </c:pt>
                <c:pt idx="5">
                  <c:v>11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25-4677-BB05-6121340B2C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Tap Water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</c:v>
                </c:pt>
                <c:pt idx="1">
                  <c:v>16</c:v>
                </c:pt>
                <c:pt idx="2">
                  <c:v>16.399999999999999</c:v>
                </c:pt>
                <c:pt idx="3">
                  <c:v>16</c:v>
                </c:pt>
                <c:pt idx="4">
                  <c:v>12</c:v>
                </c:pt>
                <c:pt idx="5">
                  <c:v>4</c:v>
                </c:pt>
                <c:pt idx="6">
                  <c:v>6</c:v>
                </c:pt>
                <c:pt idx="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25-4677-BB05-6121340B2C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Surface Water</c:v>
                </c:pt>
              </c:strCache>
            </c:strRef>
          </c:tx>
          <c:spPr>
            <a:ln w="28575" cap="rnd">
              <a:solidFill>
                <a:schemeClr val="accent1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14.7</c:v>
                </c:pt>
                <c:pt idx="3">
                  <c:v>15.2</c:v>
                </c:pt>
                <c:pt idx="4">
                  <c:v>14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25-4677-BB05-6121340B2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367872"/>
        <c:axId val="110369408"/>
      </c:lineChart>
      <c:catAx>
        <c:axId val="11036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69408"/>
        <c:crosses val="autoZero"/>
        <c:auto val="1"/>
        <c:lblAlgn val="ctr"/>
        <c:lblOffset val="100"/>
        <c:noMultiLvlLbl val="0"/>
      </c:catAx>
      <c:valAx>
        <c:axId val="11036940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\2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6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67582174954534102"/>
          <c:y val="0.15578125000000001"/>
          <c:w val="0.22494294012621499"/>
          <c:h val="0.211497208704285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5649AF0-21E4-4E7C-8BF7-1F6823ABC736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A8592B-A4AB-40A7-A3A6-F2DB07A5B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878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84D844-4F32-4510-B327-D56999612EA7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82119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251393-DB9F-420B-9ED7-40348FAB9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5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2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55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29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8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45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32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7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251393-DB9F-420B-9ED7-40348FAB98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852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251393-DB9F-420B-9ED7-40348FAB98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897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251393-DB9F-420B-9ED7-40348FAB98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251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251393-DB9F-420B-9ED7-40348FAB98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4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251393-DB9F-420B-9ED7-40348FAB98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857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65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5152278"/>
            <a:ext cx="9144000" cy="495487"/>
          </a:xfrm>
          <a:prstGeom prst="rect">
            <a:avLst/>
          </a:prstGeom>
        </p:spPr>
        <p:txBody>
          <a:bodyPr/>
          <a:lstStyle>
            <a:lvl1pPr algn="ctr"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/>
              </a:defRPr>
            </a:lvl1pPr>
          </a:lstStyle>
          <a:p>
            <a:r>
              <a:rPr lang="en-US" dirty="0"/>
              <a:t>Bringing the Future into Focus</a:t>
            </a:r>
          </a:p>
        </p:txBody>
      </p:sp>
    </p:spTree>
    <p:extLst>
      <p:ext uri="{BB962C8B-B14F-4D97-AF65-F5344CB8AC3E}">
        <p14:creationId xmlns:p14="http://schemas.microsoft.com/office/powerpoint/2010/main" val="1811831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A3C4B58-297E-4246-9727-1DE75D2E9822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C0A97BD-8D1C-4B5E-B5C8-23B86C5B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7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4521" y="1669490"/>
            <a:ext cx="7886700" cy="576170"/>
          </a:xfrm>
          <a:prstGeom prst="rect">
            <a:avLst/>
          </a:prstGeom>
        </p:spPr>
        <p:txBody>
          <a:bodyPr/>
          <a:lstStyle>
            <a:lvl1pPr>
              <a:defRPr sz="4000" b="0" spc="100" baseline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34521" y="2435969"/>
            <a:ext cx="7886700" cy="6568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534521" y="3738467"/>
            <a:ext cx="7886700" cy="4839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1668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2944905"/>
            <a:ext cx="6858000" cy="605397"/>
          </a:xfrm>
          <a:prstGeom prst="rect">
            <a:avLst/>
          </a:prstGeom>
        </p:spPr>
        <p:txBody>
          <a:bodyPr anchor="b"/>
          <a:lstStyle>
            <a:lvl1pPr algn="l">
              <a:defRPr sz="3600" b="0" i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DIVIDER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2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with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Box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6858000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4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6858000" cy="3308347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buClr>
                <a:srgbClr val="0984AF"/>
              </a:buClr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1pPr>
            <a:lvl2pPr marL="685800" indent="-228600">
              <a:lnSpc>
                <a:spcPct val="110000"/>
              </a:lnSpc>
              <a:buClr>
                <a:srgbClr val="0984AF"/>
              </a:buClr>
              <a:buFont typeface="News Gothic" panose="02000503040000020004" pitchFamily="2" charset="0"/>
              <a:buChar char="&gt;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2pPr>
            <a:lvl3pPr marL="1143000" indent="-228600">
              <a:lnSpc>
                <a:spcPct val="110000"/>
              </a:lnSpc>
              <a:buClr>
                <a:srgbClr val="0984AF"/>
              </a:buClr>
              <a:buFont typeface="Calibri" panose="020F0502020204030204" pitchFamily="34" charset="0"/>
              <a:buChar char="⁻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lnSpc>
                <a:spcPct val="110000"/>
              </a:lnSpc>
              <a:buClr>
                <a:srgbClr val="0984AF"/>
              </a:buClr>
              <a:defRPr sz="1800" baseline="0">
                <a:solidFill>
                  <a:schemeClr val="accent4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1"/>
            <a:r>
              <a:rPr lang="en-US" dirty="0"/>
              <a:t> Indent 1</a:t>
            </a:r>
          </a:p>
          <a:p>
            <a:pPr lvl="2"/>
            <a:r>
              <a:rPr lang="en-US" dirty="0"/>
              <a:t>Indent 2</a:t>
            </a:r>
          </a:p>
          <a:p>
            <a:pPr lvl="4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</a:p>
          <a:p>
            <a:pPr lvl="4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75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ullets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Bullets- 2 Columns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3822326" cy="3308347"/>
          </a:xfrm>
          <a:prstGeom prst="rect">
            <a:avLst/>
          </a:prstGeom>
        </p:spPr>
        <p:txBody>
          <a:bodyPr/>
          <a:lstStyle>
            <a:lvl1pPr>
              <a:buClr>
                <a:srgbClr val="0984AF"/>
              </a:buClr>
              <a:defRPr sz="1800" baseline="0">
                <a:latin typeface="Palatino Linotype" panose="02040502050505030304" pitchFamily="18" charset="0"/>
              </a:defRPr>
            </a:lvl1pPr>
            <a:lvl2pPr marL="685800" indent="-228600">
              <a:buClr>
                <a:srgbClr val="0984AF"/>
              </a:buClr>
              <a:buFont typeface="Wingdings" panose="05000000000000000000" pitchFamily="2" charset="2"/>
              <a:buChar char="Ø"/>
              <a:defRPr sz="2400">
                <a:latin typeface="Palatino Linotype" panose="02040502050505030304" pitchFamily="18" charset="0"/>
              </a:defRPr>
            </a:lvl2pPr>
            <a:lvl3pPr marL="1143000" indent="-228600">
              <a:buClr>
                <a:srgbClr val="0984AF"/>
              </a:buClr>
              <a:buFont typeface="Calibri" panose="020F0502020204030204" pitchFamily="34" charset="0"/>
              <a:buChar char="⁻"/>
              <a:defRPr sz="2400"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buClr>
                <a:srgbClr val="0984AF"/>
              </a:buClr>
              <a:defRPr sz="2400" baseline="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693024" y="1478805"/>
            <a:ext cx="3822326" cy="3309095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0984AF"/>
              </a:buClr>
              <a:buFont typeface="Arial" panose="020B0604020202020204" pitchFamily="34" charset="0"/>
              <a:buChar char="•"/>
              <a:defRPr sz="1800" baseline="0">
                <a:latin typeface="Palatino Linotype" panose="02040502050505030304" pitchFamily="18" charset="0"/>
              </a:defRPr>
            </a:lvl1pPr>
            <a:lvl2pPr marL="4572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2pPr>
            <a:lvl3pPr marL="9144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3pPr>
            <a:lvl4pPr marL="13716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4pPr>
            <a:lvl5pPr marL="18288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6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de with Text &amp; Image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351183"/>
            <a:ext cx="4224150" cy="96818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600" b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52850" y="-1"/>
            <a:ext cx="3891150" cy="60899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627094"/>
            <a:ext cx="4224150" cy="406101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10000"/>
              </a:lnSpc>
              <a:buNone/>
              <a:defRPr lang="en-US" sz="1800">
                <a:effectLst/>
                <a:latin typeface="Palatino Linotype" panose="020405020505050303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etend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adoldsed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malanaliqua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evenema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teveniam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manadullamco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irure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dolor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reprehenderit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voluptate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esse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cillum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eu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fugiat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nulla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pariatur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Excepteur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occaecat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cupidatat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asproident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culpa qui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polotofficia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deserunt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mollit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23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 &amp; 2 Images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4224150" cy="96818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600" b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52662" y="457200"/>
            <a:ext cx="3891150" cy="2447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627094"/>
            <a:ext cx="4224150" cy="4061012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10000"/>
              </a:lnSpc>
              <a:buNone/>
              <a:defRPr lang="en-US" sz="1800">
                <a:effectLst/>
                <a:latin typeface="Palatino Linotype" panose="020405020505050303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etend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adoldsed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malanaliqua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evenema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teveniam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manadullamco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irure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dolor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reprehenderit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voluptate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esse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cillum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eu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fugiat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nulla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pariatur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Excepteur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occaecat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cupidatat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asproident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culpa qui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polotofficia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deserunt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mollit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252850" y="3217817"/>
            <a:ext cx="3890962" cy="24209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7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Diagram and Text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4037479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 hasCustomPrompt="1"/>
          </p:nvPr>
        </p:nvSpPr>
        <p:spPr>
          <a:xfrm>
            <a:off x="4908550" y="1463675"/>
            <a:ext cx="3606800" cy="408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Diagram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00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with Text and Icon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Icon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6858000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13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814346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Graph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38925" y="1861521"/>
            <a:ext cx="2142468" cy="25055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aseline="0" smtClean="0">
                <a:solidFill>
                  <a:schemeClr val="bg2">
                    <a:lumMod val="10000"/>
                  </a:schemeClr>
                </a:solidFill>
                <a:effectLst/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Palatino Linotype" panose="02040502050505030304" pitchFamily="18" charset="0"/>
              </a:rPr>
              <a:t>Am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amAm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am</a:t>
            </a:r>
            <a:endParaRPr lang="en-US" dirty="0"/>
          </a:p>
          <a:p>
            <a:r>
              <a:rPr lang="en-US" dirty="0">
                <a:latin typeface="Palatino Linotype" panose="02040502050505030304" pitchFamily="18" charset="0"/>
              </a:rPr>
              <a:t>Am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am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14" name="Chart 13"/>
          <p:cNvGraphicFramePr/>
          <p:nvPr userDrawn="1">
            <p:extLst>
              <p:ext uri="{D42A27DB-BD31-4B8C-83A1-F6EECF244321}">
                <p14:modId xmlns:p14="http://schemas.microsoft.com/office/powerpoint/2010/main" val="3933697324"/>
              </p:ext>
            </p:extLst>
          </p:nvPr>
        </p:nvGraphicFramePr>
        <p:xfrm>
          <a:off x="628651" y="1680670"/>
          <a:ext cx="6076950" cy="3686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409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ments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17"/>
          <a:stretch>
            <a:fillRect/>
          </a:stretch>
        </p:blipFill>
        <p:spPr bwMode="auto">
          <a:xfrm>
            <a:off x="4233157" y="5157001"/>
            <a:ext cx="1400816" cy="128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4" r="62881"/>
          <a:stretch>
            <a:fillRect/>
          </a:stretch>
        </p:blipFill>
        <p:spPr bwMode="auto">
          <a:xfrm>
            <a:off x="2817563" y="5148021"/>
            <a:ext cx="916566" cy="126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1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4" r="25835"/>
          <a:stretch>
            <a:fillRect/>
          </a:stretch>
        </p:blipFill>
        <p:spPr bwMode="auto">
          <a:xfrm>
            <a:off x="5937698" y="5230621"/>
            <a:ext cx="2310948" cy="126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1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24"/>
          <a:stretch>
            <a:fillRect/>
          </a:stretch>
        </p:blipFill>
        <p:spPr bwMode="auto">
          <a:xfrm>
            <a:off x="626918" y="5158946"/>
            <a:ext cx="1641782" cy="126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 userDrawn="1"/>
        </p:nvSpPr>
        <p:spPr>
          <a:xfrm>
            <a:off x="616063" y="545670"/>
            <a:ext cx="6858000" cy="5916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0984AF"/>
                </a:solidFill>
                <a:latin typeface="News Gothic" panose="02000503040000020004" pitchFamily="2" charset="0"/>
                <a:ea typeface="+mj-ea"/>
                <a:cs typeface="+mj-cs"/>
              </a:defRPr>
            </a:lvl1pPr>
          </a:lstStyle>
          <a:p>
            <a:r>
              <a:rPr lang="en-US" b="0" dirty="0">
                <a:solidFill>
                  <a:schemeClr val="accent3"/>
                </a:solidFill>
                <a:latin typeface="+mj-lt"/>
              </a:rPr>
              <a:t>Acknowledgments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690312" y="1432900"/>
            <a:ext cx="6159208" cy="1171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aseline="0" dirty="0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project is a collaboration of The United Nations Statistics Division, United Nations Environment </a:t>
            </a:r>
            <a:r>
              <a:rPr lang="en-US" sz="1600" baseline="0" dirty="0" err="1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  <a:r>
              <a:rPr lang="en-US" sz="1600" baseline="0" dirty="0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the Secretariat of the Convention on Biological Diversity and is supported by the Government of Norway</a:t>
            </a:r>
          </a:p>
        </p:txBody>
      </p:sp>
    </p:spTree>
    <p:extLst>
      <p:ext uri="{BB962C8B-B14F-4D97-AF65-F5344CB8AC3E}">
        <p14:creationId xmlns:p14="http://schemas.microsoft.com/office/powerpoint/2010/main" val="1796320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 userDrawn="1"/>
        </p:nvSpPr>
        <p:spPr>
          <a:xfrm>
            <a:off x="641901" y="3203108"/>
            <a:ext cx="6858000" cy="5916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0984AF"/>
                </a:solidFill>
                <a:latin typeface="News Gothic" panose="02000503040000020004" pitchFamily="2" charset="0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Franklin Gothic Medium"/>
              </a:rPr>
              <a:t>THANK YOU</a:t>
            </a:r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641901" y="3756294"/>
            <a:ext cx="6858000" cy="41785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kern="1200" baseline="0" smtClean="0"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/>
              <a:t>seea@un.org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75400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6858000" cy="3308347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buClr>
                <a:srgbClr val="0984AF"/>
              </a:buClr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1pPr>
            <a:lvl2pPr marL="685800" indent="-228600">
              <a:lnSpc>
                <a:spcPct val="110000"/>
              </a:lnSpc>
              <a:buClr>
                <a:srgbClr val="0984AF"/>
              </a:buClr>
              <a:buFont typeface="News Gothic" panose="02000503040000020004" pitchFamily="2" charset="0"/>
              <a:buChar char="&gt;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2pPr>
            <a:lvl3pPr marL="1143000" indent="-228600">
              <a:lnSpc>
                <a:spcPct val="110000"/>
              </a:lnSpc>
              <a:buClr>
                <a:srgbClr val="0984AF"/>
              </a:buClr>
              <a:buFont typeface="Calibri" panose="020F0502020204030204" pitchFamily="34" charset="0"/>
              <a:buChar char="⁻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lnSpc>
                <a:spcPct val="110000"/>
              </a:lnSpc>
              <a:buClr>
                <a:srgbClr val="0984AF"/>
              </a:buClr>
              <a:defRPr sz="1800" baseline="0">
                <a:solidFill>
                  <a:schemeClr val="accent4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1"/>
            <a:r>
              <a:rPr lang="en-US" dirty="0"/>
              <a:t> Indent 1</a:t>
            </a:r>
          </a:p>
          <a:p>
            <a:pPr lvl="2"/>
            <a:r>
              <a:rPr lang="en-US" dirty="0"/>
              <a:t>Indent 2</a:t>
            </a:r>
          </a:p>
          <a:p>
            <a:pPr lvl="4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</a:p>
          <a:p>
            <a:pPr lvl="4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3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5.jp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4" t="22895" r="16815" b="27596"/>
          <a:stretch/>
        </p:blipFill>
        <p:spPr>
          <a:xfrm>
            <a:off x="4501825" y="1968653"/>
            <a:ext cx="3043004" cy="234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025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33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1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6" r:id="rId2"/>
    <p:sldLayoutId id="2147483707" r:id="rId3"/>
    <p:sldLayoutId id="2147483720" r:id="rId4"/>
    <p:sldLayoutId id="2147483721" r:id="rId5"/>
    <p:sldLayoutId id="2147483736" r:id="rId6"/>
    <p:sldLayoutId id="2147483737" r:id="rId7"/>
    <p:sldLayoutId id="214748373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2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1" r:id="rId2"/>
    <p:sldLayoutId id="214748374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3.xml"/><Relationship Id="rId7" Type="http://schemas.openxmlformats.org/officeDocument/2006/relationships/image" Target="../media/image13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3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quick overview of water accounts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4521" y="3192166"/>
            <a:ext cx="7886700" cy="656856"/>
          </a:xfrm>
        </p:spPr>
        <p:txBody>
          <a:bodyPr/>
          <a:lstStyle/>
          <a:p>
            <a:r>
              <a:rPr lang="en-US" dirty="0"/>
              <a:t>Alessandra Alfieri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4521" y="4899429"/>
            <a:ext cx="7886700" cy="483909"/>
          </a:xfrm>
        </p:spPr>
        <p:txBody>
          <a:bodyPr/>
          <a:lstStyle/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8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000" b="1" dirty="0"/>
              <a:t>Water accounting overview</a:t>
            </a:r>
            <a:endParaRPr lang="en-US" sz="200" b="1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000" b="1" dirty="0"/>
              <a:t>What are we measuring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2000" b="1" dirty="0"/>
              <a:t>An example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2000" b="1" dirty="0"/>
              <a:t>Core tables and accounts</a:t>
            </a:r>
          </a:p>
        </p:txBody>
      </p:sp>
    </p:spTree>
    <p:extLst>
      <p:ext uri="{BB962C8B-B14F-4D97-AF65-F5344CB8AC3E}">
        <p14:creationId xmlns:p14="http://schemas.microsoft.com/office/powerpoint/2010/main" val="54525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Water accounting overview</a:t>
            </a: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4C9A811A-4E08-4AC4-99F3-FF41D0B30173}"/>
              </a:ext>
            </a:extLst>
          </p:cNvPr>
          <p:cNvSpPr txBox="1">
            <a:spLocks noGrp="1"/>
          </p:cNvSpPr>
          <p:nvPr/>
        </p:nvSpPr>
        <p:spPr bwMode="auto">
          <a:xfrm>
            <a:off x="8659813" y="6572250"/>
            <a:ext cx="447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C29F93EE-CED9-4782-BC12-6860255A05AC}" type="slidenum">
              <a:rPr lang="es-ES" sz="1600" b="1">
                <a:latin typeface="Calibri" pitchFamily="34" charset="0"/>
              </a:rPr>
              <a:pPr/>
              <a:t>4</a:t>
            </a:fld>
            <a:endParaRPr lang="es-ES" sz="1600" b="1">
              <a:latin typeface="Calibri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D7945FA-D510-49BB-98C4-DB277F99CF9C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31800" y="1112557"/>
            <a:ext cx="871220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altLang="zh-CN" sz="1600" b="1" dirty="0">
                <a:solidFill>
                  <a:schemeClr val="tx2"/>
                </a:solidFill>
                <a:latin typeface="Calibri" pitchFamily="34" charset="0"/>
              </a:rPr>
              <a:t>The SEEA-Water is a subsystem of the SEEA that covers the physical and economic stocks and flows associated with water.  It also covers, to some extent, emissions of pollutants and water quality.</a:t>
            </a: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4C18778E-A1DF-42F7-869D-B4FB432C7162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10800000">
            <a:off x="847725" y="4952106"/>
            <a:ext cx="7448550" cy="347663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6" name="Rectangle 69">
            <a:extLst>
              <a:ext uri="{FF2B5EF4-FFF2-40B4-BE49-F238E27FC236}">
                <a16:creationId xmlns:a16="http://schemas.microsoft.com/office/drawing/2014/main" id="{DAE310C3-DFD8-4F6B-977A-D1CA2D464213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1800" y="5330775"/>
            <a:ext cx="8532813" cy="693738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63500" tIns="63500" rIns="63500" bIns="0"/>
          <a:lstStyle/>
          <a:p>
            <a:pPr algn="just" defTabSz="895350">
              <a:buClr>
                <a:schemeClr val="tx2"/>
              </a:buClr>
            </a:pPr>
            <a:r>
              <a:rPr lang="en-US" altLang="zh-CN" b="1" dirty="0">
                <a:latin typeface="Calibri" pitchFamily="34" charset="0"/>
              </a:rPr>
              <a:t>The SEEA-Water and the IRWS provide the framework for developing information that is  comprehensive, consistent, and comparable through time and space.</a:t>
            </a:r>
            <a:endParaRPr lang="en-US" b="1" dirty="0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A94004C-3A60-4684-AD1F-478F418E94EA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08246" y="3992803"/>
            <a:ext cx="6521450" cy="874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altLang="zh-CN" sz="1600" b="1" dirty="0">
                <a:solidFill>
                  <a:schemeClr val="tx2"/>
                </a:solidFill>
                <a:latin typeface="Calibri" pitchFamily="34" charset="0"/>
              </a:rPr>
              <a:t>The International Recommendations for Water Statistics (IRWS) was designed to assist countries in the implementation of SEEA-Water.  Guidelines are being developed to provide additional support.</a:t>
            </a:r>
          </a:p>
        </p:txBody>
      </p:sp>
      <p:pic>
        <p:nvPicPr>
          <p:cNvPr id="8" name="Picture 18" descr="SEEA-Water_cover_2_Feb_2012_final">
            <a:extLst>
              <a:ext uri="{FF2B5EF4-FFF2-40B4-BE49-F238E27FC236}">
                <a16:creationId xmlns:a16="http://schemas.microsoft.com/office/drawing/2014/main" id="{C0B2B213-50B4-419F-A4F0-04B4A209B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331038">
            <a:off x="485964" y="1904672"/>
            <a:ext cx="1803326" cy="233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IRWS_cover_3_Feb_2012_Final">
            <a:extLst>
              <a:ext uri="{FF2B5EF4-FFF2-40B4-BE49-F238E27FC236}">
                <a16:creationId xmlns:a16="http://schemas.microsoft.com/office/drawing/2014/main" id="{08313B07-1793-4E0E-83A5-E50C4DCF6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897471">
            <a:off x="6000751" y="1923237"/>
            <a:ext cx="1508393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59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Main water tables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478805"/>
            <a:ext cx="8123464" cy="330834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Physical Supply and Use Tables (PSUT) measure, in physical (volume) terms: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1) the flows of water entering the economy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2) the flows of water and wastewater between different economic units within the economy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3) the return flows of water from the economy to the environment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Monetary Supply and Use Tables measure the monetary flows associated with water related products.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Asset Account describes the inland water resources system in terms of stocks and flows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041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we measuring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C6CF1B7-031D-4DA1-A69C-E55377786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242" y="1131866"/>
            <a:ext cx="6660107" cy="455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53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we measuring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4CD231-40AE-4C46-95C7-3A67C6C08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120" y="1075764"/>
            <a:ext cx="7053760" cy="510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22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BBE367-38B5-4E92-9FFD-A6348C3FD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075765"/>
            <a:ext cx="7718206" cy="481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3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589" y="484094"/>
            <a:ext cx="8791073" cy="591670"/>
          </a:xfrm>
        </p:spPr>
        <p:txBody>
          <a:bodyPr/>
          <a:lstStyle/>
          <a:p>
            <a:r>
              <a:rPr lang="en-US" sz="2800" dirty="0"/>
              <a:t>Core tables and combined presentations-water example</a:t>
            </a:r>
            <a:endParaRPr lang="en-GB" altLang="en-US" sz="28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8AB211-30C0-4BCA-B7C9-02A88B16A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5167"/>
            <a:ext cx="9144000" cy="436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38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589" y="484094"/>
            <a:ext cx="8791073" cy="591670"/>
          </a:xfrm>
        </p:spPr>
        <p:txBody>
          <a:bodyPr/>
          <a:lstStyle/>
          <a:p>
            <a:r>
              <a:rPr lang="en-US" sz="2800" dirty="0"/>
              <a:t>Core tables and combined presentations-water example</a:t>
            </a:r>
            <a:endParaRPr lang="en-GB" altLang="en-US" sz="2800" kern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E5F985-7D95-48AC-B27B-CFF2DB210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89" y="1624012"/>
            <a:ext cx="8581274" cy="365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99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180DA-7FDD-47D4-9046-DBDCAADE2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0945"/>
            <a:ext cx="9144000" cy="249611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36DC482-A5D8-40F0-9166-09740BFEE1F6}"/>
              </a:ext>
            </a:extLst>
          </p:cNvPr>
          <p:cNvSpPr txBox="1">
            <a:spLocks/>
          </p:cNvSpPr>
          <p:nvPr/>
        </p:nvSpPr>
        <p:spPr>
          <a:xfrm>
            <a:off x="224589" y="484094"/>
            <a:ext cx="8791073" cy="5916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/>
              <a:t>Core tables and combined presentations-water example</a:t>
            </a:r>
            <a:endParaRPr lang="en-GB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2524667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3D3A38-9438-48C1-8C07-1B10C28EC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4606"/>
            <a:ext cx="9144000" cy="490878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F68777E-8C0E-458D-9FA3-E264C434AF31}"/>
              </a:ext>
            </a:extLst>
          </p:cNvPr>
          <p:cNvSpPr txBox="1">
            <a:spLocks/>
          </p:cNvSpPr>
          <p:nvPr/>
        </p:nvSpPr>
        <p:spPr>
          <a:xfrm>
            <a:off x="224589" y="484094"/>
            <a:ext cx="8791073" cy="5916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/>
              <a:t>Core tables and combined presentations-water example</a:t>
            </a:r>
            <a:endParaRPr lang="en-GB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4059487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1011C0-716B-4BDB-BDFC-C8F4D7BA0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8" y="1105844"/>
            <a:ext cx="8515351" cy="501667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CF0B4BA-B14A-45C2-932E-CD6739FF9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589" y="484094"/>
            <a:ext cx="8791073" cy="591670"/>
          </a:xfrm>
        </p:spPr>
        <p:txBody>
          <a:bodyPr/>
          <a:lstStyle/>
          <a:p>
            <a:r>
              <a:rPr lang="en-US" sz="2800" dirty="0"/>
              <a:t>Core tables and combined presentations-water example</a:t>
            </a:r>
            <a:endParaRPr lang="en-GB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984715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7214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kw.14Xe9ME2n40htWHTZZ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oundedRectangleTex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kw.14Xe9ME2n40htWHTZZQ"/>
</p:tagLst>
</file>

<file path=ppt/theme/theme1.xml><?xml version="1.0" encoding="utf-8"?>
<a:theme xmlns:a="http://schemas.openxmlformats.org/drawingml/2006/main" name="Presentation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b="1" dirty="0" smtClean="0">
            <a:solidFill>
              <a:schemeClr val="bg1"/>
            </a:solidFill>
            <a:latin typeface="News Gothic" panose="02000503040000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ody Slides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7598"/>
      </a:accent1>
      <a:accent2>
        <a:srgbClr val="7AC7DC"/>
      </a:accent2>
      <a:accent3>
        <a:srgbClr val="68A1D7"/>
      </a:accent3>
      <a:accent4>
        <a:srgbClr val="414042"/>
      </a:accent4>
      <a:accent5>
        <a:srgbClr val="E7BF8C"/>
      </a:accent5>
      <a:accent6>
        <a:srgbClr val="DEE787"/>
      </a:accent6>
      <a:hlink>
        <a:srgbClr val="0000FF"/>
      </a:hlink>
      <a:folHlink>
        <a:srgbClr val="800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losing Slides">
  <a:themeElements>
    <a:clrScheme name="Custom 1">
      <a:dk1>
        <a:srgbClr val="286689"/>
      </a:dk1>
      <a:lt1>
        <a:sysClr val="window" lastClr="FFFFFF"/>
      </a:lt1>
      <a:dk2>
        <a:srgbClr val="3B3B3C"/>
      </a:dk2>
      <a:lt2>
        <a:srgbClr val="E7E6E6"/>
      </a:lt2>
      <a:accent1>
        <a:srgbClr val="276385"/>
      </a:accent1>
      <a:accent2>
        <a:srgbClr val="6EBCD3"/>
      </a:accent2>
      <a:accent3>
        <a:srgbClr val="5C90CD"/>
      </a:accent3>
      <a:accent4>
        <a:srgbClr val="DFB37D"/>
      </a:accent4>
      <a:accent5>
        <a:srgbClr val="D6E478"/>
      </a:accent5>
      <a:accent6>
        <a:srgbClr val="DCDCDF"/>
      </a:accent6>
      <a:hlink>
        <a:srgbClr val="3B3B3C"/>
      </a:hlink>
      <a:folHlink>
        <a:srgbClr val="3B3B3C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546</TotalTime>
  <Words>257</Words>
  <Application>Microsoft Office PowerPoint</Application>
  <PresentationFormat>On-screen Show (4:3)</PresentationFormat>
  <Paragraphs>41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宋体</vt:lpstr>
      <vt:lpstr>Arial</vt:lpstr>
      <vt:lpstr>Calibri</vt:lpstr>
      <vt:lpstr>Calibri Light</vt:lpstr>
      <vt:lpstr>Franklin Gothic Book</vt:lpstr>
      <vt:lpstr>Franklin Gothic Medium</vt:lpstr>
      <vt:lpstr>News Gothic</vt:lpstr>
      <vt:lpstr>Palatino Linotype</vt:lpstr>
      <vt:lpstr>华文隶书</vt:lpstr>
      <vt:lpstr>Times New Roman</vt:lpstr>
      <vt:lpstr>Wingdings</vt:lpstr>
      <vt:lpstr>Presentation1</vt:lpstr>
      <vt:lpstr>Title Slides</vt:lpstr>
      <vt:lpstr>Dividers</vt:lpstr>
      <vt:lpstr>Body Slides</vt:lpstr>
      <vt:lpstr>Closing Slides</vt:lpstr>
      <vt:lpstr>PowerPoint Presentation</vt:lpstr>
      <vt:lpstr>A quick overview of water accounts</vt:lpstr>
      <vt:lpstr>Contents</vt:lpstr>
      <vt:lpstr>Water accounting overview</vt:lpstr>
      <vt:lpstr>Main water tables</vt:lpstr>
      <vt:lpstr>What are we measuring</vt:lpstr>
      <vt:lpstr>What are we measuring</vt:lpstr>
      <vt:lpstr>An example</vt:lpstr>
      <vt:lpstr>Core tables and combined presentations-water example</vt:lpstr>
      <vt:lpstr>Core tables and combined presentations-water example</vt:lpstr>
      <vt:lpstr>PowerPoint Presentation</vt:lpstr>
      <vt:lpstr>PowerPoint Presentation</vt:lpstr>
      <vt:lpstr>Core tables and combined presentations-water example</vt:lpstr>
      <vt:lpstr>PowerPoint Presentation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Leila Rohd-Thomsen</dc:creator>
  <cp:lastModifiedBy>sokolvako</cp:lastModifiedBy>
  <cp:revision>32</cp:revision>
  <cp:lastPrinted>2015-10-27T14:47:29Z</cp:lastPrinted>
  <dcterms:created xsi:type="dcterms:W3CDTF">2015-10-08T20:30:23Z</dcterms:created>
  <dcterms:modified xsi:type="dcterms:W3CDTF">2017-12-11T20:58:36Z</dcterms:modified>
</cp:coreProperties>
</file>