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notesMasterIdLst>
    <p:notesMasterId r:id="rId17"/>
  </p:notesMasterIdLst>
  <p:sldIdLst>
    <p:sldId id="256" r:id="rId2"/>
    <p:sldId id="265" r:id="rId3"/>
    <p:sldId id="258" r:id="rId4"/>
    <p:sldId id="276" r:id="rId5"/>
    <p:sldId id="275" r:id="rId6"/>
    <p:sldId id="277" r:id="rId7"/>
    <p:sldId id="266" r:id="rId8"/>
    <p:sldId id="267" r:id="rId9"/>
    <p:sldId id="268" r:id="rId10"/>
    <p:sldId id="269" r:id="rId11"/>
    <p:sldId id="270" r:id="rId12"/>
    <p:sldId id="278" r:id="rId13"/>
    <p:sldId id="279" r:id="rId14"/>
    <p:sldId id="274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100" d="100"/>
          <a:sy n="100" d="100"/>
        </p:scale>
        <p:origin x="468" y="-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8BC15-2433-4059-AA90-5ED0C6546649}" type="datetimeFigureOut">
              <a:rPr lang="en-ZA" smtClean="0"/>
              <a:t>2017-12-11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7569F-7557-415D-B78C-D042F60273F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41466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72085" y="3337560"/>
            <a:ext cx="8640064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77400" y="1544812"/>
            <a:ext cx="8640064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F06D-45FF-42B3-AD4B-CA3A94057E54}" type="datetimeFigureOut">
              <a:rPr lang="en-ZA" smtClean="0"/>
              <a:t>2017-12-11</a:t>
            </a:fld>
            <a:endParaRPr lang="en-Z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63D3-4CCA-4782-A57B-73295E6A19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66591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F06D-45FF-42B3-AD4B-CA3A94057E54}" type="datetimeFigureOut">
              <a:rPr lang="en-ZA" smtClean="0"/>
              <a:t>2017-12-11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63D3-4CCA-4782-A57B-73295E6A19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20543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8140701" y="0"/>
            <a:ext cx="40513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83838"/>
            <a:ext cx="88392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485800"/>
            <a:ext cx="88392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F06D-45FF-42B3-AD4B-CA3A94057E54}" type="datetimeFigureOut">
              <a:rPr lang="en-ZA" smtClean="0"/>
              <a:t>2017-12-11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63D3-4CCA-4782-A57B-73295E6A19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05575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9600" y="1600201"/>
            <a:ext cx="48768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F06D-45FF-42B3-AD4B-CA3A94057E54}" type="datetimeFigureOut">
              <a:rPr lang="en-ZA" smtClean="0"/>
              <a:t>2017-12-11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63D3-4CCA-4782-A57B-73295E6A19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32709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86400"/>
            <a:ext cx="5386917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5486400"/>
            <a:ext cx="5389033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516912"/>
            <a:ext cx="5386917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516912"/>
            <a:ext cx="5389033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F06D-45FF-42B3-AD4B-CA3A94057E54}" type="datetimeFigureOut">
              <a:rPr lang="en-ZA" smtClean="0"/>
              <a:t>2017-12-11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63D3-4CCA-4782-A57B-73295E6A19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73768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9960864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F06D-45FF-42B3-AD4B-CA3A94057E54}" type="datetimeFigureOut">
              <a:rPr lang="en-ZA" smtClean="0"/>
              <a:t>2017-12-11</a:t>
            </a:fld>
            <a:endParaRPr lang="en-ZA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54E63D3-4CCA-4782-A57B-73295E6A19C3}" type="slidenum">
              <a:rPr lang="en-ZA" smtClean="0"/>
              <a:t>‹#›</a:t>
            </a:fld>
            <a:endParaRPr lang="en-Z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0833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F06D-45FF-42B3-AD4B-CA3A94057E54}" type="datetimeFigureOut">
              <a:rPr lang="en-ZA" smtClean="0"/>
              <a:t>2017-12-11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63D3-4CCA-4782-A57B-73295E6A19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79202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5528"/>
            <a:ext cx="42672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214424"/>
            <a:ext cx="36576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94488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F06D-45FF-42B3-AD4B-CA3A94057E54}" type="datetimeFigureOut">
              <a:rPr lang="en-ZA" smtClean="0"/>
              <a:t>2017-12-11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75264" y="6422065"/>
            <a:ext cx="1016000" cy="365125"/>
          </a:xfrm>
        </p:spPr>
        <p:txBody>
          <a:bodyPr/>
          <a:lstStyle/>
          <a:p>
            <a:fld id="{554E63D3-4CCA-4782-A57B-73295E6A19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2611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8976" y="1705709"/>
            <a:ext cx="4071824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20837" y="1019907"/>
            <a:ext cx="54864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08979" y="2998765"/>
            <a:ext cx="4071821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422065"/>
            <a:ext cx="2844800" cy="365125"/>
          </a:xfrm>
        </p:spPr>
        <p:txBody>
          <a:bodyPr/>
          <a:lstStyle/>
          <a:p>
            <a:fld id="{046DF06D-45FF-42B3-AD4B-CA3A94057E54}" type="datetimeFigureOut">
              <a:rPr lang="en-ZA" smtClean="0"/>
              <a:t>2017-12-11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63D3-4CCA-4782-A57B-73295E6A19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34399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F06D-45FF-42B3-AD4B-CA3A94057E54}" type="datetimeFigureOut">
              <a:rPr lang="en-ZA" smtClean="0"/>
              <a:t>2017-12-11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63D3-4CCA-4782-A57B-73295E6A19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5964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DF06D-45FF-42B3-AD4B-CA3A94057E54}" type="datetimeFigureOut">
              <a:rPr lang="en-ZA" smtClean="0"/>
              <a:t>2017-12-11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E63D3-4CCA-4782-A57B-73295E6A19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41659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12192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9753600" y="0"/>
            <a:ext cx="24384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995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422065"/>
            <a:ext cx="28448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46DF06D-45FF-42B3-AD4B-CA3A94057E54}" type="datetimeFigureOut">
              <a:rPr lang="en-ZA" smtClean="0"/>
              <a:t>2017-12-11</a:t>
            </a:fld>
            <a:endParaRPr lang="en-Z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165600" y="6422065"/>
            <a:ext cx="38608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871200" y="642206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54E63D3-4CCA-4782-A57B-73295E6A19C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450335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20935" y="2417782"/>
            <a:ext cx="2561758" cy="443348"/>
          </a:xfrm>
        </p:spPr>
        <p:txBody>
          <a:bodyPr/>
          <a:lstStyle/>
          <a:p>
            <a:r>
              <a:rPr lang="en-ZA" dirty="0"/>
              <a:t>BOTSWANA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97117" y="1692277"/>
            <a:ext cx="8005417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ZA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EXPERIENCE SHARING ON COMPILATION OF WATER ACCOUNTS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87238" y="753878"/>
            <a:ext cx="8011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800" dirty="0" smtClean="0"/>
              <a:t>Department of Water Affairs</a:t>
            </a:r>
            <a:endParaRPr lang="en-Z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20935" y="3398667"/>
            <a:ext cx="2774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By Ireen Madilola</a:t>
            </a:r>
            <a:endParaRPr lang="en-ZA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558544"/>
            <a:ext cx="6982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Regional </a:t>
            </a:r>
            <a:r>
              <a:rPr lang="en-US" dirty="0" smtClean="0"/>
              <a:t>Workshop </a:t>
            </a:r>
            <a:r>
              <a:rPr lang="en-US" dirty="0"/>
              <a:t>on E</a:t>
            </a:r>
            <a:r>
              <a:rPr lang="en-US" dirty="0" smtClean="0"/>
              <a:t>nvironmental </a:t>
            </a:r>
            <a:r>
              <a:rPr lang="en-US" dirty="0"/>
              <a:t>E</a:t>
            </a:r>
            <a:r>
              <a:rPr lang="en-US" dirty="0" smtClean="0"/>
              <a:t>conomic </a:t>
            </a:r>
            <a:r>
              <a:rPr lang="en-US" dirty="0"/>
              <a:t>A</a:t>
            </a:r>
            <a:r>
              <a:rPr lang="en-US" dirty="0" smtClean="0"/>
              <a:t>ccounting</a:t>
            </a:r>
          </a:p>
          <a:p>
            <a:r>
              <a:rPr lang="en-US" dirty="0" smtClean="0"/>
              <a:t>Nairobi</a:t>
            </a:r>
          </a:p>
          <a:p>
            <a:r>
              <a:rPr lang="en-US" dirty="0" smtClean="0"/>
              <a:t>11-13 December 2017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066153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1935" y="205780"/>
            <a:ext cx="7467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Trebuchet MS" pitchFamily="34" charset="0"/>
              </a:rPr>
              <a:t>PRESENTATION LAYOUT</a:t>
            </a:r>
            <a:endParaRPr lang="en-US" sz="4000" b="1" dirty="0">
              <a:latin typeface="Trebuchet MS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4164" y="1691680"/>
            <a:ext cx="8147248" cy="4718645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rebuchet MS" pitchFamily="34" charset="0"/>
              </a:rPr>
              <a:t>Background (</a:t>
            </a:r>
            <a:r>
              <a:rPr lang="en-US" sz="2800" dirty="0" err="1" smtClean="0">
                <a:latin typeface="Trebuchet MS" pitchFamily="34" charset="0"/>
              </a:rPr>
              <a:t>NCA,W.A</a:t>
            </a:r>
            <a:r>
              <a:rPr lang="en-US" sz="2800" dirty="0" smtClean="0">
                <a:latin typeface="Trebuchet MS" pitchFamily="34" charset="0"/>
              </a:rPr>
              <a:t>)</a:t>
            </a:r>
          </a:p>
          <a:p>
            <a:r>
              <a:rPr lang="en-US" sz="2800" dirty="0" smtClean="0">
                <a:latin typeface="Trebuchet MS" pitchFamily="34" charset="0"/>
              </a:rPr>
              <a:t>Setup – </a:t>
            </a:r>
            <a:r>
              <a:rPr lang="en-US" sz="2800" dirty="0" err="1" smtClean="0">
                <a:latin typeface="Trebuchet MS" pitchFamily="34" charset="0"/>
              </a:rPr>
              <a:t>W.A</a:t>
            </a:r>
            <a:r>
              <a:rPr lang="en-US" sz="2800" dirty="0" smtClean="0">
                <a:latin typeface="Trebuchet MS" pitchFamily="34" charset="0"/>
              </a:rPr>
              <a:t> Technical Working Group</a:t>
            </a:r>
          </a:p>
          <a:p>
            <a:r>
              <a:rPr lang="en-US" sz="2800" dirty="0" smtClean="0">
                <a:latin typeface="Trebuchet MS" pitchFamily="34" charset="0"/>
              </a:rPr>
              <a:t>Main data providers</a:t>
            </a:r>
          </a:p>
          <a:p>
            <a:r>
              <a:rPr lang="en-US" sz="2800" dirty="0" smtClean="0">
                <a:latin typeface="Trebuchet MS" pitchFamily="34" charset="0"/>
              </a:rPr>
              <a:t>Progress made</a:t>
            </a:r>
            <a:endParaRPr lang="en-US" sz="2800" dirty="0">
              <a:latin typeface="Trebuchet MS" pitchFamily="34" charset="0"/>
            </a:endParaRPr>
          </a:p>
          <a:p>
            <a:r>
              <a:rPr lang="en-US" sz="2800" dirty="0" smtClean="0">
                <a:latin typeface="Trebuchet MS" pitchFamily="34" charset="0"/>
              </a:rPr>
              <a:t>Contributing factors</a:t>
            </a:r>
            <a:endParaRPr lang="en-US" sz="2800" dirty="0">
              <a:latin typeface="Trebuchet MS" pitchFamily="34" charset="0"/>
            </a:endParaRPr>
          </a:p>
          <a:p>
            <a:r>
              <a:rPr lang="en-US" sz="2800" dirty="0">
                <a:latin typeface="Trebuchet MS" pitchFamily="34" charset="0"/>
              </a:rPr>
              <a:t>Usage/benefits of water accounts</a:t>
            </a:r>
          </a:p>
          <a:p>
            <a:r>
              <a:rPr lang="en-US" sz="2800" dirty="0" smtClean="0">
                <a:latin typeface="Trebuchet MS" pitchFamily="34" charset="0"/>
              </a:rPr>
              <a:t>Challenges</a:t>
            </a:r>
          </a:p>
          <a:p>
            <a:r>
              <a:rPr lang="en-US" sz="2800" dirty="0" smtClean="0">
                <a:latin typeface="Trebuchet MS" pitchFamily="34" charset="0"/>
              </a:rPr>
              <a:t>Botswana National plan on NCA</a:t>
            </a:r>
            <a:endParaRPr lang="en-US" sz="2800" dirty="0">
              <a:latin typeface="Trebuchet MS" pitchFamily="34" charset="0"/>
            </a:endParaRPr>
          </a:p>
          <a:p>
            <a:r>
              <a:rPr lang="en-US" sz="2800" dirty="0">
                <a:latin typeface="Trebuchet MS" pitchFamily="34" charset="0"/>
              </a:rPr>
              <a:t>Roadmap</a:t>
            </a:r>
          </a:p>
        </p:txBody>
      </p:sp>
      <p:pic>
        <p:nvPicPr>
          <p:cNvPr id="4" name="Picture 2" descr="C:\Users\dgalegane\Pictures\KGM PICs\profile pics\IMG_1188 copy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0"/>
          <a:stretch/>
        </p:blipFill>
        <p:spPr bwMode="auto">
          <a:xfrm>
            <a:off x="8544892" y="3998462"/>
            <a:ext cx="365749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998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BACKGROUND</a:t>
            </a:r>
            <a:endParaRPr lang="en-Z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611" y="1417638"/>
            <a:ext cx="11254680" cy="50974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800" dirty="0" smtClean="0"/>
              <a:t>In 2012:</a:t>
            </a:r>
          </a:p>
          <a:p>
            <a:pPr algn="just"/>
            <a:r>
              <a:rPr lang="en-US" sz="1800" dirty="0" smtClean="0"/>
              <a:t>Botswana partnered with </a:t>
            </a:r>
            <a:r>
              <a:rPr lang="en-US" sz="1800" dirty="0"/>
              <a:t>World Bank to develop </a:t>
            </a:r>
            <a:r>
              <a:rPr lang="en-US" sz="1800" dirty="0" smtClean="0"/>
              <a:t>Natural Capital Accounts </a:t>
            </a:r>
            <a:r>
              <a:rPr lang="en-US" sz="1800" dirty="0"/>
              <a:t>under the Wealth Accounting and Valuation of Ecosystem Services (WAVES) </a:t>
            </a:r>
            <a:r>
              <a:rPr lang="en-US" sz="1800" dirty="0" err="1" smtClean="0"/>
              <a:t>programme</a:t>
            </a:r>
            <a:r>
              <a:rPr lang="en-US" sz="1800" dirty="0" smtClean="0"/>
              <a:t>.</a:t>
            </a:r>
            <a:endParaRPr lang="en-US" sz="1800" dirty="0"/>
          </a:p>
          <a:p>
            <a:pPr marL="285750" indent="-285750" algn="just"/>
            <a:r>
              <a:rPr lang="en-US" sz="1800" dirty="0" smtClean="0"/>
              <a:t>Botswana </a:t>
            </a:r>
            <a:r>
              <a:rPr lang="en-US" sz="1800" dirty="0"/>
              <a:t>Economic Advisory Council (</a:t>
            </a:r>
            <a:r>
              <a:rPr lang="en-US" sz="1800" dirty="0" err="1"/>
              <a:t>BEAC</a:t>
            </a:r>
            <a:r>
              <a:rPr lang="en-US" sz="1800" dirty="0"/>
              <a:t>)  prioritized the up-dating </a:t>
            </a:r>
            <a:r>
              <a:rPr lang="en-US" sz="1800" dirty="0" smtClean="0"/>
              <a:t>of </a:t>
            </a:r>
            <a:r>
              <a:rPr lang="en-US" sz="1800" dirty="0"/>
              <a:t>water accounts . </a:t>
            </a:r>
          </a:p>
          <a:p>
            <a:pPr marL="285750" indent="-285750" algn="just"/>
            <a:r>
              <a:rPr lang="en-US" sz="1800" dirty="0" smtClean="0"/>
              <a:t>Botswana committed </a:t>
            </a:r>
            <a:r>
              <a:rPr lang="en-US" sz="1800" dirty="0"/>
              <a:t>itself to natural capital accounting in  the Gaborone Declaration on Sustainability in Africa (</a:t>
            </a:r>
            <a:r>
              <a:rPr lang="en-US" sz="1800" dirty="0" err="1"/>
              <a:t>GDSA</a:t>
            </a:r>
            <a:r>
              <a:rPr lang="en-US" sz="1800" dirty="0"/>
              <a:t>). </a:t>
            </a:r>
          </a:p>
          <a:p>
            <a:pPr marL="285750" indent="-285750" algn="just"/>
            <a:r>
              <a:rPr lang="en-US" sz="1800" dirty="0" err="1"/>
              <a:t>DWA</a:t>
            </a:r>
            <a:r>
              <a:rPr lang="en-US" sz="1800" dirty="0"/>
              <a:t> with technical assistance from </a:t>
            </a:r>
            <a:r>
              <a:rPr lang="en-US" sz="1800" dirty="0" smtClean="0"/>
              <a:t>the local consultant (CAR) </a:t>
            </a:r>
            <a:r>
              <a:rPr lang="en-US" sz="1800" dirty="0"/>
              <a:t>started the </a:t>
            </a:r>
            <a:r>
              <a:rPr lang="en-US" sz="1800" dirty="0" smtClean="0"/>
              <a:t>Water </a:t>
            </a:r>
            <a:r>
              <a:rPr lang="en-US" sz="1800" dirty="0"/>
              <a:t>Accounting </a:t>
            </a:r>
            <a:r>
              <a:rPr lang="en-US" sz="1800" dirty="0" smtClean="0"/>
              <a:t>Project in 3 phases: </a:t>
            </a:r>
            <a:endParaRPr lang="en-US" sz="1800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1800" dirty="0"/>
              <a:t>Phase 1 (September – November 2012): preliminary account construction and analysis;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1800" dirty="0"/>
              <a:t>Phase 2 (December 2012 – June 2013): </a:t>
            </a:r>
            <a:r>
              <a:rPr lang="en-US" sz="1800" dirty="0" smtClean="0"/>
              <a:t>Development </a:t>
            </a:r>
            <a:r>
              <a:rPr lang="en-US" sz="1800" dirty="0"/>
              <a:t>of a road map towards full institutionalization of water accounts at </a:t>
            </a:r>
            <a:r>
              <a:rPr lang="en-US" sz="1800" dirty="0" err="1" smtClean="0"/>
              <a:t>DWA</a:t>
            </a:r>
            <a:r>
              <a:rPr lang="en-US" sz="1800" dirty="0" smtClean="0"/>
              <a:t>.</a:t>
            </a:r>
            <a:endParaRPr lang="en-US" sz="1800" dirty="0"/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en-US" sz="1800" dirty="0"/>
              <a:t>Phase 3: (July 2013 – June 2016): full institutionalization, up-dating and expansion of water accounts and ensuring full integration of results in National Development Plan (</a:t>
            </a:r>
            <a:r>
              <a:rPr lang="en-US" sz="1800" dirty="0" err="1"/>
              <a:t>NDP</a:t>
            </a:r>
            <a:r>
              <a:rPr lang="en-US" sz="1800" dirty="0"/>
              <a:t>) 11.</a:t>
            </a:r>
          </a:p>
          <a:p>
            <a:pPr marL="285750" indent="-285750" algn="just"/>
            <a:r>
              <a:rPr lang="en-ZA" sz="1800" dirty="0"/>
              <a:t>February 2016: </a:t>
            </a:r>
            <a:r>
              <a:rPr lang="en-ZA" sz="1800" dirty="0" smtClean="0"/>
              <a:t>Consultant contract ended. Water Accounts fully institutionalised in </a:t>
            </a:r>
            <a:r>
              <a:rPr lang="en-ZA" sz="1800" dirty="0" err="1" smtClean="0"/>
              <a:t>DWA</a:t>
            </a:r>
            <a:r>
              <a:rPr lang="en-ZA" sz="1800" dirty="0" smtClean="0"/>
              <a:t> and updated annually. </a:t>
            </a:r>
          </a:p>
          <a:p>
            <a:pPr marL="0" indent="0" algn="just">
              <a:buNone/>
            </a:pPr>
            <a:r>
              <a:rPr lang="en-ZA" sz="1800" dirty="0" smtClean="0"/>
              <a:t>Current Focus: Stock Accounts, Physical use and supply accounts and Partial Monetary accounts</a:t>
            </a:r>
            <a:endParaRPr lang="en-ZA" sz="1800" dirty="0"/>
          </a:p>
        </p:txBody>
      </p:sp>
    </p:spTree>
    <p:extLst>
      <p:ext uri="{BB962C8B-B14F-4D97-AF65-F5344CB8AC3E}">
        <p14:creationId xmlns:p14="http://schemas.microsoft.com/office/powerpoint/2010/main" val="2025051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291" y="-109892"/>
            <a:ext cx="4897582" cy="1143000"/>
          </a:xfrm>
        </p:spPr>
        <p:txBody>
          <a:bodyPr>
            <a:normAutofit/>
          </a:bodyPr>
          <a:lstStyle/>
          <a:p>
            <a:r>
              <a:rPr lang="en-ZA" sz="4400" dirty="0" err="1" smtClean="0"/>
              <a:t>NCA</a:t>
            </a:r>
            <a:r>
              <a:rPr lang="en-ZA" sz="4400" dirty="0" smtClean="0"/>
              <a:t> IN BOTSWANA</a:t>
            </a:r>
            <a:endParaRPr lang="en-ZA" sz="4400" dirty="0"/>
          </a:p>
        </p:txBody>
      </p:sp>
      <p:grpSp>
        <p:nvGrpSpPr>
          <p:cNvPr id="4" name="Group 3"/>
          <p:cNvGrpSpPr/>
          <p:nvPr/>
        </p:nvGrpSpPr>
        <p:grpSpPr>
          <a:xfrm>
            <a:off x="412173" y="1043564"/>
            <a:ext cx="11224235" cy="5798709"/>
            <a:chOff x="1355090" y="1045210"/>
            <a:chExt cx="6433820" cy="4767580"/>
          </a:xfrm>
        </p:grpSpPr>
        <p:sp>
          <p:nvSpPr>
            <p:cNvPr id="5" name="Rounded Rectangle 4"/>
            <p:cNvSpPr/>
            <p:nvPr/>
          </p:nvSpPr>
          <p:spPr>
            <a:xfrm>
              <a:off x="2118360" y="2230120"/>
              <a:ext cx="3495040" cy="779145"/>
            </a:xfrm>
            <a:prstGeom prst="roundRect">
              <a:avLst/>
            </a:prstGeom>
            <a:solidFill>
              <a:srgbClr val="D0BE40">
                <a:lumMod val="20000"/>
                <a:lumOff val="80000"/>
              </a:srgbClr>
            </a:solidFill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Division of Economic &amp; Financial Policy</a:t>
              </a:r>
            </a:p>
            <a:p>
              <a:pPr marL="342900" marR="0" lvl="0" indent="-3429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Symbol"/>
                <a:buBlip>
                  <a:blip r:embed="rId2"/>
                </a:buBlip>
                <a:tabLst>
                  <a:tab pos="180340" algn="l"/>
                  <a:tab pos="270510" algn="l"/>
                  <a:tab pos="450215" algn="l"/>
                  <a:tab pos="630555" algn="l"/>
                </a:tabLst>
                <a:defRPr/>
              </a:pPr>
              <a:r>
                <a:rPr kumimoji="0" lang="en-ZA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Secretary for Economic &amp; Financial Policy</a:t>
              </a:r>
              <a:endParaRPr kumimoji="0" lang="en-Z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  <a:p>
              <a:pPr marL="342900" marR="0" lvl="0" indent="-3429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Symbol"/>
                <a:buBlip>
                  <a:blip r:embed="rId2"/>
                </a:buBlip>
                <a:tabLst>
                  <a:tab pos="270510" algn="l"/>
                </a:tabLst>
                <a:defRPr/>
              </a:pPr>
              <a:r>
                <a:rPr kumimoji="0" lang="en-ZA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Deputy Secretary, Macroeconomic Policy (Chairman of WAVES National Steering</a:t>
              </a:r>
              <a:r>
                <a:rPr kumimoji="0" lang="en-ZA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 </a:t>
              </a:r>
              <a:r>
                <a:rPr kumimoji="0" lang="en-ZA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Committee)</a:t>
              </a:r>
              <a:endParaRPr kumimoji="0" lang="en-Z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275705" y="1210945"/>
              <a:ext cx="1510665" cy="937895"/>
            </a:xfrm>
            <a:prstGeom prst="roundRect">
              <a:avLst/>
            </a:prstGeom>
            <a:solidFill>
              <a:srgbClr val="99FF66"/>
            </a:solidFill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4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World Bank </a:t>
              </a:r>
              <a:endParaRPr kumimoji="0" lang="en-ZA" sz="1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1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WAVES Program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1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 (Liaison on policy &amp; technical support)</a:t>
              </a: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466340" y="1045210"/>
              <a:ext cx="2465070" cy="987425"/>
            </a:xfrm>
            <a:prstGeom prst="roundRect">
              <a:avLst/>
            </a:prstGeom>
            <a:solidFill>
              <a:srgbClr val="D0BE40">
                <a:lumMod val="20000"/>
                <a:lumOff val="80000"/>
              </a:srgbClr>
            </a:solidFill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6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Botswana </a:t>
              </a:r>
              <a:endParaRPr kumimoji="0" lang="en-ZA" sz="1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MFDP-Permanent Secretary </a:t>
              </a:r>
              <a:endParaRPr kumimoji="0" lang="en-ZA" sz="1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0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Liaison &amp; coordination of WAVES at</a:t>
              </a:r>
              <a:r>
                <a:rPr kumimoji="0" lang="en-ZA" sz="12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 </a:t>
              </a:r>
              <a:r>
                <a:rPr kumimoji="0" lang="en-ZA" sz="10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national level</a:t>
              </a:r>
              <a:endParaRPr kumimoji="0" lang="en-ZA" sz="1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1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 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157730" y="3282950"/>
              <a:ext cx="3358515" cy="960120"/>
            </a:xfrm>
            <a:prstGeom prst="roundRect">
              <a:avLst/>
            </a:prstGeom>
            <a:solidFill>
              <a:srgbClr val="D0BE40">
                <a:lumMod val="20000"/>
                <a:lumOff val="80000"/>
              </a:srgbClr>
            </a:solidFill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0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Macroeconomic Policy Section</a:t>
              </a:r>
              <a:endParaRPr kumimoji="0" lang="en-ZA" sz="1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  <a:p>
              <a:pPr marL="342900" marR="0" lvl="0" indent="-3429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Symbol"/>
                <a:buBlip>
                  <a:blip r:embed="rId2"/>
                </a:buBlip>
                <a:tabLst/>
                <a:defRPr/>
              </a:pPr>
              <a:r>
                <a:rPr kumimoji="0" lang="en-ZA" sz="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 </a:t>
              </a:r>
              <a:r>
                <a:rPr kumimoji="0" lang="en-ZA" sz="9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Natural Capital Accounting Unit </a:t>
              </a:r>
              <a:r>
                <a:rPr kumimoji="0" lang="en-ZA" sz="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(Secretariat &amp; coordination of WAVES-Botswana + other Macro Policy Sectional functions)</a:t>
              </a:r>
              <a:endParaRPr kumimoji="0" lang="en-ZA" sz="1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  <a:p>
              <a:pPr marL="342900" marR="0" lvl="0" indent="-3429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Symbol"/>
                <a:buBlip>
                  <a:blip r:embed="rId2"/>
                </a:buBlip>
                <a:tabLst/>
                <a:defRPr/>
              </a:pPr>
              <a:r>
                <a:rPr kumimoji="0" lang="en-ZA" sz="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 </a:t>
              </a:r>
              <a:r>
                <a:rPr kumimoji="0" lang="en-ZA" sz="900" b="1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Chief Economist, Assistant Economist, Intern (3)</a:t>
              </a:r>
              <a:endParaRPr kumimoji="0" lang="en-ZA" sz="1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  <a:p>
              <a:pPr marL="342900" marR="0" lvl="0" indent="-3429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Symbol"/>
                <a:buBlip>
                  <a:blip r:embed="rId2"/>
                </a:buBlip>
                <a:tabLst/>
                <a:defRPr/>
              </a:pPr>
              <a:r>
                <a:rPr kumimoji="0" lang="en-ZA" sz="9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World Bank contracted WAVES Advisor</a:t>
              </a:r>
              <a:endParaRPr kumimoji="0" lang="en-ZA" sz="1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588760" y="4812665"/>
              <a:ext cx="1200150" cy="1000125"/>
            </a:xfrm>
            <a:prstGeom prst="roundRect">
              <a:avLst>
                <a:gd name="adj" fmla="val 17311"/>
              </a:avLst>
            </a:prstGeom>
            <a:solidFill>
              <a:srgbClr val="ECE9C6"/>
            </a:solidFill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Macroeconomic Indicators of Sustainability</a:t>
              </a:r>
              <a:endParaRPr kumimoji="0" lang="en-Z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Macroeconomic Policy Section</a:t>
              </a:r>
              <a:endParaRPr kumimoji="0" lang="en-Z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207635" y="4809490"/>
              <a:ext cx="1311910" cy="914400"/>
            </a:xfrm>
            <a:prstGeom prst="roundRect">
              <a:avLst/>
            </a:prstGeom>
            <a:solidFill>
              <a:srgbClr val="ECE9C6"/>
            </a:solidFill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Tourism Sector Statistics Committee/</a:t>
              </a:r>
              <a:r>
                <a:rPr kumimoji="0" lang="en-ZA" sz="1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TWG</a:t>
              </a:r>
              <a:endParaRPr kumimoji="0" lang="en-Z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Department of Tourism</a:t>
              </a:r>
              <a:endParaRPr kumimoji="0" lang="en-Z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3978275" y="4799330"/>
              <a:ext cx="1113790" cy="975360"/>
            </a:xfrm>
            <a:prstGeom prst="roundRect">
              <a:avLst/>
            </a:prstGeom>
            <a:solidFill>
              <a:srgbClr val="ECE9C6"/>
            </a:solidFill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Mineral Accounts </a:t>
              </a:r>
              <a:r>
                <a:rPr kumimoji="0" lang="en-ZA" sz="1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TWG</a:t>
              </a:r>
              <a:endParaRPr kumimoji="0" lang="en-Z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ZA" sz="900" kern="0" dirty="0" smtClean="0">
                  <a:solidFill>
                    <a:prstClr val="black"/>
                  </a:solidFill>
                  <a:latin typeface="Book Antiqua"/>
                  <a:ea typeface="Calibri"/>
                  <a:cs typeface="Times New Roman"/>
                </a:rPr>
                <a:t>Botswana Geoscience Institute</a:t>
              </a:r>
              <a:endParaRPr kumimoji="0" lang="en-Z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715260" y="4797425"/>
              <a:ext cx="1145540" cy="969645"/>
            </a:xfrm>
            <a:prstGeom prst="roundRect">
              <a:avLst/>
            </a:prstGeom>
            <a:solidFill>
              <a:srgbClr val="ECE9C6"/>
            </a:solidFill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Energy Accounts </a:t>
              </a:r>
              <a:r>
                <a:rPr kumimoji="0" lang="en-ZA" sz="10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TWG</a:t>
              </a:r>
              <a:endParaRPr kumimoji="0" lang="en-Z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Department of Energy – </a:t>
              </a:r>
              <a:r>
                <a:rPr kumimoji="0" lang="en-ZA" sz="800" b="1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Modelling &amp; Statistics Unit</a:t>
              </a:r>
              <a:endParaRPr kumimoji="0" lang="en-ZA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355090" y="4792345"/>
              <a:ext cx="1270635" cy="914400"/>
            </a:xfrm>
            <a:prstGeom prst="roundRect">
              <a:avLst/>
            </a:prstGeom>
            <a:solidFill>
              <a:srgbClr val="ECE9C6"/>
            </a:solidFill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Water Accounts TWG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Department of Water Affairs – (</a:t>
              </a:r>
              <a:r>
                <a:rPr kumimoji="0" lang="en-ZA" sz="12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Water Accounting Unit</a:t>
              </a:r>
              <a:r>
                <a:rPr kumimoji="0" lang="en-ZA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)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1952954" y="4467225"/>
              <a:ext cx="0" cy="333375"/>
            </a:xfrm>
            <a:prstGeom prst="line">
              <a:avLst/>
            </a:prstGeom>
            <a:noFill/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</p:cxnSp>
        <p:cxnSp>
          <p:nvCxnSpPr>
            <p:cNvPr id="15" name="Straight Connector 14"/>
            <p:cNvCxnSpPr/>
            <p:nvPr/>
          </p:nvCxnSpPr>
          <p:spPr>
            <a:xfrm>
              <a:off x="3213100" y="4464685"/>
              <a:ext cx="0" cy="327660"/>
            </a:xfrm>
            <a:prstGeom prst="line">
              <a:avLst/>
            </a:prstGeom>
            <a:noFill/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</p:cxnSp>
        <p:cxnSp>
          <p:nvCxnSpPr>
            <p:cNvPr id="16" name="Straight Connector 15"/>
            <p:cNvCxnSpPr/>
            <p:nvPr/>
          </p:nvCxnSpPr>
          <p:spPr>
            <a:xfrm>
              <a:off x="4406265" y="4473287"/>
              <a:ext cx="0" cy="332740"/>
            </a:xfrm>
            <a:prstGeom prst="line">
              <a:avLst/>
            </a:prstGeom>
            <a:noFill/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</p:cxnSp>
        <p:cxnSp>
          <p:nvCxnSpPr>
            <p:cNvPr id="17" name="Straight Connector 16"/>
            <p:cNvCxnSpPr/>
            <p:nvPr/>
          </p:nvCxnSpPr>
          <p:spPr>
            <a:xfrm>
              <a:off x="5682615" y="4479290"/>
              <a:ext cx="7620" cy="333375"/>
            </a:xfrm>
            <a:prstGeom prst="line">
              <a:avLst/>
            </a:prstGeom>
            <a:noFill/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</p:cxnSp>
        <p:cxnSp>
          <p:nvCxnSpPr>
            <p:cNvPr id="18" name="Straight Connector 17"/>
            <p:cNvCxnSpPr/>
            <p:nvPr/>
          </p:nvCxnSpPr>
          <p:spPr>
            <a:xfrm flipH="1">
              <a:off x="7083425" y="4467225"/>
              <a:ext cx="1" cy="332105"/>
            </a:xfrm>
            <a:prstGeom prst="line">
              <a:avLst/>
            </a:prstGeom>
            <a:noFill/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</p:cxnSp>
        <p:cxnSp>
          <p:nvCxnSpPr>
            <p:cNvPr id="19" name="Straight Connector 18"/>
            <p:cNvCxnSpPr/>
            <p:nvPr/>
          </p:nvCxnSpPr>
          <p:spPr>
            <a:xfrm>
              <a:off x="3863340" y="3009265"/>
              <a:ext cx="6350" cy="273050"/>
            </a:xfrm>
            <a:prstGeom prst="line">
              <a:avLst/>
            </a:prstGeom>
            <a:noFill/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</p:cxnSp>
        <p:cxnSp>
          <p:nvCxnSpPr>
            <p:cNvPr id="20" name="Straight Connector 19"/>
            <p:cNvCxnSpPr/>
            <p:nvPr/>
          </p:nvCxnSpPr>
          <p:spPr>
            <a:xfrm>
              <a:off x="3871595" y="2037715"/>
              <a:ext cx="0" cy="196215"/>
            </a:xfrm>
            <a:prstGeom prst="line">
              <a:avLst/>
            </a:prstGeom>
            <a:noFill/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</p:cxnSp>
        <p:cxnSp>
          <p:nvCxnSpPr>
            <p:cNvPr id="21" name="Straight Connector 20"/>
            <p:cNvCxnSpPr/>
            <p:nvPr/>
          </p:nvCxnSpPr>
          <p:spPr>
            <a:xfrm flipH="1">
              <a:off x="4934585" y="1718310"/>
              <a:ext cx="1346200" cy="0"/>
            </a:xfrm>
            <a:prstGeom prst="line">
              <a:avLst/>
            </a:prstGeom>
            <a:noFill/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</p:cxnSp>
        <p:cxnSp>
          <p:nvCxnSpPr>
            <p:cNvPr id="22" name="Straight Connector 21"/>
            <p:cNvCxnSpPr/>
            <p:nvPr/>
          </p:nvCxnSpPr>
          <p:spPr>
            <a:xfrm flipH="1">
              <a:off x="3863340" y="4239895"/>
              <a:ext cx="6350" cy="222250"/>
            </a:xfrm>
            <a:prstGeom prst="line">
              <a:avLst/>
            </a:prstGeom>
            <a:noFill/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</p:cxnSp>
        <p:cxnSp>
          <p:nvCxnSpPr>
            <p:cNvPr id="23" name="Straight Connector 22"/>
            <p:cNvCxnSpPr/>
            <p:nvPr/>
          </p:nvCxnSpPr>
          <p:spPr>
            <a:xfrm>
              <a:off x="1944370" y="4466590"/>
              <a:ext cx="5139055" cy="0"/>
            </a:xfrm>
            <a:prstGeom prst="line">
              <a:avLst/>
            </a:prstGeom>
            <a:noFill/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4188682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148197"/>
            <a:ext cx="10622972" cy="922752"/>
          </a:xfrm>
        </p:spPr>
        <p:txBody>
          <a:bodyPr>
            <a:normAutofit/>
          </a:bodyPr>
          <a:lstStyle/>
          <a:p>
            <a:r>
              <a:rPr lang="en-ZA" sz="4000" dirty="0" smtClean="0"/>
              <a:t>SETUP - </a:t>
            </a:r>
            <a:r>
              <a:rPr lang="en-ZA" sz="4000" dirty="0" err="1" smtClean="0"/>
              <a:t>W.A</a:t>
            </a:r>
            <a:r>
              <a:rPr lang="en-ZA" sz="4000" dirty="0" smtClean="0"/>
              <a:t> </a:t>
            </a:r>
            <a:r>
              <a:rPr lang="en-ZA" sz="4000" dirty="0"/>
              <a:t>TECHNICAL WORKING GROUP (</a:t>
            </a:r>
            <a:r>
              <a:rPr lang="en-ZA" sz="4000" dirty="0" err="1"/>
              <a:t>TWG</a:t>
            </a:r>
            <a:r>
              <a:rPr lang="en-ZA" sz="4000" dirty="0" smtClean="0"/>
              <a:t>)</a:t>
            </a:r>
            <a:endParaRPr lang="en-ZA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1447204" y="1478037"/>
            <a:ext cx="8856984" cy="5011132"/>
            <a:chOff x="179513" y="1124744"/>
            <a:chExt cx="8856984" cy="5011132"/>
          </a:xfrm>
        </p:grpSpPr>
        <p:sp>
          <p:nvSpPr>
            <p:cNvPr id="5" name="Rounded Rectangle 4"/>
            <p:cNvSpPr/>
            <p:nvPr/>
          </p:nvSpPr>
          <p:spPr>
            <a:xfrm>
              <a:off x="6516216" y="4687424"/>
              <a:ext cx="1222203" cy="1448452"/>
            </a:xfrm>
            <a:prstGeom prst="roundRect">
              <a:avLst>
                <a:gd name="adj" fmla="val 17311"/>
              </a:avLst>
            </a:prstGeom>
            <a:solidFill>
              <a:srgbClr val="ECE9C6"/>
            </a:solidFill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Statistics Botswana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7092280" y="4122202"/>
              <a:ext cx="14200" cy="517918"/>
            </a:xfrm>
            <a:prstGeom prst="line">
              <a:avLst/>
            </a:prstGeom>
            <a:noFill/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</p:cxnSp>
        <p:grpSp>
          <p:nvGrpSpPr>
            <p:cNvPr id="7" name="Group 6"/>
            <p:cNvGrpSpPr/>
            <p:nvPr/>
          </p:nvGrpSpPr>
          <p:grpSpPr>
            <a:xfrm>
              <a:off x="179513" y="1124744"/>
              <a:ext cx="8458281" cy="5008010"/>
              <a:chOff x="1355091" y="1045210"/>
              <a:chExt cx="7409178" cy="327965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5579039" y="1812269"/>
                <a:ext cx="1510665" cy="937895"/>
              </a:xfrm>
              <a:prstGeom prst="roundRect">
                <a:avLst/>
              </a:prstGeom>
              <a:solidFill>
                <a:srgbClr val="99FF66"/>
              </a:solidFill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ZA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ook Antiqua"/>
                    <a:ea typeface="Calibri"/>
                    <a:cs typeface="Times New Roman"/>
                  </a:rPr>
                  <a:t>Department of Water Affairs – (</a:t>
                </a:r>
                <a:r>
                  <a:rPr kumimoji="0" lang="en-ZA" sz="12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ook Antiqua"/>
                    <a:ea typeface="Calibri"/>
                    <a:cs typeface="Times New Roman"/>
                  </a:rPr>
                  <a:t>Water Accounting Unit</a:t>
                </a:r>
                <a:r>
                  <a:rPr kumimoji="0" lang="en-ZA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ook Antiqua"/>
                    <a:ea typeface="Calibri"/>
                    <a:cs typeface="Times New Roman"/>
                  </a:rPr>
                  <a:t>)</a:t>
                </a:r>
              </a:p>
            </p:txBody>
          </p:sp>
          <p:sp>
            <p:nvSpPr>
              <p:cNvPr id="11" name="Rounded Rectangle 10"/>
              <p:cNvSpPr/>
              <p:nvPr/>
            </p:nvSpPr>
            <p:spPr>
              <a:xfrm>
                <a:off x="2466340" y="1045210"/>
                <a:ext cx="2465070" cy="987425"/>
              </a:xfrm>
              <a:prstGeom prst="roundRect">
                <a:avLst/>
              </a:prstGeom>
              <a:solidFill>
                <a:srgbClr val="D0BE40">
                  <a:lumMod val="20000"/>
                  <a:lumOff val="80000"/>
                </a:srgbClr>
              </a:solidFill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ZA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ook Antiqua"/>
                    <a:ea typeface="Calibri"/>
                    <a:cs typeface="Times New Roman"/>
                  </a:rPr>
                  <a:t>Chair: DPS MLWS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ZA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ook Antiqua"/>
                    <a:ea typeface="Calibri"/>
                    <a:cs typeface="Times New Roman"/>
                  </a:rPr>
                  <a:t>(Mr. T Dedede)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ZA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ook Antiqua"/>
                    <a:ea typeface="Calibri"/>
                    <a:cs typeface="Times New Roman"/>
                  </a:rPr>
                  <a:t> </a:t>
                </a:r>
              </a:p>
            </p:txBody>
          </p:sp>
          <p:sp>
            <p:nvSpPr>
              <p:cNvPr id="12" name="Rounded Rectangle 11"/>
              <p:cNvSpPr/>
              <p:nvPr/>
            </p:nvSpPr>
            <p:spPr>
              <a:xfrm>
                <a:off x="5896609" y="3362834"/>
                <a:ext cx="825464" cy="911224"/>
              </a:xfrm>
              <a:prstGeom prst="roundRect">
                <a:avLst>
                  <a:gd name="adj" fmla="val 17311"/>
                </a:avLst>
              </a:prstGeom>
              <a:solidFill>
                <a:srgbClr val="ECE9C6"/>
              </a:solidFill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ZA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ook Antiqua"/>
                    <a:ea typeface="Calibri"/>
                    <a:cs typeface="Times New Roman"/>
                  </a:rPr>
                  <a:t>WAVES Secretariat</a:t>
                </a:r>
              </a:p>
            </p:txBody>
          </p:sp>
          <p:sp>
            <p:nvSpPr>
              <p:cNvPr id="13" name="Rounded Rectangle 12"/>
              <p:cNvSpPr/>
              <p:nvPr/>
            </p:nvSpPr>
            <p:spPr>
              <a:xfrm>
                <a:off x="4761230" y="3359657"/>
                <a:ext cx="1004358" cy="914401"/>
              </a:xfrm>
              <a:prstGeom prst="roundRect">
                <a:avLst/>
              </a:prstGeom>
              <a:solidFill>
                <a:srgbClr val="ECE9C6"/>
              </a:solidFill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ZA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ook Antiqua"/>
                    <a:ea typeface="Calibri"/>
                    <a:cs typeface="Times New Roman"/>
                  </a:rPr>
                  <a:t>Department of Mines</a:t>
                </a: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3661620" y="3349500"/>
                <a:ext cx="993138" cy="975360"/>
              </a:xfrm>
              <a:prstGeom prst="roundRect">
                <a:avLst/>
              </a:prstGeom>
              <a:solidFill>
                <a:srgbClr val="ECE9C6"/>
              </a:solidFill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ZA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ook Antiqua"/>
                    <a:ea typeface="Calibri"/>
                    <a:cs typeface="Times New Roman"/>
                  </a:rPr>
                  <a:t>Water Utilities Corporation</a:t>
                </a:r>
              </a:p>
            </p:txBody>
          </p:sp>
          <p:sp>
            <p:nvSpPr>
              <p:cNvPr id="15" name="Rounded Rectangle 14"/>
              <p:cNvSpPr/>
              <p:nvPr/>
            </p:nvSpPr>
            <p:spPr>
              <a:xfrm>
                <a:off x="2579159" y="3347593"/>
                <a:ext cx="983614" cy="926465"/>
              </a:xfrm>
              <a:prstGeom prst="roundRect">
                <a:avLst/>
              </a:prstGeom>
              <a:solidFill>
                <a:srgbClr val="ECE9C6"/>
              </a:solidFill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ZA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ook Antiqua"/>
                    <a:ea typeface="Calibri"/>
                    <a:cs typeface="Times New Roman"/>
                  </a:rPr>
                  <a:t>Botswana Chamber of Mines</a:t>
                </a:r>
              </a:p>
            </p:txBody>
          </p:sp>
          <p:sp>
            <p:nvSpPr>
              <p:cNvPr id="16" name="Rounded Rectangle 15"/>
              <p:cNvSpPr/>
              <p:nvPr/>
            </p:nvSpPr>
            <p:spPr>
              <a:xfrm>
                <a:off x="1355091" y="3342513"/>
                <a:ext cx="1125222" cy="914400"/>
              </a:xfrm>
              <a:prstGeom prst="roundRect">
                <a:avLst/>
              </a:prstGeom>
              <a:solidFill>
                <a:srgbClr val="ECE9C6"/>
              </a:solidFill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ZA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Book Antiqua"/>
                    <a:ea typeface="Calibri"/>
                    <a:cs typeface="Times New Roman"/>
                  </a:rPr>
                  <a:t>Ministry of Agriculture Development and Food Security</a:t>
                </a:r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1929130" y="3017393"/>
                <a:ext cx="0" cy="333375"/>
              </a:xfrm>
              <a:prstGeom prst="line">
                <a:avLst/>
              </a:prstGeom>
              <a:noFill/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>
                <a:outerShdw blurRad="38100" dist="12700" dir="5400000" rotWithShape="0">
                  <a:srgbClr val="000000">
                    <a:alpha val="15000"/>
                  </a:srgbClr>
                </a:outerShdw>
              </a:effectLst>
            </p:spPr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3076997" y="3014854"/>
                <a:ext cx="0" cy="327660"/>
              </a:xfrm>
              <a:prstGeom prst="line">
                <a:avLst/>
              </a:prstGeom>
              <a:noFill/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>
                <a:outerShdw blurRad="38100" dist="12700" dir="5400000" rotWithShape="0">
                  <a:srgbClr val="000000">
                    <a:alpha val="15000"/>
                  </a:srgbClr>
                </a:outerShdw>
              </a:effectLst>
            </p:spPr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4116915" y="3023147"/>
                <a:ext cx="0" cy="332740"/>
              </a:xfrm>
              <a:prstGeom prst="line">
                <a:avLst/>
              </a:prstGeom>
              <a:noFill/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>
                <a:outerShdw blurRad="38100" dist="12700" dir="5400000" rotWithShape="0">
                  <a:srgbClr val="000000">
                    <a:alpha val="15000"/>
                  </a:srgbClr>
                </a:outerShdw>
              </a:effectLst>
            </p:spPr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236207" y="3022511"/>
                <a:ext cx="7620" cy="333375"/>
              </a:xfrm>
              <a:prstGeom prst="line">
                <a:avLst/>
              </a:prstGeom>
              <a:noFill/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>
                <a:outerShdw blurRad="38100" dist="12700" dir="5400000" rotWithShape="0">
                  <a:srgbClr val="000000">
                    <a:alpha val="15000"/>
                  </a:srgbClr>
                </a:outerShdw>
              </a:effectLst>
            </p:spPr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6372823" y="3023745"/>
                <a:ext cx="11430" cy="335280"/>
              </a:xfrm>
              <a:prstGeom prst="line">
                <a:avLst/>
              </a:prstGeom>
              <a:noFill/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>
                <a:outerShdw blurRad="38100" dist="12700" dir="5400000" rotWithShape="0">
                  <a:srgbClr val="000000">
                    <a:alpha val="15000"/>
                  </a:srgbClr>
                </a:outerShdw>
              </a:effectLst>
            </p:spPr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3871595" y="2037715"/>
                <a:ext cx="0" cy="986030"/>
              </a:xfrm>
              <a:prstGeom prst="line">
                <a:avLst/>
              </a:prstGeom>
              <a:noFill/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>
                <a:outerShdw blurRad="38100" dist="12700" dir="5400000" rotWithShape="0">
                  <a:srgbClr val="000000">
                    <a:alpha val="15000"/>
                  </a:srgbClr>
                </a:outerShdw>
              </a:effectLst>
            </p:spPr>
          </p:cxnSp>
          <p:cxnSp>
            <p:nvCxnSpPr>
              <p:cNvPr id="23" name="Straight Connector 22"/>
              <p:cNvCxnSpPr/>
              <p:nvPr/>
            </p:nvCxnSpPr>
            <p:spPr>
              <a:xfrm flipH="1">
                <a:off x="3871595" y="2332655"/>
                <a:ext cx="1700988" cy="0"/>
              </a:xfrm>
              <a:prstGeom prst="line">
                <a:avLst/>
              </a:prstGeom>
              <a:noFill/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>
                <a:outerShdw blurRad="38100" dist="12700" dir="5400000" rotWithShape="0">
                  <a:srgbClr val="000000">
                    <a:alpha val="15000"/>
                  </a:srgbClr>
                </a:outerShdw>
              </a:effectLst>
            </p:spPr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1944370" y="3016758"/>
                <a:ext cx="6819899" cy="6987"/>
              </a:xfrm>
              <a:prstGeom prst="line">
                <a:avLst/>
              </a:prstGeom>
              <a:noFill/>
              <a:ln w="19050" cap="flat" cmpd="sng" algn="ctr">
                <a:solidFill>
                  <a:srgbClr val="AEB795">
                    <a:shade val="75000"/>
                    <a:lumMod val="90000"/>
                  </a:srgbClr>
                </a:solidFill>
                <a:prstDash val="solid"/>
              </a:ln>
              <a:effectLst>
                <a:outerShdw blurRad="38100" dist="12700" dir="5400000" rotWithShape="0">
                  <a:srgbClr val="000000">
                    <a:alpha val="15000"/>
                  </a:srgbClr>
                </a:outerShdw>
              </a:effectLst>
            </p:spPr>
          </p:cxnSp>
        </p:grpSp>
        <p:sp>
          <p:nvSpPr>
            <p:cNvPr id="8" name="Rounded Rectangle 7"/>
            <p:cNvSpPr/>
            <p:nvPr/>
          </p:nvSpPr>
          <p:spPr>
            <a:xfrm>
              <a:off x="7884369" y="4687424"/>
              <a:ext cx="1152128" cy="1448452"/>
            </a:xfrm>
            <a:prstGeom prst="roundRect">
              <a:avLst>
                <a:gd name="adj" fmla="val 17311"/>
              </a:avLst>
            </a:prstGeom>
            <a:solidFill>
              <a:srgbClr val="ECE9C6"/>
            </a:solidFill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ZA" sz="12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Book Antiqua"/>
                  <a:ea typeface="Calibri"/>
                  <a:cs typeface="Times New Roman"/>
                </a:rPr>
                <a:t>DWA</a:t>
              </a:r>
              <a:endParaRPr kumimoji="0" lang="en-ZA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Book Antiqua"/>
                <a:ea typeface="Calibri"/>
                <a:cs typeface="Times New Roman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8637794" y="4149080"/>
              <a:ext cx="13048" cy="511971"/>
            </a:xfrm>
            <a:prstGeom prst="line">
              <a:avLst/>
            </a:prstGeom>
            <a:noFill/>
            <a:ln w="19050" cap="flat" cmpd="sng" algn="ctr">
              <a:solidFill>
                <a:srgbClr val="AEB795">
                  <a:shade val="75000"/>
                  <a:lumMod val="90000"/>
                </a:srgbClr>
              </a:solidFill>
              <a:prstDash val="solid"/>
            </a:ln>
            <a:effectLst>
              <a:outerShdw blurRad="38100" dist="12700" dir="5400000" rotWithShape="0">
                <a:srgbClr val="000000">
                  <a:alpha val="15000"/>
                </a:srgbClr>
              </a:outerShdw>
            </a:effectLst>
          </p:spPr>
        </p:cxnSp>
      </p:grpSp>
    </p:spTree>
    <p:extLst>
      <p:ext uri="{BB962C8B-B14F-4D97-AF65-F5344CB8AC3E}">
        <p14:creationId xmlns:p14="http://schemas.microsoft.com/office/powerpoint/2010/main" val="1594953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6393873" cy="1143000"/>
          </a:xfrm>
        </p:spPr>
        <p:txBody>
          <a:bodyPr>
            <a:normAutofit/>
          </a:bodyPr>
          <a:lstStyle/>
          <a:p>
            <a:r>
              <a:rPr lang="en-ZA" sz="4400" dirty="0" smtClean="0"/>
              <a:t>MAIN DATA PROVIDERS</a:t>
            </a:r>
            <a:endParaRPr lang="en-Z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4669"/>
            <a:ext cx="9956800" cy="3023754"/>
          </a:xfrm>
        </p:spPr>
        <p:txBody>
          <a:bodyPr>
            <a:normAutofit/>
          </a:bodyPr>
          <a:lstStyle/>
          <a:p>
            <a:r>
              <a:rPr lang="en-ZA" sz="2800" dirty="0" err="1" smtClean="0"/>
              <a:t>WUC</a:t>
            </a:r>
            <a:r>
              <a:rPr lang="en-ZA" sz="2800" dirty="0" smtClean="0"/>
              <a:t> – Water service provider</a:t>
            </a:r>
          </a:p>
          <a:p>
            <a:r>
              <a:rPr lang="en-ZA" sz="2800" dirty="0" smtClean="0"/>
              <a:t>Ministry of Agriculture and Food Security</a:t>
            </a:r>
          </a:p>
          <a:p>
            <a:r>
              <a:rPr lang="en-ZA" sz="2800" dirty="0" smtClean="0"/>
              <a:t>Statistics Botswana</a:t>
            </a:r>
          </a:p>
          <a:p>
            <a:r>
              <a:rPr lang="en-ZA" sz="2800" dirty="0" smtClean="0"/>
              <a:t>Botswana Power Corporation</a:t>
            </a:r>
          </a:p>
          <a:p>
            <a:r>
              <a:rPr lang="en-ZA" sz="2800" dirty="0" smtClean="0"/>
              <a:t>Mining companies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142797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-151393"/>
            <a:ext cx="9956800" cy="1143000"/>
          </a:xfrm>
        </p:spPr>
        <p:txBody>
          <a:bodyPr>
            <a:normAutofit/>
          </a:bodyPr>
          <a:lstStyle/>
          <a:p>
            <a:r>
              <a:rPr lang="en-GB" sz="4400" dirty="0"/>
              <a:t>PROGRESS MADE</a:t>
            </a:r>
            <a:endParaRPr lang="en-ZA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3345" y="1467545"/>
            <a:ext cx="11163300" cy="5463192"/>
          </a:xfrm>
        </p:spPr>
        <p:txBody>
          <a:bodyPr>
            <a:noAutofit/>
          </a:bodyPr>
          <a:lstStyle/>
          <a:p>
            <a:pPr lvl="0">
              <a:buClr>
                <a:srgbClr val="31B6FD"/>
              </a:buClr>
              <a:buFont typeface="Wingdings" panose="05000000000000000000" pitchFamily="2" charset="2"/>
              <a:buChar char="ü"/>
            </a:pPr>
            <a:r>
              <a:rPr lang="en-GB" sz="2800" dirty="0">
                <a:solidFill>
                  <a:prstClr val="white"/>
                </a:solidFill>
              </a:rPr>
              <a:t>Institutionalisation at </a:t>
            </a:r>
            <a:r>
              <a:rPr lang="en-GB" sz="2800" dirty="0" err="1">
                <a:solidFill>
                  <a:prstClr val="white"/>
                </a:solidFill>
              </a:rPr>
              <a:t>DWA</a:t>
            </a:r>
            <a:endParaRPr lang="en-GB" sz="2800" dirty="0">
              <a:solidFill>
                <a:prstClr val="white"/>
              </a:solidFill>
            </a:endParaRPr>
          </a:p>
          <a:p>
            <a:pPr lvl="0">
              <a:buClr>
                <a:srgbClr val="31B6FD"/>
              </a:buClr>
              <a:buFont typeface="Wingdings" panose="05000000000000000000" pitchFamily="2" charset="2"/>
              <a:buChar char="ü"/>
            </a:pPr>
            <a:r>
              <a:rPr lang="en-GB" sz="2800" dirty="0">
                <a:solidFill>
                  <a:prstClr val="white"/>
                </a:solidFill>
              </a:rPr>
              <a:t>4 technical reports completed: UN </a:t>
            </a:r>
            <a:r>
              <a:rPr lang="en-GB" sz="2800" dirty="0" err="1">
                <a:solidFill>
                  <a:prstClr val="white"/>
                </a:solidFill>
              </a:rPr>
              <a:t>SEEA</a:t>
            </a:r>
            <a:r>
              <a:rPr lang="en-GB" sz="2800" dirty="0">
                <a:solidFill>
                  <a:prstClr val="white"/>
                </a:solidFill>
              </a:rPr>
              <a:t>-Water styled accounts</a:t>
            </a:r>
          </a:p>
          <a:p>
            <a:pPr lvl="1">
              <a:buClr>
                <a:srgbClr val="31B6FD"/>
              </a:buClr>
              <a:buFont typeface="Wingdings" panose="05000000000000000000" pitchFamily="2" charset="2"/>
              <a:buChar char="ü"/>
            </a:pPr>
            <a:r>
              <a:rPr lang="en-GB" sz="2800" dirty="0">
                <a:solidFill>
                  <a:prstClr val="white"/>
                </a:solidFill>
              </a:rPr>
              <a:t>5</a:t>
            </a:r>
            <a:r>
              <a:rPr lang="en-GB" sz="2800" baseline="30000" dirty="0">
                <a:solidFill>
                  <a:prstClr val="white"/>
                </a:solidFill>
              </a:rPr>
              <a:t>th</a:t>
            </a:r>
            <a:r>
              <a:rPr lang="en-GB" sz="2800" dirty="0">
                <a:solidFill>
                  <a:prstClr val="white"/>
                </a:solidFill>
              </a:rPr>
              <a:t> report (2016/17) – Still at data collection stage</a:t>
            </a:r>
          </a:p>
          <a:p>
            <a:pPr lvl="0">
              <a:buClr>
                <a:srgbClr val="31B6FD"/>
              </a:buClr>
              <a:buFont typeface="Wingdings" panose="05000000000000000000" pitchFamily="2" charset="2"/>
              <a:buChar char="ü"/>
            </a:pPr>
            <a:r>
              <a:rPr lang="en-GB" sz="2800" dirty="0">
                <a:solidFill>
                  <a:prstClr val="white"/>
                </a:solidFill>
              </a:rPr>
              <a:t>5 Policy briefs produced</a:t>
            </a:r>
          </a:p>
          <a:p>
            <a:pPr lvl="1">
              <a:buClr>
                <a:srgbClr val="31B6FD"/>
              </a:buClr>
              <a:buFont typeface="Wingdings" panose="05000000000000000000" pitchFamily="2" charset="2"/>
              <a:buChar char="ü"/>
            </a:pPr>
            <a:r>
              <a:rPr lang="en-GB" sz="2800" dirty="0">
                <a:solidFill>
                  <a:prstClr val="white"/>
                </a:solidFill>
              </a:rPr>
              <a:t>Policy brief on Findings of Botswana Water Accounts (2013)</a:t>
            </a:r>
          </a:p>
          <a:p>
            <a:pPr lvl="1">
              <a:buClr>
                <a:srgbClr val="31B6FD"/>
              </a:buClr>
              <a:buFont typeface="Wingdings" panose="05000000000000000000" pitchFamily="2" charset="2"/>
              <a:buChar char="ü"/>
            </a:pPr>
            <a:r>
              <a:rPr lang="en-GB" sz="2800" dirty="0">
                <a:solidFill>
                  <a:prstClr val="white"/>
                </a:solidFill>
              </a:rPr>
              <a:t>Policy brief on Irrigation and Water Resources (2014)</a:t>
            </a:r>
          </a:p>
          <a:p>
            <a:pPr lvl="1">
              <a:buClr>
                <a:srgbClr val="31B6FD"/>
              </a:buClr>
              <a:buFont typeface="Wingdings" panose="05000000000000000000" pitchFamily="2" charset="2"/>
              <a:buChar char="ü"/>
            </a:pPr>
            <a:r>
              <a:rPr lang="en-GB" sz="2800" dirty="0">
                <a:solidFill>
                  <a:prstClr val="white"/>
                </a:solidFill>
              </a:rPr>
              <a:t>Policy brief on Mining and Water Resources (2014)</a:t>
            </a:r>
          </a:p>
          <a:p>
            <a:pPr lvl="1">
              <a:buClr>
                <a:srgbClr val="31B6FD"/>
              </a:buClr>
              <a:buFont typeface="Wingdings" panose="05000000000000000000" pitchFamily="2" charset="2"/>
              <a:buChar char="ü"/>
            </a:pPr>
            <a:r>
              <a:rPr lang="en-GB" sz="2800" dirty="0">
                <a:solidFill>
                  <a:prstClr val="white"/>
                </a:solidFill>
              </a:rPr>
              <a:t>Policy brief on Botswana’s Agriculture and Water Resources (2015)</a:t>
            </a:r>
          </a:p>
          <a:p>
            <a:pPr lvl="1">
              <a:buClr>
                <a:srgbClr val="31B6FD"/>
              </a:buClr>
              <a:buFont typeface="Wingdings" panose="05000000000000000000" pitchFamily="2" charset="2"/>
              <a:buChar char="ü"/>
            </a:pPr>
            <a:r>
              <a:rPr lang="en-GB" sz="2800" dirty="0">
                <a:solidFill>
                  <a:prstClr val="white"/>
                </a:solidFill>
              </a:rPr>
              <a:t>Implications of increasing water demand on the source (2017</a:t>
            </a:r>
            <a:r>
              <a:rPr lang="en-GB" sz="2800" dirty="0" smtClean="0">
                <a:solidFill>
                  <a:prstClr val="white"/>
                </a:solidFill>
              </a:rPr>
              <a:t>)</a:t>
            </a:r>
            <a:endParaRPr lang="en-ZA" sz="2800" dirty="0"/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522784" y="928672"/>
            <a:ext cx="3272946" cy="576262"/>
          </a:xfrm>
          <a:prstGeom prst="rect">
            <a:avLst/>
          </a:prstGeom>
          <a:noFill/>
        </p:spPr>
        <p:txBody>
          <a:bodyPr vert="horz">
            <a:normAutofit fontScale="85000" lnSpcReduction="10000"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/>
              <a:t>ACHIEVEMENTS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368498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599" y="1600201"/>
            <a:ext cx="10622973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ZA" sz="2400" dirty="0"/>
              <a:t>Case studies and academic papers have been completed by the water accounting unit focusing 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ZA" sz="2400" dirty="0"/>
              <a:t>Accounting for water use by wildlife–conceptual and practical issues and a case study from Botswana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ZA" sz="2400" dirty="0" smtClean="0"/>
              <a:t>Water </a:t>
            </a:r>
            <a:r>
              <a:rPr lang="en-ZA" sz="2400" dirty="0"/>
              <a:t>abstraction by Households not connected to </a:t>
            </a:r>
            <a:r>
              <a:rPr lang="en-ZA" sz="2400" dirty="0" err="1"/>
              <a:t>WUC</a:t>
            </a:r>
            <a:r>
              <a:rPr lang="en-ZA" sz="2400" dirty="0"/>
              <a:t> network (Water service provider)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ZA" sz="2400" dirty="0"/>
              <a:t>Partial monetary accounts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ZA" sz="2400" dirty="0" smtClean="0"/>
              <a:t>Water </a:t>
            </a:r>
            <a:r>
              <a:rPr lang="en-ZA" sz="2400" dirty="0"/>
              <a:t>supply uncertainties and interruptions: impacts on BMC </a:t>
            </a:r>
            <a:r>
              <a:rPr lang="en-ZA" sz="2400" dirty="0" err="1"/>
              <a:t>Lobatse</a:t>
            </a:r>
            <a:r>
              <a:rPr lang="en-ZA" sz="2400" dirty="0"/>
              <a:t> operations</a:t>
            </a:r>
          </a:p>
          <a:p>
            <a:r>
              <a:rPr lang="en-ZA" sz="2400" dirty="0"/>
              <a:t>Stakeholders and </a:t>
            </a:r>
            <a:r>
              <a:rPr lang="en-ZA" sz="2400" dirty="0" err="1"/>
              <a:t>DWA</a:t>
            </a:r>
            <a:r>
              <a:rPr lang="en-ZA" sz="2400" dirty="0"/>
              <a:t> regional office sensitization workshops</a:t>
            </a:r>
            <a:r>
              <a:rPr lang="en-ZA" sz="2400" dirty="0" smtClean="0"/>
              <a:t>.</a:t>
            </a:r>
            <a:endParaRPr lang="en-ZA" sz="2400" dirty="0"/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1035579" y="606022"/>
            <a:ext cx="5240530" cy="73037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20624" indent="-38404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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2376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56032" algn="l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Arial"/>
              <a:buChar char="○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37744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9047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Arial"/>
              <a:buChar char="-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0784" indent="-182880" algn="l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/>
              <a:buChar char="-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Arial"/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9696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▪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17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/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mtClean="0"/>
              <a:t>ACHIEVEMENTS Cont..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99556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CONTRIBUTING FACTORS</a:t>
            </a:r>
            <a:endParaRPr lang="en-ZA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600201"/>
            <a:ext cx="9956800" cy="2826325"/>
          </a:xfrm>
        </p:spPr>
        <p:txBody>
          <a:bodyPr>
            <a:normAutofit/>
          </a:bodyPr>
          <a:lstStyle/>
          <a:p>
            <a:r>
              <a:rPr lang="en-GB" sz="2800" dirty="0"/>
              <a:t>High level buy-in </a:t>
            </a:r>
          </a:p>
          <a:p>
            <a:r>
              <a:rPr lang="en-GB" sz="2800" dirty="0" err="1"/>
              <a:t>DWA</a:t>
            </a:r>
            <a:r>
              <a:rPr lang="en-GB" sz="2800" dirty="0"/>
              <a:t> changed mandate towards </a:t>
            </a:r>
            <a:r>
              <a:rPr lang="en-GB" sz="2800" dirty="0" err="1"/>
              <a:t>IWRM</a:t>
            </a:r>
            <a:endParaRPr lang="en-GB" sz="2800" dirty="0"/>
          </a:p>
          <a:p>
            <a:r>
              <a:rPr lang="en-GB" sz="2800" dirty="0"/>
              <a:t>Stakeholder buy-in: </a:t>
            </a:r>
            <a:r>
              <a:rPr lang="en-GB" sz="2800" dirty="0" err="1"/>
              <a:t>WUC</a:t>
            </a:r>
            <a:r>
              <a:rPr lang="en-GB" sz="2800" dirty="0"/>
              <a:t>, </a:t>
            </a:r>
            <a:r>
              <a:rPr lang="en-GB" sz="2800" dirty="0" err="1"/>
              <a:t>BCM</a:t>
            </a:r>
            <a:r>
              <a:rPr lang="en-GB" sz="2800" dirty="0"/>
              <a:t>, SB, </a:t>
            </a:r>
            <a:r>
              <a:rPr lang="en-GB" sz="2800" dirty="0" err="1"/>
              <a:t>MoA</a:t>
            </a:r>
            <a:r>
              <a:rPr lang="en-GB" sz="2800" dirty="0"/>
              <a:t> </a:t>
            </a:r>
            <a:r>
              <a:rPr lang="en-GB" sz="2800" dirty="0" err="1"/>
              <a:t>MFDP</a:t>
            </a:r>
            <a:r>
              <a:rPr lang="en-GB" sz="2800" dirty="0"/>
              <a:t>, </a:t>
            </a:r>
            <a:r>
              <a:rPr lang="en-GB" sz="2800" dirty="0" err="1"/>
              <a:t>MMEWR</a:t>
            </a:r>
            <a:endParaRPr lang="en-GB" sz="2800" dirty="0"/>
          </a:p>
          <a:p>
            <a:r>
              <a:rPr lang="en-GB" sz="2800" dirty="0"/>
              <a:t>Support from local and international consultants through WAVES</a:t>
            </a:r>
            <a:r>
              <a:rPr lang="en-GB" sz="2800" dirty="0" smtClean="0"/>
              <a:t>.</a:t>
            </a:r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845" y="3641604"/>
            <a:ext cx="4813393" cy="3195614"/>
          </a:xfrm>
          <a:prstGeom prst="rect">
            <a:avLst/>
          </a:prstGeom>
          <a:ln w="158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397498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13918" cy="1143000"/>
          </a:xfrm>
        </p:spPr>
        <p:txBody>
          <a:bodyPr>
            <a:normAutofit/>
          </a:bodyPr>
          <a:lstStyle/>
          <a:p>
            <a:r>
              <a:rPr lang="en-US" sz="4400" dirty="0"/>
              <a:t>USAGE/BENEFITS FROM THE </a:t>
            </a:r>
            <a:r>
              <a:rPr lang="en-US" sz="4400" dirty="0" err="1" smtClean="0"/>
              <a:t>W.A</a:t>
            </a:r>
            <a:endParaRPr lang="en-ZA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600201"/>
            <a:ext cx="10913918" cy="4686299"/>
          </a:xfrm>
        </p:spPr>
        <p:txBody>
          <a:bodyPr/>
          <a:lstStyle/>
          <a:p>
            <a:r>
              <a:rPr lang="en-ZA" sz="2000" dirty="0"/>
              <a:t>Community of WA practitioners.</a:t>
            </a:r>
          </a:p>
          <a:p>
            <a:r>
              <a:rPr lang="en-ZA" sz="2000" dirty="0"/>
              <a:t>Water Accounts data has been used to inform:</a:t>
            </a:r>
          </a:p>
          <a:p>
            <a:pPr lvl="1"/>
            <a:r>
              <a:rPr lang="en-ZA" sz="1800" dirty="0"/>
              <a:t>National Water Master Plan Update, using smart water management.</a:t>
            </a:r>
          </a:p>
          <a:p>
            <a:pPr lvl="1"/>
            <a:r>
              <a:rPr lang="en-ZA" sz="1800" dirty="0"/>
              <a:t>Botswana’s National Water conservation and Water demand management strategy.</a:t>
            </a:r>
          </a:p>
          <a:p>
            <a:pPr lvl="1"/>
            <a:r>
              <a:rPr lang="en-ZA" sz="1800" dirty="0"/>
              <a:t>Sustainable Development Goal 6.4.1 and 6.4.2.</a:t>
            </a:r>
          </a:p>
          <a:p>
            <a:pPr lvl="1"/>
            <a:r>
              <a:rPr lang="en-ZA" sz="1800" dirty="0"/>
              <a:t>Raw water abstraction strategy project.</a:t>
            </a:r>
          </a:p>
          <a:p>
            <a:pPr lvl="1"/>
            <a:r>
              <a:rPr lang="en-ZA" sz="1800" dirty="0"/>
              <a:t>Catchment management committees.</a:t>
            </a:r>
          </a:p>
          <a:p>
            <a:pPr lvl="1"/>
            <a:r>
              <a:rPr lang="en-ZA" sz="1800" dirty="0"/>
              <a:t>A Cost-Benefit Analysis Process of Water Demand Management as an Adaptation Strategy in the Limpopo River Basin.</a:t>
            </a:r>
          </a:p>
          <a:p>
            <a:r>
              <a:rPr lang="en-ZA" sz="2000" dirty="0"/>
              <a:t>Establishment of (better) linkages between key stakeholders.</a:t>
            </a:r>
          </a:p>
          <a:p>
            <a:r>
              <a:rPr lang="en-ZA" sz="2000" dirty="0"/>
              <a:t>Shared understanding among stakeholders for the need to allocate &amp; utilize water efficiently.</a:t>
            </a:r>
            <a:endParaRPr lang="en-US" sz="2000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57691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400" dirty="0"/>
              <a:t>CHALLENGES</a:t>
            </a:r>
            <a:endParaRPr lang="en-ZA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3200" dirty="0"/>
              <a:t>There is a need for accredited training/capacity building on environmental economics. </a:t>
            </a:r>
          </a:p>
          <a:p>
            <a:r>
              <a:rPr lang="en-ZA" sz="3200" dirty="0"/>
              <a:t>Need for a better data management platform.</a:t>
            </a:r>
          </a:p>
          <a:p>
            <a:r>
              <a:rPr lang="en-ZA" sz="3200" dirty="0"/>
              <a:t>Gaps still exist for other self providers.</a:t>
            </a:r>
          </a:p>
          <a:p>
            <a:r>
              <a:rPr lang="en-ZA" sz="3200" dirty="0"/>
              <a:t>Waste water estimates should be improved.</a:t>
            </a:r>
          </a:p>
          <a:p>
            <a:r>
              <a:rPr lang="en-ZA" sz="3200" dirty="0"/>
              <a:t>Agriculture data (irrigation) can be further improved.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726435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Country National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52550"/>
            <a:ext cx="9956800" cy="489584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Priority areas for NDP11 includes Sustainable use of Natural Resources and will focus on improving the following;</a:t>
            </a:r>
          </a:p>
          <a:p>
            <a:endParaRPr lang="en-US" dirty="0" smtClean="0"/>
          </a:p>
          <a:p>
            <a:r>
              <a:rPr lang="en-US" dirty="0" smtClean="0"/>
              <a:t>Water Supply: Funding for construction of various pipelines, rehabilitation of water treatment plants and implementation of emergency water projects to provide adequate water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Botswana National Water </a:t>
            </a:r>
            <a:r>
              <a:rPr lang="en-US" dirty="0" smtClean="0"/>
              <a:t>Master </a:t>
            </a:r>
            <a:r>
              <a:rPr lang="en-US" dirty="0"/>
              <a:t>Plan Review </a:t>
            </a:r>
            <a:r>
              <a:rPr lang="en-US" dirty="0" smtClean="0"/>
              <a:t>and its related legislation (BNWMPR</a:t>
            </a:r>
            <a:r>
              <a:rPr lang="en-US" dirty="0"/>
              <a:t>) </a:t>
            </a:r>
            <a:r>
              <a:rPr lang="en-US" dirty="0" smtClean="0"/>
              <a:t>which provides a </a:t>
            </a:r>
            <a:r>
              <a:rPr lang="en-US" dirty="0"/>
              <a:t>guide on national water demand, use, and </a:t>
            </a:r>
            <a:r>
              <a:rPr lang="en-US" dirty="0" smtClean="0"/>
              <a:t>development strategies to </a:t>
            </a:r>
            <a:r>
              <a:rPr lang="en-US" dirty="0"/>
              <a:t>give more </a:t>
            </a:r>
            <a:r>
              <a:rPr lang="en-US" dirty="0" smtClean="0"/>
              <a:t> perspective </a:t>
            </a:r>
            <a:r>
              <a:rPr lang="en-US" dirty="0"/>
              <a:t>on emphasis on the role that </a:t>
            </a:r>
            <a:r>
              <a:rPr lang="en-US" dirty="0"/>
              <a:t>t</a:t>
            </a:r>
            <a:r>
              <a:rPr lang="en-US" dirty="0" smtClean="0"/>
              <a:t>rans boundary </a:t>
            </a:r>
            <a:r>
              <a:rPr lang="en-US" dirty="0"/>
              <a:t>water resources </a:t>
            </a:r>
            <a:r>
              <a:rPr lang="en-US" dirty="0" smtClean="0"/>
              <a:t>play in </a:t>
            </a:r>
            <a:r>
              <a:rPr lang="en-US" dirty="0"/>
              <a:t>Botswana’s water security as the country </a:t>
            </a:r>
            <a:r>
              <a:rPr lang="en-US" dirty="0" smtClean="0"/>
              <a:t>will </a:t>
            </a:r>
            <a:r>
              <a:rPr lang="en-US" dirty="0"/>
              <a:t>depend heavily on international waters. </a:t>
            </a:r>
          </a:p>
          <a:p>
            <a:pPr marL="36576" indent="0">
              <a:buNone/>
            </a:pP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Electricity Supply</a:t>
            </a:r>
            <a:r>
              <a:rPr lang="en-US" dirty="0" smtClean="0"/>
              <a:t>: A comprehensive renewable  </a:t>
            </a:r>
            <a:r>
              <a:rPr lang="en-US" dirty="0"/>
              <a:t>energy  strategy  which  is  aimed  at  attracting </a:t>
            </a:r>
            <a:r>
              <a:rPr lang="en-US" dirty="0" smtClean="0"/>
              <a:t>domestic  and foreign investments  </a:t>
            </a:r>
            <a:r>
              <a:rPr lang="en-US" dirty="0"/>
              <a:t>is  being  developed </a:t>
            </a:r>
          </a:p>
        </p:txBody>
      </p:sp>
    </p:spTree>
    <p:extLst>
      <p:ext uri="{BB962C8B-B14F-4D97-AF65-F5344CB8AC3E}">
        <p14:creationId xmlns:p14="http://schemas.microsoft.com/office/powerpoint/2010/main" val="1150212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plan continued;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smtClean="0"/>
              <a:t>water </a:t>
            </a:r>
            <a:r>
              <a:rPr lang="en-US" dirty="0"/>
              <a:t>accounting component of the natural </a:t>
            </a:r>
            <a:r>
              <a:rPr lang="en-US" dirty="0" smtClean="0"/>
              <a:t>capital accounting, provided information </a:t>
            </a:r>
            <a:r>
              <a:rPr lang="en-US" dirty="0"/>
              <a:t>about water supply and use </a:t>
            </a:r>
            <a:r>
              <a:rPr lang="en-US" dirty="0" smtClean="0"/>
              <a:t>(</a:t>
            </a:r>
            <a:r>
              <a:rPr lang="en-US" dirty="0"/>
              <a:t>flow accounts) as well as costs and </a:t>
            </a:r>
            <a:r>
              <a:rPr lang="en-US" dirty="0" smtClean="0"/>
              <a:t>revenues </a:t>
            </a:r>
            <a:r>
              <a:rPr lang="en-US" dirty="0"/>
              <a:t>(monetary accounts) in order to </a:t>
            </a:r>
            <a:r>
              <a:rPr lang="en-US" dirty="0" smtClean="0"/>
              <a:t>improve </a:t>
            </a:r>
            <a:r>
              <a:rPr lang="en-US" dirty="0"/>
              <a:t>the performance indicators and </a:t>
            </a:r>
            <a:r>
              <a:rPr lang="en-US" dirty="0" smtClean="0"/>
              <a:t>management </a:t>
            </a:r>
            <a:r>
              <a:rPr lang="en-US" dirty="0"/>
              <a:t>of </a:t>
            </a:r>
            <a:r>
              <a:rPr lang="en-US" dirty="0" smtClean="0"/>
              <a:t>the </a:t>
            </a:r>
            <a:r>
              <a:rPr lang="en-US" dirty="0"/>
              <a:t>resource. The </a:t>
            </a:r>
            <a:r>
              <a:rPr lang="en-US" dirty="0" smtClean="0"/>
              <a:t>information assisted </a:t>
            </a:r>
            <a:r>
              <a:rPr lang="en-US" dirty="0"/>
              <a:t>in the monitoring of </a:t>
            </a:r>
            <a:r>
              <a:rPr lang="en-US" dirty="0" smtClean="0"/>
              <a:t>the </a:t>
            </a:r>
            <a:r>
              <a:rPr lang="en-US" dirty="0"/>
              <a:t>IWRM/WE Plan, the National Water </a:t>
            </a:r>
            <a:r>
              <a:rPr lang="en-US" dirty="0" smtClean="0"/>
              <a:t>Master </a:t>
            </a:r>
            <a:r>
              <a:rPr lang="en-US" dirty="0"/>
              <a:t>Plan and the Water </a:t>
            </a:r>
            <a:r>
              <a:rPr lang="en-US" dirty="0" smtClean="0"/>
              <a:t>Policy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914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4400" dirty="0" smtClean="0"/>
              <a:t>FUTURE ASPIRATIONS</a:t>
            </a:r>
            <a:endParaRPr lang="en-ZA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95056"/>
            <a:ext cx="9956800" cy="4525963"/>
          </a:xfrm>
        </p:spPr>
        <p:txBody>
          <a:bodyPr/>
          <a:lstStyle/>
          <a:p>
            <a:r>
              <a:rPr lang="en-US" dirty="0"/>
              <a:t>Quantification of Waste </a:t>
            </a:r>
            <a:r>
              <a:rPr lang="en-US" dirty="0" smtClean="0"/>
              <a:t>Water</a:t>
            </a:r>
          </a:p>
          <a:p>
            <a:r>
              <a:rPr lang="en-US" dirty="0"/>
              <a:t>Compile Physical Stocks for small streams and small dams</a:t>
            </a:r>
            <a:endParaRPr lang="en-US" dirty="0" smtClean="0"/>
          </a:p>
          <a:p>
            <a:r>
              <a:rPr lang="en-US" dirty="0"/>
              <a:t>Quantification of Ground Water </a:t>
            </a:r>
            <a:r>
              <a:rPr lang="en-US" dirty="0" smtClean="0"/>
              <a:t>Stocks</a:t>
            </a:r>
          </a:p>
          <a:p>
            <a:r>
              <a:rPr lang="en-US" dirty="0"/>
              <a:t>Expansion of Water Accounts to include soil moisture experimental </a:t>
            </a:r>
            <a:r>
              <a:rPr lang="en-US" dirty="0" smtClean="0"/>
              <a:t>accounts</a:t>
            </a:r>
          </a:p>
          <a:p>
            <a:r>
              <a:rPr lang="en-US" dirty="0"/>
              <a:t>Water Quality and Water Emission Accounts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32230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9576" y="-27384"/>
            <a:ext cx="7416824" cy="249567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Z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END!</a:t>
            </a:r>
            <a:br>
              <a:rPr lang="en-Z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Z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Z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ZA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</a:t>
            </a:r>
          </a:p>
        </p:txBody>
      </p:sp>
      <p:pic>
        <p:nvPicPr>
          <p:cNvPr id="1026" name="Picture 2" descr="C:\Users\dgalegane\Pictures\DWA\WATER ACCOUNTS\20170303_1159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2119">
            <a:off x="1830870" y="2045832"/>
            <a:ext cx="7496013" cy="42165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701218"/>
      </p:ext>
    </p:extLst>
  </p:cSld>
  <p:clrMapOvr>
    <a:masterClrMapping/>
  </p:clrMapOvr>
</p:sld>
</file>

<file path=ppt/theme/theme1.xml><?xml version="1.0" encoding="utf-8"?>
<a:theme xmlns:a="http://schemas.openxmlformats.org/drawingml/2006/main" name="Technic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ppt/theme/themeOverride2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ppt/theme/themeOverride3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ppt/theme/themeOverride4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ppt/theme/themeOverride5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ppt/theme/themeOverride6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ppt/theme/themeOverride7.xml><?xml version="1.0" encoding="utf-8"?>
<a:themeOverride xmlns:a="http://schemas.openxmlformats.org/drawingml/2006/main">
  <a:clrScheme name="Waveform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1385</TotalTime>
  <Words>1004</Words>
  <Application>Microsoft Office PowerPoint</Application>
  <PresentationFormat>Custom</PresentationFormat>
  <Paragraphs>128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Technic</vt:lpstr>
      <vt:lpstr>PowerPoint Presentation</vt:lpstr>
      <vt:lpstr>PRESENTATION LAYOUT</vt:lpstr>
      <vt:lpstr>BACKGROUND</vt:lpstr>
      <vt:lpstr>NCA IN BOTSWANA</vt:lpstr>
      <vt:lpstr>SETUP - W.A TECHNICAL WORKING GROUP (TWG)</vt:lpstr>
      <vt:lpstr>MAIN DATA PROVIDERS</vt:lpstr>
      <vt:lpstr>PROGRESS MADE</vt:lpstr>
      <vt:lpstr>PowerPoint Presentation</vt:lpstr>
      <vt:lpstr>CONTRIBUTING FACTORS</vt:lpstr>
      <vt:lpstr>USAGE/BENEFITS FROM THE W.A</vt:lpstr>
      <vt:lpstr>CHALLENGES</vt:lpstr>
      <vt:lpstr>Country National Plans</vt:lpstr>
      <vt:lpstr>National plan continued;</vt:lpstr>
      <vt:lpstr>FUTURE ASPIRATIONS</vt:lpstr>
      <vt:lpstr>THE END!  THANK YOU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Dimpho Galegane</dc:creator>
  <cp:lastModifiedBy>Ireen Madilola</cp:lastModifiedBy>
  <cp:revision>30</cp:revision>
  <dcterms:created xsi:type="dcterms:W3CDTF">2017-11-29T05:31:48Z</dcterms:created>
  <dcterms:modified xsi:type="dcterms:W3CDTF">2017-12-11T11:15:54Z</dcterms:modified>
</cp:coreProperties>
</file>