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7" r:id="rId2"/>
    <p:sldId id="296" r:id="rId3"/>
    <p:sldId id="265" r:id="rId4"/>
    <p:sldId id="259" r:id="rId5"/>
    <p:sldId id="272" r:id="rId6"/>
    <p:sldId id="273" r:id="rId7"/>
    <p:sldId id="278" r:id="rId8"/>
    <p:sldId id="279" r:id="rId9"/>
    <p:sldId id="298" r:id="rId10"/>
    <p:sldId id="287" r:id="rId11"/>
    <p:sldId id="299" r:id="rId12"/>
    <p:sldId id="295" r:id="rId13"/>
    <p:sldId id="301" r:id="rId14"/>
    <p:sldId id="285" r:id="rId1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1" clrIdx="0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541" autoAdjust="0"/>
  </p:normalViewPr>
  <p:slideViewPr>
    <p:cSldViewPr>
      <p:cViewPr varScale="1">
        <p:scale>
          <a:sx n="90" d="100"/>
          <a:sy n="90" d="100"/>
        </p:scale>
        <p:origin x="768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1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659783-EACE-4439-8EF8-9F29E0921813}" type="datetimeFigureOut">
              <a:rPr lang="en-US" smtClean="0"/>
              <a:pPr/>
              <a:t>01-Mar-19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27007D-52EF-413E-95DC-D12D33B587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1549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7614B93-AA73-4D51-8BC8-2ABF796138E3}" type="datetimeFigureOut">
              <a:rPr lang="en-US" smtClean="0"/>
              <a:pPr/>
              <a:t>01-Mar-19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A1DCC50-B1B4-4EAD-BA22-F2BEA59F68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529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Presentation on the Activities</a:t>
            </a:r>
            <a:r>
              <a:rPr lang="en-US" baseline="0" dirty="0" smtClean="0"/>
              <a:t> taken for environmental economic accounting in India, especially under the project on Natural Capital Accounting &amp; Valuation of Ecosystem Services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D3ADE-3486-4F54-ABC9-7C2604044DB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541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Parties in the Inter-Ministerial</a:t>
            </a:r>
            <a:r>
              <a:rPr lang="en-US" baseline="0" dirty="0" smtClean="0"/>
              <a:t> Group: </a:t>
            </a:r>
            <a:r>
              <a:rPr lang="en-US" sz="1200" b="1" dirty="0" smtClean="0"/>
              <a:t>Agriculture / EF&amp;CC / Water Resources/ Land Resources/ Mines/ P&amp;NG/ Power/New &amp; Renewable Energy /Earth Science/ Coal/ CPCB/ FSI/ BSI/ ZSI/NRSC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1D60D5-0581-41B4-9C47-6DFED667DE5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344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 smtClean="0"/>
              <a:t>Analysis of changes in assets can help policy makers identify areas warranting focused interventions for taking remedial action and evaluation. 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D3ADE-3486-4F54-ABC9-7C2604044DB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6928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1DCC50-B1B4-4EAD-BA22-F2BEA59F682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882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1DCC50-B1B4-4EAD-BA22-F2BEA59F682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3434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Presentation on the Activities</a:t>
            </a:r>
            <a:r>
              <a:rPr lang="en-US" baseline="0" dirty="0" smtClean="0"/>
              <a:t> taken for environmental economic accounting in India, especially under the project on Natural Capital Accounting &amp; Valuation of Ecosystem Services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D3ADE-3486-4F54-ABC9-7C2604044DB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8838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Census 2011 – 118.7 million farmers</a:t>
            </a:r>
            <a:r>
              <a:rPr lang="en-US" baseline="0" dirty="0" smtClean="0"/>
              <a:t> and cultivators; 144.3 million agricultural worker/</a:t>
            </a:r>
            <a:r>
              <a:rPr lang="en-US" baseline="0" dirty="0" err="1" smtClean="0"/>
              <a:t>labourer</a:t>
            </a:r>
            <a:endParaRPr lang="en-US" baseline="0" dirty="0" smtClean="0"/>
          </a:p>
          <a:p>
            <a:pPr lvl="1" algn="just"/>
            <a:r>
              <a:rPr lang="en-US" baseline="0" dirty="0" smtClean="0"/>
              <a:t>Other schemes related to agriculture – </a:t>
            </a:r>
          </a:p>
          <a:p>
            <a:pPr lvl="1" algn="just"/>
            <a:r>
              <a:rPr lang="en-US" sz="2000" b="1" dirty="0" smtClean="0"/>
              <a:t>Nutrient-based subsidy(NBS) policy for P and K fertilizers, </a:t>
            </a:r>
          </a:p>
          <a:p>
            <a:pPr lvl="1" algn="just"/>
            <a:r>
              <a:rPr lang="en-US" sz="2000" b="1" dirty="0" err="1" smtClean="0"/>
              <a:t>Paramparagat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Krishi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Vikas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Yojna</a:t>
            </a:r>
            <a:r>
              <a:rPr lang="en-US" sz="2000" b="1" dirty="0" smtClean="0"/>
              <a:t>, </a:t>
            </a:r>
          </a:p>
          <a:p>
            <a:pPr lvl="1" algn="just"/>
            <a:r>
              <a:rPr lang="en-US" sz="2000" b="1" dirty="0" smtClean="0"/>
              <a:t>National Mission on Sustainable Agriculture, </a:t>
            </a:r>
          </a:p>
          <a:p>
            <a:pPr lvl="1" algn="just"/>
            <a:r>
              <a:rPr lang="en-US" sz="2000" b="1" dirty="0" smtClean="0"/>
              <a:t>National Water Mission, </a:t>
            </a:r>
          </a:p>
          <a:p>
            <a:pPr lvl="1" algn="just"/>
            <a:r>
              <a:rPr lang="en-US" sz="2000" b="1" dirty="0" smtClean="0"/>
              <a:t>National Mission for a Green India under NAPCC, </a:t>
            </a:r>
          </a:p>
          <a:p>
            <a:pPr lvl="1" algn="just"/>
            <a:r>
              <a:rPr lang="en-US" sz="2000" b="1" dirty="0" smtClean="0"/>
              <a:t>Mission for Integrated Development of Horticulture, and </a:t>
            </a:r>
          </a:p>
          <a:p>
            <a:pPr lvl="1" algn="just"/>
            <a:r>
              <a:rPr lang="en-US" sz="2000" b="1" dirty="0" smtClean="0"/>
              <a:t>National Mission on Oilseeds &amp; Oil Palm etc.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1DCC50-B1B4-4EAD-BA22-F2BEA59F682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3899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Census 2011 – 118.7 million farmers</a:t>
            </a:r>
            <a:r>
              <a:rPr lang="en-US" baseline="0" dirty="0" smtClean="0"/>
              <a:t> and cultivators; 144.3 million agricultural worker/</a:t>
            </a:r>
            <a:r>
              <a:rPr lang="en-US" baseline="0" dirty="0" err="1" smtClean="0"/>
              <a:t>labourer</a:t>
            </a:r>
            <a:endParaRPr lang="en-US" baseline="0" dirty="0" smtClean="0"/>
          </a:p>
          <a:p>
            <a:pPr lvl="1" algn="just"/>
            <a:r>
              <a:rPr lang="en-US" baseline="0" dirty="0" smtClean="0"/>
              <a:t>Other schemes related to agriculture – </a:t>
            </a:r>
          </a:p>
          <a:p>
            <a:pPr lvl="1" algn="just"/>
            <a:r>
              <a:rPr lang="en-US" sz="2000" b="1" dirty="0" smtClean="0"/>
              <a:t>Nutrient-based subsidy(NBS) policy for P and K fertilizers, </a:t>
            </a:r>
          </a:p>
          <a:p>
            <a:pPr lvl="1" algn="just"/>
            <a:r>
              <a:rPr lang="en-US" sz="2000" b="1" dirty="0" err="1" smtClean="0"/>
              <a:t>Paramparagat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Krishi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Vikas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Yojna</a:t>
            </a:r>
            <a:r>
              <a:rPr lang="en-US" sz="2000" b="1" dirty="0" smtClean="0"/>
              <a:t>, </a:t>
            </a:r>
          </a:p>
          <a:p>
            <a:pPr lvl="1" algn="just"/>
            <a:r>
              <a:rPr lang="en-US" sz="2000" b="1" dirty="0" smtClean="0"/>
              <a:t>National Mission on Sustainable Agriculture, </a:t>
            </a:r>
          </a:p>
          <a:p>
            <a:pPr lvl="1" algn="just"/>
            <a:r>
              <a:rPr lang="en-US" sz="2000" b="1" dirty="0" smtClean="0"/>
              <a:t>National Water Mission, </a:t>
            </a:r>
          </a:p>
          <a:p>
            <a:pPr lvl="1" algn="just"/>
            <a:r>
              <a:rPr lang="en-US" sz="2000" b="1" dirty="0" smtClean="0"/>
              <a:t>National Mission for a Green India under NAPCC, </a:t>
            </a:r>
          </a:p>
          <a:p>
            <a:pPr lvl="1" algn="just"/>
            <a:r>
              <a:rPr lang="en-US" sz="2000" b="1" dirty="0" smtClean="0"/>
              <a:t>Mission for Integrated Development of Horticulture, and </a:t>
            </a:r>
          </a:p>
          <a:p>
            <a:pPr lvl="1" algn="just"/>
            <a:r>
              <a:rPr lang="en-US" sz="2000" b="1" dirty="0" smtClean="0"/>
              <a:t>National Mission on Oilseeds &amp; Oil Palm etc.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1DCC50-B1B4-4EAD-BA22-F2BEA59F682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1662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1DCC50-B1B4-4EAD-BA22-F2BEA59F682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1999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1DCC50-B1B4-4EAD-BA22-F2BEA59F682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0910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6D3ADE-3486-4F54-ABC9-7C2604044DB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014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BB594-C138-4DB9-A0B7-BB222669E73D}" type="datetimeFigureOut">
              <a:rPr lang="en-US" smtClean="0"/>
              <a:pPr/>
              <a:t>01-Mar-19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CBC9A-947D-43BA-9946-2986AB7448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1125200" cy="1143000"/>
          </a:xfrm>
          <a:solidFill>
            <a:schemeClr val="accent4">
              <a:lumMod val="75000"/>
            </a:schemeClr>
          </a:solidFill>
        </p:spPr>
        <p:txBody>
          <a:bodyPr>
            <a:normAutofit/>
          </a:bodyPr>
          <a:lstStyle>
            <a:lvl1pPr>
              <a:defRPr sz="4400" b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1125200" cy="4525963"/>
          </a:xfrm>
        </p:spPr>
        <p:txBody>
          <a:bodyPr>
            <a:normAutofit/>
          </a:bodyPr>
          <a:lstStyle>
            <a:lvl1pPr>
              <a:defRPr sz="2400">
                <a:latin typeface="Book Antiqua" panose="02040602050305030304" pitchFamily="18" charset="0"/>
              </a:defRPr>
            </a:lvl1pPr>
            <a:lvl2pPr>
              <a:defRPr sz="2400">
                <a:latin typeface="Book Antiqua" panose="02040602050305030304" pitchFamily="18" charset="0"/>
              </a:defRPr>
            </a:lvl2pPr>
            <a:lvl3pPr>
              <a:defRPr sz="2400">
                <a:latin typeface="Book Antiqua" panose="02040602050305030304" pitchFamily="18" charset="0"/>
              </a:defRPr>
            </a:lvl3pPr>
            <a:lvl4pPr>
              <a:defRPr sz="2400">
                <a:latin typeface="Book Antiqua" panose="02040602050305030304" pitchFamily="18" charset="0"/>
              </a:defRPr>
            </a:lvl4pPr>
            <a:lvl5pPr>
              <a:defRPr sz="2400">
                <a:latin typeface="Book Antiqua" panose="02040602050305030304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pic>
        <p:nvPicPr>
          <p:cNvPr id="7" name="Picture 6" descr="Image result for india map logo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4891">
            <a:off x="-40398" y="5833648"/>
            <a:ext cx="963653" cy="100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BB594-C138-4DB9-A0B7-BB222669E73D}" type="datetimeFigureOut">
              <a:rPr lang="en-US" smtClean="0"/>
              <a:pPr/>
              <a:t>01-Mar-19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CBC9A-947D-43BA-9946-2986AB7448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BB594-C138-4DB9-A0B7-BB222669E73D}" type="datetimeFigureOut">
              <a:rPr lang="en-US" smtClean="0"/>
              <a:pPr/>
              <a:t>01-Mar-19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CBC9A-947D-43BA-9946-2986AB7448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BB594-C138-4DB9-A0B7-BB222669E73D}" type="datetimeFigureOut">
              <a:rPr lang="en-US" smtClean="0"/>
              <a:pPr/>
              <a:t>01-Mar-19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CBC9A-947D-43BA-9946-2986AB7448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BB594-C138-4DB9-A0B7-BB222669E73D}" type="datetimeFigureOut">
              <a:rPr lang="en-US" smtClean="0"/>
              <a:pPr/>
              <a:t>01-Mar-19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CBC9A-947D-43BA-9946-2986AB7448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BB594-C138-4DB9-A0B7-BB222669E73D}" type="datetimeFigureOut">
              <a:rPr lang="en-US" smtClean="0"/>
              <a:pPr/>
              <a:t>01-Mar-19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CBC9A-947D-43BA-9946-2986AB7448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BB594-C138-4DB9-A0B7-BB222669E73D}" type="datetimeFigureOut">
              <a:rPr lang="en-US" smtClean="0"/>
              <a:pPr/>
              <a:t>01-Mar-19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CBC9A-947D-43BA-9946-2986AB7448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BB594-C138-4DB9-A0B7-BB222669E73D}" type="datetimeFigureOut">
              <a:rPr lang="en-US" smtClean="0"/>
              <a:pPr/>
              <a:t>01-Mar-19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CBC9A-947D-43BA-9946-2986AB7448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BB594-C138-4DB9-A0B7-BB222669E73D}" type="datetimeFigureOut">
              <a:rPr lang="en-US" smtClean="0"/>
              <a:pPr/>
              <a:t>01-Mar-19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CBC9A-947D-43BA-9946-2986AB7448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BB594-C138-4DB9-A0B7-BB222669E73D}" type="datetimeFigureOut">
              <a:rPr lang="en-US" smtClean="0"/>
              <a:pPr/>
              <a:t>01-Mar-19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7CBC9A-947D-43BA-9946-2986AB74483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5BB594-C138-4DB9-A0B7-BB222669E73D}" type="datetimeFigureOut">
              <a:rPr lang="en-US" smtClean="0"/>
              <a:pPr/>
              <a:t>01-Mar-19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CBC9A-947D-43BA-9946-2986AB7448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ospi.gov.in/publication/envistats-india-2018-supplement-environmental-accounts-0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ospi.gov.in/publication/envistats-india-2018-supplement-environmental-accounts-0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457200"/>
            <a:ext cx="11887200" cy="2971800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>
              <a:lnSpc>
                <a:spcPct val="120000"/>
              </a:lnSpc>
            </a:pPr>
            <a:r>
              <a:rPr lang="en-US" sz="3400" b="1" dirty="0" smtClean="0"/>
              <a:t/>
            </a:r>
            <a:br>
              <a:rPr lang="en-US" sz="3400" b="1" dirty="0" smtClean="0"/>
            </a:br>
            <a:r>
              <a:rPr lang="en-US" sz="3400" b="1" dirty="0" smtClean="0"/>
              <a:t>Environmental-Economic Accounting in </a:t>
            </a:r>
            <a:r>
              <a:rPr lang="en-US" sz="3400" b="1" dirty="0" smtClean="0"/>
              <a:t>India</a:t>
            </a:r>
            <a:br>
              <a:rPr lang="en-US" sz="3400" b="1" dirty="0" smtClean="0"/>
            </a:br>
            <a:r>
              <a:rPr lang="en-US" sz="3400" b="1" dirty="0" smtClean="0"/>
              <a:t/>
            </a:r>
            <a:br>
              <a:rPr lang="en-US" sz="3400" b="1" dirty="0" smtClean="0"/>
            </a:br>
            <a:r>
              <a:rPr lang="en-US" sz="3100" b="1" dirty="0" smtClean="0"/>
              <a:t>(</a:t>
            </a:r>
            <a:r>
              <a:rPr lang="en-US" sz="3100" b="1" dirty="0"/>
              <a:t>Natural Capital Accounting &amp; Valuation of Ecosystem </a:t>
            </a:r>
            <a:r>
              <a:rPr lang="en-US" sz="3100" b="1" dirty="0" smtClean="0"/>
              <a:t>Services)</a:t>
            </a:r>
            <a:r>
              <a:rPr lang="en-US" sz="3400" b="1" dirty="0"/>
              <a:t/>
            </a:r>
            <a:br>
              <a:rPr lang="en-US" sz="3400" b="1" dirty="0"/>
            </a:br>
            <a:endParaRPr lang="en-US" sz="3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29200"/>
            <a:ext cx="10591800" cy="1513881"/>
          </a:xfrm>
        </p:spPr>
        <p:txBody>
          <a:bodyPr>
            <a:normAutofit fontScale="85000" lnSpcReduction="20000"/>
            <a:scene3d>
              <a:camera prst="orthographicFront">
                <a:rot lat="0" lon="21299999" rev="0"/>
              </a:camera>
              <a:lightRig rig="threePt" dir="t"/>
            </a:scene3d>
          </a:bodyPr>
          <a:lstStyle/>
          <a:p>
            <a:pPr>
              <a:lnSpc>
                <a:spcPct val="170000"/>
              </a:lnSpc>
            </a:pPr>
            <a:r>
              <a:rPr lang="en-US" sz="3400" b="1" i="1" dirty="0" smtClean="0">
                <a:solidFill>
                  <a:schemeClr val="tx1"/>
                </a:solidFill>
              </a:rPr>
              <a:t>Ministry of Statistics and Programme Implementation (MoSPI)</a:t>
            </a:r>
          </a:p>
          <a:p>
            <a:pPr>
              <a:lnSpc>
                <a:spcPct val="170000"/>
              </a:lnSpc>
            </a:pPr>
            <a:r>
              <a:rPr lang="en-US" sz="3400" b="1" i="1" dirty="0" smtClean="0">
                <a:solidFill>
                  <a:schemeClr val="tx1"/>
                </a:solidFill>
              </a:rPr>
              <a:t>Government of India</a:t>
            </a:r>
            <a:endParaRPr lang="en-US" sz="3400" b="1" i="1" dirty="0">
              <a:solidFill>
                <a:schemeClr val="tx1"/>
              </a:solidFill>
            </a:endParaRPr>
          </a:p>
        </p:txBody>
      </p:sp>
      <p:pic>
        <p:nvPicPr>
          <p:cNvPr id="4" name="Picture 3" descr="Image result for india map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4891">
            <a:off x="-13072" y="5049596"/>
            <a:ext cx="1506357" cy="1760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10058400" cy="1143000"/>
          </a:xfrm>
          <a:solidFill>
            <a:schemeClr val="accent4">
              <a:lumMod val="75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en-US" sz="3000" b="1" dirty="0"/>
              <a:t>Natural Capital Accounting &amp; Valuation of Ecosystem Services</a:t>
            </a:r>
            <a:endParaRPr lang="en-IN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00201"/>
            <a:ext cx="10058400" cy="4952999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algn="just">
              <a:lnSpc>
                <a:spcPct val="160000"/>
              </a:lnSpc>
              <a:spcBef>
                <a:spcPts val="0"/>
              </a:spcBef>
            </a:pPr>
            <a:r>
              <a:rPr lang="en-US" sz="2600" b="1" dirty="0"/>
              <a:t>EU-funded Project launched by UNSD on pilot basis in five countries </a:t>
            </a:r>
          </a:p>
          <a:p>
            <a:pPr algn="just">
              <a:lnSpc>
                <a:spcPct val="160000"/>
              </a:lnSpc>
              <a:spcBef>
                <a:spcPts val="0"/>
              </a:spcBef>
            </a:pPr>
            <a:r>
              <a:rPr lang="en-US" sz="2600" b="1" dirty="0"/>
              <a:t>UNSD, UN Environment, CBD &amp; MOSPI</a:t>
            </a:r>
          </a:p>
          <a:p>
            <a:pPr algn="just">
              <a:lnSpc>
                <a:spcPct val="160000"/>
              </a:lnSpc>
              <a:spcBef>
                <a:spcPts val="0"/>
              </a:spcBef>
            </a:pPr>
            <a:r>
              <a:rPr lang="en-US" sz="2600" b="1" dirty="0"/>
              <a:t>To encourage and enable greater consideration of natural assets, and the services they provide, in monitoring and planning </a:t>
            </a:r>
            <a:r>
              <a:rPr lang="en-US" sz="2600" b="1" dirty="0"/>
              <a:t>related </a:t>
            </a:r>
            <a:r>
              <a:rPr lang="en-US" sz="2600" b="1" dirty="0"/>
              <a:t>to economic activity </a:t>
            </a:r>
          </a:p>
          <a:p>
            <a:pPr algn="just">
              <a:lnSpc>
                <a:spcPct val="160000"/>
              </a:lnSpc>
              <a:spcBef>
                <a:spcPts val="0"/>
              </a:spcBef>
            </a:pPr>
            <a:r>
              <a:rPr lang="en-US" sz="2600" b="1" dirty="0"/>
              <a:t>Main objective is to mainstream natural capital accounting and valuation of ecosystem services in data-driven decision and policy-making</a:t>
            </a:r>
            <a:endParaRPr lang="en-IN" sz="2600" b="1" dirty="0"/>
          </a:p>
        </p:txBody>
      </p:sp>
    </p:spTree>
    <p:extLst>
      <p:ext uri="{BB962C8B-B14F-4D97-AF65-F5344CB8AC3E}">
        <p14:creationId xmlns:p14="http://schemas.microsoft.com/office/powerpoint/2010/main" val="2186679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10058400" cy="944562"/>
          </a:xfrm>
        </p:spPr>
        <p:txBody>
          <a:bodyPr>
            <a:normAutofit/>
          </a:bodyPr>
          <a:lstStyle/>
          <a:p>
            <a:r>
              <a:rPr lang="en-US" b="1" dirty="0" smtClean="0"/>
              <a:t>Earlier activities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447800"/>
            <a:ext cx="10058400" cy="5029200"/>
          </a:xfr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algn="just">
              <a:lnSpc>
                <a:spcPct val="160000"/>
              </a:lnSpc>
              <a:spcBef>
                <a:spcPts val="0"/>
              </a:spcBef>
            </a:pPr>
            <a:r>
              <a:rPr lang="en-US" sz="2600" b="1" dirty="0"/>
              <a:t>Expert Group on “Green National Accounting for India” constituted in 2011 under Sir </a:t>
            </a:r>
            <a:r>
              <a:rPr lang="en-US" sz="2600" b="1" dirty="0" err="1"/>
              <a:t>Partha</a:t>
            </a:r>
            <a:r>
              <a:rPr lang="en-US" sz="2600" b="1" dirty="0"/>
              <a:t> </a:t>
            </a:r>
            <a:r>
              <a:rPr lang="en-US" sz="2600" b="1" dirty="0" err="1"/>
              <a:t>Dasgupta</a:t>
            </a:r>
            <a:r>
              <a:rPr lang="en-US" sz="2600" b="1" dirty="0"/>
              <a:t> to implement SEEA in India.</a:t>
            </a:r>
          </a:p>
          <a:p>
            <a:pPr algn="just">
              <a:lnSpc>
                <a:spcPct val="160000"/>
              </a:lnSpc>
              <a:spcBef>
                <a:spcPts val="0"/>
              </a:spcBef>
            </a:pPr>
            <a:r>
              <a:rPr lang="en-US" sz="2600" b="1" dirty="0"/>
              <a:t>Inter Ministerial Group (IMG) constituted in January 2015 as a collaborative mechanism</a:t>
            </a:r>
          </a:p>
          <a:p>
            <a:pPr lvl="1" algn="just">
              <a:lnSpc>
                <a:spcPct val="160000"/>
              </a:lnSpc>
              <a:spcBef>
                <a:spcPts val="0"/>
              </a:spcBef>
            </a:pPr>
            <a:r>
              <a:rPr lang="en-US" sz="2600" b="1" dirty="0"/>
              <a:t>To assess different aspects of data available – timeliness, accuracy, level of disaggregation</a:t>
            </a:r>
          </a:p>
          <a:p>
            <a:pPr lvl="1" algn="just">
              <a:lnSpc>
                <a:spcPct val="160000"/>
              </a:lnSpc>
              <a:spcBef>
                <a:spcPts val="0"/>
              </a:spcBef>
            </a:pPr>
            <a:r>
              <a:rPr lang="en-US" sz="2600" b="1" dirty="0"/>
              <a:t>To recommend measures for improving the quality and coverage of data and strengthening the existing data systems</a:t>
            </a:r>
          </a:p>
          <a:p>
            <a:pPr lvl="1" algn="just">
              <a:lnSpc>
                <a:spcPct val="160000"/>
              </a:lnSpc>
              <a:spcBef>
                <a:spcPts val="0"/>
              </a:spcBef>
            </a:pPr>
            <a:r>
              <a:rPr lang="en-US" sz="2600" b="1" dirty="0"/>
              <a:t>To identify agencies </a:t>
            </a:r>
            <a:r>
              <a:rPr lang="en-IN" sz="2600" b="1" dirty="0"/>
              <a:t>which can help evolve methodologies for valuation of stocks of natural assets</a:t>
            </a:r>
            <a:endParaRPr lang="en-US" sz="2600" b="1" dirty="0"/>
          </a:p>
          <a:p>
            <a:pPr algn="just">
              <a:lnSpc>
                <a:spcPct val="160000"/>
              </a:lnSpc>
              <a:spcBef>
                <a:spcPts val="0"/>
              </a:spcBef>
            </a:pPr>
            <a:endParaRPr lang="en-US" sz="2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10058400" cy="1143000"/>
          </a:xfrm>
          <a:solidFill>
            <a:schemeClr val="accent4">
              <a:lumMod val="75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b="1" dirty="0" smtClean="0">
                <a:ea typeface="+mj-ea"/>
                <a:cs typeface="+mj-cs"/>
              </a:rPr>
              <a:t>EnviStats-India 2018 </a:t>
            </a:r>
            <a:br>
              <a:rPr lang="en-US" sz="3200" b="1" dirty="0" smtClean="0">
                <a:ea typeface="+mj-ea"/>
                <a:cs typeface="+mj-cs"/>
              </a:rPr>
            </a:br>
            <a:r>
              <a:rPr lang="en-US" sz="3200" b="1" dirty="0">
                <a:ea typeface="+mj-ea"/>
                <a:cs typeface="+mj-cs"/>
              </a:rPr>
              <a:t>Supplement on Environmental Accounts</a:t>
            </a:r>
            <a:endParaRPr lang="en-IN" sz="3200" b="1" dirty="0"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447800"/>
            <a:ext cx="10045995" cy="5029200"/>
          </a:xfrm>
        </p:spPr>
        <p:txBody>
          <a:bodyPr vert="horz" lIns="91440" tIns="45720" rIns="91440" bIns="45720" rtlCol="0">
            <a:norm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2600" b="1" dirty="0"/>
              <a:t>First official publication based on SEEA released in September 2018.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2600" b="1" dirty="0"/>
              <a:t>Provides asset accounts in physical terms for 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en-US" sz="2600" b="1" dirty="0"/>
              <a:t>forest</a:t>
            </a:r>
            <a:r>
              <a:rPr lang="en-US" sz="2600" b="1" dirty="0"/>
              <a:t>, land, minerals and </a:t>
            </a:r>
            <a:r>
              <a:rPr lang="en-US" sz="2600" b="1" dirty="0"/>
              <a:t>water 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en-US" sz="2600" b="1" dirty="0"/>
              <a:t>at National and State-levels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2600" b="1" dirty="0"/>
              <a:t>Depicts aggregate </a:t>
            </a:r>
            <a:r>
              <a:rPr lang="en-US" sz="2600" b="1" dirty="0"/>
              <a:t>changes in the cohort of environmental assets of </a:t>
            </a:r>
            <a:r>
              <a:rPr lang="en-US" sz="2600" b="1" dirty="0"/>
              <a:t>States</a:t>
            </a:r>
          </a:p>
        </p:txBody>
      </p:sp>
      <p:sp>
        <p:nvSpPr>
          <p:cNvPr id="4" name="Rectangle 3"/>
          <p:cNvSpPr/>
          <p:nvPr/>
        </p:nvSpPr>
        <p:spPr>
          <a:xfrm>
            <a:off x="1371600" y="5791200"/>
            <a:ext cx="10287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i="1" dirty="0">
                <a:hlinkClick r:id="rId3"/>
              </a:rPr>
              <a:t>http://www.mospi.gov.in/publication/envistats-india-2018-supplement-environmental-accounts-0</a:t>
            </a:r>
            <a:endParaRPr lang="en-IN" i="1" dirty="0"/>
          </a:p>
        </p:txBody>
      </p:sp>
    </p:spTree>
    <p:extLst>
      <p:ext uri="{BB962C8B-B14F-4D97-AF65-F5344CB8AC3E}">
        <p14:creationId xmlns:p14="http://schemas.microsoft.com/office/powerpoint/2010/main" val="4209068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10058400" cy="1401762"/>
          </a:xfrm>
          <a:solidFill>
            <a:schemeClr val="accent4">
              <a:lumMod val="75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b="1" dirty="0">
                <a:ea typeface="+mj-ea"/>
                <a:cs typeface="+mj-cs"/>
              </a:rPr>
              <a:t>EnviStats India 2018</a:t>
            </a:r>
            <a:br>
              <a:rPr lang="en-US" sz="3200" b="1" dirty="0">
                <a:ea typeface="+mj-ea"/>
                <a:cs typeface="+mj-cs"/>
              </a:rPr>
            </a:br>
            <a:r>
              <a:rPr lang="en-US" sz="3200" b="1" dirty="0">
                <a:ea typeface="+mj-ea"/>
                <a:cs typeface="+mj-cs"/>
              </a:rPr>
              <a:t>Supplement on Environmental Accounts</a:t>
            </a:r>
            <a:endParaRPr lang="en-IN" sz="3200" b="1" dirty="0"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752600"/>
            <a:ext cx="6781800" cy="4648200"/>
          </a:xfr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en-US" sz="2600" b="1" dirty="0"/>
              <a:t>Land </a:t>
            </a:r>
            <a:r>
              <a:rPr lang="en-US" sz="2600" b="1" dirty="0"/>
              <a:t>account – land cover: stock and </a:t>
            </a:r>
            <a:r>
              <a:rPr lang="en-US" sz="2600" b="1" dirty="0"/>
              <a:t>change over 2005-06 and 2011-12</a:t>
            </a:r>
            <a:endParaRPr lang="en-US" sz="2600" b="1" dirty="0"/>
          </a:p>
          <a:p>
            <a:pPr algn="just">
              <a:lnSpc>
                <a:spcPct val="140000"/>
              </a:lnSpc>
              <a:spcBef>
                <a:spcPts val="0"/>
              </a:spcBef>
            </a:pPr>
            <a:r>
              <a:rPr lang="en-US" sz="2600" b="1" dirty="0"/>
              <a:t>Mineral account – proved and probable reserves, remaining </a:t>
            </a:r>
            <a:r>
              <a:rPr lang="en-US" sz="2600" b="1" dirty="0"/>
              <a:t>resources: 2005, 2010 and 2015</a:t>
            </a:r>
            <a:endParaRPr lang="en-US" sz="2600" b="1" dirty="0"/>
          </a:p>
          <a:p>
            <a:pPr algn="just">
              <a:lnSpc>
                <a:spcPct val="140000"/>
              </a:lnSpc>
              <a:spcBef>
                <a:spcPts val="0"/>
              </a:spcBef>
            </a:pPr>
            <a:r>
              <a:rPr lang="en-US" sz="2600" b="1" dirty="0"/>
              <a:t>Water account – availability in river basins and groundwater</a:t>
            </a:r>
          </a:p>
          <a:p>
            <a:pPr algn="just">
              <a:lnSpc>
                <a:spcPct val="140000"/>
              </a:lnSpc>
              <a:spcBef>
                <a:spcPts val="0"/>
              </a:spcBef>
            </a:pPr>
            <a:r>
              <a:rPr lang="en-US" sz="2600" b="1" dirty="0"/>
              <a:t>Forest accounts – forest cover, growing stock of timber and </a:t>
            </a:r>
            <a:r>
              <a:rPr lang="en-US" sz="2600" b="1" dirty="0"/>
              <a:t>carbon: 2004-05, 2010-11 and 2015-16</a:t>
            </a:r>
            <a:endParaRPr lang="en-US" sz="2600" b="1" dirty="0"/>
          </a:p>
        </p:txBody>
      </p:sp>
      <p:pic>
        <p:nvPicPr>
          <p:cNvPr id="5" name="Picture 2" descr="G:\Cover Page EnviStats Supplement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8001001" y="1733107"/>
            <a:ext cx="3136772" cy="43020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60204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1125200" cy="868362"/>
          </a:xfrm>
          <a:solidFill>
            <a:schemeClr val="accent4">
              <a:lumMod val="75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 smtClean="0">
                <a:ea typeface="+mj-ea"/>
                <a:cs typeface="+mj-cs"/>
              </a:rPr>
              <a:t>Highlights of the Asset Accounts</a:t>
            </a:r>
            <a:endParaRPr lang="en-IN" b="1" dirty="0"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95400"/>
            <a:ext cx="11125200" cy="5334000"/>
          </a:xfr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algn="just">
              <a:lnSpc>
                <a:spcPct val="160000"/>
              </a:lnSpc>
              <a:spcBef>
                <a:spcPts val="0"/>
              </a:spcBef>
            </a:pPr>
            <a:r>
              <a:rPr lang="en-US" sz="2600" b="1" dirty="0"/>
              <a:t>Mixed signals being observed in the different assets making total assessment of natural capital difficult</a:t>
            </a:r>
          </a:p>
          <a:p>
            <a:pPr algn="just">
              <a:lnSpc>
                <a:spcPct val="160000"/>
              </a:lnSpc>
              <a:spcBef>
                <a:spcPts val="0"/>
              </a:spcBef>
            </a:pPr>
            <a:r>
              <a:rPr lang="en-US" sz="2600" b="1" dirty="0"/>
              <a:t>Positive changes</a:t>
            </a:r>
          </a:p>
          <a:p>
            <a:pPr lvl="1" algn="just">
              <a:lnSpc>
                <a:spcPct val="160000"/>
              </a:lnSpc>
              <a:spcBef>
                <a:spcPts val="0"/>
              </a:spcBef>
            </a:pPr>
            <a:r>
              <a:rPr lang="en-US" sz="2600" b="1" dirty="0"/>
              <a:t>Change from fallow </a:t>
            </a:r>
            <a:r>
              <a:rPr lang="en-US" sz="2600" b="1" dirty="0"/>
              <a:t>to farmland, increases in forest cover, </a:t>
            </a:r>
            <a:r>
              <a:rPr lang="en-US" sz="2600" b="1" dirty="0"/>
              <a:t>carbon </a:t>
            </a:r>
            <a:r>
              <a:rPr lang="en-US" sz="2600" b="1" dirty="0"/>
              <a:t>stock, proven reserves and resources of minerals</a:t>
            </a:r>
          </a:p>
          <a:p>
            <a:pPr algn="just">
              <a:lnSpc>
                <a:spcPct val="160000"/>
              </a:lnSpc>
              <a:spcBef>
                <a:spcPts val="0"/>
              </a:spcBef>
            </a:pPr>
            <a:r>
              <a:rPr lang="en-US" sz="2600" b="1" dirty="0"/>
              <a:t>Effect of climate </a:t>
            </a:r>
            <a:r>
              <a:rPr lang="en-US" sz="2600" b="1" dirty="0"/>
              <a:t>change</a:t>
            </a:r>
          </a:p>
          <a:p>
            <a:pPr lvl="1" algn="just">
              <a:lnSpc>
                <a:spcPct val="160000"/>
              </a:lnSpc>
              <a:spcBef>
                <a:spcPts val="0"/>
              </a:spcBef>
            </a:pPr>
            <a:r>
              <a:rPr lang="en-US" sz="2600" b="1" dirty="0"/>
              <a:t>Fluctuations in land </a:t>
            </a:r>
            <a:r>
              <a:rPr lang="en-US" sz="2600" b="1" dirty="0"/>
              <a:t>under ‘snow and glacier’ </a:t>
            </a:r>
            <a:r>
              <a:rPr lang="en-US" sz="2600" b="1" dirty="0"/>
              <a:t>and ‘</a:t>
            </a:r>
            <a:r>
              <a:rPr lang="en-US" sz="2600" b="1" dirty="0"/>
              <a:t>wetlands/water bodies’</a:t>
            </a:r>
          </a:p>
          <a:p>
            <a:pPr algn="just">
              <a:lnSpc>
                <a:spcPct val="160000"/>
              </a:lnSpc>
              <a:spcBef>
                <a:spcPts val="0"/>
              </a:spcBef>
            </a:pPr>
            <a:r>
              <a:rPr lang="en-US" sz="2600" b="1" dirty="0"/>
              <a:t>Urbanization</a:t>
            </a:r>
          </a:p>
          <a:p>
            <a:pPr lvl="1" algn="just">
              <a:lnSpc>
                <a:spcPct val="160000"/>
              </a:lnSpc>
              <a:spcBef>
                <a:spcPts val="0"/>
              </a:spcBef>
            </a:pPr>
            <a:r>
              <a:rPr lang="en-US" sz="2600" b="1" dirty="0"/>
              <a:t>Increase in built-up area - </a:t>
            </a:r>
            <a:r>
              <a:rPr lang="en-US" sz="2600" b="1" dirty="0"/>
              <a:t>in some </a:t>
            </a:r>
            <a:r>
              <a:rPr lang="en-US" sz="2600" b="1" dirty="0"/>
              <a:t>cases, </a:t>
            </a:r>
            <a:r>
              <a:rPr lang="en-US" sz="2600" b="1" dirty="0"/>
              <a:t>at the cost of farmland</a:t>
            </a:r>
          </a:p>
          <a:p>
            <a:pPr algn="just">
              <a:lnSpc>
                <a:spcPct val="160000"/>
              </a:lnSpc>
              <a:spcBef>
                <a:spcPts val="0"/>
              </a:spcBef>
            </a:pPr>
            <a:r>
              <a:rPr lang="en-US" sz="2600" b="1" dirty="0"/>
              <a:t>Decline in </a:t>
            </a:r>
            <a:r>
              <a:rPr lang="en-US" sz="2600" b="1" dirty="0"/>
              <a:t>resources</a:t>
            </a:r>
          </a:p>
          <a:p>
            <a:pPr lvl="1" algn="just">
              <a:lnSpc>
                <a:spcPct val="160000"/>
              </a:lnSpc>
              <a:spcBef>
                <a:spcPts val="0"/>
              </a:spcBef>
            </a:pPr>
            <a:r>
              <a:rPr lang="en-US" sz="2600" b="1" dirty="0"/>
              <a:t>Growing stock in some States and groundwater resources</a:t>
            </a:r>
          </a:p>
          <a:p>
            <a:pPr algn="just">
              <a:lnSpc>
                <a:spcPct val="160000"/>
              </a:lnSpc>
              <a:spcBef>
                <a:spcPts val="0"/>
              </a:spcBef>
            </a:pPr>
            <a:endParaRPr lang="en-US" sz="2600" b="1" dirty="0"/>
          </a:p>
          <a:p>
            <a:pPr algn="just">
              <a:lnSpc>
                <a:spcPct val="160000"/>
              </a:lnSpc>
              <a:spcBef>
                <a:spcPts val="0"/>
              </a:spcBef>
            </a:pPr>
            <a:endParaRPr lang="en-US" sz="2600" b="1" dirty="0"/>
          </a:p>
          <a:p>
            <a:pPr algn="just">
              <a:lnSpc>
                <a:spcPct val="160000"/>
              </a:lnSpc>
              <a:spcBef>
                <a:spcPts val="0"/>
              </a:spcBef>
            </a:pPr>
            <a:endParaRPr 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2799772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10058400" cy="1143000"/>
          </a:xfrm>
          <a:solidFill>
            <a:schemeClr val="accent4">
              <a:lumMod val="75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en-US" sz="3000" b="1" dirty="0" smtClean="0"/>
              <a:t>Initial Activities undertaken under the Project</a:t>
            </a:r>
            <a:endParaRPr lang="en-IN" sz="3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524002"/>
            <a:ext cx="10058400" cy="5029199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2600" b="1" dirty="0"/>
              <a:t>October 2017 to July 2018: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2600" b="1" dirty="0"/>
              <a:t>Interaction </a:t>
            </a:r>
            <a:r>
              <a:rPr lang="en-US" sz="2600" b="1" dirty="0"/>
              <a:t>with different agencies </a:t>
            </a:r>
            <a:r>
              <a:rPr lang="en-US" sz="2600" b="1" dirty="0"/>
              <a:t>on activities </a:t>
            </a:r>
            <a:r>
              <a:rPr lang="en-US" sz="2600" b="1" dirty="0"/>
              <a:t>to be taken up under the project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en-US" sz="2600" b="1" dirty="0"/>
              <a:t>Stock-taking landscape </a:t>
            </a:r>
            <a:r>
              <a:rPr lang="en-US" sz="2600" b="1" dirty="0"/>
              <a:t>assessment of 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en-US" sz="2600" b="1" dirty="0"/>
              <a:t>existing ecosystem accounting initiatives and literature in India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en-US" sz="2600" b="1" dirty="0"/>
              <a:t>data sources for compiling ecosystem accounts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en-US" sz="2600" b="1" dirty="0"/>
              <a:t>institutions and agencies active in this field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en-US" sz="2600" b="1" dirty="0"/>
              <a:t>states where a detailed study for compilation of ecosystem accounts could be launched</a:t>
            </a:r>
            <a:endParaRPr lang="en-US" sz="2600" b="1" dirty="0"/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endParaRPr lang="en-IN" sz="2600" b="1" dirty="0"/>
          </a:p>
        </p:txBody>
      </p:sp>
    </p:spTree>
    <p:extLst>
      <p:ext uri="{BB962C8B-B14F-4D97-AF65-F5344CB8AC3E}">
        <p14:creationId xmlns:p14="http://schemas.microsoft.com/office/powerpoint/2010/main" val="159588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10058400" cy="1143000"/>
          </a:xfrm>
          <a:solidFill>
            <a:schemeClr val="accent4">
              <a:lumMod val="75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/>
              <a:t>Outcome of the Landscape 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00202"/>
            <a:ext cx="10058400" cy="4952998"/>
          </a:xfr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en-US" sz="2600" b="1" dirty="0"/>
              <a:t>State of Karnataka selected for pilot on compilation of ecosystem accounts since</a:t>
            </a:r>
            <a:endParaRPr lang="en-US" sz="2600" b="1" dirty="0"/>
          </a:p>
          <a:p>
            <a:pPr lvl="1" algn="just">
              <a:lnSpc>
                <a:spcPct val="170000"/>
              </a:lnSpc>
              <a:spcBef>
                <a:spcPts val="0"/>
              </a:spcBef>
            </a:pPr>
            <a:r>
              <a:rPr lang="en-US" sz="2600" b="1" dirty="0"/>
              <a:t>Many </a:t>
            </a:r>
            <a:r>
              <a:rPr lang="en-US" sz="2600" b="1" dirty="0"/>
              <a:t>studies conducted in the state on </a:t>
            </a:r>
            <a:r>
              <a:rPr lang="en-US" sz="2600" b="1" dirty="0"/>
              <a:t>various ecosystem </a:t>
            </a:r>
            <a:r>
              <a:rPr lang="en-US" sz="2600" b="1" dirty="0"/>
              <a:t>services;</a:t>
            </a:r>
            <a:endParaRPr lang="en-US" sz="2600" b="1" dirty="0"/>
          </a:p>
          <a:p>
            <a:pPr lvl="1" algn="just">
              <a:lnSpc>
                <a:spcPct val="170000"/>
              </a:lnSpc>
              <a:spcBef>
                <a:spcPts val="0"/>
              </a:spcBef>
            </a:pPr>
            <a:r>
              <a:rPr lang="en-US" sz="2600" b="1" dirty="0"/>
              <a:t>Presence of diverse ecosystems in the State;</a:t>
            </a:r>
          </a:p>
          <a:p>
            <a:pPr lvl="1" algn="just">
              <a:lnSpc>
                <a:spcPct val="170000"/>
              </a:lnSpc>
              <a:spcBef>
                <a:spcPts val="0"/>
              </a:spcBef>
            </a:pPr>
            <a:r>
              <a:rPr lang="en-US" sz="2600" b="1" dirty="0"/>
              <a:t>Good data </a:t>
            </a:r>
            <a:r>
              <a:rPr lang="en-US" sz="2600" b="1" dirty="0"/>
              <a:t>availability </a:t>
            </a:r>
            <a:r>
              <a:rPr lang="en-US" sz="2600" b="1" dirty="0"/>
              <a:t>especially in terms of geo-spatial </a:t>
            </a:r>
            <a:r>
              <a:rPr lang="en-US" sz="2600" b="1" dirty="0"/>
              <a:t>datasets; </a:t>
            </a:r>
            <a:r>
              <a:rPr lang="en-US" sz="2600" b="1" dirty="0"/>
              <a:t>and </a:t>
            </a:r>
          </a:p>
          <a:p>
            <a:pPr lvl="1" algn="just">
              <a:lnSpc>
                <a:spcPct val="170000"/>
              </a:lnSpc>
              <a:spcBef>
                <a:spcPts val="0"/>
              </a:spcBef>
            </a:pPr>
            <a:r>
              <a:rPr lang="en-US" sz="2600" b="1" dirty="0"/>
              <a:t>Strong technical </a:t>
            </a:r>
            <a:r>
              <a:rPr lang="en-US" sz="2600" b="1" dirty="0"/>
              <a:t>capacity with institutions like Indian Institute of Science</a:t>
            </a:r>
            <a:endParaRPr lang="en-US" sz="2600" b="1" dirty="0"/>
          </a:p>
          <a:p>
            <a:pPr marL="457200" lvl="1" indent="0" algn="just">
              <a:lnSpc>
                <a:spcPct val="170000"/>
              </a:lnSpc>
              <a:spcBef>
                <a:spcPts val="0"/>
              </a:spcBef>
              <a:buNone/>
            </a:pPr>
            <a:endParaRPr lang="en-US" sz="2600" b="1" dirty="0" smtClean="0"/>
          </a:p>
          <a:p>
            <a:pPr marL="457200" lvl="1" indent="-457200" algn="just">
              <a:lnSpc>
                <a:spcPct val="170000"/>
              </a:lnSpc>
              <a:spcBef>
                <a:spcPts val="0"/>
              </a:spcBef>
              <a:buNone/>
            </a:pPr>
            <a:r>
              <a:rPr lang="en-US" sz="2600" b="1" dirty="0"/>
              <a:t> </a:t>
            </a:r>
            <a:r>
              <a:rPr lang="en-US" sz="2600" b="1" dirty="0" smtClean="0"/>
              <a:t>  Efforts </a:t>
            </a:r>
            <a:r>
              <a:rPr lang="en-US" sz="2600" b="1" dirty="0"/>
              <a:t>underway to complete the modalities to launch the survey</a:t>
            </a:r>
            <a:endParaRPr lang="en-IN" sz="2600" b="1" dirty="0"/>
          </a:p>
          <a:p>
            <a:pPr algn="just">
              <a:lnSpc>
                <a:spcPct val="170000"/>
              </a:lnSpc>
              <a:spcBef>
                <a:spcPts val="0"/>
              </a:spcBef>
            </a:pPr>
            <a:endParaRPr lang="en-IN" sz="2600" b="1" dirty="0"/>
          </a:p>
        </p:txBody>
      </p:sp>
    </p:spTree>
    <p:extLst>
      <p:ext uri="{BB962C8B-B14F-4D97-AF65-F5344CB8AC3E}">
        <p14:creationId xmlns:p14="http://schemas.microsoft.com/office/powerpoint/2010/main" val="3996087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2514600"/>
            <a:ext cx="11887200" cy="1752600"/>
          </a:xfrm>
          <a:solidFill>
            <a:schemeClr val="accent4">
              <a:lumMod val="75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solidFill>
                  <a:schemeClr val="bg1"/>
                </a:solidFill>
                <a:latin typeface="+mj-lt"/>
              </a:rPr>
              <a:t>Current Activities under the Project</a:t>
            </a:r>
            <a:endParaRPr lang="en-US" sz="32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4" name="Picture 3" descr="Image result for india map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4891">
            <a:off x="-13072" y="5049596"/>
            <a:ext cx="1506357" cy="1760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971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1125200" cy="868362"/>
          </a:xfrm>
        </p:spPr>
        <p:txBody>
          <a:bodyPr>
            <a:normAutofit/>
          </a:bodyPr>
          <a:lstStyle/>
          <a:p>
            <a:r>
              <a:rPr lang="en-US" b="1" dirty="0" smtClean="0"/>
              <a:t>Soil Accounts</a:t>
            </a:r>
            <a:endParaRPr lang="en-US" b="1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11277600" cy="5181600"/>
          </a:xfr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en-US" sz="2600" b="1" dirty="0"/>
              <a:t>Relevant in the Indian context with more than 250 million earning their livelihood from agriculture</a:t>
            </a:r>
          </a:p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en-US" sz="2600" b="1" dirty="0"/>
              <a:t>For farmers, </a:t>
            </a:r>
            <a:r>
              <a:rPr lang="en-US" sz="2600" b="1" dirty="0"/>
              <a:t>soil </a:t>
            </a:r>
            <a:r>
              <a:rPr lang="en-US" sz="2600" b="1" dirty="0"/>
              <a:t>is the asset which limits </a:t>
            </a:r>
            <a:r>
              <a:rPr lang="en-US" sz="2600" b="1" dirty="0"/>
              <a:t>production and defines farm investment </a:t>
            </a:r>
            <a:r>
              <a:rPr lang="en-US" sz="2600" b="1" dirty="0"/>
              <a:t>performance</a:t>
            </a:r>
            <a:endParaRPr lang="en-IN" sz="2600" b="1" dirty="0"/>
          </a:p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en-US" sz="2600" b="1" dirty="0"/>
              <a:t>Soil </a:t>
            </a:r>
            <a:r>
              <a:rPr lang="en-US" sz="2600" b="1" dirty="0"/>
              <a:t>fertility </a:t>
            </a:r>
            <a:r>
              <a:rPr lang="en-US" sz="2600" b="1" dirty="0"/>
              <a:t>assessment vital for determining </a:t>
            </a:r>
            <a:r>
              <a:rPr lang="en-US" sz="2600" b="1" dirty="0"/>
              <a:t>nutrient </a:t>
            </a:r>
            <a:r>
              <a:rPr lang="en-US" sz="2600" b="1" dirty="0"/>
              <a:t>requirement </a:t>
            </a:r>
            <a:r>
              <a:rPr lang="en-US" sz="2600" b="1" dirty="0"/>
              <a:t>for </a:t>
            </a:r>
            <a:r>
              <a:rPr lang="en-US" sz="2600" b="1" dirty="0"/>
              <a:t>desired  production</a:t>
            </a:r>
          </a:p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en-US" sz="2600" b="1" dirty="0"/>
              <a:t>Soil health and quality of concern since objective is to double farmers’ income by 2022</a:t>
            </a:r>
          </a:p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en-US" sz="2600" b="1" dirty="0"/>
              <a:t>Several </a:t>
            </a:r>
            <a:r>
              <a:rPr lang="en-US" sz="2600" b="1" dirty="0" err="1"/>
              <a:t>programmes</a:t>
            </a:r>
            <a:r>
              <a:rPr lang="en-US" sz="2600" b="1" dirty="0"/>
              <a:t> launched to address soil health and quality</a:t>
            </a:r>
          </a:p>
          <a:p>
            <a:pPr lvl="1" algn="just">
              <a:lnSpc>
                <a:spcPct val="170000"/>
              </a:lnSpc>
              <a:spcBef>
                <a:spcPts val="0"/>
              </a:spcBef>
            </a:pPr>
            <a:r>
              <a:rPr lang="en-US" sz="2600" b="1" dirty="0"/>
              <a:t>Distribution of Soil Health Cards –106 million cards issued during 2015-17 </a:t>
            </a:r>
          </a:p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en-US" sz="2600" b="1" dirty="0"/>
              <a:t>Soil condition accounts can help in</a:t>
            </a:r>
          </a:p>
          <a:p>
            <a:pPr lvl="1" algn="just">
              <a:lnSpc>
                <a:spcPct val="170000"/>
              </a:lnSpc>
              <a:spcBef>
                <a:spcPts val="0"/>
              </a:spcBef>
            </a:pPr>
            <a:r>
              <a:rPr lang="en-US" sz="2600" b="1" dirty="0"/>
              <a:t>identifying land covers susceptible to change and soil resources most at risk </a:t>
            </a:r>
          </a:p>
          <a:p>
            <a:pPr lvl="1" algn="just">
              <a:lnSpc>
                <a:spcPct val="170000"/>
              </a:lnSpc>
              <a:spcBef>
                <a:spcPts val="0"/>
              </a:spcBef>
            </a:pPr>
            <a:r>
              <a:rPr lang="en-US" sz="2600" b="1" dirty="0"/>
              <a:t>Balancing between soil erosion and production </a:t>
            </a:r>
          </a:p>
          <a:p>
            <a:pPr algn="just">
              <a:lnSpc>
                <a:spcPct val="170000"/>
              </a:lnSpc>
              <a:spcBef>
                <a:spcPts val="0"/>
              </a:spcBef>
            </a:pPr>
            <a:endParaRPr lang="en-US" sz="26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1125200" cy="868362"/>
          </a:xfrm>
        </p:spPr>
        <p:txBody>
          <a:bodyPr>
            <a:normAutofit/>
          </a:bodyPr>
          <a:lstStyle/>
          <a:p>
            <a:r>
              <a:rPr lang="en-US" b="1" dirty="0" smtClean="0"/>
              <a:t>Soil Accounts</a:t>
            </a:r>
            <a:endParaRPr lang="en-US" b="1" dirty="0">
              <a:latin typeface="Book Antiqua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11277600" cy="5181600"/>
          </a:xfr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algn="just">
              <a:lnSpc>
                <a:spcPct val="160000"/>
              </a:lnSpc>
              <a:spcBef>
                <a:spcPts val="0"/>
              </a:spcBef>
            </a:pPr>
            <a:r>
              <a:rPr lang="en-US" sz="2600" b="1" dirty="0"/>
              <a:t>Examining the proposal on ‘Development of Soil Condition Accounts’ using S-World Model</a:t>
            </a:r>
          </a:p>
          <a:p>
            <a:pPr algn="just">
              <a:lnSpc>
                <a:spcPct val="160000"/>
              </a:lnSpc>
              <a:spcBef>
                <a:spcPts val="0"/>
              </a:spcBef>
            </a:pPr>
            <a:r>
              <a:rPr lang="en-US" sz="2600" b="1" dirty="0"/>
              <a:t>Discussion held with agencies maintaining data sets on soil in India</a:t>
            </a:r>
          </a:p>
          <a:p>
            <a:pPr lvl="1" algn="just">
              <a:lnSpc>
                <a:spcPct val="160000"/>
              </a:lnSpc>
              <a:spcBef>
                <a:spcPts val="0"/>
              </a:spcBef>
            </a:pPr>
            <a:r>
              <a:rPr lang="en-US" sz="2600" b="1" dirty="0"/>
              <a:t>National Remote Sensing Centre (NRSC)</a:t>
            </a:r>
          </a:p>
          <a:p>
            <a:pPr lvl="1" algn="just">
              <a:lnSpc>
                <a:spcPct val="160000"/>
              </a:lnSpc>
              <a:spcBef>
                <a:spcPts val="0"/>
              </a:spcBef>
            </a:pPr>
            <a:r>
              <a:rPr lang="en-US" sz="2600" b="1" dirty="0"/>
              <a:t>National Bureau of Soil Survey and Land Use Planning (NBSS&amp;LUP) -  mandated for soil resource inventory and land use planning at different levels.</a:t>
            </a:r>
          </a:p>
          <a:p>
            <a:pPr lvl="1" algn="just">
              <a:lnSpc>
                <a:spcPct val="160000"/>
              </a:lnSpc>
              <a:spcBef>
                <a:spcPts val="0"/>
              </a:spcBef>
            </a:pPr>
            <a:r>
              <a:rPr lang="en-US" sz="2600" b="1" dirty="0"/>
              <a:t>Soil and Land Use Survey of India (SLUSI) – mandated for </a:t>
            </a:r>
            <a:r>
              <a:rPr lang="en-IN" altLang="en-US" sz="2600" b="1" dirty="0"/>
              <a:t>providing scientific database for soil and water conservation planning and watershed development </a:t>
            </a:r>
          </a:p>
          <a:p>
            <a:pPr algn="just">
              <a:lnSpc>
                <a:spcPct val="160000"/>
              </a:lnSpc>
              <a:spcBef>
                <a:spcPts val="0"/>
              </a:spcBef>
            </a:pPr>
            <a:r>
              <a:rPr lang="en-US" sz="2600" b="1" dirty="0"/>
              <a:t>Support sought – methodological details of the S-World model, associated software and operational guidelines</a:t>
            </a:r>
          </a:p>
        </p:txBody>
      </p:sp>
    </p:spTree>
    <p:extLst>
      <p:ext uri="{BB962C8B-B14F-4D97-AF65-F5344CB8AC3E}">
        <p14:creationId xmlns:p14="http://schemas.microsoft.com/office/powerpoint/2010/main" val="16615197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Other Activities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1125200" cy="4800599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algn="just">
              <a:lnSpc>
                <a:spcPct val="160000"/>
              </a:lnSpc>
              <a:spcBef>
                <a:spcPts val="0"/>
              </a:spcBef>
            </a:pPr>
            <a:r>
              <a:rPr lang="en-US" sz="2600" b="1" dirty="0"/>
              <a:t>Compilation of biodiversity accounts</a:t>
            </a:r>
          </a:p>
          <a:p>
            <a:pPr algn="just">
              <a:lnSpc>
                <a:spcPct val="160000"/>
              </a:lnSpc>
              <a:spcBef>
                <a:spcPts val="0"/>
              </a:spcBef>
            </a:pPr>
            <a:r>
              <a:rPr lang="en-US" sz="2600" b="1" dirty="0"/>
              <a:t>Indicators for air and water quality</a:t>
            </a:r>
          </a:p>
          <a:p>
            <a:pPr algn="just">
              <a:lnSpc>
                <a:spcPct val="160000"/>
              </a:lnSpc>
              <a:spcBef>
                <a:spcPts val="0"/>
              </a:spcBef>
            </a:pPr>
            <a:r>
              <a:rPr lang="en-US" sz="2600" b="1" dirty="0"/>
              <a:t>Compilation of following </a:t>
            </a:r>
            <a:r>
              <a:rPr lang="en-US" sz="2600" b="1" dirty="0"/>
              <a:t>ecosystem services:</a:t>
            </a:r>
          </a:p>
          <a:p>
            <a:pPr lvl="1" algn="just">
              <a:lnSpc>
                <a:spcPct val="160000"/>
              </a:lnSpc>
              <a:spcBef>
                <a:spcPts val="0"/>
              </a:spcBef>
            </a:pPr>
            <a:r>
              <a:rPr lang="en-US" sz="2600" b="1" dirty="0"/>
              <a:t>Carbon sequestration (as part of climate regulation services);</a:t>
            </a:r>
          </a:p>
          <a:p>
            <a:pPr lvl="1" algn="just">
              <a:lnSpc>
                <a:spcPct val="160000"/>
              </a:lnSpc>
              <a:spcBef>
                <a:spcPts val="0"/>
              </a:spcBef>
            </a:pPr>
            <a:r>
              <a:rPr lang="en-US" sz="2600" b="1" dirty="0"/>
              <a:t>Nature based tourism related </a:t>
            </a:r>
            <a:r>
              <a:rPr lang="en-US" sz="2600" b="1" dirty="0"/>
              <a:t>services (based on Domestic Tourism Survey and Tourism Satellite Accounts) ;</a:t>
            </a:r>
            <a:endParaRPr lang="en-US" sz="2600" b="1" dirty="0"/>
          </a:p>
          <a:p>
            <a:pPr lvl="1" algn="just">
              <a:lnSpc>
                <a:spcPct val="160000"/>
              </a:lnSpc>
              <a:spcBef>
                <a:spcPts val="0"/>
              </a:spcBef>
            </a:pPr>
            <a:r>
              <a:rPr lang="en-US" sz="2600" b="1" dirty="0"/>
              <a:t>Harvested living resources (agriculture – provisioning of </a:t>
            </a:r>
            <a:r>
              <a:rPr lang="en-US" sz="2600" b="1" dirty="0"/>
              <a:t>crops and forestry); </a:t>
            </a:r>
            <a:r>
              <a:rPr lang="en-US" sz="2600" b="1" dirty="0"/>
              <a:t>and</a:t>
            </a:r>
          </a:p>
          <a:p>
            <a:pPr lvl="1" algn="just">
              <a:lnSpc>
                <a:spcPct val="160000"/>
              </a:lnSpc>
              <a:spcBef>
                <a:spcPts val="0"/>
              </a:spcBef>
            </a:pPr>
            <a:r>
              <a:rPr lang="en-US" sz="2600" b="1" dirty="0"/>
              <a:t>Air filtration services.</a:t>
            </a:r>
          </a:p>
          <a:p>
            <a:pPr algn="just">
              <a:lnSpc>
                <a:spcPct val="160000"/>
              </a:lnSpc>
              <a:spcBef>
                <a:spcPts val="0"/>
              </a:spcBef>
            </a:pPr>
            <a:endParaRPr 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17691667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Other Activities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1125200" cy="4800599"/>
          </a:xfrm>
        </p:spPr>
        <p:txBody>
          <a:bodyPr vert="horz" lIns="91440" tIns="45720" rIns="91440" bIns="45720" rtlCol="0">
            <a:normAutofit/>
          </a:bodyPr>
          <a:lstStyle/>
          <a:p>
            <a:pPr algn="just">
              <a:lnSpc>
                <a:spcPct val="140000"/>
              </a:lnSpc>
              <a:spcBef>
                <a:spcPts val="0"/>
              </a:spcBef>
            </a:pPr>
            <a:r>
              <a:rPr lang="en-US" sz="2600" b="1" dirty="0"/>
              <a:t>Contemplating creation of a system similar to ‘Environmental Value Look-up’ Tool of UK-DEFRA</a:t>
            </a:r>
          </a:p>
          <a:p>
            <a:pPr algn="just">
              <a:lnSpc>
                <a:spcPct val="140000"/>
              </a:lnSpc>
              <a:spcBef>
                <a:spcPts val="0"/>
              </a:spcBef>
            </a:pPr>
            <a:r>
              <a:rPr lang="en-US" sz="2600" b="1" dirty="0"/>
              <a:t>Possibility of leveraging on existing datasets</a:t>
            </a:r>
          </a:p>
          <a:p>
            <a:pPr lvl="1" algn="just">
              <a:lnSpc>
                <a:spcPct val="140000"/>
              </a:lnSpc>
              <a:spcBef>
                <a:spcPts val="0"/>
              </a:spcBef>
            </a:pPr>
            <a:r>
              <a:rPr lang="en-US" sz="2600" b="1" dirty="0"/>
              <a:t>Administrative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en-US" sz="2600" b="1" dirty="0"/>
              <a:t>Remote-sensing</a:t>
            </a:r>
          </a:p>
          <a:p>
            <a:pPr lvl="1" algn="just">
              <a:lnSpc>
                <a:spcPct val="140000"/>
              </a:lnSpc>
              <a:spcBef>
                <a:spcPts val="0"/>
              </a:spcBef>
            </a:pPr>
            <a:r>
              <a:rPr lang="en-US" sz="2600" b="1" dirty="0"/>
              <a:t>Surveys conducted by official agencies</a:t>
            </a:r>
          </a:p>
          <a:p>
            <a:pPr lvl="1" algn="just">
              <a:lnSpc>
                <a:spcPct val="140000"/>
              </a:lnSpc>
              <a:spcBef>
                <a:spcPts val="0"/>
              </a:spcBef>
            </a:pPr>
            <a:r>
              <a:rPr lang="en-US" sz="2600" b="1" dirty="0"/>
              <a:t>Research studies</a:t>
            </a:r>
          </a:p>
          <a:p>
            <a:pPr algn="just">
              <a:lnSpc>
                <a:spcPct val="140000"/>
              </a:lnSpc>
              <a:spcBef>
                <a:spcPts val="0"/>
              </a:spcBef>
            </a:pPr>
            <a:r>
              <a:rPr lang="en-US" sz="2600" b="1" dirty="0"/>
              <a:t>Handholding required for examining their ‘fitness-for-use’</a:t>
            </a:r>
          </a:p>
          <a:p>
            <a:pPr algn="just">
              <a:lnSpc>
                <a:spcPct val="140000"/>
              </a:lnSpc>
              <a:spcBef>
                <a:spcPts val="0"/>
              </a:spcBef>
            </a:pPr>
            <a:endParaRPr lang="en-US" sz="2600" b="1" dirty="0"/>
          </a:p>
          <a:p>
            <a:pPr lvl="1" algn="just">
              <a:lnSpc>
                <a:spcPct val="140000"/>
              </a:lnSpc>
              <a:spcBef>
                <a:spcPts val="0"/>
              </a:spcBef>
            </a:pPr>
            <a:endParaRPr lang="en-US" sz="2600" b="1" dirty="0"/>
          </a:p>
          <a:p>
            <a:pPr lvl="1" algn="just">
              <a:lnSpc>
                <a:spcPct val="140000"/>
              </a:lnSpc>
              <a:spcBef>
                <a:spcPts val="0"/>
              </a:spcBef>
            </a:pPr>
            <a:endParaRPr 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35560866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514600"/>
            <a:ext cx="9067800" cy="2133600"/>
          </a:xfrm>
          <a:solidFill>
            <a:schemeClr val="accent4">
              <a:lumMod val="75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 smtClean="0"/>
              <a:t>THANKS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908949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1800</TotalTime>
  <Words>1059</Words>
  <Application>Microsoft Office PowerPoint</Application>
  <PresentationFormat>Widescreen</PresentationFormat>
  <Paragraphs>122</Paragraphs>
  <Slides>14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Book Antiqua</vt:lpstr>
      <vt:lpstr>Calibri</vt:lpstr>
      <vt:lpstr>Office Theme</vt:lpstr>
      <vt:lpstr> Environmental-Economic Accounting in India  (Natural Capital Accounting &amp; Valuation of Ecosystem Services) </vt:lpstr>
      <vt:lpstr>Natural Capital Accounting &amp; Valuation of Ecosystem Services</vt:lpstr>
      <vt:lpstr>Earlier activities</vt:lpstr>
      <vt:lpstr>EnviStats-India 2018  Supplement on Environmental Accounts</vt:lpstr>
      <vt:lpstr>EnviStats India 2018 Supplement on Environmental Accounts</vt:lpstr>
      <vt:lpstr>Highlights of the Asset Accounts</vt:lpstr>
      <vt:lpstr>Initial Activities undertaken under the Project</vt:lpstr>
      <vt:lpstr>Outcome of the Landscape Assessment</vt:lpstr>
      <vt:lpstr>Current Activities under the Project</vt:lpstr>
      <vt:lpstr>Soil Accounts</vt:lpstr>
      <vt:lpstr>Soil Accounts</vt:lpstr>
      <vt:lpstr>Other Activities</vt:lpstr>
      <vt:lpstr>Other Activities</vt:lpstr>
      <vt:lpstr>THANKS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5th Meeting of Inter-Ministerial Group on Environmental-Economic Accounting  7.2.2018</dc:title>
  <dc:creator>Administrator</dc:creator>
  <cp:lastModifiedBy>Windows User</cp:lastModifiedBy>
  <cp:revision>180</cp:revision>
  <dcterms:created xsi:type="dcterms:W3CDTF">2019-02-01T04:43:27Z</dcterms:created>
  <dcterms:modified xsi:type="dcterms:W3CDTF">2019-03-01T09:31:54Z</dcterms:modified>
</cp:coreProperties>
</file>