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bookmarkIdSeed="2">
  <p:sldMasterIdLst>
    <p:sldMasterId id="2147483650" r:id="rId4"/>
    <p:sldMasterId id="2147483902" r:id="rId5"/>
  </p:sldMasterIdLst>
  <p:notesMasterIdLst>
    <p:notesMasterId r:id="rId12"/>
  </p:notesMasterIdLst>
  <p:handoutMasterIdLst>
    <p:handoutMasterId r:id="rId13"/>
  </p:handoutMasterIdLst>
  <p:sldIdLst>
    <p:sldId id="384" r:id="rId6"/>
    <p:sldId id="507" r:id="rId7"/>
    <p:sldId id="513" r:id="rId8"/>
    <p:sldId id="508" r:id="rId9"/>
    <p:sldId id="511" r:id="rId10"/>
    <p:sldId id="512" r:id="rId11"/>
  </p:sldIdLst>
  <p:sldSz cx="9144000" cy="6858000" type="screen4x3"/>
  <p:notesSz cx="6799263" cy="9929813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46"/>
    <a:srgbClr val="00CC00"/>
    <a:srgbClr val="009900"/>
    <a:srgbClr val="66FF33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83842" autoAdjust="0"/>
  </p:normalViewPr>
  <p:slideViewPr>
    <p:cSldViewPr>
      <p:cViewPr varScale="1">
        <p:scale>
          <a:sx n="59" d="100"/>
          <a:sy n="59" d="100"/>
        </p:scale>
        <p:origin x="163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48" y="-7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>
                <a:latin typeface="Arial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defRPr sz="1200">
                <a:latin typeface="Arial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fld id="{043A0EFB-CF47-4677-A285-9DEFF2BB4211}" type="datetimeFigureOut">
              <a:rPr lang="en-GB"/>
              <a:pPr>
                <a:defRPr/>
              </a:pPr>
              <a:t>18/10/2017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>
                <a:latin typeface="Arial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1275" y="9431338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EBF9B75-7953-4588-9AD4-100807D7F14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801701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>
                <a:latin typeface="Arial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275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defRPr sz="1200">
                <a:latin typeface="Arial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fld id="{82B55EA4-CFCB-4783-9E0D-622702BDCC7D}" type="datetimeFigureOut">
              <a:rPr lang="en-GB"/>
              <a:pPr>
                <a:defRPr/>
              </a:pPr>
              <a:t>18/10/2017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40363" cy="44688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>
                <a:latin typeface="Arial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275" y="9431338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5D8357-F223-4EC1-BC4A-6454DDE6F36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747485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C2F6468-520F-446F-87FE-5E2D87DA23C7}" type="slidenum">
              <a:rPr lang="en-GB" altLang="en-US">
                <a:latin typeface="Arial" panose="020B060402020202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1</a:t>
            </a:fld>
            <a:endParaRPr lang="en-GB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4638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18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218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7041347-F41E-4B1E-B90F-7CE5265D6BE8}" type="slidenum">
              <a:rPr lang="en-GB" altLang="en-US">
                <a:latin typeface="Arial" panose="020B060402020202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2</a:t>
            </a:fld>
            <a:endParaRPr lang="en-GB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1935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18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218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7041347-F41E-4B1E-B90F-7CE5265D6BE8}" type="slidenum">
              <a:rPr lang="en-GB" altLang="en-US">
                <a:latin typeface="Arial" panose="020B060402020202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3</a:t>
            </a:fld>
            <a:endParaRPr lang="en-GB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7933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18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218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7041347-F41E-4B1E-B90F-7CE5265D6BE8}" type="slidenum">
              <a:rPr lang="en-GB" altLang="en-US">
                <a:latin typeface="Arial" panose="020B060402020202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4</a:t>
            </a:fld>
            <a:endParaRPr lang="en-GB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63507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18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218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7041347-F41E-4B1E-B90F-7CE5265D6BE8}" type="slidenum">
              <a:rPr lang="en-GB" altLang="en-US">
                <a:latin typeface="Arial" panose="020B060402020202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5</a:t>
            </a:fld>
            <a:endParaRPr lang="en-GB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79185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18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218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7041347-F41E-4B1E-B90F-7CE5265D6BE8}" type="slidenum">
              <a:rPr lang="en-GB" altLang="en-US">
                <a:latin typeface="Arial" panose="020B0604020202020204" pitchFamily="34" charset="0"/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6</a:t>
            </a:fld>
            <a:endParaRPr lang="en-GB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28789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EF20BD-E15E-47ED-AE61-B172B4AC30B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0968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840561-DCC8-497B-AAA4-41A7312BC93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23588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152400"/>
            <a:ext cx="1943100" cy="5943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76900" cy="5943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7A2B3C-4BFF-4504-95B1-72FDE118381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399081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800" y="1735668"/>
            <a:ext cx="6081104" cy="1215495"/>
          </a:xfrm>
        </p:spPr>
        <p:txBody>
          <a:bodyPr anchor="b"/>
          <a:lstStyle>
            <a:lvl1pPr algn="l"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1800" y="3043239"/>
            <a:ext cx="6081104" cy="98689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0603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(no graphics)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800" y="1735668"/>
            <a:ext cx="6081104" cy="1215495"/>
          </a:xfrm>
        </p:spPr>
        <p:txBody>
          <a:bodyPr anchor="b"/>
          <a:lstStyle>
            <a:lvl1pPr algn="l"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1800" y="3043239"/>
            <a:ext cx="6081104" cy="98689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1255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- White">
    <p:bg>
      <p:bgPr>
        <a:solidFill>
          <a:schemeClr val="bg1">
            <a:alpha val="98822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3532188" y="6215063"/>
            <a:ext cx="0" cy="52705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2632075" y="6216650"/>
            <a:ext cx="0" cy="52705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 userDrawn="1"/>
        </p:nvCxnSpPr>
        <p:spPr>
          <a:xfrm>
            <a:off x="544513" y="6216650"/>
            <a:ext cx="0" cy="52705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650" y="6356350"/>
            <a:ext cx="909638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4475" y="6259513"/>
            <a:ext cx="434975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88" y="6288088"/>
            <a:ext cx="1643062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3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63" y="538163"/>
            <a:ext cx="1422400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800" y="1735668"/>
            <a:ext cx="6081104" cy="1215495"/>
          </a:xfrm>
        </p:spPr>
        <p:txBody>
          <a:bodyPr anchor="b"/>
          <a:lstStyle>
            <a:lvl1pPr algn="l">
              <a:defRPr sz="4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1800" y="3043239"/>
            <a:ext cx="6081104" cy="98689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385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(no graphics)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0" y="538163"/>
            <a:ext cx="1422400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800" y="1735668"/>
            <a:ext cx="6081104" cy="1215495"/>
          </a:xfrm>
        </p:spPr>
        <p:txBody>
          <a:bodyPr anchor="b"/>
          <a:lstStyle>
            <a:lvl1pPr algn="l">
              <a:defRPr sz="4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1800" y="3043239"/>
            <a:ext cx="6081104" cy="98689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811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or Statistic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6"/>
          <p:cNvGrpSpPr>
            <a:grpSpLocks/>
          </p:cNvGrpSpPr>
          <p:nvPr userDrawn="1"/>
        </p:nvGrpSpPr>
        <p:grpSpPr bwMode="auto">
          <a:xfrm>
            <a:off x="0" y="0"/>
            <a:ext cx="9144000" cy="6858000"/>
            <a:chOff x="0" y="0"/>
            <a:chExt cx="9144000" cy="6858001"/>
          </a:xfrm>
        </p:grpSpPr>
        <p:sp>
          <p:nvSpPr>
            <p:cNvPr id="4" name="Rectangle 9"/>
            <p:cNvSpPr/>
            <p:nvPr userDrawn="1"/>
          </p:nvSpPr>
          <p:spPr>
            <a:xfrm>
              <a:off x="0" y="5749926"/>
              <a:ext cx="7342188" cy="11080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800">
                <a:solidFill>
                  <a:prstClr val="white"/>
                </a:solidFill>
              </a:endParaRPr>
            </a:p>
          </p:txBody>
        </p:sp>
        <p:sp>
          <p:nvSpPr>
            <p:cNvPr id="5" name="Rectangle 4"/>
            <p:cNvSpPr/>
            <p:nvPr userDrawn="1"/>
          </p:nvSpPr>
          <p:spPr>
            <a:xfrm>
              <a:off x="7342188" y="0"/>
              <a:ext cx="1801812" cy="68580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800">
                <a:solidFill>
                  <a:prstClr val="white"/>
                </a:solidFill>
              </a:endParaRPr>
            </a:p>
          </p:txBody>
        </p:sp>
        <p:sp>
          <p:nvSpPr>
            <p:cNvPr id="6" name="Isosceles Triangle 11"/>
            <p:cNvSpPr/>
            <p:nvPr userDrawn="1"/>
          </p:nvSpPr>
          <p:spPr>
            <a:xfrm rot="10800000">
              <a:off x="644525" y="5527676"/>
              <a:ext cx="727075" cy="396875"/>
            </a:xfrm>
            <a:prstGeom prst="triangl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800">
                <a:solidFill>
                  <a:prstClr val="white"/>
                </a:solidFill>
              </a:endParaRPr>
            </a:p>
          </p:txBody>
        </p:sp>
      </p:grpSp>
      <p:pic>
        <p:nvPicPr>
          <p:cNvPr id="7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750" y="4337050"/>
            <a:ext cx="823913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15"/>
          <p:cNvCxnSpPr/>
          <p:nvPr userDrawn="1"/>
        </p:nvCxnSpPr>
        <p:spPr>
          <a:xfrm>
            <a:off x="554038" y="6386513"/>
            <a:ext cx="814228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338" y="1443039"/>
            <a:ext cx="6388309" cy="3948556"/>
          </a:xfrm>
        </p:spPr>
        <p:txBody>
          <a:bodyPr/>
          <a:lstStyle>
            <a:lvl1pPr>
              <a:defRPr sz="50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Slide Number Placeholder 5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78455DA-C5E9-44EF-A054-A04B3376741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897817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or Statistic Out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4"/>
          <p:cNvSpPr/>
          <p:nvPr userDrawn="1"/>
        </p:nvSpPr>
        <p:spPr>
          <a:xfrm rot="10800000">
            <a:off x="0" y="0"/>
            <a:ext cx="7340600" cy="5924550"/>
          </a:xfrm>
          <a:custGeom>
            <a:avLst/>
            <a:gdLst>
              <a:gd name="connsiteX0" fmla="*/ 7340600 w 7340600"/>
              <a:gd name="connsiteY0" fmla="*/ 5925324 h 5925324"/>
              <a:gd name="connsiteX1" fmla="*/ 0 w 7340600"/>
              <a:gd name="connsiteY1" fmla="*/ 5925324 h 5925324"/>
              <a:gd name="connsiteX2" fmla="*/ 0 w 7340600"/>
              <a:gd name="connsiteY2" fmla="*/ 174789 h 5925324"/>
              <a:gd name="connsiteX3" fmla="*/ 6172563 w 7340600"/>
              <a:gd name="connsiteY3" fmla="*/ 174789 h 5925324"/>
              <a:gd name="connsiteX4" fmla="*/ 6332537 w 7340600"/>
              <a:gd name="connsiteY4" fmla="*/ 0 h 5925324"/>
              <a:gd name="connsiteX5" fmla="*/ 6492511 w 7340600"/>
              <a:gd name="connsiteY5" fmla="*/ 174789 h 5925324"/>
              <a:gd name="connsiteX6" fmla="*/ 7340600 w 7340600"/>
              <a:gd name="connsiteY6" fmla="*/ 174789 h 5925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340600" h="5925324">
                <a:moveTo>
                  <a:pt x="7340600" y="5925324"/>
                </a:moveTo>
                <a:lnTo>
                  <a:pt x="0" y="5925324"/>
                </a:lnTo>
                <a:lnTo>
                  <a:pt x="0" y="174789"/>
                </a:lnTo>
                <a:lnTo>
                  <a:pt x="6172563" y="174789"/>
                </a:lnTo>
                <a:lnTo>
                  <a:pt x="6332537" y="0"/>
                </a:lnTo>
                <a:lnTo>
                  <a:pt x="6492511" y="174789"/>
                </a:lnTo>
                <a:lnTo>
                  <a:pt x="7340600" y="174789"/>
                </a:lnTo>
                <a:close/>
              </a:path>
            </a:pathLst>
          </a:custGeom>
          <a:noFill/>
          <a:ln w="254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pic>
        <p:nvPicPr>
          <p:cNvPr id="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750" y="4337050"/>
            <a:ext cx="823913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15"/>
          <p:cNvCxnSpPr/>
          <p:nvPr userDrawn="1"/>
        </p:nvCxnSpPr>
        <p:spPr>
          <a:xfrm>
            <a:off x="554038" y="6386513"/>
            <a:ext cx="814228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338" y="1443039"/>
            <a:ext cx="6388309" cy="3948556"/>
          </a:xfrm>
        </p:spPr>
        <p:txBody>
          <a:bodyPr/>
          <a:lstStyle>
            <a:lvl1pPr>
              <a:defRPr sz="5000" b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8F5D76B-F5D2-453A-8F72-9D5EE83EFA0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615748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9738" y="1540800"/>
            <a:ext cx="8264525" cy="4640400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B9A14E1-27B5-46C3-9685-68E93DCA02C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767141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AF4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9738" y="1540800"/>
            <a:ext cx="8264525" cy="4640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39738" y="1129554"/>
            <a:ext cx="8264525" cy="300247"/>
          </a:xfrm>
        </p:spPr>
        <p:txBody>
          <a:bodyPr/>
          <a:lstStyle>
            <a:lvl1pPr marL="0" indent="0">
              <a:buNone/>
              <a:defRPr sz="2200" b="0">
                <a:solidFill>
                  <a:srgbClr val="00AF4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fld id="{F40BE359-9DDC-4C56-ACD3-EBE7AC02818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66735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0EDAA4-9C65-410E-8658-0A582B9DA23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356970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and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9738" y="1540800"/>
            <a:ext cx="6940800" cy="4640400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33E82F1-B5B6-4ACE-BD64-E55CF4878F5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102301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title and Content and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B05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9738" y="1540800"/>
            <a:ext cx="6940800" cy="464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39738" y="1130400"/>
            <a:ext cx="8264525" cy="300247"/>
          </a:xfrm>
        </p:spPr>
        <p:txBody>
          <a:bodyPr/>
          <a:lstStyle>
            <a:lvl1pPr marL="0" indent="0">
              <a:buNone/>
              <a:defRPr sz="2200" b="0">
                <a:solidFill>
                  <a:srgbClr val="00B050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39C32375-8C55-4456-B21A-D5AD6B29EE3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987472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9738" y="1540800"/>
            <a:ext cx="4075112" cy="464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49" y="1540800"/>
            <a:ext cx="4075113" cy="464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4091E41-2644-4444-8948-0388DC284EE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928801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9200" y="471896"/>
            <a:ext cx="8265600" cy="48272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9200" y="1130400"/>
            <a:ext cx="4039394" cy="298800"/>
          </a:xfrm>
        </p:spPr>
        <p:txBody>
          <a:bodyPr/>
          <a:lstStyle>
            <a:lvl1pPr marL="0" indent="0">
              <a:buNone/>
              <a:defRPr sz="2400" b="0">
                <a:solidFill>
                  <a:srgbClr val="00B05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9200" y="1540800"/>
            <a:ext cx="4039394" cy="464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130400"/>
            <a:ext cx="4075650" cy="298800"/>
          </a:xfrm>
        </p:spPr>
        <p:txBody>
          <a:bodyPr/>
          <a:lstStyle>
            <a:lvl1pPr marL="0" indent="0">
              <a:buNone/>
              <a:defRPr sz="2400" b="0">
                <a:solidFill>
                  <a:srgbClr val="00B05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540800"/>
            <a:ext cx="4075650" cy="464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BF5C04D-E47A-443E-BD6B-492EA7FE28F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513630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ide Bar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9739" y="480363"/>
            <a:ext cx="2592000" cy="43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9738" y="1520825"/>
            <a:ext cx="2592000" cy="4651637"/>
          </a:xfr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87057" y="476251"/>
            <a:ext cx="5517206" cy="56962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FD75ACA-433B-4B2D-AE36-A9387DA113A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159290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Bar Sub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9200" y="479483"/>
            <a:ext cx="2592000" cy="43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9200" y="1130400"/>
            <a:ext cx="2592000" cy="298800"/>
          </a:xfrm>
        </p:spPr>
        <p:txBody>
          <a:bodyPr/>
          <a:lstStyle>
            <a:lvl1pPr marL="0" indent="0">
              <a:buNone/>
              <a:defRPr sz="2400" b="0">
                <a:solidFill>
                  <a:srgbClr val="00B05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9200" y="1540800"/>
            <a:ext cx="2592000" cy="4668837"/>
          </a:xfrm>
        </p:spPr>
        <p:txBody>
          <a:bodyPr/>
          <a:lstStyle>
            <a:lvl1pPr marL="0" indent="0">
              <a:buNone/>
              <a:defRPr sz="1800"/>
            </a:lvl1pPr>
            <a:lvl2pPr>
              <a:defRPr b="1"/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181756" y="476250"/>
            <a:ext cx="5523044" cy="57134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16E1498-6EA2-468E-9BE7-88189E97544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732218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tion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sosceles Triangle 7"/>
          <p:cNvSpPr/>
          <p:nvPr userDrawn="1"/>
        </p:nvSpPr>
        <p:spPr>
          <a:xfrm rot="10800000">
            <a:off x="441325" y="5597525"/>
            <a:ext cx="727075" cy="396875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9263" y="476250"/>
            <a:ext cx="2077200" cy="5334000"/>
          </a:xfrm>
          <a:solidFill>
            <a:schemeClr val="tx2"/>
          </a:solidFill>
        </p:spPr>
        <p:txBody>
          <a:bodyPr/>
          <a:lstStyle>
            <a:lvl1pPr marL="0" indent="0">
              <a:buNone/>
              <a:defRPr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74621" y="476250"/>
            <a:ext cx="6029642" cy="56959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B094E59-5E90-4A6E-89BE-5FD171F6682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02858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3A762F9-5B73-48A5-92BE-7A4E90A7186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066395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DB14EB8-945B-48F7-810C-0E788956F9A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72621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F0943C-214E-403C-BAE9-FC760B39AAF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08806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6F96A4-6F97-4076-9DA1-E6BC2676334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15008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63F014-10C4-4A19-AB2D-281D1A4E95B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08470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E76EA2-BD73-455E-AD25-EA069E7F087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93347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A383B1-99C8-4954-B535-26E5186CAAC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68511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64C44F-2A05-4F5F-B131-2F41EC0B513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26138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10838E-7DD0-4543-B71B-6362AAE95DE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37701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2400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Arial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Arial" charset="0"/>
                <a:ea typeface="ＭＳ Ｐゴシック" pitchFamily="1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2667916-E514-4A6E-9D8A-A6B9B3085948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1143000"/>
            <a:ext cx="8458200" cy="0"/>
          </a:xfrm>
          <a:prstGeom prst="line">
            <a:avLst/>
          </a:prstGeom>
          <a:noFill/>
          <a:ln w="9525">
            <a:solidFill>
              <a:srgbClr val="9BA92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09" r:id="rId1"/>
    <p:sldLayoutId id="2147484310" r:id="rId2"/>
    <p:sldLayoutId id="2147484311" r:id="rId3"/>
    <p:sldLayoutId id="2147484312" r:id="rId4"/>
    <p:sldLayoutId id="2147484313" r:id="rId5"/>
    <p:sldLayoutId id="2147484314" r:id="rId6"/>
    <p:sldLayoutId id="2147484315" r:id="rId7"/>
    <p:sldLayoutId id="2147484316" r:id="rId8"/>
    <p:sldLayoutId id="2147484317" r:id="rId9"/>
    <p:sldLayoutId id="2147484318" r:id="rId10"/>
    <p:sldLayoutId id="2147484319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rgbClr val="002D4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400">
          <a:solidFill>
            <a:srgbClr val="002D46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002D46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defRPr>
          <a:solidFill>
            <a:srgbClr val="002D46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39738" y="466725"/>
            <a:ext cx="8264525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9738" y="1539875"/>
            <a:ext cx="8264525" cy="463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8788" y="6356350"/>
            <a:ext cx="56753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rgbClr val="00B05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91525" y="6356350"/>
            <a:ext cx="4111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00B050"/>
                </a:solidFill>
              </a:defRPr>
            </a:lvl1pPr>
          </a:lstStyle>
          <a:p>
            <a:fld id="{5A890E44-3F1C-4889-B3BB-1D7D4A3CF143}" type="slidenum">
              <a:rPr lang="en-GB" altLang="en-US"/>
              <a:pPr/>
              <a:t>‹#›</a:t>
            </a:fld>
            <a:endParaRPr lang="en-GB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554038" y="6386513"/>
            <a:ext cx="814228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0" r:id="rId1"/>
    <p:sldLayoutId id="2147484321" r:id="rId2"/>
    <p:sldLayoutId id="2147484322" r:id="rId3"/>
    <p:sldLayoutId id="2147484323" r:id="rId4"/>
    <p:sldLayoutId id="2147484324" r:id="rId5"/>
    <p:sldLayoutId id="2147484325" r:id="rId6"/>
    <p:sldLayoutId id="2147484326" r:id="rId7"/>
    <p:sldLayoutId id="2147484327" r:id="rId8"/>
    <p:sldLayoutId id="2147484328" r:id="rId9"/>
    <p:sldLayoutId id="2147484329" r:id="rId10"/>
    <p:sldLayoutId id="2147484330" r:id="rId11"/>
    <p:sldLayoutId id="2147484331" r:id="rId12"/>
    <p:sldLayoutId id="2147484332" r:id="rId13"/>
    <p:sldLayoutId id="2147484333" r:id="rId14"/>
    <p:sldLayoutId id="2147484334" r:id="rId15"/>
    <p:sldLayoutId id="2147484335" r:id="rId16"/>
    <p:sldLayoutId id="2147484336" r:id="rId17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595959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595959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595959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rgbClr val="595959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200" kern="1200">
          <a:solidFill>
            <a:srgbClr val="595959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>
            <a:spLocks noChangeArrowheads="1"/>
          </p:cNvSpPr>
          <p:nvPr/>
        </p:nvSpPr>
        <p:spPr bwMode="auto">
          <a:xfrm>
            <a:off x="539750" y="1916113"/>
            <a:ext cx="7772400" cy="258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n-GB" altLang="en-US" sz="3800" b="1" dirty="0" smtClean="0">
                <a:solidFill>
                  <a:schemeClr val="bg1"/>
                </a:solidFill>
              </a:rPr>
              <a:t>Experimental ecosystem accounts – valuation of ecosystem services</a:t>
            </a:r>
            <a:endParaRPr lang="en-GB" altLang="en-US" sz="3800" b="1" dirty="0">
              <a:solidFill>
                <a:schemeClr val="bg1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endParaRPr lang="en-GB" altLang="en-US" sz="2400" b="1" dirty="0" smtClean="0">
              <a:solidFill>
                <a:srgbClr val="002D46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n-GB" altLang="en-US" sz="2400" b="1" dirty="0" smtClean="0">
                <a:solidFill>
                  <a:srgbClr val="002D46"/>
                </a:solidFill>
              </a:rPr>
              <a:t>London Group conference</a:t>
            </a:r>
          </a:p>
          <a:p>
            <a:pPr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n-GB" altLang="en-US" sz="2400" b="1" dirty="0" smtClean="0">
                <a:solidFill>
                  <a:srgbClr val="002D46"/>
                </a:solidFill>
              </a:rPr>
              <a:t>October 2017</a:t>
            </a:r>
            <a:endParaRPr lang="en-GB" altLang="en-US" sz="2400" b="1" dirty="0">
              <a:solidFill>
                <a:srgbClr val="002D46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sz="3200" b="1" dirty="0">
              <a:solidFill>
                <a:srgbClr val="002D46"/>
              </a:solidFill>
            </a:endParaRPr>
          </a:p>
        </p:txBody>
      </p:sp>
      <p:sp>
        <p:nvSpPr>
          <p:cNvPr id="21507" name="Rectangle 7"/>
          <p:cNvSpPr>
            <a:spLocks noChangeArrowheads="1"/>
          </p:cNvSpPr>
          <p:nvPr/>
        </p:nvSpPr>
        <p:spPr bwMode="auto">
          <a:xfrm>
            <a:off x="436563" y="4869159"/>
            <a:ext cx="7642225" cy="1549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20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n-GB" altLang="en-US" sz="2400" dirty="0" smtClean="0">
                <a:solidFill>
                  <a:srgbClr val="002D46"/>
                </a:solidFill>
              </a:rPr>
              <a:t>Rocky Harris</a:t>
            </a:r>
            <a:endParaRPr lang="en-GB" altLang="en-US" sz="2400" dirty="0">
              <a:solidFill>
                <a:srgbClr val="002D46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r>
              <a:rPr lang="en-GB" altLang="en-US" sz="1800" b="1" dirty="0" smtClean="0">
                <a:solidFill>
                  <a:srgbClr val="002D46"/>
                </a:solidFill>
              </a:rPr>
              <a:t>Defra, UK</a:t>
            </a:r>
            <a:endParaRPr lang="en-GB" altLang="en-US" sz="1800" b="1" dirty="0">
              <a:solidFill>
                <a:srgbClr val="002D4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Content Placeholder 2"/>
          <p:cNvSpPr>
            <a:spLocks noGrp="1"/>
          </p:cNvSpPr>
          <p:nvPr>
            <p:ph idx="1"/>
          </p:nvPr>
        </p:nvSpPr>
        <p:spPr>
          <a:xfrm>
            <a:off x="367506" y="1266555"/>
            <a:ext cx="8229600" cy="4929188"/>
          </a:xfrm>
        </p:spPr>
        <p:txBody>
          <a:bodyPr/>
          <a:lstStyle/>
          <a:p>
            <a:pPr marL="0" indent="0" eaLnBrk="1" hangingPunct="1">
              <a:lnSpc>
                <a:spcPct val="100000"/>
              </a:lnSpc>
              <a:buNone/>
              <a:defRPr/>
            </a:pPr>
            <a:r>
              <a:rPr lang="en-GB" altLang="en-US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Need to generate </a:t>
            </a:r>
            <a:r>
              <a:rPr lang="en-GB" altLang="en-US" dirty="0">
                <a:solidFill>
                  <a:schemeClr val="tx1"/>
                </a:solidFill>
                <a:latin typeface="Arial" charset="0"/>
                <a:cs typeface="Arial" charset="0"/>
              </a:rPr>
              <a:t>transparent, intuitive, consistent and </a:t>
            </a:r>
            <a:r>
              <a:rPr lang="en-GB" altLang="en-US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credible monetary values within ecosystem accounts in order to gain wide acceptance</a:t>
            </a:r>
            <a:endParaRPr lang="en-GB" altLang="en-US" dirty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marL="0" indent="0" eaLnBrk="1" hangingPunct="1">
              <a:lnSpc>
                <a:spcPct val="100000"/>
              </a:lnSpc>
              <a:buNone/>
              <a:defRPr/>
            </a:pPr>
            <a:r>
              <a:rPr lang="en-GB" altLang="en-US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Aim is to measure the </a:t>
            </a:r>
            <a:r>
              <a:rPr lang="en-GB" altLang="en-US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contribution of the ecosystem </a:t>
            </a:r>
            <a:r>
              <a:rPr lang="en-GB" altLang="en-US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to services used by society</a:t>
            </a:r>
          </a:p>
          <a:p>
            <a:pPr marL="0" indent="0" eaLnBrk="1" hangingPunct="1">
              <a:lnSpc>
                <a:spcPct val="100000"/>
              </a:lnSpc>
              <a:buNone/>
              <a:defRPr/>
            </a:pPr>
            <a:r>
              <a:rPr lang="en-GB" altLang="en-US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These services may be </a:t>
            </a:r>
          </a:p>
          <a:p>
            <a:pPr eaLnBrk="1" hangingPunct="1">
              <a:lnSpc>
                <a:spcPct val="100000"/>
              </a:lnSpc>
              <a:buFont typeface="Arial" charset="0"/>
              <a:buChar char="•"/>
              <a:defRPr/>
            </a:pPr>
            <a:r>
              <a:rPr lang="en-GB" altLang="en-US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Tangible (e.g. provisioning services) so markets exist but prices may not reflect the contribution of the ecosystem</a:t>
            </a:r>
          </a:p>
          <a:p>
            <a:pPr eaLnBrk="1" hangingPunct="1">
              <a:lnSpc>
                <a:spcPct val="100000"/>
              </a:lnSpc>
              <a:buFont typeface="Arial" charset="0"/>
              <a:buChar char="•"/>
              <a:defRPr/>
            </a:pPr>
            <a:r>
              <a:rPr lang="en-GB" altLang="en-US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Largely hidden (e.g. regulating services) and hence rarely directly valued</a:t>
            </a:r>
          </a:p>
          <a:p>
            <a:pPr eaLnBrk="1" hangingPunct="1">
              <a:lnSpc>
                <a:spcPct val="100000"/>
              </a:lnSpc>
              <a:buFont typeface="Arial" charset="0"/>
              <a:buChar char="•"/>
              <a:defRPr/>
            </a:pPr>
            <a:r>
              <a:rPr lang="en-GB" altLang="en-US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Apparent but unpriced (e.g. cultural services)</a:t>
            </a:r>
          </a:p>
          <a:p>
            <a:pPr marL="0" indent="0" eaLnBrk="1" hangingPunct="1">
              <a:lnSpc>
                <a:spcPct val="100000"/>
              </a:lnSpc>
              <a:buNone/>
              <a:defRPr/>
            </a:pPr>
            <a:r>
              <a:rPr lang="en-GB" altLang="en-US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Different approaches to valuation therefore required depending upon the nature of the service. The focus here is on non-provisioning services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7FEF463-CADF-4F45-B6DF-EACFBF49DDB8}" type="slidenum">
              <a:rPr lang="en-GB" altLang="en-US" sz="1000">
                <a:solidFill>
                  <a:srgbClr val="00B050"/>
                </a:solidFill>
              </a:rPr>
              <a:pPr/>
              <a:t>2</a:t>
            </a:fld>
            <a:endParaRPr lang="en-GB" altLang="en-US" sz="1000">
              <a:solidFill>
                <a:srgbClr val="00B05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573088" y="553244"/>
            <a:ext cx="8229600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hangingPunct="1"/>
            <a:r>
              <a:rPr lang="en-GB" altLang="en-US" dirty="0" smtClean="0"/>
              <a:t>Valuation of ecosystem services</a:t>
            </a:r>
          </a:p>
        </p:txBody>
      </p:sp>
    </p:spTree>
    <p:extLst>
      <p:ext uri="{BB962C8B-B14F-4D97-AF65-F5344CB8AC3E}">
        <p14:creationId xmlns:p14="http://schemas.microsoft.com/office/powerpoint/2010/main" val="3804861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Content Placeholder 2"/>
          <p:cNvSpPr>
            <a:spLocks noGrp="1"/>
          </p:cNvSpPr>
          <p:nvPr>
            <p:ph idx="1"/>
          </p:nvPr>
        </p:nvSpPr>
        <p:spPr>
          <a:xfrm>
            <a:off x="367506" y="1266555"/>
            <a:ext cx="8229600" cy="4929188"/>
          </a:xfrm>
        </p:spPr>
        <p:txBody>
          <a:bodyPr/>
          <a:lstStyle/>
          <a:p>
            <a:pPr marL="0" indent="0" eaLnBrk="1" hangingPunct="1">
              <a:lnSpc>
                <a:spcPct val="100000"/>
              </a:lnSpc>
              <a:buNone/>
              <a:defRPr/>
            </a:pPr>
            <a:r>
              <a:rPr lang="en-GB" altLang="en-US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In order to be consistent with the National Accounts, exchange value are needed.</a:t>
            </a:r>
          </a:p>
          <a:p>
            <a:pPr marL="0" indent="0" eaLnBrk="1" hangingPunct="1">
              <a:lnSpc>
                <a:spcPct val="100000"/>
              </a:lnSpc>
              <a:buNone/>
              <a:defRPr/>
            </a:pPr>
            <a:r>
              <a:rPr lang="en-GB" altLang="en-US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Exchange values are </a:t>
            </a:r>
          </a:p>
          <a:p>
            <a:pPr marL="441325" indent="0" eaLnBrk="1" hangingPunct="1">
              <a:lnSpc>
                <a:spcPct val="100000"/>
              </a:lnSpc>
              <a:buNone/>
              <a:defRPr/>
            </a:pPr>
            <a:r>
              <a:rPr lang="en-GB" altLang="en-US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“values that reflect the price at which ecosystem services </a:t>
            </a:r>
            <a:r>
              <a:rPr lang="en-GB" altLang="en-US" b="1" u="sng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would</a:t>
            </a:r>
            <a:r>
              <a:rPr lang="en-GB" altLang="en-US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be exchanged between buyer and seller </a:t>
            </a:r>
            <a:r>
              <a:rPr lang="en-GB" altLang="en-US" b="1" u="sng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if a market existed</a:t>
            </a:r>
            <a:r>
              <a:rPr lang="en-GB" altLang="en-US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” (emphasis added)</a:t>
            </a:r>
          </a:p>
          <a:p>
            <a:pPr marL="0" indent="0" eaLnBrk="1" hangingPunct="1">
              <a:lnSpc>
                <a:spcPct val="100000"/>
              </a:lnSpc>
              <a:buNone/>
              <a:defRPr/>
            </a:pPr>
            <a:r>
              <a:rPr lang="en-GB" altLang="en-US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Underpinning exchange values is the “notion that there is a transaction between ecosystem assets and economic units … that could be </a:t>
            </a:r>
            <a:r>
              <a:rPr lang="en-GB" altLang="en-US" b="1" u="sng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imagined</a:t>
            </a:r>
            <a:r>
              <a:rPr lang="en-GB" altLang="en-US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to take place in a market setting”.</a:t>
            </a:r>
          </a:p>
          <a:p>
            <a:pPr marL="0" indent="0" eaLnBrk="1" hangingPunct="1">
              <a:lnSpc>
                <a:spcPct val="100000"/>
              </a:lnSpc>
              <a:buNone/>
              <a:defRPr/>
            </a:pPr>
            <a:r>
              <a:rPr lang="en-GB" altLang="en-US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Hence in addition to welfare values, which are not exchange values, we have two other possibilities:</a:t>
            </a:r>
          </a:p>
          <a:p>
            <a:pPr marL="441325" indent="-261938" eaLnBrk="1" hangingPunct="1">
              <a:lnSpc>
                <a:spcPct val="100000"/>
              </a:lnSpc>
              <a:defRPr/>
            </a:pPr>
            <a:r>
              <a:rPr lang="en-GB" altLang="en-US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Revealed  market exchanges</a:t>
            </a:r>
          </a:p>
          <a:p>
            <a:pPr marL="441325" indent="-261938" eaLnBrk="1" hangingPunct="1">
              <a:lnSpc>
                <a:spcPct val="100000"/>
              </a:lnSpc>
              <a:defRPr/>
            </a:pPr>
            <a:r>
              <a:rPr lang="en-GB" altLang="en-US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Imagined or posited market exchanges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7FEF463-CADF-4F45-B6DF-EACFBF49DDB8}" type="slidenum">
              <a:rPr lang="en-GB" altLang="en-US" sz="1000">
                <a:solidFill>
                  <a:srgbClr val="00B050"/>
                </a:solidFill>
              </a:rPr>
              <a:pPr/>
              <a:t>3</a:t>
            </a:fld>
            <a:endParaRPr lang="en-GB" altLang="en-US" sz="1000">
              <a:solidFill>
                <a:srgbClr val="00B05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573088" y="553244"/>
            <a:ext cx="8391400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hangingPunct="1"/>
            <a:r>
              <a:rPr lang="en-GB" altLang="en-US" dirty="0" smtClean="0"/>
              <a:t>SEEA EEA and Technical 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558218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Content Placeholder 2"/>
          <p:cNvSpPr>
            <a:spLocks noGrp="1"/>
          </p:cNvSpPr>
          <p:nvPr>
            <p:ph idx="1"/>
          </p:nvPr>
        </p:nvSpPr>
        <p:spPr>
          <a:xfrm>
            <a:off x="367506" y="1628799"/>
            <a:ext cx="8229600" cy="4566943"/>
          </a:xfrm>
        </p:spPr>
        <p:txBody>
          <a:bodyPr/>
          <a:lstStyle/>
          <a:p>
            <a:pPr eaLnBrk="1" hangingPunct="1">
              <a:lnSpc>
                <a:spcPct val="100000"/>
              </a:lnSpc>
              <a:buFont typeface="Arial" charset="0"/>
              <a:buChar char="•"/>
              <a:defRPr/>
            </a:pPr>
            <a:r>
              <a:rPr lang="en-GB" altLang="en-US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Observed market exchange values</a:t>
            </a:r>
          </a:p>
          <a:p>
            <a:pPr eaLnBrk="1" hangingPunct="1">
              <a:lnSpc>
                <a:spcPct val="100000"/>
              </a:lnSpc>
              <a:buFont typeface="Arial" charset="0"/>
              <a:buChar char="•"/>
              <a:defRPr/>
            </a:pPr>
            <a:r>
              <a:rPr lang="en-GB" altLang="en-US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Values which could be derived from ‘posited’ markets</a:t>
            </a:r>
          </a:p>
          <a:p>
            <a:pPr eaLnBrk="1" hangingPunct="1">
              <a:lnSpc>
                <a:spcPct val="100000"/>
              </a:lnSpc>
              <a:buFont typeface="Arial" charset="0"/>
              <a:buChar char="•"/>
              <a:defRPr/>
            </a:pPr>
            <a:r>
              <a:rPr lang="en-GB" altLang="en-US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Welfare values</a:t>
            </a:r>
          </a:p>
          <a:p>
            <a:pPr eaLnBrk="1" hangingPunct="1">
              <a:lnSpc>
                <a:spcPct val="100000"/>
              </a:lnSpc>
              <a:buFont typeface="Arial" charset="0"/>
              <a:buChar char="•"/>
              <a:defRPr/>
            </a:pPr>
            <a:endParaRPr lang="en-GB" altLang="en-US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eaLnBrk="1" hangingPunct="1">
              <a:lnSpc>
                <a:spcPct val="100000"/>
              </a:lnSpc>
              <a:buFont typeface="Arial" charset="0"/>
              <a:buChar char="•"/>
              <a:defRPr/>
            </a:pPr>
            <a:endParaRPr lang="en-GB" altLang="en-US" dirty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eaLnBrk="1" hangingPunct="1">
              <a:lnSpc>
                <a:spcPct val="100000"/>
              </a:lnSpc>
              <a:buFont typeface="Arial" charset="0"/>
              <a:buChar char="•"/>
              <a:defRPr/>
            </a:pPr>
            <a:endParaRPr lang="en-GB" altLang="en-US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eaLnBrk="1" hangingPunct="1">
              <a:lnSpc>
                <a:spcPct val="100000"/>
              </a:lnSpc>
              <a:buFont typeface="Arial" charset="0"/>
              <a:buChar char="•"/>
              <a:defRPr/>
            </a:pPr>
            <a:endParaRPr lang="en-GB" altLang="en-US" dirty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marL="0" indent="0" eaLnBrk="1" hangingPunct="1">
              <a:lnSpc>
                <a:spcPct val="100000"/>
              </a:lnSpc>
              <a:buNone/>
              <a:defRPr/>
            </a:pPr>
            <a:endParaRPr lang="en-GB" altLang="en-US" dirty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marL="0" indent="0" eaLnBrk="1" hangingPunct="1">
              <a:lnSpc>
                <a:spcPct val="100000"/>
              </a:lnSpc>
              <a:buNone/>
              <a:defRPr/>
            </a:pPr>
            <a:endParaRPr lang="en-GB" altLang="en-US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7FEF463-CADF-4F45-B6DF-EACFBF49DDB8}" type="slidenum">
              <a:rPr lang="en-GB" altLang="en-US" sz="1000">
                <a:solidFill>
                  <a:srgbClr val="00B050"/>
                </a:solidFill>
              </a:rPr>
              <a:pPr/>
              <a:t>4</a:t>
            </a:fld>
            <a:endParaRPr lang="en-GB" altLang="en-US" sz="1000">
              <a:solidFill>
                <a:srgbClr val="00B05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573088" y="553244"/>
            <a:ext cx="8229600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hangingPunct="1"/>
            <a:r>
              <a:rPr lang="en-GB" altLang="en-US" dirty="0" smtClean="0"/>
              <a:t>Three broad approaches to valuing non-provisioning services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0764910"/>
              </p:ext>
            </p:extLst>
          </p:nvPr>
        </p:nvGraphicFramePr>
        <p:xfrm>
          <a:off x="573088" y="3061248"/>
          <a:ext cx="8024017" cy="2520436"/>
        </p:xfrm>
        <a:graphic>
          <a:graphicData uri="http://schemas.openxmlformats.org/drawingml/2006/table">
            <a:tbl>
              <a:tblPr firstRow="1" firstCol="1" bandRow="1"/>
              <a:tblGrid>
                <a:gridCol w="1046583"/>
                <a:gridCol w="1975406"/>
                <a:gridCol w="5002028"/>
              </a:tblGrid>
              <a:tr h="285513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GB" sz="1600" b="1" dirty="0">
                          <a:solidFill>
                            <a:srgbClr val="292929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Concept</a:t>
                      </a:r>
                      <a:endParaRPr lang="en-GB" sz="1600" dirty="0">
                        <a:solidFill>
                          <a:srgbClr val="292929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GB" sz="1600" b="1" dirty="0">
                          <a:solidFill>
                            <a:srgbClr val="292929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Description </a:t>
                      </a:r>
                      <a:endParaRPr lang="en-GB" sz="1600" dirty="0">
                        <a:solidFill>
                          <a:srgbClr val="292929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GB" sz="1600" b="1">
                          <a:solidFill>
                            <a:srgbClr val="292929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Evaluation</a:t>
                      </a:r>
                      <a:endParaRPr lang="en-GB" sz="1600">
                        <a:solidFill>
                          <a:srgbClr val="292929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6540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GB" sz="1600" b="1">
                          <a:solidFill>
                            <a:srgbClr val="292929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Welfare value</a:t>
                      </a:r>
                      <a:endParaRPr lang="en-GB" sz="1600">
                        <a:solidFill>
                          <a:srgbClr val="292929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solidFill>
                            <a:srgbClr val="292929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Includes full consumer surplus</a:t>
                      </a:r>
                      <a:endParaRPr lang="en-GB" sz="1600" dirty="0">
                        <a:solidFill>
                          <a:srgbClr val="292929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solidFill>
                            <a:srgbClr val="292929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 principle not compatible with standard national accounts unless it is assumed that the ecosystem has monopoly power to extract all consumer surplus on every unit (Day, 2013)</a:t>
                      </a:r>
                      <a:endParaRPr lang="en-GB" sz="1600" dirty="0">
                        <a:solidFill>
                          <a:srgbClr val="292929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1843">
                <a:tc rowSpan="2"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GB" sz="1600" b="1" dirty="0">
                          <a:solidFill>
                            <a:srgbClr val="292929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Exchange value</a:t>
                      </a:r>
                      <a:endParaRPr lang="en-GB" sz="1600" dirty="0">
                        <a:solidFill>
                          <a:srgbClr val="292929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solidFill>
                            <a:srgbClr val="292929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Posited market exchange</a:t>
                      </a:r>
                      <a:endParaRPr lang="en-GB" sz="1600" dirty="0">
                        <a:solidFill>
                          <a:srgbClr val="292929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solidFill>
                            <a:srgbClr val="292929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 principle compatible with standard national </a:t>
                      </a:r>
                      <a:r>
                        <a:rPr lang="en-GB" sz="1600" dirty="0" smtClean="0">
                          <a:solidFill>
                            <a:srgbClr val="292929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accounts </a:t>
                      </a:r>
                      <a:endParaRPr lang="en-GB" sz="1600" dirty="0">
                        <a:solidFill>
                          <a:srgbClr val="292929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654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solidFill>
                            <a:srgbClr val="292929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Observed market exchange</a:t>
                      </a:r>
                      <a:endParaRPr lang="en-GB" sz="1600" dirty="0">
                        <a:solidFill>
                          <a:srgbClr val="292929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en-GB" sz="1600" dirty="0">
                          <a:solidFill>
                            <a:srgbClr val="292929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 principle compatible with standard national accounts. Likely to generate low unit values and would represent only a fraction of the physical </a:t>
                      </a:r>
                      <a:r>
                        <a:rPr lang="en-GB" sz="1600" dirty="0" smtClean="0">
                          <a:solidFill>
                            <a:srgbClr val="292929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service</a:t>
                      </a:r>
                      <a:endParaRPr lang="en-GB" sz="1600" dirty="0">
                        <a:solidFill>
                          <a:srgbClr val="292929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755576" y="39910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GB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GB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084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7FEF463-CADF-4F45-B6DF-EACFBF49DDB8}" type="slidenum">
              <a:rPr lang="en-GB" altLang="en-US" sz="1000">
                <a:solidFill>
                  <a:srgbClr val="00B050"/>
                </a:solidFill>
              </a:rPr>
              <a:pPr/>
              <a:t>5</a:t>
            </a:fld>
            <a:endParaRPr lang="en-GB" altLang="en-US" sz="1000">
              <a:solidFill>
                <a:srgbClr val="00B05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573088" y="553244"/>
            <a:ext cx="8229600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hangingPunct="1"/>
            <a:r>
              <a:rPr lang="en-GB" altLang="en-US" dirty="0" smtClean="0"/>
              <a:t>Some case studies based on UK experience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7180087"/>
              </p:ext>
            </p:extLst>
          </p:nvPr>
        </p:nvGraphicFramePr>
        <p:xfrm>
          <a:off x="827583" y="1397000"/>
          <a:ext cx="7563942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0657"/>
                <a:gridCol w="2123720"/>
                <a:gridCol w="2160240"/>
                <a:gridCol w="2019325"/>
              </a:tblGrid>
              <a:tr h="56200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Carbon sequestration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Air filtration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Enabling outdoor recreation</a:t>
                      </a:r>
                      <a:endParaRPr lang="en-GB" dirty="0"/>
                    </a:p>
                  </a:txBody>
                  <a:tcPr/>
                </a:tc>
              </a:tr>
              <a:tr h="562006">
                <a:tc>
                  <a:txBody>
                    <a:bodyPr/>
                    <a:lstStyle/>
                    <a:p>
                      <a:r>
                        <a:rPr lang="en-GB" b="1" dirty="0" smtClean="0"/>
                        <a:t>Welfare value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Based on social cost</a:t>
                      </a:r>
                    </a:p>
                    <a:p>
                      <a:endParaRPr lang="en-GB" dirty="0" smtClean="0"/>
                    </a:p>
                    <a:p>
                      <a:r>
                        <a:rPr lang="en-GB" b="1" dirty="0" smtClean="0"/>
                        <a:t>£1.05 billion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Social damage costs</a:t>
                      </a:r>
                    </a:p>
                    <a:p>
                      <a:endParaRPr lang="en-GB" dirty="0" smtClean="0"/>
                    </a:p>
                    <a:p>
                      <a:r>
                        <a:rPr lang="en-GB" b="1" dirty="0" smtClean="0"/>
                        <a:t>£1.01 billion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Includes cost of travel time</a:t>
                      </a:r>
                    </a:p>
                    <a:p>
                      <a:r>
                        <a:rPr lang="en-GB" b="1" dirty="0" smtClean="0"/>
                        <a:t>£21 billion</a:t>
                      </a:r>
                      <a:endParaRPr lang="en-GB" b="1" dirty="0"/>
                    </a:p>
                  </a:txBody>
                  <a:tcPr/>
                </a:tc>
              </a:tr>
              <a:tr h="562006">
                <a:tc>
                  <a:txBody>
                    <a:bodyPr/>
                    <a:lstStyle/>
                    <a:p>
                      <a:r>
                        <a:rPr lang="en-GB" b="1" dirty="0" smtClean="0"/>
                        <a:t>Posited</a:t>
                      </a:r>
                      <a:r>
                        <a:rPr lang="en-GB" b="1" baseline="0" dirty="0" smtClean="0"/>
                        <a:t> exchange values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Costs</a:t>
                      </a:r>
                      <a:r>
                        <a:rPr lang="en-GB" baseline="0" dirty="0" smtClean="0"/>
                        <a:t> which society would pay under certain conditions</a:t>
                      </a:r>
                    </a:p>
                    <a:p>
                      <a:r>
                        <a:rPr lang="en-GB" b="1" baseline="0" dirty="0" smtClean="0"/>
                        <a:t>~£0.8 billion?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Costs</a:t>
                      </a:r>
                      <a:r>
                        <a:rPr lang="en-GB" baseline="0" dirty="0" smtClean="0"/>
                        <a:t> which society would pay under certain conditions</a:t>
                      </a:r>
                    </a:p>
                    <a:p>
                      <a:r>
                        <a:rPr lang="en-GB" b="1" baseline="0" dirty="0" smtClean="0"/>
                        <a:t>~£0.8 billion?</a:t>
                      </a:r>
                      <a:endParaRPr lang="en-GB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Observed travel costs</a:t>
                      </a:r>
                    </a:p>
                    <a:p>
                      <a:endParaRPr lang="en-GB" dirty="0" smtClean="0"/>
                    </a:p>
                    <a:p>
                      <a:r>
                        <a:rPr lang="en-GB" b="1" dirty="0" smtClean="0"/>
                        <a:t>£6.52 billion</a:t>
                      </a:r>
                      <a:endParaRPr lang="en-GB" b="1" dirty="0"/>
                    </a:p>
                  </a:txBody>
                  <a:tcPr/>
                </a:tc>
              </a:tr>
              <a:tr h="562006">
                <a:tc>
                  <a:txBody>
                    <a:bodyPr/>
                    <a:lstStyle/>
                    <a:p>
                      <a:r>
                        <a:rPr lang="en-GB" b="1" dirty="0" smtClean="0"/>
                        <a:t>Observed exchange values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Current carbon prices in fledgling markets</a:t>
                      </a:r>
                    </a:p>
                    <a:p>
                      <a:r>
                        <a:rPr lang="en-GB" b="1" dirty="0" smtClean="0"/>
                        <a:t>£0.1 billion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Market spend</a:t>
                      </a:r>
                      <a:r>
                        <a:rPr lang="en-GB" baseline="0" dirty="0" smtClean="0"/>
                        <a:t> on air filtration mitigation</a:t>
                      </a:r>
                    </a:p>
                    <a:p>
                      <a:endParaRPr lang="en-GB" baseline="0" dirty="0" smtClean="0"/>
                    </a:p>
                    <a:p>
                      <a:r>
                        <a:rPr lang="en-GB" b="1" baseline="0" dirty="0" smtClean="0"/>
                        <a:t>~£0.1 billion?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Actual admission charges net of producer costs</a:t>
                      </a:r>
                    </a:p>
                    <a:p>
                      <a:r>
                        <a:rPr lang="en-GB" b="1" dirty="0" smtClean="0"/>
                        <a:t>~£0.5 billion?</a:t>
                      </a:r>
                      <a:endParaRPr lang="en-GB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4115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Content Placeholder 2"/>
          <p:cNvSpPr>
            <a:spLocks noGrp="1"/>
          </p:cNvSpPr>
          <p:nvPr>
            <p:ph idx="1"/>
          </p:nvPr>
        </p:nvSpPr>
        <p:spPr>
          <a:xfrm>
            <a:off x="367506" y="1266555"/>
            <a:ext cx="8229600" cy="4929188"/>
          </a:xfrm>
        </p:spPr>
        <p:txBody>
          <a:bodyPr/>
          <a:lstStyle/>
          <a:p>
            <a:pPr eaLnBrk="1" hangingPunct="1">
              <a:lnSpc>
                <a:spcPct val="100000"/>
              </a:lnSpc>
              <a:buFont typeface="Arial" charset="0"/>
              <a:buChar char="•"/>
              <a:defRPr/>
            </a:pPr>
            <a:r>
              <a:rPr lang="en-GB" altLang="en-US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Significant differences between welfare values, posited markets and actual observed market values</a:t>
            </a:r>
          </a:p>
          <a:p>
            <a:pPr eaLnBrk="1" hangingPunct="1">
              <a:lnSpc>
                <a:spcPct val="100000"/>
              </a:lnSpc>
              <a:buFont typeface="Arial" charset="0"/>
              <a:buChar char="•"/>
              <a:defRPr/>
            </a:pPr>
            <a:r>
              <a:rPr lang="en-GB" altLang="en-US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All three options can be based on the same physical accounting structure</a:t>
            </a:r>
          </a:p>
          <a:p>
            <a:pPr eaLnBrk="1" hangingPunct="1">
              <a:lnSpc>
                <a:spcPct val="100000"/>
              </a:lnSpc>
              <a:buFont typeface="Arial" charset="0"/>
              <a:buChar char="•"/>
              <a:defRPr/>
            </a:pPr>
            <a:r>
              <a:rPr lang="en-GB" altLang="en-US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Posited markets provide a more realistic valuation of ecosystem services but more work is needed to develop relevant conventions and guidance</a:t>
            </a:r>
          </a:p>
          <a:p>
            <a:pPr eaLnBrk="1" hangingPunct="1">
              <a:lnSpc>
                <a:spcPct val="100000"/>
              </a:lnSpc>
              <a:buFont typeface="Arial" charset="0"/>
              <a:buChar char="•"/>
              <a:defRPr/>
            </a:pPr>
            <a:r>
              <a:rPr lang="en-GB" altLang="en-US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So far only considered three services in any depth – need to work systematically through other services to identify relevant issues and viable solutions</a:t>
            </a:r>
          </a:p>
          <a:p>
            <a:pPr eaLnBrk="1" hangingPunct="1">
              <a:lnSpc>
                <a:spcPct val="100000"/>
              </a:lnSpc>
              <a:buFont typeface="Arial" charset="0"/>
              <a:buChar char="•"/>
              <a:defRPr/>
            </a:pPr>
            <a:r>
              <a:rPr lang="en-GB" altLang="en-US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Welfare values </a:t>
            </a:r>
            <a:r>
              <a:rPr lang="en-GB" altLang="en-US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are necessary for policy use.  </a:t>
            </a:r>
            <a:r>
              <a:rPr lang="en-GB" altLang="en-US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They can </a:t>
            </a:r>
            <a:r>
              <a:rPr lang="en-GB" altLang="en-US" dirty="0" smtClean="0">
                <a:solidFill>
                  <a:schemeClr val="tx1"/>
                </a:solidFill>
                <a:latin typeface="Arial" charset="0"/>
                <a:cs typeface="Arial" charset="0"/>
                <a:sym typeface="Calibri" pitchFamily="34" charset="0"/>
              </a:rPr>
              <a:t>be incorporated into the framework but care needed over their presentation as formal “accounts” within the SEEA</a:t>
            </a:r>
            <a:endParaRPr lang="en-US" altLang="en-US" dirty="0">
              <a:solidFill>
                <a:schemeClr val="tx1"/>
              </a:solidFill>
              <a:latin typeface="Arial" charset="0"/>
              <a:cs typeface="Arial" charset="0"/>
              <a:sym typeface="Calibri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C7FEF463-CADF-4F45-B6DF-EACFBF49DDB8}" type="slidenum">
              <a:rPr lang="en-GB" altLang="en-US" sz="1000">
                <a:solidFill>
                  <a:srgbClr val="00B050"/>
                </a:solidFill>
              </a:rPr>
              <a:pPr/>
              <a:t>6</a:t>
            </a:fld>
            <a:endParaRPr lang="en-GB" altLang="en-US" sz="1000">
              <a:solidFill>
                <a:srgbClr val="00B05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573088" y="553244"/>
            <a:ext cx="8229600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hangingPunct="1"/>
            <a:r>
              <a:rPr lang="en-GB" altLang="en-US" dirty="0" smtClean="0"/>
              <a:t>Valuation options - conclusions</a:t>
            </a:r>
          </a:p>
        </p:txBody>
      </p:sp>
    </p:spTree>
    <p:extLst>
      <p:ext uri="{BB962C8B-B14F-4D97-AF65-F5344CB8AC3E}">
        <p14:creationId xmlns:p14="http://schemas.microsoft.com/office/powerpoint/2010/main" val="257721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 Slide Master: blank">
  <a:themeElements>
    <a:clrScheme name="Default Design Slide Master: 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 Slide Master: 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Default Design Slide Master: 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Slide Master: 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Slide Master: 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Slide Master: 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Slide Master: 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Slide Master: 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Slide Master: 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Slide Master: 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Slide Master: 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Slide Master: 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Slide Master: 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Slide Master: 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ra-powerpoint-template-3">
  <a:themeElements>
    <a:clrScheme name="Defra palette">
      <a:dk1>
        <a:sysClr val="windowText" lastClr="000000"/>
      </a:dk1>
      <a:lt1>
        <a:sysClr val="window" lastClr="FFFFFF"/>
      </a:lt1>
      <a:dk2>
        <a:srgbClr val="00B050"/>
      </a:dk2>
      <a:lt2>
        <a:srgbClr val="FFFFFF"/>
      </a:lt2>
      <a:accent1>
        <a:srgbClr val="00AF41"/>
      </a:accent1>
      <a:accent2>
        <a:srgbClr val="8FBF41"/>
      </a:accent2>
      <a:accent3>
        <a:srgbClr val="FFD500"/>
      </a:accent3>
      <a:accent4>
        <a:srgbClr val="DE2B29"/>
      </a:accent4>
      <a:accent5>
        <a:srgbClr val="F59A00"/>
      </a:accent5>
      <a:accent6>
        <a:srgbClr val="007BC4"/>
      </a:accent6>
      <a:hlink>
        <a:srgbClr val="007BC4"/>
      </a:hlink>
      <a:folHlink>
        <a:srgbClr val="6D3075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6.1756_Defra_Powerpoint_template_v3.potx" id="{9FA114EF-0F28-45DA-BD28-1DBA18000EF3}" vid="{39D81AC2-6EAA-48ED-836F-6F337E5C2DB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efra Presentation" ma:contentTypeID="0x010100F686F50C4F4FBE4DBC200A01334D69F201010031AFD378B6F78949A14DE1083D739CBE" ma:contentTypeVersion="8" ma:contentTypeDescription="Presentation document" ma:contentTypeScope="" ma:versionID="a90784ab9d938a0d7846421ffe188530">
  <xsd:schema xmlns:xsd="http://www.w3.org/2001/XMLSchema" xmlns:xs="http://www.w3.org/2001/XMLSchema" xmlns:p="http://schemas.microsoft.com/office/2006/metadata/properties" xmlns:ns2="41b3ec6c-eebd-4435-b1cb-6f93f025f7d1" targetNamespace="http://schemas.microsoft.com/office/2006/metadata/properties" ma:root="true" ma:fieldsID="bf3d1323d27efb1c3da275fc0345a7ba" ns2:_="">
    <xsd:import namespace="41b3ec6c-eebd-4435-b1cb-6f93f025f7d1"/>
    <xsd:element name="properties">
      <xsd:complexType>
        <xsd:sequence>
          <xsd:element name="documentManagement">
            <xsd:complexType>
              <xsd:all>
                <xsd:element ref="ns2:bcb1675984d34ae3a1ed6b6e433c98de" minOccurs="0"/>
                <xsd:element ref="ns2:TaxCatchAll" minOccurs="0"/>
                <xsd:element ref="ns2:TaxCatchAllLabel" minOccurs="0"/>
                <xsd:element ref="ns2:peb8f3fab875401ca34a9f28cac4640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b3ec6c-eebd-4435-b1cb-6f93f025f7d1" elementFormDefault="qualified">
    <xsd:import namespace="http://schemas.microsoft.com/office/2006/documentManagement/types"/>
    <xsd:import namespace="http://schemas.microsoft.com/office/infopath/2007/PartnerControls"/>
    <xsd:element name="bcb1675984d34ae3a1ed6b6e433c98de" ma:index="8" nillable="true" ma:taxonomy="true" ma:internalName="bcb1675984d34ae3a1ed6b6e433c98de" ma:taxonomyFieldName="Directorate" ma:displayName="Directorate" ma:default="" ma:fieldId="{bcb16759-84d3-4ae3-a1ed-6b6e433c98de}" ma:sspId="fbabd5ee-c98c-4a9b-aa64-c82fd249b873" ma:termSetId="a3042207-bc74-4e42-93b3-dbb4e6115b8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hidden="true" ma:list="{ec245b23-5d41-47a0-adc2-77a4c5bde524}" ma:internalName="TaxCatchAll" ma:showField="CatchAllData" ma:web="4692b460-0076-4470-9125-53a274e5362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ec245b23-5d41-47a0-adc2-77a4c5bde524}" ma:internalName="TaxCatchAllLabel" ma:readOnly="true" ma:showField="CatchAllDataLabel" ma:web="4692b460-0076-4470-9125-53a274e5362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eb8f3fab875401ca34a9f28cac46400" ma:index="12" nillable="true" ma:taxonomy="true" ma:internalName="peb8f3fab875401ca34a9f28cac46400" ma:taxonomyFieldName="SecurityClassification" ma:displayName="SecurityClassification" ma:default="" ma:fieldId="{9eb8f3fa-b875-401c-a34a-9f28cac46400}" ma:sspId="fbabd5ee-c98c-4a9b-aa64-c82fd249b873" ma:termSetId="cb8bbbf2-2a11-43af-a18e-40ed7c8e4b19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LongProperties xmlns="http://schemas.microsoft.com/office/2006/metadata/longProperties"/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eb8f3fab875401ca34a9f28cac46400 xmlns="41b3ec6c-eebd-4435-b1cb-6f93f025f7d1">
      <Terms xmlns="http://schemas.microsoft.com/office/infopath/2007/PartnerControls"/>
    </peb8f3fab875401ca34a9f28cac46400>
    <TaxCatchAll xmlns="41b3ec6c-eebd-4435-b1cb-6f93f025f7d1"/>
    <bcb1675984d34ae3a1ed6b6e433c98de xmlns="41b3ec6c-eebd-4435-b1cb-6f93f025f7d1">
      <Terms xmlns="http://schemas.microsoft.com/office/infopath/2007/PartnerControls"/>
    </bcb1675984d34ae3a1ed6b6e433c98de>
  </documentManagement>
</p:properties>
</file>

<file path=customXml/itemProps1.xml><?xml version="1.0" encoding="utf-8"?>
<ds:datastoreItem xmlns:ds="http://schemas.openxmlformats.org/officeDocument/2006/customXml" ds:itemID="{5C1D9DC0-63CD-4676-82A2-303A2D53F07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1b3ec6c-eebd-4435-b1cb-6f93f025f7d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FD6DFF0-8382-489F-AB84-B7DAD77BA1E5}">
  <ds:schemaRefs>
    <ds:schemaRef ds:uri="http://schemas.microsoft.com/office/2006/metadata/longProperties"/>
  </ds:schemaRefs>
</ds:datastoreItem>
</file>

<file path=customXml/itemProps3.xml><?xml version="1.0" encoding="utf-8"?>
<ds:datastoreItem xmlns:ds="http://schemas.openxmlformats.org/officeDocument/2006/customXml" ds:itemID="{7D10A60A-AF6D-4EE1-81BE-5E02EF6ACE5A}">
  <ds:schemaRefs>
    <ds:schemaRef ds:uri="http://purl.org/dc/terms/"/>
    <ds:schemaRef ds:uri="http://www.w3.org/XML/1998/namespace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41b3ec6c-eebd-4435-b1cb-6f93f025f7d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Natural Capital EGB Specialist</Template>
  <TotalTime>18397</TotalTime>
  <Words>550</Words>
  <Application>Microsoft Office PowerPoint</Application>
  <PresentationFormat>On-screen Show (4:3)</PresentationFormat>
  <Paragraphs>88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ＭＳ Ｐゴシック</vt:lpstr>
      <vt:lpstr>ＭＳ Ｐゴシック</vt:lpstr>
      <vt:lpstr>Arial</vt:lpstr>
      <vt:lpstr>Calibri</vt:lpstr>
      <vt:lpstr>Calibri Light</vt:lpstr>
      <vt:lpstr>Times New Roman</vt:lpstr>
      <vt:lpstr>Default Design Slide Master: blank</vt:lpstr>
      <vt:lpstr>defra-powerpoint-template-3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ONS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connoe</dc:creator>
  <cp:lastModifiedBy>Harris, Rocky (Defra)</cp:lastModifiedBy>
  <cp:revision>476</cp:revision>
  <cp:lastPrinted>2017-09-05T14:32:36Z</cp:lastPrinted>
  <dcterms:created xsi:type="dcterms:W3CDTF">2016-01-22T10:02:47Z</dcterms:created>
  <dcterms:modified xsi:type="dcterms:W3CDTF">2017-10-18T14:31:03Z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0x010100F686F50C4F4FBE4DBC200A01334D69F201010031AFD378B6F78949A14DE1083D739CBE</vt:lpwstr>
  </property>
  <property fmtid="{D5CDD505-2E9C-101B-9397-08002B2CF9AE}" pid="3" name="Directorate">
    <vt:lpwstr/>
  </property>
  <property fmtid="{D5CDD505-2E9C-101B-9397-08002B2CF9AE}" pid="4" name="SecurityClassification">
    <vt:lpwstr/>
  </property>
</Properties>
</file>