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50" r:id="rId4"/>
    <p:sldMasterId id="2147483902" r:id="rId5"/>
  </p:sldMasterIdLst>
  <p:notesMasterIdLst>
    <p:notesMasterId r:id="rId10"/>
  </p:notesMasterIdLst>
  <p:handoutMasterIdLst>
    <p:handoutMasterId r:id="rId11"/>
  </p:handoutMasterIdLst>
  <p:sldIdLst>
    <p:sldId id="384" r:id="rId6"/>
    <p:sldId id="513" r:id="rId7"/>
    <p:sldId id="514" r:id="rId8"/>
    <p:sldId id="515" r:id="rId9"/>
  </p:sldIdLst>
  <p:sldSz cx="9144000" cy="6858000" type="screen4x3"/>
  <p:notesSz cx="6799263" cy="99298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46"/>
    <a:srgbClr val="00CC00"/>
    <a:srgbClr val="009900"/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3842" autoAdjust="0"/>
  </p:normalViewPr>
  <p:slideViewPr>
    <p:cSldViewPr>
      <p:cViewPr varScale="1">
        <p:scale>
          <a:sx n="59" d="100"/>
          <a:sy n="59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fld id="{043A0EFB-CF47-4677-A285-9DEFF2BB4211}" type="datetimeFigureOut">
              <a:rPr lang="en-GB"/>
              <a:pPr>
                <a:defRPr/>
              </a:pPr>
              <a:t>18/10/2017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BF9B75-7953-4588-9AD4-100807D7F1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0170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fld id="{82B55EA4-CFCB-4783-9E0D-622702BDCC7D}" type="datetimeFigureOut">
              <a:rPr lang="en-GB"/>
              <a:pPr>
                <a:defRPr/>
              </a:pPr>
              <a:t>18/10/2017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5D8357-F223-4EC1-BC4A-6454DDE6F3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4748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2F6468-520F-446F-87FE-5E2D87DA23C7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6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84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6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873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EF20BD-E15E-47ED-AE61-B172B4AC30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96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840561-DCC8-497B-AAA4-41A7312BC9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358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7A2B3C-4BFF-4504-95B1-72FDE11838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90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60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no graphics)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25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bg>
      <p:bgPr>
        <a:solidFill>
          <a:schemeClr val="bg1">
            <a:alpha val="988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3532188" y="6215063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2632075" y="6216650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544513" y="6216650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6356350"/>
            <a:ext cx="90963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6259513"/>
            <a:ext cx="4349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6288088"/>
            <a:ext cx="164306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38163"/>
            <a:ext cx="142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8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no graphics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538163"/>
            <a:ext cx="142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isti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1"/>
          </a:xfrm>
        </p:grpSpPr>
        <p:sp>
          <p:nvSpPr>
            <p:cNvPr id="4" name="Rectangle 9"/>
            <p:cNvSpPr/>
            <p:nvPr userDrawn="1"/>
          </p:nvSpPr>
          <p:spPr>
            <a:xfrm>
              <a:off x="0" y="5749926"/>
              <a:ext cx="7342188" cy="1108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" name="Rectangle 4"/>
            <p:cNvSpPr/>
            <p:nvPr userDrawn="1"/>
          </p:nvSpPr>
          <p:spPr>
            <a:xfrm>
              <a:off x="7342188" y="0"/>
              <a:ext cx="1801812" cy="6858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6" name="Isosceles Triangle 11"/>
            <p:cNvSpPr/>
            <p:nvPr userDrawn="1"/>
          </p:nvSpPr>
          <p:spPr>
            <a:xfrm rot="10800000">
              <a:off x="644525" y="5527676"/>
              <a:ext cx="727075" cy="396875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pic>
        <p:nvPicPr>
          <p:cNvPr id="7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337050"/>
            <a:ext cx="8239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15"/>
          <p:cNvCxnSpPr/>
          <p:nvPr userDrawn="1"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1443039"/>
            <a:ext cx="6388309" cy="3948556"/>
          </a:xfrm>
        </p:spPr>
        <p:txBody>
          <a:bodyPr/>
          <a:lstStyle>
            <a:lvl1pPr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8455DA-C5E9-44EF-A054-A04B337674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9781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istic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4"/>
          <p:cNvSpPr/>
          <p:nvPr userDrawn="1"/>
        </p:nvSpPr>
        <p:spPr>
          <a:xfrm rot="10800000">
            <a:off x="0" y="0"/>
            <a:ext cx="7340600" cy="5924550"/>
          </a:xfrm>
          <a:custGeom>
            <a:avLst/>
            <a:gdLst>
              <a:gd name="connsiteX0" fmla="*/ 7340600 w 7340600"/>
              <a:gd name="connsiteY0" fmla="*/ 5925324 h 5925324"/>
              <a:gd name="connsiteX1" fmla="*/ 0 w 7340600"/>
              <a:gd name="connsiteY1" fmla="*/ 5925324 h 5925324"/>
              <a:gd name="connsiteX2" fmla="*/ 0 w 7340600"/>
              <a:gd name="connsiteY2" fmla="*/ 174789 h 5925324"/>
              <a:gd name="connsiteX3" fmla="*/ 6172563 w 7340600"/>
              <a:gd name="connsiteY3" fmla="*/ 174789 h 5925324"/>
              <a:gd name="connsiteX4" fmla="*/ 6332537 w 7340600"/>
              <a:gd name="connsiteY4" fmla="*/ 0 h 5925324"/>
              <a:gd name="connsiteX5" fmla="*/ 6492511 w 7340600"/>
              <a:gd name="connsiteY5" fmla="*/ 174789 h 5925324"/>
              <a:gd name="connsiteX6" fmla="*/ 7340600 w 7340600"/>
              <a:gd name="connsiteY6" fmla="*/ 174789 h 5925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40600" h="5925324">
                <a:moveTo>
                  <a:pt x="7340600" y="5925324"/>
                </a:moveTo>
                <a:lnTo>
                  <a:pt x="0" y="5925324"/>
                </a:lnTo>
                <a:lnTo>
                  <a:pt x="0" y="174789"/>
                </a:lnTo>
                <a:lnTo>
                  <a:pt x="6172563" y="174789"/>
                </a:lnTo>
                <a:lnTo>
                  <a:pt x="6332537" y="0"/>
                </a:lnTo>
                <a:lnTo>
                  <a:pt x="6492511" y="174789"/>
                </a:lnTo>
                <a:lnTo>
                  <a:pt x="7340600" y="174789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337050"/>
            <a:ext cx="8239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15"/>
          <p:cNvCxnSpPr/>
          <p:nvPr userDrawn="1"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1443039"/>
            <a:ext cx="6388309" cy="3948556"/>
          </a:xfrm>
        </p:spPr>
        <p:txBody>
          <a:bodyPr/>
          <a:lstStyle>
            <a:lvl1pPr>
              <a:defRPr sz="5000"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F5D76B-F5D2-453A-8F72-9D5EE83EFA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1574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8264525" cy="46404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9A14E1-27B5-46C3-9685-68E93DCA02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6714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AF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8264525" cy="4640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9738" y="1129554"/>
            <a:ext cx="8264525" cy="300247"/>
          </a:xfrm>
        </p:spPr>
        <p:txBody>
          <a:bodyPr/>
          <a:lstStyle>
            <a:lvl1pPr marL="0" indent="0">
              <a:buNone/>
              <a:defRPr sz="2200" b="0">
                <a:solidFill>
                  <a:srgbClr val="00AF4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40BE359-9DDC-4C56-ACD3-EBE7AC0281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673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0EDAA4-9C65-410E-8658-0A582B9DA2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5697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6940800" cy="46404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3E82F1-B5B6-4ACE-BD64-E55CF4878F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230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B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6940800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9738" y="1130400"/>
            <a:ext cx="8264525" cy="300247"/>
          </a:xfrm>
        </p:spPr>
        <p:txBody>
          <a:bodyPr/>
          <a:lstStyle>
            <a:lvl1pPr marL="0" indent="0">
              <a:buNone/>
              <a:defRPr sz="2200" b="0">
                <a:solidFill>
                  <a:srgbClr val="00B0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9C32375-8C55-4456-B21A-D5AD6B29EE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8747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9738" y="1540800"/>
            <a:ext cx="4075112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540800"/>
            <a:ext cx="4075113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091E41-2644-4444-8948-0388DC284E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2880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200" y="471896"/>
            <a:ext cx="8265600" cy="482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200" y="1130400"/>
            <a:ext cx="4039394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200" y="1540800"/>
            <a:ext cx="4039394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130400"/>
            <a:ext cx="4075650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540800"/>
            <a:ext cx="4075650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F5C04D-E47A-443E-BD6B-492EA7FE28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1363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de Ba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739" y="480363"/>
            <a:ext cx="2592000" cy="43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9738" y="1520825"/>
            <a:ext cx="2592000" cy="4651637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7057" y="476251"/>
            <a:ext cx="5517206" cy="569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75ACA-433B-4B2D-AE36-A9387DA113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5929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Sub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200" y="479483"/>
            <a:ext cx="2592000" cy="43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200" y="1130400"/>
            <a:ext cx="2592000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200" y="1540800"/>
            <a:ext cx="2592000" cy="4668837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b="1"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1756" y="476250"/>
            <a:ext cx="5523044" cy="57134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6E1498-6EA2-468E-9BE7-88189E9754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3221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7"/>
          <p:cNvSpPr/>
          <p:nvPr userDrawn="1"/>
        </p:nvSpPr>
        <p:spPr>
          <a:xfrm rot="10800000">
            <a:off x="441325" y="5597525"/>
            <a:ext cx="727075" cy="396875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63" y="476250"/>
            <a:ext cx="2077200" cy="533400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74621" y="476250"/>
            <a:ext cx="6029642" cy="5695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094E59-5E90-4A6E-89BE-5FD171F668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285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A762F9-5B73-48A5-92BE-7A4E90A718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6639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B14EB8-945B-48F7-810C-0E788956F9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621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0943C-214E-403C-BAE9-FC760B39AA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880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6F96A4-6F97-4076-9DA1-E6BC267633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500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63F014-10C4-4A19-AB2D-281D1A4E95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847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76EA2-BD73-455E-AD25-EA069E7F08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334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A383B1-99C8-4954-B535-26E5186CAA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51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64C44F-2A05-4F5F-B131-2F41EC0B51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138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10838E-7DD0-4543-B71B-6362AAE95D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77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667916-E514-4A6E-9D8A-A6B9B308594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1143000"/>
            <a:ext cx="8458200" cy="0"/>
          </a:xfrm>
          <a:prstGeom prst="line">
            <a:avLst/>
          </a:prstGeom>
          <a:noFill/>
          <a:ln w="9525">
            <a:solidFill>
              <a:srgbClr val="9BA9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66725"/>
            <a:ext cx="826452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539875"/>
            <a:ext cx="826452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8788" y="6356350"/>
            <a:ext cx="5675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1525" y="6356350"/>
            <a:ext cx="4111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B050"/>
                </a:solidFill>
              </a:defRPr>
            </a:lvl1pPr>
          </a:lstStyle>
          <a:p>
            <a:fld id="{5A890E44-3F1C-4889-B3BB-1D7D4A3CF143}" type="slidenum">
              <a:rPr lang="en-GB" altLang="en-US"/>
              <a:pPr/>
              <a:t>‹#›</a:t>
            </a:fld>
            <a:endParaRPr lang="en-GB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  <p:sldLayoutId id="2147484331" r:id="rId12"/>
    <p:sldLayoutId id="2147484332" r:id="rId13"/>
    <p:sldLayoutId id="2147484333" r:id="rId14"/>
    <p:sldLayoutId id="2147484334" r:id="rId15"/>
    <p:sldLayoutId id="2147484335" r:id="rId16"/>
    <p:sldLayoutId id="2147484336" r:id="rId17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539750" y="1916113"/>
            <a:ext cx="77724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3800" b="1" dirty="0" smtClean="0">
                <a:solidFill>
                  <a:schemeClr val="bg1"/>
                </a:solidFill>
              </a:rPr>
              <a:t>Experimental ecosystem accounts – state of play</a:t>
            </a:r>
            <a:endParaRPr lang="en-GB" altLang="en-US" sz="38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D46"/>
                </a:solidFill>
              </a:rPr>
              <a:t>London Group conference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D46"/>
                </a:solidFill>
              </a:rPr>
              <a:t>October 2017</a:t>
            </a:r>
            <a:endParaRPr lang="en-GB" altLang="en-US" sz="2400" b="1" dirty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3200" b="1" dirty="0">
              <a:solidFill>
                <a:srgbClr val="002D46"/>
              </a:solidFill>
            </a:endParaRPr>
          </a:p>
        </p:txBody>
      </p:sp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436563" y="4665663"/>
            <a:ext cx="76422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dirty="0" smtClean="0">
                <a:solidFill>
                  <a:srgbClr val="002D46"/>
                </a:solidFill>
              </a:rPr>
              <a:t>Rocky Harris</a:t>
            </a:r>
            <a:endParaRPr lang="en-GB" altLang="en-US" sz="2400" dirty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1800" b="1" dirty="0" smtClean="0">
                <a:solidFill>
                  <a:srgbClr val="002D46"/>
                </a:solidFill>
              </a:rPr>
              <a:t>Defra, UK</a:t>
            </a:r>
            <a:endParaRPr lang="en-GB" altLang="en-US" sz="1800" b="1" dirty="0">
              <a:solidFill>
                <a:srgbClr val="002D4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468313" y="1628799"/>
            <a:ext cx="8229600" cy="4713263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10 countries responded to the questionnaire so far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16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(Thank you to </a:t>
            </a:r>
            <a:r>
              <a:rPr lang="en-US" altLang="en-US" sz="16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Australia (Wentworth Group), </a:t>
            </a:r>
            <a:r>
              <a:rPr lang="en-US" altLang="en-US" sz="16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Canada, Estonia, Finland, Japan, Mexico, Netherlands, South Africa, Sweden, UK)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Contributions still welcome!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2000" u="sng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General position</a:t>
            </a: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: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Exploratory work in most countries, either for specific habitats, sub-national areas or services</a:t>
            </a: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 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Only two countries with established national programme of work covering all the main types of accounts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Much more testing needed!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US" altLang="en-US" sz="20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2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Round table on state of play on EEA</a:t>
            </a:r>
          </a:p>
        </p:txBody>
      </p:sp>
    </p:spTree>
    <p:extLst>
      <p:ext uri="{BB962C8B-B14F-4D97-AF65-F5344CB8AC3E}">
        <p14:creationId xmlns:p14="http://schemas.microsoft.com/office/powerpoint/2010/main" val="40931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468313" y="1628799"/>
            <a:ext cx="8229600" cy="4713263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Extent accounts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Widely implemented, though sometimes just for forests and wetlands</a:t>
            </a:r>
          </a:p>
          <a:p>
            <a:pPr eaLnBrk="1" hangingPunct="1">
              <a:lnSpc>
                <a:spcPct val="100000"/>
              </a:lnSpc>
              <a:buFont typeface="Symbol" panose="05050102010706020507" pitchFamily="18" charset="2"/>
              <a:buChar char="Þ"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 Would be worth reviewing classifications </a:t>
            </a: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used so far, also how assets have been delineated in practice</a:t>
            </a:r>
            <a:endParaRPr lang="en-US" altLang="en-US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Condition accounts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Mainly developed only for freshwater ecosystems, somewhat more limited implementation for terrestrial habitats</a:t>
            </a:r>
          </a:p>
          <a:p>
            <a:pPr eaLnBrk="1" hangingPunct="1">
              <a:lnSpc>
                <a:spcPct val="100000"/>
              </a:lnSpc>
              <a:buFont typeface="Symbol" panose="05050102010706020507" pitchFamily="18" charset="2"/>
              <a:buChar char="Þ"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 See paper by Vardon and Harris for wider review of </a:t>
            </a: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practices to date</a:t>
            </a:r>
            <a:endParaRPr lang="en-US" altLang="en-US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Accounts for ecosystem services in physical terms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Only half the respondents have so far attempted accounts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Main emphasis on provisioning services, otherwise mainly carbon capture and recreation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US" altLang="en-US" sz="20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3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Summary of survey results (1)</a:t>
            </a:r>
          </a:p>
        </p:txBody>
      </p:sp>
    </p:spTree>
    <p:extLst>
      <p:ext uri="{BB962C8B-B14F-4D97-AF65-F5344CB8AC3E}">
        <p14:creationId xmlns:p14="http://schemas.microsoft.com/office/powerpoint/2010/main" val="100475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468313" y="1628799"/>
            <a:ext cx="8229600" cy="4713263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b="1" dirty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Accounts for ecosystem services in </a:t>
            </a:r>
            <a:r>
              <a:rPr lang="en-US" altLang="en-US" b="1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monetary terms</a:t>
            </a:r>
            <a:endParaRPr lang="en-US" altLang="en-US" b="1" dirty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Very limited.  Only three countries have attempted </a:t>
            </a: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systematic monetary </a:t>
            </a: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accounts so far</a:t>
            </a:r>
          </a:p>
          <a:p>
            <a:pPr eaLnBrk="1" hangingPunct="1">
              <a:lnSpc>
                <a:spcPct val="100000"/>
              </a:lnSpc>
              <a:buFont typeface="Symbol" panose="05050102010706020507" pitchFamily="18" charset="2"/>
              <a:buChar char="Þ"/>
              <a:defRPr/>
            </a:pP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 More testing needed!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Monetary asset accounts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Very limited </a:t>
            </a: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applications, though some </a:t>
            </a:r>
            <a:r>
              <a:rPr lang="en-US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expectation of work in 2018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US" altLang="en-US" sz="2000" b="1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Other accounts, related work</a:t>
            </a:r>
            <a:endParaRPr lang="en-US" altLang="en-US" sz="2000" b="1" dirty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2000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Biodiversity accounts feature, also carbon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US" altLang="en-US" sz="2000" dirty="0" smtClean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4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Summary of survey results (2)</a:t>
            </a:r>
          </a:p>
        </p:txBody>
      </p:sp>
    </p:spTree>
    <p:extLst>
      <p:ext uri="{BB962C8B-B14F-4D97-AF65-F5344CB8AC3E}">
        <p14:creationId xmlns:p14="http://schemas.microsoft.com/office/powerpoint/2010/main" val="94082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 Slide Master: blank">
  <a:themeElements>
    <a:clrScheme name="Default Design Slide Master: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 Slide Master: 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Default Design Slide Master: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ra-powerpoint-template-3">
  <a:themeElements>
    <a:clrScheme name="Defra palette">
      <a:dk1>
        <a:sysClr val="windowText" lastClr="000000"/>
      </a:dk1>
      <a:lt1>
        <a:sysClr val="window" lastClr="FFFFFF"/>
      </a:lt1>
      <a:dk2>
        <a:srgbClr val="00B050"/>
      </a:dk2>
      <a:lt2>
        <a:srgbClr val="FFFFFF"/>
      </a:lt2>
      <a:accent1>
        <a:srgbClr val="00AF41"/>
      </a:accent1>
      <a:accent2>
        <a:srgbClr val="8FBF41"/>
      </a:accent2>
      <a:accent3>
        <a:srgbClr val="FFD500"/>
      </a:accent3>
      <a:accent4>
        <a:srgbClr val="DE2B29"/>
      </a:accent4>
      <a:accent5>
        <a:srgbClr val="F59A00"/>
      </a:accent5>
      <a:accent6>
        <a:srgbClr val="007BC4"/>
      </a:accent6>
      <a:hlink>
        <a:srgbClr val="007BC4"/>
      </a:hlink>
      <a:folHlink>
        <a:srgbClr val="6D3075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.1756_Defra_Powerpoint_template_v3.potx" id="{9FA114EF-0F28-45DA-BD28-1DBA18000EF3}" vid="{39D81AC2-6EAA-48ED-836F-6F337E5C2D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b8f3fab875401ca34a9f28cac46400 xmlns="41b3ec6c-eebd-4435-b1cb-6f93f025f7d1">
      <Terms xmlns="http://schemas.microsoft.com/office/infopath/2007/PartnerControls"/>
    </peb8f3fab875401ca34a9f28cac46400>
    <TaxCatchAll xmlns="41b3ec6c-eebd-4435-b1cb-6f93f025f7d1"/>
    <bcb1675984d34ae3a1ed6b6e433c98de xmlns="41b3ec6c-eebd-4435-b1cb-6f93f025f7d1">
      <Terms xmlns="http://schemas.microsoft.com/office/infopath/2007/PartnerControls"/>
    </bcb1675984d34ae3a1ed6b6e433c98de>
  </documentManagement>
</p:properti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efra Presentation" ma:contentTypeID="0x010100F686F50C4F4FBE4DBC200A01334D69F201010031AFD378B6F78949A14DE1083D739CBE" ma:contentTypeVersion="8" ma:contentTypeDescription="Presentation document" ma:contentTypeScope="" ma:versionID="a90784ab9d938a0d7846421ffe188530">
  <xsd:schema xmlns:xsd="http://www.w3.org/2001/XMLSchema" xmlns:xs="http://www.w3.org/2001/XMLSchema" xmlns:p="http://schemas.microsoft.com/office/2006/metadata/properties" xmlns:ns2="41b3ec6c-eebd-4435-b1cb-6f93f025f7d1" targetNamespace="http://schemas.microsoft.com/office/2006/metadata/properties" ma:root="true" ma:fieldsID="bf3d1323d27efb1c3da275fc0345a7ba" ns2:_="">
    <xsd:import namespace="41b3ec6c-eebd-4435-b1cb-6f93f025f7d1"/>
    <xsd:element name="properties">
      <xsd:complexType>
        <xsd:sequence>
          <xsd:element name="documentManagement">
            <xsd:complexType>
              <xsd:all>
                <xsd:element ref="ns2:bcb1675984d34ae3a1ed6b6e433c98de" minOccurs="0"/>
                <xsd:element ref="ns2:TaxCatchAll" minOccurs="0"/>
                <xsd:element ref="ns2:TaxCatchAllLabel" minOccurs="0"/>
                <xsd:element ref="ns2:peb8f3fab875401ca34a9f28cac4640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3ec6c-eebd-4435-b1cb-6f93f025f7d1" elementFormDefault="qualified">
    <xsd:import namespace="http://schemas.microsoft.com/office/2006/documentManagement/types"/>
    <xsd:import namespace="http://schemas.microsoft.com/office/infopath/2007/PartnerControls"/>
    <xsd:element name="bcb1675984d34ae3a1ed6b6e433c98de" ma:index="8" nillable="true" ma:taxonomy="true" ma:internalName="bcb1675984d34ae3a1ed6b6e433c98de" ma:taxonomyFieldName="Directorate" ma:displayName="Directorate" ma:default="" ma:fieldId="{bcb16759-84d3-4ae3-a1ed-6b6e433c98de}" ma:sspId="fbabd5ee-c98c-4a9b-aa64-c82fd249b873" ma:termSetId="a3042207-bc74-4e42-93b3-dbb4e6115b8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ec245b23-5d41-47a0-adc2-77a4c5bde524}" ma:internalName="TaxCatchAll" ma:showField="CatchAllData" ma:web="4692b460-0076-4470-9125-53a274e536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ec245b23-5d41-47a0-adc2-77a4c5bde524}" ma:internalName="TaxCatchAllLabel" ma:readOnly="true" ma:showField="CatchAllDataLabel" ma:web="4692b460-0076-4470-9125-53a274e536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eb8f3fab875401ca34a9f28cac46400" ma:index="12" nillable="true" ma:taxonomy="true" ma:internalName="peb8f3fab875401ca34a9f28cac46400" ma:taxonomyFieldName="SecurityClassification" ma:displayName="SecurityClassification" ma:default="" ma:fieldId="{9eb8f3fa-b875-401c-a34a-9f28cac46400}" ma:sspId="fbabd5ee-c98c-4a9b-aa64-c82fd249b873" ma:termSetId="cb8bbbf2-2a11-43af-a18e-40ed7c8e4b1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10A60A-AF6D-4EE1-81BE-5E02EF6ACE5A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41b3ec6c-eebd-4435-b1cb-6f93f025f7d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FD6DFF0-8382-489F-AB84-B7DAD77BA1E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5C1D9DC0-63CD-4676-82A2-303A2D53F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b3ec6c-eebd-4435-b1cb-6f93f025f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Natural Capital EGB Specialist</Template>
  <TotalTime>18373</TotalTime>
  <Words>263</Words>
  <Application>Microsoft Office PowerPoint</Application>
  <PresentationFormat>On-screen Show (4:3)</PresentationFormat>
  <Paragraphs>38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MS PGothic</vt:lpstr>
      <vt:lpstr>MS PGothic</vt:lpstr>
      <vt:lpstr>Arial</vt:lpstr>
      <vt:lpstr>Calibri</vt:lpstr>
      <vt:lpstr>Calibri Light</vt:lpstr>
      <vt:lpstr>Symbol</vt:lpstr>
      <vt:lpstr>Default Design Slide Master: blank</vt:lpstr>
      <vt:lpstr>defra-powerpoint-template-3</vt:lpstr>
      <vt:lpstr>PowerPoint Presentation</vt:lpstr>
      <vt:lpstr>PowerPoint Presentation</vt:lpstr>
      <vt:lpstr>PowerPoint Presentation</vt:lpstr>
      <vt:lpstr>PowerPoint Presentation</vt:lpstr>
    </vt:vector>
  </TitlesOfParts>
  <Company>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connoe</dc:creator>
  <cp:lastModifiedBy>Harris, Rocky (Defra)</cp:lastModifiedBy>
  <cp:revision>474</cp:revision>
  <cp:lastPrinted>2017-09-05T14:32:36Z</cp:lastPrinted>
  <dcterms:created xsi:type="dcterms:W3CDTF">2016-01-22T10:02:47Z</dcterms:created>
  <dcterms:modified xsi:type="dcterms:W3CDTF">2017-10-18T13:47:00Z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0x010100F686F50C4F4FBE4DBC200A01334D69F201010031AFD378B6F78949A14DE1083D739CBE</vt:lpwstr>
  </property>
  <property fmtid="{D5CDD505-2E9C-101B-9397-08002B2CF9AE}" pid="3" name="Directorate">
    <vt:lpwstr/>
  </property>
  <property fmtid="{D5CDD505-2E9C-101B-9397-08002B2CF9AE}" pid="4" name="SecurityClassification">
    <vt:lpwstr/>
  </property>
</Properties>
</file>