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2">
  <p:sldMasterIdLst>
    <p:sldMasterId id="2147483650" r:id="rId4"/>
    <p:sldMasterId id="2147483902" r:id="rId5"/>
  </p:sldMasterIdLst>
  <p:notesMasterIdLst>
    <p:notesMasterId r:id="rId10"/>
  </p:notesMasterIdLst>
  <p:handoutMasterIdLst>
    <p:handoutMasterId r:id="rId11"/>
  </p:handoutMasterIdLst>
  <p:sldIdLst>
    <p:sldId id="384" r:id="rId6"/>
    <p:sldId id="502" r:id="rId7"/>
    <p:sldId id="503" r:id="rId8"/>
    <p:sldId id="504" r:id="rId9"/>
  </p:sldIdLst>
  <p:sldSz cx="9144000" cy="6858000" type="screen4x3"/>
  <p:notesSz cx="6799263" cy="99298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46"/>
    <a:srgbClr val="00CC00"/>
    <a:srgbClr val="009900"/>
    <a:srgbClr val="66FF33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83842" autoAdjust="0"/>
  </p:normalViewPr>
  <p:slideViewPr>
    <p:cSldViewPr>
      <p:cViewPr varScale="1">
        <p:scale>
          <a:sx n="59" d="100"/>
          <a:sy n="59" d="100"/>
        </p:scale>
        <p:origin x="163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fld id="{043A0EFB-CF47-4677-A285-9DEFF2BB4211}" type="datetimeFigureOut">
              <a:rPr lang="en-GB"/>
              <a:pPr>
                <a:defRPr/>
              </a:pPr>
              <a:t>18/10/2017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EBF9B75-7953-4588-9AD4-100807D7F14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01701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fld id="{82B55EA4-CFCB-4783-9E0D-622702BDCC7D}" type="datetimeFigureOut">
              <a:rPr lang="en-GB"/>
              <a:pPr>
                <a:defRPr/>
              </a:pPr>
              <a:t>18/10/2017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40363" cy="4468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5D8357-F223-4EC1-BC4A-6454DDE6F3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747485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C2F6468-520F-446F-87FE-5E2D87DA23C7}" type="slidenum"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463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041347-F41E-4B1E-B90F-7CE5265D6BE8}" type="slidenum"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098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041347-F41E-4B1E-B90F-7CE5265D6BE8}" type="slidenum"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575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041347-F41E-4B1E-B90F-7CE5265D6BE8}" type="slidenum"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968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EF20BD-E15E-47ED-AE61-B172B4AC30B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0968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840561-DCC8-497B-AAA4-41A7312BC93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3588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7A2B3C-4BFF-4504-95B1-72FDE118381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9908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800" y="1735668"/>
            <a:ext cx="6081104" cy="1215495"/>
          </a:xfrm>
        </p:spPr>
        <p:txBody>
          <a:bodyPr anchor="b"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800" y="3043239"/>
            <a:ext cx="6081104" cy="98689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60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(no graphics)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800" y="1735668"/>
            <a:ext cx="6081104" cy="1215495"/>
          </a:xfrm>
        </p:spPr>
        <p:txBody>
          <a:bodyPr anchor="b"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800" y="3043239"/>
            <a:ext cx="6081104" cy="98689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125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White">
    <p:bg>
      <p:bgPr>
        <a:solidFill>
          <a:schemeClr val="bg1">
            <a:alpha val="9882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3532188" y="6215063"/>
            <a:ext cx="0" cy="52705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2632075" y="6216650"/>
            <a:ext cx="0" cy="52705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544513" y="6216650"/>
            <a:ext cx="0" cy="52705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650" y="6356350"/>
            <a:ext cx="909638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475" y="6259513"/>
            <a:ext cx="434975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8" y="6288088"/>
            <a:ext cx="1643062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3" y="538163"/>
            <a:ext cx="142240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800" y="1735668"/>
            <a:ext cx="6081104" cy="1215495"/>
          </a:xfrm>
        </p:spPr>
        <p:txBody>
          <a:bodyPr anchor="b"/>
          <a:lstStyle>
            <a:lvl1pPr algn="l">
              <a:defRPr sz="4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800" y="3043239"/>
            <a:ext cx="6081104" cy="98689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85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(no graphics)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538163"/>
            <a:ext cx="142240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800" y="1735668"/>
            <a:ext cx="6081104" cy="1215495"/>
          </a:xfrm>
        </p:spPr>
        <p:txBody>
          <a:bodyPr anchor="b"/>
          <a:lstStyle>
            <a:lvl1pPr algn="l">
              <a:defRPr sz="4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800" y="3043239"/>
            <a:ext cx="6081104" cy="98689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81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or Statistic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6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9144000" cy="6858001"/>
          </a:xfrm>
        </p:grpSpPr>
        <p:sp>
          <p:nvSpPr>
            <p:cNvPr id="4" name="Rectangle 9"/>
            <p:cNvSpPr/>
            <p:nvPr userDrawn="1"/>
          </p:nvSpPr>
          <p:spPr>
            <a:xfrm>
              <a:off x="0" y="5749926"/>
              <a:ext cx="7342188" cy="1108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5" name="Rectangle 4"/>
            <p:cNvSpPr/>
            <p:nvPr userDrawn="1"/>
          </p:nvSpPr>
          <p:spPr>
            <a:xfrm>
              <a:off x="7342188" y="0"/>
              <a:ext cx="1801812" cy="6858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6" name="Isosceles Triangle 11"/>
            <p:cNvSpPr/>
            <p:nvPr userDrawn="1"/>
          </p:nvSpPr>
          <p:spPr>
            <a:xfrm rot="10800000">
              <a:off x="644525" y="5527676"/>
              <a:ext cx="727075" cy="396875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</p:grpSp>
      <p:pic>
        <p:nvPicPr>
          <p:cNvPr id="7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0" y="4337050"/>
            <a:ext cx="823913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15"/>
          <p:cNvCxnSpPr/>
          <p:nvPr userDrawn="1"/>
        </p:nvCxnSpPr>
        <p:spPr>
          <a:xfrm>
            <a:off x="554038" y="6386513"/>
            <a:ext cx="81422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338" y="1443039"/>
            <a:ext cx="6388309" cy="3948556"/>
          </a:xfrm>
        </p:spPr>
        <p:txBody>
          <a:bodyPr/>
          <a:lstStyle>
            <a:lvl1pPr>
              <a:defRPr sz="50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78455DA-C5E9-44EF-A054-A04B3376741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97817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or Statistic 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4"/>
          <p:cNvSpPr/>
          <p:nvPr userDrawn="1"/>
        </p:nvSpPr>
        <p:spPr>
          <a:xfrm rot="10800000">
            <a:off x="0" y="0"/>
            <a:ext cx="7340600" cy="5924550"/>
          </a:xfrm>
          <a:custGeom>
            <a:avLst/>
            <a:gdLst>
              <a:gd name="connsiteX0" fmla="*/ 7340600 w 7340600"/>
              <a:gd name="connsiteY0" fmla="*/ 5925324 h 5925324"/>
              <a:gd name="connsiteX1" fmla="*/ 0 w 7340600"/>
              <a:gd name="connsiteY1" fmla="*/ 5925324 h 5925324"/>
              <a:gd name="connsiteX2" fmla="*/ 0 w 7340600"/>
              <a:gd name="connsiteY2" fmla="*/ 174789 h 5925324"/>
              <a:gd name="connsiteX3" fmla="*/ 6172563 w 7340600"/>
              <a:gd name="connsiteY3" fmla="*/ 174789 h 5925324"/>
              <a:gd name="connsiteX4" fmla="*/ 6332537 w 7340600"/>
              <a:gd name="connsiteY4" fmla="*/ 0 h 5925324"/>
              <a:gd name="connsiteX5" fmla="*/ 6492511 w 7340600"/>
              <a:gd name="connsiteY5" fmla="*/ 174789 h 5925324"/>
              <a:gd name="connsiteX6" fmla="*/ 7340600 w 7340600"/>
              <a:gd name="connsiteY6" fmla="*/ 174789 h 5925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40600" h="5925324">
                <a:moveTo>
                  <a:pt x="7340600" y="5925324"/>
                </a:moveTo>
                <a:lnTo>
                  <a:pt x="0" y="5925324"/>
                </a:lnTo>
                <a:lnTo>
                  <a:pt x="0" y="174789"/>
                </a:lnTo>
                <a:lnTo>
                  <a:pt x="6172563" y="174789"/>
                </a:lnTo>
                <a:lnTo>
                  <a:pt x="6332537" y="0"/>
                </a:lnTo>
                <a:lnTo>
                  <a:pt x="6492511" y="174789"/>
                </a:lnTo>
                <a:lnTo>
                  <a:pt x="7340600" y="174789"/>
                </a:lnTo>
                <a:close/>
              </a:path>
            </a:pathLst>
          </a:custGeom>
          <a:noFill/>
          <a:ln w="254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pic>
        <p:nvPicPr>
          <p:cNvPr id="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0" y="4337050"/>
            <a:ext cx="823913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15"/>
          <p:cNvCxnSpPr/>
          <p:nvPr userDrawn="1"/>
        </p:nvCxnSpPr>
        <p:spPr>
          <a:xfrm>
            <a:off x="554038" y="6386513"/>
            <a:ext cx="81422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338" y="1443039"/>
            <a:ext cx="6388309" cy="3948556"/>
          </a:xfrm>
        </p:spPr>
        <p:txBody>
          <a:bodyPr/>
          <a:lstStyle>
            <a:lvl1pPr>
              <a:defRPr sz="5000"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8F5D76B-F5D2-453A-8F72-9D5EE83EFA0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15748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738" y="1540800"/>
            <a:ext cx="8264525" cy="4640400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B9A14E1-27B5-46C3-9685-68E93DCA02C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767141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AF4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738" y="1540800"/>
            <a:ext cx="8264525" cy="4640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39738" y="1129554"/>
            <a:ext cx="8264525" cy="300247"/>
          </a:xfrm>
        </p:spPr>
        <p:txBody>
          <a:bodyPr/>
          <a:lstStyle>
            <a:lvl1pPr marL="0" indent="0">
              <a:buNone/>
              <a:defRPr sz="2200" b="0">
                <a:solidFill>
                  <a:srgbClr val="00AF4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F40BE359-9DDC-4C56-ACD3-EBE7AC02818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6735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0EDAA4-9C65-410E-8658-0A582B9DA23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356970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and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738" y="1540800"/>
            <a:ext cx="6940800" cy="4640400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33E82F1-B5B6-4ACE-BD64-E55CF4878F5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102301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and Content and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B05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738" y="1540800"/>
            <a:ext cx="6940800" cy="464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39738" y="1130400"/>
            <a:ext cx="8264525" cy="300247"/>
          </a:xfrm>
        </p:spPr>
        <p:txBody>
          <a:bodyPr/>
          <a:lstStyle>
            <a:lvl1pPr marL="0" indent="0">
              <a:buNone/>
              <a:defRPr sz="2200" b="0">
                <a:solidFill>
                  <a:srgbClr val="00B050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39C32375-8C55-4456-B21A-D5AD6B29EE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87472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9738" y="1540800"/>
            <a:ext cx="4075112" cy="464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49" y="1540800"/>
            <a:ext cx="4075113" cy="464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4091E41-2644-4444-8948-0388DC284EE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928801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200" y="471896"/>
            <a:ext cx="8265600" cy="4827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9200" y="1130400"/>
            <a:ext cx="4039394" cy="298800"/>
          </a:xfrm>
        </p:spPr>
        <p:txBody>
          <a:bodyPr/>
          <a:lstStyle>
            <a:lvl1pPr marL="0" indent="0">
              <a:buNone/>
              <a:defRPr sz="2400" b="0">
                <a:solidFill>
                  <a:srgbClr val="00B05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200" y="1540800"/>
            <a:ext cx="4039394" cy="464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130400"/>
            <a:ext cx="4075650" cy="298800"/>
          </a:xfrm>
        </p:spPr>
        <p:txBody>
          <a:bodyPr/>
          <a:lstStyle>
            <a:lvl1pPr marL="0" indent="0">
              <a:buNone/>
              <a:defRPr sz="2400" b="0">
                <a:solidFill>
                  <a:srgbClr val="00B05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540800"/>
            <a:ext cx="4075650" cy="464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BF5C04D-E47A-443E-BD6B-492EA7FE28F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513630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ide Bar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739" y="480363"/>
            <a:ext cx="2592000" cy="43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9738" y="1520825"/>
            <a:ext cx="2592000" cy="4651637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87057" y="476251"/>
            <a:ext cx="5517206" cy="5696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D75ACA-433B-4B2D-AE36-A9387DA113A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159290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ar Sub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200" y="479483"/>
            <a:ext cx="2592000" cy="43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9200" y="1130400"/>
            <a:ext cx="2592000" cy="298800"/>
          </a:xfrm>
        </p:spPr>
        <p:txBody>
          <a:bodyPr/>
          <a:lstStyle>
            <a:lvl1pPr marL="0" indent="0">
              <a:buNone/>
              <a:defRPr sz="2400" b="0">
                <a:solidFill>
                  <a:srgbClr val="00B05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200" y="1540800"/>
            <a:ext cx="2592000" cy="4668837"/>
          </a:xfrm>
        </p:spPr>
        <p:txBody>
          <a:bodyPr/>
          <a:lstStyle>
            <a:lvl1pPr marL="0" indent="0">
              <a:buNone/>
              <a:defRPr sz="1800"/>
            </a:lvl1pPr>
            <a:lvl2pPr>
              <a:defRPr b="1"/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81756" y="476250"/>
            <a:ext cx="5523044" cy="57134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16E1498-6EA2-468E-9BE7-88189E97544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732218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tion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7"/>
          <p:cNvSpPr/>
          <p:nvPr userDrawn="1"/>
        </p:nvSpPr>
        <p:spPr>
          <a:xfrm rot="10800000">
            <a:off x="441325" y="5597525"/>
            <a:ext cx="727075" cy="396875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263" y="476250"/>
            <a:ext cx="2077200" cy="5334000"/>
          </a:xfrm>
          <a:solidFill>
            <a:schemeClr val="tx2"/>
          </a:solidFill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74621" y="476250"/>
            <a:ext cx="6029642" cy="56959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094E59-5E90-4A6E-89BE-5FD171F6682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2858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A762F9-5B73-48A5-92BE-7A4E90A7186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066395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DB14EB8-945B-48F7-810C-0E788956F9A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2621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F0943C-214E-403C-BAE9-FC760B39AAF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08806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6F96A4-6F97-4076-9DA1-E6BC2676334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15008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63F014-10C4-4A19-AB2D-281D1A4E95B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08470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E76EA2-BD73-455E-AD25-EA069E7F087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93347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A383B1-99C8-4954-B535-26E5186CAAC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68511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64C44F-2A05-4F5F-B131-2F41EC0B513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6138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10838E-7DD0-4543-B71B-6362AAE95DE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37701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2667916-E514-4A6E-9D8A-A6B9B3085948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1143000"/>
            <a:ext cx="8458200" cy="0"/>
          </a:xfrm>
          <a:prstGeom prst="line">
            <a:avLst/>
          </a:prstGeom>
          <a:noFill/>
          <a:ln w="9525">
            <a:solidFill>
              <a:srgbClr val="9BA9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9" r:id="rId1"/>
    <p:sldLayoutId id="2147484310" r:id="rId2"/>
    <p:sldLayoutId id="2147484311" r:id="rId3"/>
    <p:sldLayoutId id="2147484312" r:id="rId4"/>
    <p:sldLayoutId id="2147484313" r:id="rId5"/>
    <p:sldLayoutId id="2147484314" r:id="rId6"/>
    <p:sldLayoutId id="2147484315" r:id="rId7"/>
    <p:sldLayoutId id="2147484316" r:id="rId8"/>
    <p:sldLayoutId id="2147484317" r:id="rId9"/>
    <p:sldLayoutId id="2147484318" r:id="rId10"/>
    <p:sldLayoutId id="214748431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002D4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400">
          <a:solidFill>
            <a:srgbClr val="002D4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002D4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rgbClr val="002D4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39738" y="466725"/>
            <a:ext cx="8264525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539875"/>
            <a:ext cx="8264525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8788" y="6356350"/>
            <a:ext cx="56753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rgbClr val="00B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91525" y="6356350"/>
            <a:ext cx="4111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00B050"/>
                </a:solidFill>
              </a:defRPr>
            </a:lvl1pPr>
          </a:lstStyle>
          <a:p>
            <a:fld id="{5A890E44-3F1C-4889-B3BB-1D7D4A3CF143}" type="slidenum">
              <a:rPr lang="en-GB" altLang="en-US"/>
              <a:pPr/>
              <a:t>‹#›</a:t>
            </a:fld>
            <a:endParaRPr lang="en-GB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554038" y="6386513"/>
            <a:ext cx="81422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0" r:id="rId1"/>
    <p:sldLayoutId id="2147484321" r:id="rId2"/>
    <p:sldLayoutId id="2147484322" r:id="rId3"/>
    <p:sldLayoutId id="2147484323" r:id="rId4"/>
    <p:sldLayoutId id="2147484324" r:id="rId5"/>
    <p:sldLayoutId id="2147484325" r:id="rId6"/>
    <p:sldLayoutId id="2147484326" r:id="rId7"/>
    <p:sldLayoutId id="2147484327" r:id="rId8"/>
    <p:sldLayoutId id="2147484328" r:id="rId9"/>
    <p:sldLayoutId id="2147484329" r:id="rId10"/>
    <p:sldLayoutId id="2147484330" r:id="rId11"/>
    <p:sldLayoutId id="2147484331" r:id="rId12"/>
    <p:sldLayoutId id="2147484332" r:id="rId13"/>
    <p:sldLayoutId id="2147484333" r:id="rId14"/>
    <p:sldLayoutId id="2147484334" r:id="rId15"/>
    <p:sldLayoutId id="2147484335" r:id="rId16"/>
    <p:sldLayoutId id="2147484336" r:id="rId17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5959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5959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5959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5959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rgbClr val="5959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ChangeArrowheads="1"/>
          </p:cNvSpPr>
          <p:nvPr/>
        </p:nvSpPr>
        <p:spPr bwMode="auto">
          <a:xfrm>
            <a:off x="539750" y="1916113"/>
            <a:ext cx="777240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GB" altLang="en-US" sz="3800" b="1" dirty="0" smtClean="0">
                <a:solidFill>
                  <a:schemeClr val="bg1"/>
                </a:solidFill>
              </a:rPr>
              <a:t>Experimental ecosystem accounts – classification of ecosystem services</a:t>
            </a:r>
            <a:endParaRPr lang="en-GB" altLang="en-US" sz="3800" b="1" dirty="0">
              <a:solidFill>
                <a:schemeClr val="bg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endParaRPr lang="en-GB" altLang="en-US" sz="2400" b="1" dirty="0" smtClean="0">
              <a:solidFill>
                <a:srgbClr val="002D46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GB" altLang="en-US" sz="2400" b="1" dirty="0" smtClean="0">
                <a:solidFill>
                  <a:srgbClr val="002D46"/>
                </a:solidFill>
              </a:rPr>
              <a:t>London Group conference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GB" altLang="en-US" sz="2400" b="1" dirty="0" smtClean="0">
                <a:solidFill>
                  <a:srgbClr val="002D46"/>
                </a:solidFill>
              </a:rPr>
              <a:t>October 2017</a:t>
            </a:r>
            <a:endParaRPr lang="en-GB" altLang="en-US" sz="2400" b="1" dirty="0">
              <a:solidFill>
                <a:srgbClr val="002D46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3200" b="1" dirty="0">
              <a:solidFill>
                <a:srgbClr val="002D46"/>
              </a:solidFill>
            </a:endParaRPr>
          </a:p>
        </p:txBody>
      </p:sp>
      <p:sp>
        <p:nvSpPr>
          <p:cNvPr id="21507" name="Rectangle 7"/>
          <p:cNvSpPr>
            <a:spLocks noChangeArrowheads="1"/>
          </p:cNvSpPr>
          <p:nvPr/>
        </p:nvSpPr>
        <p:spPr bwMode="auto">
          <a:xfrm>
            <a:off x="436563" y="4665663"/>
            <a:ext cx="76422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GB" altLang="en-US" sz="2400" dirty="0" smtClean="0">
                <a:solidFill>
                  <a:srgbClr val="002D46"/>
                </a:solidFill>
              </a:rPr>
              <a:t>Rocky Harris</a:t>
            </a:r>
            <a:endParaRPr lang="en-GB" altLang="en-US" sz="2400" dirty="0">
              <a:solidFill>
                <a:srgbClr val="002D46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GB" altLang="en-US" sz="1800" b="1" dirty="0" smtClean="0">
                <a:solidFill>
                  <a:srgbClr val="002D46"/>
                </a:solidFill>
              </a:rPr>
              <a:t>Defra, UK</a:t>
            </a:r>
            <a:endParaRPr lang="en-GB" altLang="en-US" sz="1800" b="1" dirty="0">
              <a:solidFill>
                <a:srgbClr val="002D4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Content Placeholder 2"/>
          <p:cNvSpPr>
            <a:spLocks noGrp="1"/>
          </p:cNvSpPr>
          <p:nvPr>
            <p:ph idx="1"/>
          </p:nvPr>
        </p:nvSpPr>
        <p:spPr>
          <a:xfrm>
            <a:off x="468313" y="1628799"/>
            <a:ext cx="8229600" cy="4713263"/>
          </a:xfrm>
        </p:spPr>
        <p:txBody>
          <a:bodyPr/>
          <a:lstStyle/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en-GB" altLang="en-US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Apologies from Jan Erik!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en-GB" altLang="en-US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Brief history of </a:t>
            </a:r>
            <a:r>
              <a:rPr lang="en-GB" altLang="en-US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CICES:</a:t>
            </a:r>
            <a:endParaRPr lang="en-GB" altLang="en-US" sz="24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lvl="1" eaLnBrk="1" hangingPunct="1">
              <a:lnSpc>
                <a:spcPct val="100000"/>
              </a:lnSpc>
              <a:defRPr/>
            </a:pPr>
            <a:r>
              <a:rPr lang="en-GB" altLang="en-US" sz="24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Started Version 4.3 in 2013</a:t>
            </a:r>
          </a:p>
          <a:p>
            <a:pPr lvl="1" eaLnBrk="1" hangingPunct="1">
              <a:lnSpc>
                <a:spcPct val="100000"/>
              </a:lnSpc>
              <a:defRPr/>
            </a:pPr>
            <a:r>
              <a:rPr lang="en-GB" altLang="en-US" sz="24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Consulted widely about revision in 2016 and 2017</a:t>
            </a:r>
          </a:p>
          <a:p>
            <a:pPr lvl="1" eaLnBrk="1" hangingPunct="1">
              <a:lnSpc>
                <a:spcPct val="100000"/>
              </a:lnSpc>
              <a:defRPr/>
            </a:pPr>
            <a:r>
              <a:rPr lang="en-GB" altLang="en-US" sz="24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Two workshops with experts and stakeholders</a:t>
            </a:r>
            <a:endParaRPr lang="en-US" altLang="en-US" sz="2400" dirty="0" smtClean="0">
              <a:solidFill>
                <a:schemeClr val="tx1"/>
              </a:solidFill>
              <a:latin typeface="Arial" charset="0"/>
              <a:cs typeface="Arial" charset="0"/>
              <a:sym typeface="Calibri" pitchFamily="34" charset="0"/>
            </a:endParaRPr>
          </a:p>
          <a:p>
            <a:pPr marL="228600" lvl="1" eaLnBrk="1" hangingPunct="1">
              <a:lnSpc>
                <a:spcPct val="100000"/>
              </a:lnSpc>
              <a:spcBef>
                <a:spcPts val="1000"/>
              </a:spcBef>
              <a:buClr>
                <a:srgbClr val="92D050"/>
              </a:buClr>
              <a:buFont typeface="Arial" charset="0"/>
              <a:buChar char="•"/>
              <a:defRPr/>
            </a:pPr>
            <a:r>
              <a:rPr lang="en-US" altLang="en-US" sz="24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Result is Version 5.1.  Spreadsheet and separate guidance are now available</a:t>
            </a:r>
          </a:p>
          <a:p>
            <a:pPr marL="228600" lvl="1" eaLnBrk="1" hangingPunct="1">
              <a:lnSpc>
                <a:spcPct val="100000"/>
              </a:lnSpc>
              <a:spcBef>
                <a:spcPts val="1000"/>
              </a:spcBef>
              <a:buClr>
                <a:srgbClr val="92D050"/>
              </a:buClr>
              <a:buFont typeface="Arial" charset="0"/>
              <a:buChar char="•"/>
              <a:defRPr/>
            </a:pPr>
            <a:r>
              <a:rPr lang="en-US" altLang="en-US" sz="24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Near final - to be published on 1 November 2017</a:t>
            </a:r>
          </a:p>
          <a:p>
            <a:pPr marL="228600" lvl="1" eaLnBrk="1" hangingPunct="1">
              <a:lnSpc>
                <a:spcPct val="100000"/>
              </a:lnSpc>
              <a:spcBef>
                <a:spcPts val="1000"/>
              </a:spcBef>
              <a:buClr>
                <a:srgbClr val="92D050"/>
              </a:buClr>
              <a:buFont typeface="Arial" charset="0"/>
              <a:buChar char="•"/>
              <a:defRPr/>
            </a:pPr>
            <a:r>
              <a:rPr lang="en-US" altLang="en-US" sz="24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HOORAY!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7FEF463-CADF-4F45-B6DF-EACFBF49DDB8}" type="slidenum">
              <a:rPr lang="en-GB" altLang="en-US" sz="1000">
                <a:solidFill>
                  <a:srgbClr val="00B050"/>
                </a:solidFill>
              </a:rPr>
              <a:pPr/>
              <a:t>2</a:t>
            </a:fld>
            <a:endParaRPr lang="en-GB" altLang="en-US" sz="1000">
              <a:solidFill>
                <a:srgbClr val="00B05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573088" y="553244"/>
            <a:ext cx="82296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/>
            <a:r>
              <a:rPr lang="en-GB" altLang="en-US" dirty="0" smtClean="0"/>
              <a:t>Classification of Ecosystem Services (CICES)</a:t>
            </a:r>
          </a:p>
          <a:p>
            <a:pPr eaLnBrk="1" hangingPunct="1"/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9611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Content Placeholder 2"/>
          <p:cNvSpPr>
            <a:spLocks noGrp="1"/>
          </p:cNvSpPr>
          <p:nvPr>
            <p:ph idx="1"/>
          </p:nvPr>
        </p:nvSpPr>
        <p:spPr>
          <a:xfrm>
            <a:off x="752723" y="1394599"/>
            <a:ext cx="7870329" cy="4713263"/>
          </a:xfrm>
        </p:spPr>
        <p:txBody>
          <a:bodyPr/>
          <a:lstStyle/>
          <a:p>
            <a:pPr marL="457200" indent="-457200" eaLnBrk="1" hangingPunct="1">
              <a:lnSpc>
                <a:spcPct val="100000"/>
              </a:lnSpc>
              <a:buFont typeface="+mj-lt"/>
              <a:buAutoNum type="alphaLcParenR"/>
              <a:defRPr/>
            </a:pPr>
            <a:r>
              <a:rPr lang="en-GB" altLang="en-US" sz="22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Use clauses (final service) are included to help distinguish relationship between ecosystem contribution and final benefit</a:t>
            </a:r>
          </a:p>
          <a:p>
            <a:pPr marL="457200" indent="-457200" eaLnBrk="1" hangingPunct="1">
              <a:lnSpc>
                <a:spcPct val="100000"/>
              </a:lnSpc>
              <a:buFont typeface="+mj-lt"/>
              <a:buAutoNum type="alphaLcParenR"/>
              <a:defRPr/>
            </a:pPr>
            <a:r>
              <a:rPr lang="en-GB" altLang="en-US" sz="22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Includes parallel classification of abiotic flows to support broader natural capital accounts</a:t>
            </a:r>
          </a:p>
          <a:p>
            <a:pPr marL="457200" indent="-457200" eaLnBrk="1" hangingPunct="1">
              <a:lnSpc>
                <a:spcPct val="100000"/>
              </a:lnSpc>
              <a:buFont typeface="+mj-lt"/>
              <a:buAutoNum type="alphaLcParenR"/>
              <a:defRPr/>
            </a:pPr>
            <a:r>
              <a:rPr lang="en-GB" altLang="en-US" sz="22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Additional guidance for users</a:t>
            </a:r>
          </a:p>
          <a:p>
            <a:pPr marL="457200" indent="-457200" eaLnBrk="1" hangingPunct="1">
              <a:lnSpc>
                <a:spcPct val="100000"/>
              </a:lnSpc>
              <a:buFont typeface="+mj-lt"/>
              <a:buAutoNum type="alphaLcParenR"/>
              <a:defRPr/>
            </a:pPr>
            <a:r>
              <a:rPr lang="en-GB" altLang="en-US" sz="22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Structure has been modified for ecosystem account compilers to allow aggregation where end use is not known</a:t>
            </a:r>
          </a:p>
          <a:p>
            <a:pPr marL="457200" indent="-457200" eaLnBrk="1" hangingPunct="1">
              <a:lnSpc>
                <a:spcPct val="100000"/>
              </a:lnSpc>
              <a:buFont typeface="+mj-lt"/>
              <a:buAutoNum type="alphaLcParenR"/>
              <a:defRPr/>
            </a:pPr>
            <a:r>
              <a:rPr lang="en-GB" altLang="en-US" sz="22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Better alignment of cultural services to SEEA EEA concepts</a:t>
            </a:r>
          </a:p>
          <a:p>
            <a:pPr marL="457200" indent="-457200" eaLnBrk="1" hangingPunct="1">
              <a:lnSpc>
                <a:spcPct val="100000"/>
              </a:lnSpc>
              <a:buFont typeface="+mj-lt"/>
              <a:buAutoNum type="alphaLcParenR"/>
              <a:defRPr/>
            </a:pPr>
            <a:r>
              <a:rPr lang="en-GB" altLang="en-US" sz="22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Working on equivalence tables with other classifications</a:t>
            </a:r>
            <a:endParaRPr lang="en-US" altLang="en-US" sz="2200" dirty="0" smtClean="0">
              <a:solidFill>
                <a:schemeClr val="tx1"/>
              </a:solidFill>
              <a:latin typeface="Arial" charset="0"/>
              <a:cs typeface="Arial" charset="0"/>
              <a:sym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7FEF463-CADF-4F45-B6DF-EACFBF49DDB8}" type="slidenum">
              <a:rPr lang="en-GB" altLang="en-US" sz="1000">
                <a:solidFill>
                  <a:srgbClr val="00B050"/>
                </a:solidFill>
              </a:rPr>
              <a:pPr/>
              <a:t>3</a:t>
            </a:fld>
            <a:endParaRPr lang="en-GB" altLang="en-US" sz="1000">
              <a:solidFill>
                <a:srgbClr val="00B05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573088" y="553244"/>
            <a:ext cx="82296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/>
            <a:r>
              <a:rPr lang="en-GB" altLang="en-US" dirty="0" smtClean="0"/>
              <a:t>Key features of CICES Version 5.1</a:t>
            </a:r>
          </a:p>
        </p:txBody>
      </p:sp>
    </p:spTree>
    <p:extLst>
      <p:ext uri="{BB962C8B-B14F-4D97-AF65-F5344CB8AC3E}">
        <p14:creationId xmlns:p14="http://schemas.microsoft.com/office/powerpoint/2010/main" val="103625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Content Placeholder 2"/>
          <p:cNvSpPr>
            <a:spLocks noGrp="1"/>
          </p:cNvSpPr>
          <p:nvPr>
            <p:ph idx="1"/>
          </p:nvPr>
        </p:nvSpPr>
        <p:spPr>
          <a:xfrm>
            <a:off x="752723" y="1394599"/>
            <a:ext cx="7870329" cy="4713263"/>
          </a:xfrm>
        </p:spPr>
        <p:txBody>
          <a:bodyPr/>
          <a:lstStyle/>
          <a:p>
            <a:pPr eaLnBrk="1" hangingPunct="1">
              <a:lnSpc>
                <a:spcPct val="100000"/>
              </a:lnSpc>
              <a:defRPr/>
            </a:pPr>
            <a:r>
              <a:rPr lang="en-GB" altLang="en-US" sz="22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No distinction between intermediate (inter-ecosystem) and final services</a:t>
            </a:r>
          </a:p>
          <a:p>
            <a:pPr eaLnBrk="1" hangingPunct="1">
              <a:lnSpc>
                <a:spcPct val="100000"/>
              </a:lnSpc>
              <a:defRPr/>
            </a:pPr>
            <a:r>
              <a:rPr lang="en-GB" altLang="en-US" sz="22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Does not necessarily endorse any single view of the boundary between the environment and the economy (production boundary)</a:t>
            </a:r>
          </a:p>
          <a:p>
            <a:pPr lvl="1" eaLnBrk="1" hangingPunct="1">
              <a:lnSpc>
                <a:spcPct val="100000"/>
              </a:lnSpc>
              <a:defRPr/>
            </a:pPr>
            <a:r>
              <a:rPr lang="en-GB" altLang="en-US" dirty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E.g. livestock production is shown as a service as well as fodder production</a:t>
            </a:r>
            <a:endParaRPr lang="en-US" altLang="en-US" dirty="0">
              <a:solidFill>
                <a:schemeClr val="tx1"/>
              </a:solidFill>
              <a:latin typeface="Arial" charset="0"/>
              <a:cs typeface="Arial" charset="0"/>
              <a:sym typeface="Calibri" pitchFamily="34" charset="0"/>
            </a:endParaRPr>
          </a:p>
          <a:p>
            <a:pPr eaLnBrk="1" hangingPunct="1">
              <a:lnSpc>
                <a:spcPct val="100000"/>
              </a:lnSpc>
              <a:defRPr/>
            </a:pPr>
            <a:r>
              <a:rPr lang="en-GB" altLang="en-US" sz="22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Best used as a checklist and as an aid to clarity as to the nature of the service being assessed</a:t>
            </a:r>
          </a:p>
          <a:p>
            <a:pPr eaLnBrk="1" hangingPunct="1">
              <a:lnSpc>
                <a:spcPct val="100000"/>
              </a:lnSpc>
              <a:defRPr/>
            </a:pPr>
            <a:r>
              <a:rPr lang="en-GB" altLang="en-US" sz="22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More work needed on the examples of particular services – sometimes the examples don’t seem to cover the different aspects of some services particularly well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7FEF463-CADF-4F45-B6DF-EACFBF49DDB8}" type="slidenum">
              <a:rPr lang="en-GB" altLang="en-US" sz="1000">
                <a:solidFill>
                  <a:srgbClr val="00B050"/>
                </a:solidFill>
              </a:rPr>
              <a:pPr/>
              <a:t>4</a:t>
            </a:fld>
            <a:endParaRPr lang="en-GB" altLang="en-US" sz="1000">
              <a:solidFill>
                <a:srgbClr val="00B05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573088" y="553244"/>
            <a:ext cx="82296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/>
            <a:r>
              <a:rPr lang="en-GB" altLang="en-US" dirty="0" smtClean="0"/>
              <a:t>Warnings (personal views)</a:t>
            </a: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82411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 Slide Master: blank">
  <a:themeElements>
    <a:clrScheme name="Default Design Slide Master: 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 Slide Master: 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Default Design Slide Master: 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ra-powerpoint-template-3">
  <a:themeElements>
    <a:clrScheme name="Defra palette">
      <a:dk1>
        <a:sysClr val="windowText" lastClr="000000"/>
      </a:dk1>
      <a:lt1>
        <a:sysClr val="window" lastClr="FFFFFF"/>
      </a:lt1>
      <a:dk2>
        <a:srgbClr val="00B050"/>
      </a:dk2>
      <a:lt2>
        <a:srgbClr val="FFFFFF"/>
      </a:lt2>
      <a:accent1>
        <a:srgbClr val="00AF41"/>
      </a:accent1>
      <a:accent2>
        <a:srgbClr val="8FBF41"/>
      </a:accent2>
      <a:accent3>
        <a:srgbClr val="FFD500"/>
      </a:accent3>
      <a:accent4>
        <a:srgbClr val="DE2B29"/>
      </a:accent4>
      <a:accent5>
        <a:srgbClr val="F59A00"/>
      </a:accent5>
      <a:accent6>
        <a:srgbClr val="007BC4"/>
      </a:accent6>
      <a:hlink>
        <a:srgbClr val="007BC4"/>
      </a:hlink>
      <a:folHlink>
        <a:srgbClr val="6D3075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6.1756_Defra_Powerpoint_template_v3.potx" id="{9FA114EF-0F28-45DA-BD28-1DBA18000EF3}" vid="{39D81AC2-6EAA-48ED-836F-6F337E5C2DB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eb8f3fab875401ca34a9f28cac46400 xmlns="41b3ec6c-eebd-4435-b1cb-6f93f025f7d1">
      <Terms xmlns="http://schemas.microsoft.com/office/infopath/2007/PartnerControls"/>
    </peb8f3fab875401ca34a9f28cac46400>
    <TaxCatchAll xmlns="41b3ec6c-eebd-4435-b1cb-6f93f025f7d1"/>
    <bcb1675984d34ae3a1ed6b6e433c98de xmlns="41b3ec6c-eebd-4435-b1cb-6f93f025f7d1">
      <Terms xmlns="http://schemas.microsoft.com/office/infopath/2007/PartnerControls"/>
    </bcb1675984d34ae3a1ed6b6e433c98d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efra Presentation" ma:contentTypeID="0x010100F686F50C4F4FBE4DBC200A01334D69F201010031AFD378B6F78949A14DE1083D739CBE" ma:contentTypeVersion="8" ma:contentTypeDescription="Presentation document" ma:contentTypeScope="" ma:versionID="a90784ab9d938a0d7846421ffe188530">
  <xsd:schema xmlns:xsd="http://www.w3.org/2001/XMLSchema" xmlns:xs="http://www.w3.org/2001/XMLSchema" xmlns:p="http://schemas.microsoft.com/office/2006/metadata/properties" xmlns:ns2="41b3ec6c-eebd-4435-b1cb-6f93f025f7d1" targetNamespace="http://schemas.microsoft.com/office/2006/metadata/properties" ma:root="true" ma:fieldsID="bf3d1323d27efb1c3da275fc0345a7ba" ns2:_="">
    <xsd:import namespace="41b3ec6c-eebd-4435-b1cb-6f93f025f7d1"/>
    <xsd:element name="properties">
      <xsd:complexType>
        <xsd:sequence>
          <xsd:element name="documentManagement">
            <xsd:complexType>
              <xsd:all>
                <xsd:element ref="ns2:bcb1675984d34ae3a1ed6b6e433c98de" minOccurs="0"/>
                <xsd:element ref="ns2:TaxCatchAll" minOccurs="0"/>
                <xsd:element ref="ns2:TaxCatchAllLabel" minOccurs="0"/>
                <xsd:element ref="ns2:peb8f3fab875401ca34a9f28cac4640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b3ec6c-eebd-4435-b1cb-6f93f025f7d1" elementFormDefault="qualified">
    <xsd:import namespace="http://schemas.microsoft.com/office/2006/documentManagement/types"/>
    <xsd:import namespace="http://schemas.microsoft.com/office/infopath/2007/PartnerControls"/>
    <xsd:element name="bcb1675984d34ae3a1ed6b6e433c98de" ma:index="8" nillable="true" ma:taxonomy="true" ma:internalName="bcb1675984d34ae3a1ed6b6e433c98de" ma:taxonomyFieldName="Directorate" ma:displayName="Directorate" ma:default="" ma:fieldId="{bcb16759-84d3-4ae3-a1ed-6b6e433c98de}" ma:sspId="fbabd5ee-c98c-4a9b-aa64-c82fd249b873" ma:termSetId="a3042207-bc74-4e42-93b3-dbb4e6115b8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ec245b23-5d41-47a0-adc2-77a4c5bde524}" ma:internalName="TaxCatchAll" ma:showField="CatchAllData" ma:web="4692b460-0076-4470-9125-53a274e536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ec245b23-5d41-47a0-adc2-77a4c5bde524}" ma:internalName="TaxCatchAllLabel" ma:readOnly="true" ma:showField="CatchAllDataLabel" ma:web="4692b460-0076-4470-9125-53a274e536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eb8f3fab875401ca34a9f28cac46400" ma:index="12" nillable="true" ma:taxonomy="true" ma:internalName="peb8f3fab875401ca34a9f28cac46400" ma:taxonomyFieldName="SecurityClassification" ma:displayName="SecurityClassification" ma:default="" ma:fieldId="{9eb8f3fa-b875-401c-a34a-9f28cac46400}" ma:sspId="fbabd5ee-c98c-4a9b-aa64-c82fd249b873" ma:termSetId="cb8bbbf2-2a11-43af-a18e-40ed7c8e4b19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7D10A60A-AF6D-4EE1-81BE-5E02EF6ACE5A}">
  <ds:schemaRefs>
    <ds:schemaRef ds:uri="http://www.w3.org/XML/1998/namespace"/>
    <ds:schemaRef ds:uri="http://purl.org/dc/terms/"/>
    <ds:schemaRef ds:uri="http://purl.org/dc/dcmitype/"/>
    <ds:schemaRef ds:uri="41b3ec6c-eebd-4435-b1cb-6f93f025f7d1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5C1D9DC0-63CD-4676-82A2-303A2D53F0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b3ec6c-eebd-4435-b1cb-6f93f025f7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FD6DFF0-8382-489F-AB84-B7DAD77BA1E5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Natural Capital EGB Specialist</Template>
  <TotalTime>18374</TotalTime>
  <Words>252</Words>
  <Application>Microsoft Office PowerPoint</Application>
  <PresentationFormat>On-screen Show (4:3)</PresentationFormat>
  <Paragraphs>35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MS PGothic</vt:lpstr>
      <vt:lpstr>MS PGothic</vt:lpstr>
      <vt:lpstr>Arial</vt:lpstr>
      <vt:lpstr>Calibri</vt:lpstr>
      <vt:lpstr>Calibri Light</vt:lpstr>
      <vt:lpstr>Default Design Slide Master: blank</vt:lpstr>
      <vt:lpstr>defra-powerpoint-template-3</vt:lpstr>
      <vt:lpstr>PowerPoint Presentation</vt:lpstr>
      <vt:lpstr>PowerPoint Presentation</vt:lpstr>
      <vt:lpstr>PowerPoint Presentation</vt:lpstr>
      <vt:lpstr>PowerPoint Presentation</vt:lpstr>
    </vt:vector>
  </TitlesOfParts>
  <Company>ONS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connoe</dc:creator>
  <cp:lastModifiedBy>Harris, Rocky (Defra)</cp:lastModifiedBy>
  <cp:revision>475</cp:revision>
  <cp:lastPrinted>2017-09-05T14:32:36Z</cp:lastPrinted>
  <dcterms:created xsi:type="dcterms:W3CDTF">2016-01-22T10:02:47Z</dcterms:created>
  <dcterms:modified xsi:type="dcterms:W3CDTF">2017-10-18T13:58:02Z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0x010100F686F50C4F4FBE4DBC200A01334D69F201010031AFD378B6F78949A14DE1083D739CBE</vt:lpwstr>
  </property>
  <property fmtid="{D5CDD505-2E9C-101B-9397-08002B2CF9AE}" pid="3" name="Directorate">
    <vt:lpwstr/>
  </property>
  <property fmtid="{D5CDD505-2E9C-101B-9397-08002B2CF9AE}" pid="4" name="SecurityClassification">
    <vt:lpwstr/>
  </property>
</Properties>
</file>