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76" r:id="rId2"/>
    <p:sldId id="298" r:id="rId3"/>
    <p:sldId id="304" r:id="rId4"/>
    <p:sldId id="306" r:id="rId5"/>
    <p:sldId id="305" r:id="rId6"/>
    <p:sldId id="278" r:id="rId7"/>
  </p:sldIdLst>
  <p:sldSz cx="9144000" cy="6858000" type="screen4x3"/>
  <p:notesSz cx="6805613" cy="9944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249">
          <p15:clr>
            <a:srgbClr val="A4A3A4"/>
          </p15:clr>
        </p15:guide>
        <p15:guide id="2" pos="546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B5B3F"/>
    <a:srgbClr val="996041"/>
    <a:srgbClr val="4A6A76"/>
    <a:srgbClr val="7C3F2E"/>
    <a:srgbClr val="164194"/>
    <a:srgbClr val="33ACE3"/>
    <a:srgbClr val="3166CF"/>
    <a:srgbClr val="3E6FD2"/>
    <a:srgbClr val="2D5EC1"/>
    <a:srgbClr val="BDD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2" autoAdjust="0"/>
    <p:restoredTop sz="94626" autoAdjust="0"/>
  </p:normalViewPr>
  <p:slideViewPr>
    <p:cSldViewPr showGuides="1">
      <p:cViewPr varScale="1">
        <p:scale>
          <a:sx n="70" d="100"/>
          <a:sy n="70" d="100"/>
        </p:scale>
        <p:origin x="-1518" y="-90"/>
      </p:cViewPr>
      <p:guideLst>
        <p:guide orient="horz" pos="4249"/>
        <p:guide pos="54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841" cy="49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183" y="0"/>
            <a:ext cx="2949841" cy="49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749"/>
            <a:ext cx="2949841" cy="49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183" y="9444749"/>
            <a:ext cx="2949841" cy="49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FED45814-836F-4D02-9B3F-C8895E04523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764585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841" cy="49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183" y="0"/>
            <a:ext cx="2949841" cy="49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244" y="4723170"/>
            <a:ext cx="5445126" cy="4475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749"/>
            <a:ext cx="2949841" cy="49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183" y="9444749"/>
            <a:ext cx="2949841" cy="49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220961ED-B8B5-4C64-9727-6F12A830C91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327613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0961ED-B8B5-4C64-9727-6F12A830C91B}" type="slidenum">
              <a:rPr lang="en-GB" altLang="en-US" smtClean="0"/>
              <a:pPr/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2405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with JRC t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64" y="8140"/>
            <a:ext cx="9135870" cy="6851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 userDrawn="1"/>
        </p:nvSpPr>
        <p:spPr bwMode="auto">
          <a:xfrm>
            <a:off x="8172400" y="2132856"/>
            <a:ext cx="864096" cy="7200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068530" y="2204864"/>
            <a:ext cx="4751942" cy="1800200"/>
          </a:xfrm>
          <a:prstGeom prst="rect">
            <a:avLst/>
          </a:prstGeom>
        </p:spPr>
        <p:txBody>
          <a:bodyPr lIns="0" tIns="0" rIns="0" bIns="0"/>
          <a:lstStyle>
            <a:lvl1pPr marL="0" algn="r">
              <a:lnSpc>
                <a:spcPct val="110000"/>
              </a:lnSpc>
              <a:defRPr sz="3000">
                <a:solidFill>
                  <a:srgbClr val="164194"/>
                </a:solidFill>
              </a:defRPr>
            </a:lvl1pPr>
          </a:lstStyle>
          <a:p>
            <a:pPr lvl="0"/>
            <a:endParaRPr lang="en-GB" altLang="en-US" noProof="0" dirty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067944" y="4149080"/>
            <a:ext cx="4752547" cy="1080120"/>
          </a:xfrm>
          <a:prstGeom prst="rect">
            <a:avLst/>
          </a:prstGeom>
        </p:spPr>
        <p:txBody>
          <a:bodyPr lIns="0" tIns="0" bIns="0"/>
          <a:lstStyle>
            <a:lvl1pPr marL="0" indent="0" algn="r">
              <a:lnSpc>
                <a:spcPct val="110000"/>
              </a:lnSpc>
              <a:spcBef>
                <a:spcPts val="0"/>
              </a:spcBef>
              <a:buFontTx/>
              <a:buNone/>
              <a:defRPr sz="2400" b="1" i="0">
                <a:solidFill>
                  <a:srgbClr val="164194"/>
                </a:solidFill>
              </a:defRPr>
            </a:lvl1pPr>
          </a:lstStyle>
          <a:p>
            <a:pPr lvl="0"/>
            <a:r>
              <a:rPr lang="en-US" altLang="en-US" noProof="0" dirty="0" smtClean="0"/>
              <a:t>Click to edit Master subtitle style</a:t>
            </a:r>
            <a:endParaRPr lang="en-GB" altLang="en-US" noProof="0" dirty="0" smtClean="0"/>
          </a:p>
        </p:txBody>
      </p:sp>
      <p:sp>
        <p:nvSpPr>
          <p:cNvPr id="14" name="Title 1"/>
          <p:cNvSpPr txBox="1">
            <a:spLocks/>
          </p:cNvSpPr>
          <p:nvPr userDrawn="1"/>
        </p:nvSpPr>
        <p:spPr>
          <a:xfrm>
            <a:off x="251521" y="332656"/>
            <a:ext cx="8568630" cy="1800200"/>
          </a:xfrm>
          <a:prstGeom prst="rect">
            <a:avLst/>
          </a:prstGeom>
        </p:spPr>
        <p:txBody>
          <a:bodyPr lIns="0" tIns="46800" rIns="0"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4494"/>
                </a:solidFill>
                <a:latin typeface="Verdana"/>
                <a:ea typeface="MS PGothic" pitchFamily="34" charset="-128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4494"/>
                </a:solidFill>
                <a:latin typeface="Verdana" charset="0"/>
                <a:ea typeface="MS PGothic" pitchFamily="34" charset="-128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4494"/>
                </a:solidFill>
                <a:latin typeface="Verdana" charset="0"/>
                <a:ea typeface="MS PGothic" pitchFamily="34" charset="-128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4494"/>
                </a:solidFill>
                <a:latin typeface="Verdana" charset="0"/>
                <a:ea typeface="MS PGothic" pitchFamily="34" charset="-128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4494"/>
                </a:solidFill>
                <a:latin typeface="Verdana" charset="0"/>
                <a:ea typeface="MS PGothic" pitchFamily="34" charset="-128"/>
                <a:cs typeface="ＭＳ Ｐゴシック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>
              <a:lnSpc>
                <a:spcPts val="3400"/>
              </a:lnSpc>
            </a:pPr>
            <a:r>
              <a:rPr lang="en-GB" sz="2400" kern="0" baseline="0" dirty="0" smtClean="0"/>
              <a:t>The European Commission’s</a:t>
            </a:r>
          </a:p>
          <a:p>
            <a:pPr>
              <a:lnSpc>
                <a:spcPts val="3400"/>
              </a:lnSpc>
            </a:pPr>
            <a:r>
              <a:rPr lang="en-GB" sz="2400" kern="0" baseline="0" dirty="0" smtClean="0"/>
              <a:t>science and knowledge service</a:t>
            </a:r>
          </a:p>
          <a:p>
            <a:pPr>
              <a:lnSpc>
                <a:spcPct val="200000"/>
              </a:lnSpc>
            </a:pPr>
            <a:r>
              <a:rPr lang="en-US" sz="2000" b="0" kern="0" dirty="0" smtClean="0"/>
              <a:t>Joint Research</a:t>
            </a:r>
            <a:r>
              <a:rPr lang="en-US" sz="2000" b="0" kern="0" baseline="0" dirty="0" smtClean="0"/>
              <a:t> Centre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idx="10"/>
          </p:nvPr>
        </p:nvSpPr>
        <p:spPr>
          <a:xfrm>
            <a:off x="4067944" y="5373216"/>
            <a:ext cx="4752547" cy="648072"/>
          </a:xfrm>
          <a:prstGeom prst="rect">
            <a:avLst/>
          </a:prstGeom>
        </p:spPr>
        <p:txBody>
          <a:bodyPr lIns="0" rIns="0" bIns="360000" anchor="b"/>
          <a:lstStyle>
            <a:lvl1pPr marL="0" indent="0" algn="r">
              <a:buClr>
                <a:srgbClr val="1E4494"/>
              </a:buClr>
              <a:buFont typeface="Arial" panose="020B0604020202020204" pitchFamily="34" charset="0"/>
              <a:buNone/>
              <a:defRPr sz="1600" b="1"/>
            </a:lvl1pPr>
            <a:lvl2pPr marL="228600" indent="-228600" algn="r">
              <a:buClr>
                <a:srgbClr val="1E4494"/>
              </a:buClr>
              <a:buFont typeface="Arial" panose="020B0604020202020204" pitchFamily="34" charset="0"/>
              <a:buChar char="•"/>
              <a:defRPr sz="1600"/>
            </a:lvl2pPr>
            <a:lvl3pPr marL="457200" indent="-228600" algn="r">
              <a:buClr>
                <a:srgbClr val="1E4494"/>
              </a:buClr>
              <a:buFont typeface="Arial" panose="020B0604020202020204" pitchFamily="34" charset="0"/>
              <a:buChar char="•"/>
              <a:defRPr/>
            </a:lvl3pPr>
            <a:lvl4pPr marL="685800" indent="-228600" algn="r">
              <a:buClr>
                <a:srgbClr val="1E4494"/>
              </a:buClr>
              <a:buFont typeface="Arial" panose="020B0604020202020204" pitchFamily="34" charset="0"/>
              <a:buChar char="•"/>
              <a:defRPr/>
            </a:lvl4pPr>
            <a:lvl5pPr marL="914400" indent="-228600" algn="r">
              <a:buClr>
                <a:srgbClr val="1E4494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1" name="Picture 10" descr="EC-JRC-logo_horizontal_EN_neg_transparent-background.png"/>
          <p:cNvPicPr>
            <a:picLocks noChangeAspect="1"/>
          </p:cNvPicPr>
          <p:nvPr userDrawn="1"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6093376"/>
            <a:ext cx="246295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307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068530" y="2204864"/>
            <a:ext cx="4751942" cy="1800200"/>
          </a:xfrm>
          <a:prstGeom prst="rect">
            <a:avLst/>
          </a:prstGeom>
        </p:spPr>
        <p:txBody>
          <a:bodyPr lIns="0" tIns="0" rIns="0" bIns="0"/>
          <a:lstStyle>
            <a:lvl1pPr marL="0" algn="r">
              <a:lnSpc>
                <a:spcPct val="110000"/>
              </a:lnSpc>
              <a:defRPr sz="3000">
                <a:solidFill>
                  <a:srgbClr val="164194"/>
                </a:solidFill>
              </a:defRPr>
            </a:lvl1pPr>
          </a:lstStyle>
          <a:p>
            <a:pPr lvl="0"/>
            <a:endParaRPr lang="en-GB" altLang="en-US" noProof="0" dirty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067944" y="4149080"/>
            <a:ext cx="4752547" cy="1080120"/>
          </a:xfrm>
          <a:prstGeom prst="rect">
            <a:avLst/>
          </a:prstGeom>
        </p:spPr>
        <p:txBody>
          <a:bodyPr lIns="0" tIns="0" bIns="0"/>
          <a:lstStyle>
            <a:lvl1pPr marL="0" indent="0" algn="r">
              <a:lnSpc>
                <a:spcPct val="110000"/>
              </a:lnSpc>
              <a:spcBef>
                <a:spcPts val="0"/>
              </a:spcBef>
              <a:buFontTx/>
              <a:buNone/>
              <a:defRPr sz="2400" b="1" i="0">
                <a:solidFill>
                  <a:srgbClr val="164194"/>
                </a:solidFill>
              </a:defRPr>
            </a:lvl1pPr>
          </a:lstStyle>
          <a:p>
            <a:pPr lvl="0"/>
            <a:r>
              <a:rPr lang="en-US" altLang="en-US" noProof="0" dirty="0" smtClean="0"/>
              <a:t>Click to edit Master subtitle style</a:t>
            </a:r>
            <a:endParaRPr lang="en-GB" altLang="en-US" noProof="0" dirty="0" smtClean="0"/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67944" y="5373216"/>
            <a:ext cx="4752547" cy="648072"/>
          </a:xfrm>
          <a:prstGeom prst="rect">
            <a:avLst/>
          </a:prstGeom>
        </p:spPr>
        <p:txBody>
          <a:bodyPr lIns="0" rIns="0" bIns="360000" anchor="b"/>
          <a:lstStyle>
            <a:lvl1pPr marL="0" indent="0" algn="r">
              <a:buClr>
                <a:srgbClr val="1E4494"/>
              </a:buClr>
              <a:buFont typeface="Arial" panose="020B0604020202020204" pitchFamily="34" charset="0"/>
              <a:buNone/>
              <a:defRPr sz="1600" b="1"/>
            </a:lvl1pPr>
            <a:lvl2pPr marL="228600" indent="-228600" algn="r">
              <a:buClr>
                <a:srgbClr val="1E4494"/>
              </a:buClr>
              <a:buFont typeface="Arial" panose="020B0604020202020204" pitchFamily="34" charset="0"/>
              <a:buChar char="•"/>
              <a:defRPr sz="1600"/>
            </a:lvl2pPr>
            <a:lvl3pPr marL="457200" indent="-228600" algn="r">
              <a:buClr>
                <a:srgbClr val="1E4494"/>
              </a:buClr>
              <a:buFont typeface="Arial" panose="020B0604020202020204" pitchFamily="34" charset="0"/>
              <a:buChar char="•"/>
              <a:defRPr/>
            </a:lvl3pPr>
            <a:lvl4pPr marL="685800" indent="-228600" algn="r">
              <a:buClr>
                <a:srgbClr val="1E4494"/>
              </a:buClr>
              <a:buFont typeface="Arial" panose="020B0604020202020204" pitchFamily="34" charset="0"/>
              <a:buChar char="•"/>
              <a:defRPr/>
            </a:lvl4pPr>
            <a:lvl5pPr marL="914400" indent="-228600" algn="r">
              <a:buClr>
                <a:srgbClr val="1E4494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40037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6724" y="334838"/>
            <a:ext cx="8208963" cy="64807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10000"/>
              </a:lnSpc>
              <a:defRPr sz="2800">
                <a:solidFill>
                  <a:srgbClr val="164194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67544" y="1053505"/>
            <a:ext cx="8208144" cy="489962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spcBef>
                <a:spcPts val="0"/>
              </a:spcBef>
              <a:buClr>
                <a:srgbClr val="33ACE3"/>
              </a:buClr>
              <a:buFont typeface="Arial"/>
              <a:buNone/>
              <a:defRPr sz="1800" b="0" i="0">
                <a:solidFill>
                  <a:srgbClr val="000000"/>
                </a:solidFill>
              </a:defRPr>
            </a:lvl1pPr>
            <a:lvl2pPr marL="342900" indent="-342900">
              <a:lnSpc>
                <a:spcPct val="110000"/>
              </a:lnSpc>
              <a:spcBef>
                <a:spcPts val="0"/>
              </a:spcBef>
              <a:buClr>
                <a:srgbClr val="33ACE3"/>
              </a:buClr>
              <a:buFont typeface="Arial"/>
              <a:buChar char="•"/>
              <a:defRPr sz="1600">
                <a:solidFill>
                  <a:srgbClr val="000000"/>
                </a:solidFill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buClr>
                <a:srgbClr val="33ACE3"/>
              </a:buClr>
              <a:buFont typeface="Arial"/>
              <a:buNone/>
              <a:defRPr sz="1400">
                <a:solidFill>
                  <a:srgbClr val="000000"/>
                </a:solidFill>
              </a:defRPr>
            </a:lvl3pPr>
            <a:lvl4pPr marL="0">
              <a:spcBef>
                <a:spcPts val="0"/>
              </a:spcBef>
              <a:defRPr/>
            </a:lvl4pPr>
            <a:lvl5pPr marL="0">
              <a:spcBef>
                <a:spcPts val="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78702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6724" y="334838"/>
            <a:ext cx="8208963" cy="64807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10000"/>
              </a:lnSpc>
              <a:defRPr sz="2800">
                <a:solidFill>
                  <a:srgbClr val="164194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7544" y="1053505"/>
            <a:ext cx="3960440" cy="489962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spcBef>
                <a:spcPts val="0"/>
              </a:spcBef>
              <a:buClr>
                <a:srgbClr val="33ACE3"/>
              </a:buClr>
              <a:buFont typeface="Arial"/>
              <a:buNone/>
              <a:defRPr sz="1800" b="0" i="0">
                <a:solidFill>
                  <a:srgbClr val="000000"/>
                </a:solidFill>
              </a:defRPr>
            </a:lvl1pPr>
            <a:lvl2pPr marL="342900" indent="-342900">
              <a:lnSpc>
                <a:spcPct val="110000"/>
              </a:lnSpc>
              <a:spcBef>
                <a:spcPts val="0"/>
              </a:spcBef>
              <a:buClr>
                <a:srgbClr val="33ACE3"/>
              </a:buClr>
              <a:buFont typeface="Arial"/>
              <a:buChar char="•"/>
              <a:defRPr sz="1600">
                <a:solidFill>
                  <a:srgbClr val="000000"/>
                </a:solidFill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buClr>
                <a:srgbClr val="33ACE3"/>
              </a:buClr>
              <a:buFont typeface="Arial"/>
              <a:buNone/>
              <a:defRPr sz="1400">
                <a:solidFill>
                  <a:srgbClr val="000000"/>
                </a:solidFill>
              </a:defRPr>
            </a:lvl3pPr>
            <a:lvl4pPr marL="0">
              <a:spcBef>
                <a:spcPts val="0"/>
              </a:spcBef>
              <a:defRPr/>
            </a:lvl4pPr>
            <a:lvl5pPr marL="0">
              <a:spcBef>
                <a:spcPts val="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2"/>
          </p:nvPr>
        </p:nvSpPr>
        <p:spPr>
          <a:xfrm>
            <a:off x="4715247" y="1053505"/>
            <a:ext cx="3960440" cy="489962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spcBef>
                <a:spcPts val="0"/>
              </a:spcBef>
              <a:buClr>
                <a:srgbClr val="33ACE3"/>
              </a:buClr>
              <a:buFont typeface="Arial"/>
              <a:buNone/>
              <a:defRPr sz="1800" b="0" i="0">
                <a:solidFill>
                  <a:srgbClr val="000000"/>
                </a:solidFill>
              </a:defRPr>
            </a:lvl1pPr>
            <a:lvl2pPr marL="342900" indent="-342900">
              <a:lnSpc>
                <a:spcPct val="110000"/>
              </a:lnSpc>
              <a:spcBef>
                <a:spcPts val="0"/>
              </a:spcBef>
              <a:buClr>
                <a:srgbClr val="33ACE3"/>
              </a:buClr>
              <a:buFont typeface="Arial"/>
              <a:buChar char="•"/>
              <a:defRPr sz="1600">
                <a:solidFill>
                  <a:srgbClr val="000000"/>
                </a:solidFill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buClr>
                <a:srgbClr val="33ACE3"/>
              </a:buClr>
              <a:buFont typeface="Arial"/>
              <a:buNone/>
              <a:defRPr sz="1400">
                <a:solidFill>
                  <a:srgbClr val="000000"/>
                </a:solidFill>
              </a:defRPr>
            </a:lvl3pPr>
            <a:lvl4pPr marL="0">
              <a:spcBef>
                <a:spcPts val="0"/>
              </a:spcBef>
              <a:defRPr/>
            </a:lvl4pPr>
            <a:lvl5pPr marL="0">
              <a:spcBef>
                <a:spcPts val="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11566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4860032" y="404812"/>
            <a:ext cx="4320480" cy="554446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467544" y="1416669"/>
            <a:ext cx="3959994" cy="453645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spcBef>
                <a:spcPts val="0"/>
              </a:spcBef>
              <a:buClr>
                <a:srgbClr val="33ACE3"/>
              </a:buClr>
              <a:buFont typeface="Arial"/>
              <a:buNone/>
              <a:defRPr sz="1800" b="0" i="0">
                <a:solidFill>
                  <a:srgbClr val="000000"/>
                </a:solidFill>
              </a:defRPr>
            </a:lvl1pPr>
            <a:lvl2pPr marL="342900" indent="-342900">
              <a:lnSpc>
                <a:spcPct val="110000"/>
              </a:lnSpc>
              <a:spcBef>
                <a:spcPts val="0"/>
              </a:spcBef>
              <a:buClr>
                <a:srgbClr val="33ACE3"/>
              </a:buClr>
              <a:buFont typeface="Arial"/>
              <a:buChar char="•"/>
              <a:defRPr sz="1600">
                <a:solidFill>
                  <a:srgbClr val="000000"/>
                </a:solidFill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buClr>
                <a:srgbClr val="33ACE3"/>
              </a:buClr>
              <a:buFont typeface="Arial"/>
              <a:buNone/>
              <a:defRPr sz="1400">
                <a:solidFill>
                  <a:srgbClr val="000000"/>
                </a:solidFill>
              </a:defRPr>
            </a:lvl3pPr>
            <a:lvl4pPr marL="0">
              <a:spcBef>
                <a:spcPts val="0"/>
              </a:spcBef>
              <a:defRPr/>
            </a:lvl4pPr>
            <a:lvl5pPr marL="0">
              <a:spcBef>
                <a:spcPts val="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66725" y="334838"/>
            <a:ext cx="3961260" cy="100593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10000"/>
              </a:lnSpc>
              <a:defRPr sz="2800">
                <a:solidFill>
                  <a:srgbClr val="164194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8214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-17828" y="0"/>
            <a:ext cx="4229788" cy="6858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idx="13"/>
          </p:nvPr>
        </p:nvSpPr>
        <p:spPr>
          <a:xfrm>
            <a:off x="4716015" y="1416669"/>
            <a:ext cx="3960000" cy="453645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spcBef>
                <a:spcPts val="0"/>
              </a:spcBef>
              <a:buClr>
                <a:srgbClr val="33ACE3"/>
              </a:buClr>
              <a:buFont typeface="Arial"/>
              <a:buNone/>
              <a:defRPr sz="1800" b="0" i="0">
                <a:solidFill>
                  <a:srgbClr val="000000"/>
                </a:solidFill>
              </a:defRPr>
            </a:lvl1pPr>
            <a:lvl2pPr marL="342900" indent="-342900">
              <a:lnSpc>
                <a:spcPct val="110000"/>
              </a:lnSpc>
              <a:spcBef>
                <a:spcPts val="0"/>
              </a:spcBef>
              <a:buClr>
                <a:srgbClr val="33ACE3"/>
              </a:buClr>
              <a:buFont typeface="Arial"/>
              <a:buChar char="•"/>
              <a:defRPr sz="1600">
                <a:solidFill>
                  <a:srgbClr val="000000"/>
                </a:solidFill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buClr>
                <a:srgbClr val="33ACE3"/>
              </a:buClr>
              <a:buFont typeface="Arial"/>
              <a:buNone/>
              <a:defRPr sz="1400">
                <a:solidFill>
                  <a:srgbClr val="000000"/>
                </a:solidFill>
              </a:defRPr>
            </a:lvl3pPr>
            <a:lvl4pPr marL="0">
              <a:spcBef>
                <a:spcPts val="0"/>
              </a:spcBef>
              <a:defRPr/>
            </a:lvl4pPr>
            <a:lvl5pPr marL="0">
              <a:spcBef>
                <a:spcPts val="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714755" y="334838"/>
            <a:ext cx="3961260" cy="100593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10000"/>
              </a:lnSpc>
              <a:defRPr sz="2800">
                <a:solidFill>
                  <a:srgbClr val="164194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0610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elow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-17828" y="0"/>
            <a:ext cx="9161828" cy="220486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67544" y="3283571"/>
            <a:ext cx="8208144" cy="266955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10000"/>
              </a:lnSpc>
              <a:spcBef>
                <a:spcPts val="0"/>
              </a:spcBef>
              <a:buClr>
                <a:srgbClr val="33ACE3"/>
              </a:buClr>
              <a:buFont typeface="Arial"/>
              <a:buNone/>
              <a:defRPr sz="1800" b="0" i="0">
                <a:solidFill>
                  <a:srgbClr val="000000"/>
                </a:solidFill>
              </a:defRPr>
            </a:lvl1pPr>
            <a:lvl2pPr marL="342900" indent="-342900">
              <a:lnSpc>
                <a:spcPct val="110000"/>
              </a:lnSpc>
              <a:spcBef>
                <a:spcPts val="0"/>
              </a:spcBef>
              <a:buClr>
                <a:srgbClr val="33ACE3"/>
              </a:buClr>
              <a:buFont typeface="Arial"/>
              <a:buChar char="•"/>
              <a:defRPr sz="1600">
                <a:solidFill>
                  <a:srgbClr val="000000"/>
                </a:solidFill>
              </a:defRPr>
            </a:lvl2pPr>
            <a:lvl3pPr marL="0" indent="0">
              <a:lnSpc>
                <a:spcPct val="110000"/>
              </a:lnSpc>
              <a:spcBef>
                <a:spcPts val="0"/>
              </a:spcBef>
              <a:buClr>
                <a:srgbClr val="33ACE3"/>
              </a:buClr>
              <a:buFont typeface="Arial"/>
              <a:buNone/>
              <a:defRPr sz="1400">
                <a:solidFill>
                  <a:srgbClr val="000000"/>
                </a:solidFill>
              </a:defRPr>
            </a:lvl3pPr>
            <a:lvl4pPr marL="0">
              <a:spcBef>
                <a:spcPts val="0"/>
              </a:spcBef>
              <a:defRPr/>
            </a:lvl4pPr>
            <a:lvl5pPr marL="0">
              <a:spcBef>
                <a:spcPts val="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66724" y="2564904"/>
            <a:ext cx="8208963" cy="64807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10000"/>
              </a:lnSpc>
              <a:defRPr sz="2800">
                <a:solidFill>
                  <a:srgbClr val="164194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2345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6724" y="334838"/>
            <a:ext cx="8208963" cy="64807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10000"/>
              </a:lnSpc>
              <a:defRPr sz="2800">
                <a:solidFill>
                  <a:srgbClr val="164194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8985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0135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1"/>
          <p:cNvSpPr txBox="1">
            <a:spLocks/>
          </p:cNvSpPr>
          <p:nvPr userDrawn="1"/>
        </p:nvSpPr>
        <p:spPr>
          <a:xfrm>
            <a:off x="395536" y="6453336"/>
            <a:ext cx="2133600" cy="365125"/>
          </a:xfrm>
          <a:prstGeom prst="rect">
            <a:avLst/>
          </a:prstGeom>
        </p:spPr>
        <p:txBody>
          <a:bodyPr vert="horz" lIns="91440" tIns="0" rIns="91440" bIns="0" rtlCol="0" anchor="ctr"/>
          <a:lstStyle>
            <a:defPPr>
              <a:defRPr lang="en-GB"/>
            </a:defPPr>
            <a:lvl1pPr marL="0" indent="0" algn="r" rtl="0" fontAlgn="base">
              <a:spcBef>
                <a:spcPct val="0"/>
              </a:spcBef>
              <a:spcAft>
                <a:spcPct val="0"/>
              </a:spcAft>
              <a:buClr>
                <a:srgbClr val="33ACE3"/>
              </a:buClr>
              <a:buFont typeface="Arial"/>
              <a:buNone/>
              <a:defRPr sz="1200" kern="1200">
                <a:solidFill>
                  <a:srgbClr val="164194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algn="l"/>
            <a:fld id="{416CF0FB-56F5-7340-B552-B5CF2D5EAED5}" type="slidenum">
              <a:rPr lang="en-US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l"/>
              <a:t>‹#›</a:t>
            </a:fld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Picture 3" descr="EC-JRC-logo_horizontal_EN_pos_transparent-background.png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6093296"/>
            <a:ext cx="2463229" cy="72008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61" r:id="rId2"/>
    <p:sldLayoutId id="2147483650" r:id="rId3"/>
    <p:sldLayoutId id="2147483652" r:id="rId4"/>
    <p:sldLayoutId id="2147483655" r:id="rId5"/>
    <p:sldLayoutId id="2147483656" r:id="rId6"/>
    <p:sldLayoutId id="2147483659" r:id="rId7"/>
    <p:sldLayoutId id="2147483654" r:id="rId8"/>
    <p:sldLayoutId id="2147483660" r:id="rId9"/>
  </p:sldLayoutIdLst>
  <p:txStyles>
    <p:titleStyle>
      <a:lvl1pPr marL="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27784" y="2060848"/>
            <a:ext cx="6336704" cy="3024336"/>
          </a:xfrm>
        </p:spPr>
        <p:txBody>
          <a:bodyPr/>
          <a:lstStyle/>
          <a:p>
            <a:r>
              <a:rPr lang="en-US" dirty="0" smtClean="0"/>
              <a:t>23</a:t>
            </a:r>
            <a:r>
              <a:rPr lang="en-US" baseline="30000" dirty="0" smtClean="0"/>
              <a:t>rd</a:t>
            </a:r>
            <a:r>
              <a:rPr lang="en-US" dirty="0" smtClean="0"/>
              <a:t> London Group Meeting</a:t>
            </a:r>
            <a:br>
              <a:rPr lang="en-US" dirty="0" smtClean="0"/>
            </a:br>
            <a:r>
              <a:rPr lang="en-US" dirty="0" smtClean="0"/>
              <a:t>Contribution to the panel discussion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800" i="1" dirty="0" smtClean="0">
                <a:solidFill>
                  <a:srgbClr val="9B5B3F"/>
                </a:solidFill>
              </a:rPr>
              <a:t>Complementing CICES and </a:t>
            </a:r>
            <a:r>
              <a:rPr lang="en-US" sz="2800" i="1" dirty="0" smtClean="0">
                <a:solidFill>
                  <a:srgbClr val="9B5B3F"/>
                </a:solidFill>
              </a:rPr>
              <a:t>NESCS [work in progress]</a:t>
            </a:r>
            <a:endParaRPr lang="en-US" sz="2800" i="1" dirty="0">
              <a:solidFill>
                <a:srgbClr val="9B5B3F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118373" y="5559372"/>
            <a:ext cx="4752547" cy="432048"/>
          </a:xfrm>
        </p:spPr>
        <p:txBody>
          <a:bodyPr/>
          <a:lstStyle/>
          <a:p>
            <a:r>
              <a:rPr lang="en-US" dirty="0" smtClean="0">
                <a:solidFill>
                  <a:srgbClr val="4A6A76"/>
                </a:solidFill>
              </a:rPr>
              <a:t>San José, 18 October 2017</a:t>
            </a:r>
            <a:endParaRPr lang="en-US" dirty="0">
              <a:solidFill>
                <a:srgbClr val="4A6A76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5775396"/>
            <a:ext cx="3456384" cy="46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GB" sz="2400" i="1" dirty="0" smtClean="0">
                <a:solidFill>
                  <a:srgbClr val="4A6A76"/>
                </a:solidFill>
              </a:rPr>
              <a:t>Alessandra La </a:t>
            </a:r>
            <a:r>
              <a:rPr lang="en-GB" sz="2400" i="1" dirty="0" err="1" smtClean="0">
                <a:solidFill>
                  <a:srgbClr val="4A6A76"/>
                </a:solidFill>
              </a:rPr>
              <a:t>Notte</a:t>
            </a:r>
            <a:endParaRPr lang="en-GB" sz="2400" i="1" dirty="0" smtClean="0">
              <a:solidFill>
                <a:srgbClr val="4A6A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52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96752"/>
            <a:ext cx="7416824" cy="495187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Conflicting or complementing?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 bwMode="auto">
          <a:xfrm>
            <a:off x="4463988" y="3672691"/>
            <a:ext cx="1476164" cy="1628517"/>
          </a:xfrm>
          <a:prstGeom prst="rect">
            <a:avLst/>
          </a:prstGeom>
          <a:solidFill>
            <a:srgbClr val="33ACE3">
              <a:alpha val="10000"/>
            </a:srgbClr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400" b="1" dirty="0" smtClean="0"/>
              <a:t>CICES</a:t>
            </a:r>
            <a:endParaRPr kumimoji="0" lang="en-GB" sz="2400" b="1" i="0" u="none" strike="noStrike" cap="none" normalizeH="0" baseline="0" dirty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084168" y="3825091"/>
            <a:ext cx="1476164" cy="1332101"/>
          </a:xfrm>
          <a:prstGeom prst="rect">
            <a:avLst/>
          </a:prstGeom>
          <a:solidFill>
            <a:srgbClr val="FFC000">
              <a:alpha val="10000"/>
            </a:srgbClr>
          </a:solidFill>
          <a:ln>
            <a:noFill/>
          </a:ln>
          <a:effectLst/>
          <a:ex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400" b="1" dirty="0" smtClean="0"/>
              <a:t>NESCS</a:t>
            </a:r>
            <a:endParaRPr kumimoji="0" lang="en-GB" sz="2400" b="1" i="0" u="none" strike="noStrike" cap="none" normalizeH="0" baseline="0" dirty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793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49547" y="125694"/>
            <a:ext cx="8856984" cy="648072"/>
          </a:xfrm>
        </p:spPr>
        <p:txBody>
          <a:bodyPr/>
          <a:lstStyle/>
          <a:p>
            <a:r>
              <a:rPr lang="en-US" sz="2600" dirty="0" smtClean="0"/>
              <a:t>How does it work in practice?</a:t>
            </a:r>
            <a:endParaRPr lang="en-US" sz="2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6584294"/>
              </p:ext>
            </p:extLst>
          </p:nvPr>
        </p:nvGraphicFramePr>
        <p:xfrm>
          <a:off x="179512" y="1196752"/>
          <a:ext cx="8784976" cy="46085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5039"/>
                <a:gridCol w="1468497"/>
                <a:gridCol w="1834274"/>
                <a:gridCol w="1883583"/>
                <a:gridCol w="1883583"/>
              </a:tblGrid>
              <a:tr h="120277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CICES classification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JRC rephrasing for accounting purposes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NESCS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5508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Ecological Endpoints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[SNA and non-SNA Benefit]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“Use”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</a:rPr>
                        <a:t>“</a:t>
                      </a:r>
                      <a:r>
                        <a:rPr lang="en-GB" sz="1000" dirty="0">
                          <a:effectLst/>
                        </a:rPr>
                        <a:t>User”/Beneficiary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</a:tr>
              <a:tr h="4811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</a:tr>
              <a:tr h="3608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</a:tr>
              <a:tr h="3608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</a:tr>
              <a:tr h="4811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</a:tr>
              <a:tr h="3780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</a:tr>
              <a:tr h="3608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</a:tr>
              <a:tr h="3608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</a:tr>
              <a:tr h="4304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30475" y="1563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GB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4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49547" y="125694"/>
            <a:ext cx="8856984" cy="648072"/>
          </a:xfrm>
        </p:spPr>
        <p:txBody>
          <a:bodyPr/>
          <a:lstStyle/>
          <a:p>
            <a:r>
              <a:rPr lang="en-US" sz="2600" dirty="0" smtClean="0"/>
              <a:t>How does it work in practice?</a:t>
            </a:r>
            <a:endParaRPr lang="en-US" sz="2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0283873"/>
              </p:ext>
            </p:extLst>
          </p:nvPr>
        </p:nvGraphicFramePr>
        <p:xfrm>
          <a:off x="179512" y="1019598"/>
          <a:ext cx="8784976" cy="50016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5039"/>
                <a:gridCol w="1468497"/>
                <a:gridCol w="1834274"/>
                <a:gridCol w="1883583"/>
                <a:gridCol w="1883583"/>
              </a:tblGrid>
              <a:tr h="120277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CICES classification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JRC rephrasing for accounting purposes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NESCS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5508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Ecological Endpoints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[SNA and non-SNA Benefit]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“Use”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</a:rPr>
                        <a:t>“</a:t>
                      </a:r>
                      <a:r>
                        <a:rPr lang="en-GB" sz="1000" dirty="0">
                          <a:effectLst/>
                        </a:rPr>
                        <a:t>User”/Beneficiary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</a:tr>
              <a:tr h="4811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Arable cropping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Agro-biomass growing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</a:tr>
              <a:tr h="3608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Animal husbandry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Forage biomass growing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</a:tr>
              <a:tr h="3608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Materials from plants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Tree biomass growing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</a:tr>
              <a:tr h="4811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Pollination and seed dispersal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Wild crop pollination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Dilution by freshwater ecosystems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Water purification (nitrogen removal)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</a:tr>
              <a:tr h="5918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Global climate regulation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Carbon sequestration 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</a:tr>
              <a:tr h="3608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Filtration by plants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Air filtration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</a:tr>
              <a:tr h="3608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Control of erosion rate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Erosion control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</a:tr>
              <a:tr h="2880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Flood protection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Flood control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</a:tr>
              <a:tr h="5918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Interactions with natural environment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Provision of outdoor recreation opportunities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30475" y="1563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GB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42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1903644"/>
              </p:ext>
            </p:extLst>
          </p:nvPr>
        </p:nvGraphicFramePr>
        <p:xfrm>
          <a:off x="179512" y="369809"/>
          <a:ext cx="8784976" cy="63715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5039"/>
                <a:gridCol w="1468497"/>
                <a:gridCol w="1834274"/>
                <a:gridCol w="1883583"/>
                <a:gridCol w="1883583"/>
              </a:tblGrid>
              <a:tr h="120277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CICES classification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JRC rephrasing for accounting purposes</a:t>
                      </a:r>
                      <a:endParaRPr lang="en-GB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NESCS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5508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Ecological Endpoints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[SNA and non-SNA Benefit]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“Use”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</a:rPr>
                        <a:t>“</a:t>
                      </a:r>
                      <a:r>
                        <a:rPr lang="en-GB" sz="1000" dirty="0">
                          <a:effectLst/>
                        </a:rPr>
                        <a:t>User”/Beneficiary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</a:tr>
              <a:tr h="4811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Arable cropping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Agro-biomass growing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Flora ([22].2.)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[SNA:crops]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Raw material for transformation (.1101.)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Direct consumption (.1109.)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Agriculture (111)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[22.]2.1101.111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Households (2)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.2.1109.2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</a:tr>
              <a:tr h="3910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Animal husbandry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Forage biomass growing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Flora ([2(2/4/5)].2.)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 [SNA: livestock</a:t>
                      </a:r>
                      <a:r>
                        <a:rPr lang="en-GB" sz="1000" dirty="0" smtClean="0">
                          <a:effectLst/>
                        </a:rPr>
                        <a:t>]</a:t>
                      </a: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Support of animal breeding ([2().2.1105.111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Agriculture (111)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Materials from plants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Tree biomass growing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Flora (.2.)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[SNA: timber]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Raw material for transformation (.1101</a:t>
                      </a:r>
                      <a:r>
                        <a:rPr lang="en-GB" sz="1000" dirty="0" smtClean="0">
                          <a:effectLst/>
                        </a:rPr>
                        <a:t>.)</a:t>
                      </a: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Agriculture (111)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.</a:t>
                      </a:r>
                      <a:r>
                        <a:rPr lang="en-GB" sz="1000" dirty="0" smtClean="0">
                          <a:effectLst/>
                        </a:rPr>
                        <a:t>2.1101.111</a:t>
                      </a: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</a:tr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Pollination and seed dispersal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Wild crop pollination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Fauna (.3.)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[SNA: wild pollinators depending on crops]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2(2).1105. Support of plant or animal cultivation [for Agric and for HHs]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Agriculture (111)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2(2).3.1105.111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Households (2)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2(3).3.1105.2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</a:tr>
              <a:tr h="704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Dilution by freshwater ecosystems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Water purification (nitrogen removal)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Water ([1(1/2/3/6)].1.)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Liquid water ([1(1/2/3/6)].12.)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[non-SNA: cleaned water]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Support of plant and animal cultivation (.1105.)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Support of human subsistence (.1106</a:t>
                      </a:r>
                      <a:r>
                        <a:rPr lang="en-GB" sz="1000" dirty="0" smtClean="0">
                          <a:effectLst/>
                        </a:rPr>
                        <a:t>.)</a:t>
                      </a: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Agriculture (111)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.</a:t>
                      </a:r>
                      <a:r>
                        <a:rPr lang="en-GB" sz="1000" dirty="0" smtClean="0">
                          <a:effectLst/>
                        </a:rPr>
                        <a:t>12.1105.111</a:t>
                      </a:r>
                      <a:r>
                        <a:rPr lang="en-GB" sz="10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Households (2)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.12.1106.2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</a:tr>
              <a:tr h="7200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Global climate regulation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Carbon sequestration 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Combined End-Products (WW.82.)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[non-SNA: mitigation of CC effects</a:t>
                      </a:r>
                      <a:r>
                        <a:rPr lang="en-GB" sz="1000" dirty="0" smtClean="0">
                          <a:effectLst/>
                        </a:rPr>
                        <a:t>]</a:t>
                      </a: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Protection of human health, life and subsistence (.1205.)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All: .WW.82.1205.1(/2/3)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Filtration by plants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Air filtration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Air ([3].51)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[non-SNA: clean air</a:t>
                      </a:r>
                      <a:r>
                        <a:rPr lang="en-GB" sz="1000" dirty="0" smtClean="0">
                          <a:effectLst/>
                        </a:rPr>
                        <a:t>]</a:t>
                      </a: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Protection of human health (.1205.)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Households (2)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[3].51.1205.2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</a:tr>
              <a:tr h="3608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Control of erosion rate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Erosion control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Soil ([2(1/2/3/4)].6.)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[non-SNA</a:t>
                      </a:r>
                      <a:r>
                        <a:rPr lang="en-GB" sz="1000" dirty="0" smtClean="0">
                          <a:effectLst/>
                        </a:rPr>
                        <a:t>]</a:t>
                      </a: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Support of plant cultivation (.1203.)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Agriculture (111)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[2W].6.1203.111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</a:tr>
              <a:tr h="7216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Flood protection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Flood control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Regulation of extreme events ([2(1/2/3/4)].82.)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[non-SNA</a:t>
                      </a:r>
                      <a:r>
                        <a:rPr lang="en-GB" sz="1000" dirty="0" smtClean="0">
                          <a:effectLst/>
                        </a:rPr>
                        <a:t>] [</a:t>
                      </a:r>
                      <a:r>
                        <a:rPr lang="en-GB" sz="1000" dirty="0">
                          <a:effectLst/>
                        </a:rPr>
                        <a:t>SNA]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Protection of human life (.1205.)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Protection of human property (.1206.)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Industry (1)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2W.82.1206.1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Households (2)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</a:rPr>
                        <a:t>2W.82.1205.2</a:t>
                      </a:r>
                      <a:endParaRPr lang="en-GB" sz="1000" dirty="0">
                        <a:effectLst/>
                      </a:endParaRPr>
                    </a:p>
                  </a:txBody>
                  <a:tcPr marL="45002" marR="45002" marT="0" marB="0"/>
                </a:tc>
              </a:tr>
              <a:tr h="5918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Interactions with natural environment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Provision of outdoor recreation opportunities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Scapes (.81.)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[non-SNA]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[SNA]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Recreation (.1207.)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Tourism (.1207.)</a:t>
                      </a:r>
                      <a:endParaRPr lang="en-GB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Households (2)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.81.1207.2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Accommodation and Food services (172)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.81.1207.172</a:t>
                      </a:r>
                      <a:endParaRPr lang="en-GB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02" marR="4500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130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547" y="125694"/>
            <a:ext cx="8856984" cy="927042"/>
          </a:xfrm>
        </p:spPr>
        <p:txBody>
          <a:bodyPr/>
          <a:lstStyle/>
          <a:p>
            <a:r>
              <a:rPr lang="en-US" sz="2600" dirty="0" smtClean="0"/>
              <a:t>Better allocation of flows through the NESCS Use-category</a:t>
            </a:r>
            <a:endParaRPr lang="en-US" sz="2600" dirty="0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58" y="1077466"/>
            <a:ext cx="7149017" cy="5375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6675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33ACE3"/>
        </a:solidFill>
        <a:ln>
          <a:noFill/>
        </a:ln>
        <a:effectLst/>
        <a:ex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noFill/>
        <a:ln w="9525" cap="flat" cmpd="sng" algn="ctr">
          <a:solidFill>
            <a:srgbClr val="33ACE3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rtlCol="0">
        <a:spAutoFit/>
      </a:bodyPr>
      <a:lstStyle>
        <a:defPPr>
          <a:lnSpc>
            <a:spcPct val="110000"/>
          </a:lnSpc>
          <a:defRPr sz="2400" dirty="0" smtClean="0">
            <a:solidFill>
              <a:srgbClr val="164194"/>
            </a:solidFill>
          </a:defRPr>
        </a:defPPr>
      </a:lstStyle>
    </a:tx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1356</TotalTime>
  <Words>549</Words>
  <Application>Microsoft Office PowerPoint</Application>
  <PresentationFormat>On-screen Show (4:3)</PresentationFormat>
  <Paragraphs>141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Blank</vt:lpstr>
      <vt:lpstr>23rd London Group Meeting Contribution to the panel discussion  Complementing CICES and NESCS [work in progress]</vt:lpstr>
      <vt:lpstr>Conflicting or complementing?</vt:lpstr>
      <vt:lpstr>How does it work in practice?</vt:lpstr>
      <vt:lpstr>How does it work in practice?</vt:lpstr>
      <vt:lpstr>PowerPoint Presentation</vt:lpstr>
      <vt:lpstr>Better allocation of flows through the NESCS Use-category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JRC Visitors'Centre: May – Nov 2015</dc:title>
  <dc:creator>DURA Adelaide (JRC-ISPRA)</dc:creator>
  <cp:lastModifiedBy>LA NOTTE Alessandra (JRC-ISPRA)</cp:lastModifiedBy>
  <cp:revision>124</cp:revision>
  <cp:lastPrinted>2015-11-04T12:43:10Z</cp:lastPrinted>
  <dcterms:created xsi:type="dcterms:W3CDTF">2015-11-03T14:12:48Z</dcterms:created>
  <dcterms:modified xsi:type="dcterms:W3CDTF">2017-10-18T03:00:10Z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sync_ProviderInitializationData">
    <vt:lpwstr>https://connected.cnect.cec.eu.int</vt:lpwstr>
  </property>
  <property fmtid="{D5CDD505-2E9C-101B-9397-08002B2CF9AE}" pid="3" name="Offisync_UniqueId">
    <vt:lpwstr>64605</vt:lpwstr>
  </property>
  <property fmtid="{D5CDD505-2E9C-101B-9397-08002B2CF9AE}" pid="4" name="Jive_VersionGuid">
    <vt:lpwstr>7dc30377-f17c-4e4d-bd6f-412011c135ad</vt:lpwstr>
  </property>
  <property fmtid="{D5CDD505-2E9C-101B-9397-08002B2CF9AE}" pid="5" name="Offisync_UpdateToken">
    <vt:lpwstr>15</vt:lpwstr>
  </property>
  <property fmtid="{D5CDD505-2E9C-101B-9397-08002B2CF9AE}" pid="6" name="Jive_LatestUserAccountName">
    <vt:lpwstr>lanotal</vt:lpwstr>
  </property>
  <property fmtid="{D5CDD505-2E9C-101B-9397-08002B2CF9AE}" pid="7" name="Offisync_ServerID">
    <vt:lpwstr>0d3b22a6-6203-4efc-8e8e-b5279256493b</vt:lpwstr>
  </property>
  <property fmtid="{D5CDD505-2E9C-101B-9397-08002B2CF9AE}" pid="8" name="Jive_ModifiedButNotPublished">
    <vt:lpwstr/>
  </property>
</Properties>
</file>