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0"/>
  </p:notesMasterIdLst>
  <p:handoutMasterIdLst>
    <p:handoutMasterId r:id="rId11"/>
  </p:handoutMasterIdLst>
  <p:sldIdLst>
    <p:sldId id="294" r:id="rId2"/>
    <p:sldId id="305" r:id="rId3"/>
    <p:sldId id="312" r:id="rId4"/>
    <p:sldId id="311" r:id="rId5"/>
    <p:sldId id="313" r:id="rId6"/>
    <p:sldId id="315" r:id="rId7"/>
    <p:sldId id="316" r:id="rId8"/>
    <p:sldId id="296" r:id="rId9"/>
  </p:sldIdLst>
  <p:sldSz cx="9144000" cy="6858000" type="screen4x3"/>
  <p:notesSz cx="6858000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F99CC"/>
    <a:srgbClr val="CCCCFF"/>
    <a:srgbClr val="FF9933"/>
    <a:srgbClr val="00CC00"/>
    <a:srgbClr val="009900"/>
    <a:srgbClr val="33CC33"/>
    <a:srgbClr val="002D46"/>
  </p:clrMru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83696" autoAdjust="0"/>
  </p:normalViewPr>
  <p:slideViewPr>
    <p:cSldViewPr>
      <p:cViewPr varScale="1">
        <p:scale>
          <a:sx n="53" d="100"/>
          <a:sy n="53" d="100"/>
        </p:scale>
        <p:origin x="-96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AD1DA-54FE-444A-87F8-B107057255F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1CB12E0-9690-47FE-A33C-259FF4ADF793}">
      <dgm:prSet phldrT="[Text]" custT="1"/>
      <dgm:spPr>
        <a:xfrm>
          <a:off x="3325060" y="0"/>
          <a:ext cx="1702806" cy="113520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Well-being  division</a:t>
          </a:r>
          <a:endParaRPr lang="en-US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7324624-F066-4778-A19C-193E61FF9952}" type="parTrans" cxnId="{AA52C804-AF56-483A-B768-2D7472E875B8}">
      <dgm:prSet/>
      <dgm:spPr/>
      <dgm:t>
        <a:bodyPr/>
        <a:lstStyle/>
        <a:p>
          <a:endParaRPr lang="en-US" sz="1800"/>
        </a:p>
      </dgm:t>
    </dgm:pt>
    <dgm:pt modelId="{49FEE9EE-8BC9-4C25-A22B-A9A64C8FDE97}" type="sibTrans" cxnId="{AA52C804-AF56-483A-B768-2D7472E875B8}">
      <dgm:prSet/>
      <dgm:spPr/>
      <dgm:t>
        <a:bodyPr/>
        <a:lstStyle/>
        <a:p>
          <a:endParaRPr lang="en-US" sz="1800"/>
        </a:p>
      </dgm:t>
    </dgm:pt>
    <dgm:pt modelId="{61941ABC-8D54-43A3-88A0-92627E335E00}">
      <dgm:prSet phldrT="[Text]" custT="1"/>
      <dgm:spPr>
        <a:xfrm>
          <a:off x="1111412" y="1589285"/>
          <a:ext cx="1702806" cy="113520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Environmental accounts</a:t>
          </a:r>
        </a:p>
      </dgm:t>
    </dgm:pt>
    <dgm:pt modelId="{F1BF40E3-B120-4E79-B24F-403FE90EF871}" type="parTrans" cxnId="{38046FAE-F96A-4367-9046-10079536AA69}">
      <dgm:prSet/>
      <dgm:spPr>
        <a:xfrm>
          <a:off x="1962815" y="1135204"/>
          <a:ext cx="2213648" cy="454081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sz="1800"/>
        </a:p>
      </dgm:t>
    </dgm:pt>
    <dgm:pt modelId="{9659EB86-504C-4C97-9C5F-5BA81C9C9EE4}" type="sibTrans" cxnId="{38046FAE-F96A-4367-9046-10079536AA69}">
      <dgm:prSet/>
      <dgm:spPr/>
      <dgm:t>
        <a:bodyPr/>
        <a:lstStyle/>
        <a:p>
          <a:endParaRPr lang="en-US" sz="1800"/>
        </a:p>
      </dgm:t>
    </dgm:pt>
    <dgm:pt modelId="{54B5C4E4-1502-4EAB-8373-DCA337992447}">
      <dgm:prSet phldrT="[Text]" custT="1"/>
      <dgm:spPr>
        <a:xfrm>
          <a:off x="5538709" y="1589285"/>
          <a:ext cx="1702806" cy="113520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Natural capital accounting project</a:t>
          </a:r>
        </a:p>
      </dgm:t>
    </dgm:pt>
    <dgm:pt modelId="{1690149F-823D-4E25-84AE-E402C2AD0003}" type="parTrans" cxnId="{F02F506C-650D-425B-A21A-23DB3699F33C}">
      <dgm:prSet/>
      <dgm:spPr>
        <a:xfrm>
          <a:off x="4176464" y="1135204"/>
          <a:ext cx="2213648" cy="454081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sz="1800"/>
        </a:p>
      </dgm:t>
    </dgm:pt>
    <dgm:pt modelId="{4221E681-A4B8-48C0-B0B5-6B7AC61A382A}" type="sibTrans" cxnId="{F02F506C-650D-425B-A21A-23DB3699F33C}">
      <dgm:prSet/>
      <dgm:spPr/>
      <dgm:t>
        <a:bodyPr/>
        <a:lstStyle/>
        <a:p>
          <a:endParaRPr lang="en-US" sz="1800"/>
        </a:p>
      </dgm:t>
    </dgm:pt>
    <dgm:pt modelId="{E2D5C871-AD4B-4B42-928D-C9E360A006EF}" type="pres">
      <dgm:prSet presAssocID="{4F2AD1DA-54FE-444A-87F8-B107057255F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48E2295-8295-45B2-8252-B3269274FBAF}" type="pres">
      <dgm:prSet presAssocID="{B1CB12E0-9690-47FE-A33C-259FF4ADF793}" presName="hierRoot1" presStyleCnt="0">
        <dgm:presLayoutVars>
          <dgm:hierBranch val="init"/>
        </dgm:presLayoutVars>
      </dgm:prSet>
      <dgm:spPr/>
    </dgm:pt>
    <dgm:pt modelId="{9598E42A-0A4C-40D9-ACC1-8418ED4272D5}" type="pres">
      <dgm:prSet presAssocID="{B1CB12E0-9690-47FE-A33C-259FF4ADF793}" presName="rootComposite1" presStyleCnt="0"/>
      <dgm:spPr/>
    </dgm:pt>
    <dgm:pt modelId="{849CEF3E-C485-4DE9-BA65-29931212E2C7}" type="pres">
      <dgm:prSet presAssocID="{B1CB12E0-9690-47FE-A33C-259FF4ADF793}" presName="rootText1" presStyleLbl="node0" presStyleIdx="0" presStyleCnt="1">
        <dgm:presLayoutVars>
          <dgm:chPref val="3"/>
        </dgm:presLayoutVars>
      </dgm:prSet>
      <dgm:spPr/>
    </dgm:pt>
    <dgm:pt modelId="{378213B8-CDCE-4DB5-8986-5100E622F7CE}" type="pres">
      <dgm:prSet presAssocID="{B1CB12E0-9690-47FE-A33C-259FF4ADF793}" presName="rootConnector1" presStyleLbl="node1" presStyleIdx="0" presStyleCnt="0"/>
      <dgm:spPr/>
    </dgm:pt>
    <dgm:pt modelId="{E79132F8-3E10-4575-8F96-ADD67222BE30}" type="pres">
      <dgm:prSet presAssocID="{B1CB12E0-9690-47FE-A33C-259FF4ADF793}" presName="hierChild2" presStyleCnt="0"/>
      <dgm:spPr/>
    </dgm:pt>
    <dgm:pt modelId="{53459099-1F08-4A44-91DD-D7A8B93CF4EE}" type="pres">
      <dgm:prSet presAssocID="{F1BF40E3-B120-4E79-B24F-403FE90EF871}" presName="Name37" presStyleLbl="parChTrans1D2" presStyleIdx="0" presStyleCnt="2"/>
      <dgm:spPr/>
    </dgm:pt>
    <dgm:pt modelId="{B44DF06B-66D2-47CC-9A12-1C31B5D90F11}" type="pres">
      <dgm:prSet presAssocID="{61941ABC-8D54-43A3-88A0-92627E335E00}" presName="hierRoot2" presStyleCnt="0">
        <dgm:presLayoutVars>
          <dgm:hierBranch val="init"/>
        </dgm:presLayoutVars>
      </dgm:prSet>
      <dgm:spPr/>
    </dgm:pt>
    <dgm:pt modelId="{A3965B57-F056-490D-A481-3D4197569E05}" type="pres">
      <dgm:prSet presAssocID="{61941ABC-8D54-43A3-88A0-92627E335E00}" presName="rootComposite" presStyleCnt="0"/>
      <dgm:spPr/>
    </dgm:pt>
    <dgm:pt modelId="{5A461592-5274-489E-9F7F-86813A2E7924}" type="pres">
      <dgm:prSet presAssocID="{61941ABC-8D54-43A3-88A0-92627E335E00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B25F7F-D79F-4FAB-9A62-9834DB2FABC6}" type="pres">
      <dgm:prSet presAssocID="{61941ABC-8D54-43A3-88A0-92627E335E00}" presName="rootConnector" presStyleLbl="node2" presStyleIdx="0" presStyleCnt="2"/>
      <dgm:spPr/>
    </dgm:pt>
    <dgm:pt modelId="{207B5303-1A76-4FF4-B46B-216676F7FAE5}" type="pres">
      <dgm:prSet presAssocID="{61941ABC-8D54-43A3-88A0-92627E335E00}" presName="hierChild4" presStyleCnt="0"/>
      <dgm:spPr/>
    </dgm:pt>
    <dgm:pt modelId="{EA5F92FF-4FE4-406B-9D50-CDC279DD26E4}" type="pres">
      <dgm:prSet presAssocID="{61941ABC-8D54-43A3-88A0-92627E335E00}" presName="hierChild5" presStyleCnt="0"/>
      <dgm:spPr/>
    </dgm:pt>
    <dgm:pt modelId="{83946B33-F77D-44FD-8C64-C1DD46230384}" type="pres">
      <dgm:prSet presAssocID="{1690149F-823D-4E25-84AE-E402C2AD0003}" presName="Name37" presStyleLbl="parChTrans1D2" presStyleIdx="1" presStyleCnt="2"/>
      <dgm:spPr/>
    </dgm:pt>
    <dgm:pt modelId="{E21816FC-21E8-4E99-85E7-8B43E60FED55}" type="pres">
      <dgm:prSet presAssocID="{54B5C4E4-1502-4EAB-8373-DCA337992447}" presName="hierRoot2" presStyleCnt="0">
        <dgm:presLayoutVars>
          <dgm:hierBranch val="init"/>
        </dgm:presLayoutVars>
      </dgm:prSet>
      <dgm:spPr/>
    </dgm:pt>
    <dgm:pt modelId="{B56FE4A6-43C6-4250-92BF-DEE31A927169}" type="pres">
      <dgm:prSet presAssocID="{54B5C4E4-1502-4EAB-8373-DCA337992447}" presName="rootComposite" presStyleCnt="0"/>
      <dgm:spPr/>
    </dgm:pt>
    <dgm:pt modelId="{BBB57243-10E9-4D05-87BB-1973EB474FA0}" type="pres">
      <dgm:prSet presAssocID="{54B5C4E4-1502-4EAB-8373-DCA33799244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E34D5D-AB4E-4277-8E26-05D7C473833F}" type="pres">
      <dgm:prSet presAssocID="{54B5C4E4-1502-4EAB-8373-DCA337992447}" presName="rootConnector" presStyleLbl="node2" presStyleIdx="1" presStyleCnt="2"/>
      <dgm:spPr/>
    </dgm:pt>
    <dgm:pt modelId="{660BB836-BCB5-4B5C-9A46-B438F4844F61}" type="pres">
      <dgm:prSet presAssocID="{54B5C4E4-1502-4EAB-8373-DCA337992447}" presName="hierChild4" presStyleCnt="0"/>
      <dgm:spPr/>
    </dgm:pt>
    <dgm:pt modelId="{3C468E63-7283-4E77-812B-E7D152FE856B}" type="pres">
      <dgm:prSet presAssocID="{54B5C4E4-1502-4EAB-8373-DCA337992447}" presName="hierChild5" presStyleCnt="0"/>
      <dgm:spPr/>
    </dgm:pt>
    <dgm:pt modelId="{1EE316AC-B72F-4A84-9649-2B9930006BA1}" type="pres">
      <dgm:prSet presAssocID="{B1CB12E0-9690-47FE-A33C-259FF4ADF793}" presName="hierChild3" presStyleCnt="0"/>
      <dgm:spPr/>
    </dgm:pt>
  </dgm:ptLst>
  <dgm:cxnLst>
    <dgm:cxn modelId="{29332118-FE11-4D3E-B2AC-F7BF502690A2}" type="presOf" srcId="{61941ABC-8D54-43A3-88A0-92627E335E00}" destId="{5A461592-5274-489E-9F7F-86813A2E7924}" srcOrd="0" destOrd="0" presId="urn:microsoft.com/office/officeart/2005/8/layout/orgChart1"/>
    <dgm:cxn modelId="{AA52C804-AF56-483A-B768-2D7472E875B8}" srcId="{4F2AD1DA-54FE-444A-87F8-B107057255FD}" destId="{B1CB12E0-9690-47FE-A33C-259FF4ADF793}" srcOrd="0" destOrd="0" parTransId="{E7324624-F066-4778-A19C-193E61FF9952}" sibTransId="{49FEE9EE-8BC9-4C25-A22B-A9A64C8FDE97}"/>
    <dgm:cxn modelId="{F959D1F8-88C6-485B-A833-456668945494}" type="presOf" srcId="{B1CB12E0-9690-47FE-A33C-259FF4ADF793}" destId="{849CEF3E-C485-4DE9-BA65-29931212E2C7}" srcOrd="0" destOrd="0" presId="urn:microsoft.com/office/officeart/2005/8/layout/orgChart1"/>
    <dgm:cxn modelId="{4689B785-E0AC-4063-B5E3-85FAB1615703}" type="presOf" srcId="{61941ABC-8D54-43A3-88A0-92627E335E00}" destId="{1DB25F7F-D79F-4FAB-9A62-9834DB2FABC6}" srcOrd="1" destOrd="0" presId="urn:microsoft.com/office/officeart/2005/8/layout/orgChart1"/>
    <dgm:cxn modelId="{F02F506C-650D-425B-A21A-23DB3699F33C}" srcId="{B1CB12E0-9690-47FE-A33C-259FF4ADF793}" destId="{54B5C4E4-1502-4EAB-8373-DCA337992447}" srcOrd="1" destOrd="0" parTransId="{1690149F-823D-4E25-84AE-E402C2AD0003}" sibTransId="{4221E681-A4B8-48C0-B0B5-6B7AC61A382A}"/>
    <dgm:cxn modelId="{832307DA-5A2C-4C46-A5A3-0789E663F6E8}" type="presOf" srcId="{54B5C4E4-1502-4EAB-8373-DCA337992447}" destId="{3CE34D5D-AB4E-4277-8E26-05D7C473833F}" srcOrd="1" destOrd="0" presId="urn:microsoft.com/office/officeart/2005/8/layout/orgChart1"/>
    <dgm:cxn modelId="{EAF62C93-CBAA-4E49-A3CD-F184394B922F}" type="presOf" srcId="{F1BF40E3-B120-4E79-B24F-403FE90EF871}" destId="{53459099-1F08-4A44-91DD-D7A8B93CF4EE}" srcOrd="0" destOrd="0" presId="urn:microsoft.com/office/officeart/2005/8/layout/orgChart1"/>
    <dgm:cxn modelId="{51A10183-9782-4B0B-9BCF-E5315D1D82F9}" type="presOf" srcId="{1690149F-823D-4E25-84AE-E402C2AD0003}" destId="{83946B33-F77D-44FD-8C64-C1DD46230384}" srcOrd="0" destOrd="0" presId="urn:microsoft.com/office/officeart/2005/8/layout/orgChart1"/>
    <dgm:cxn modelId="{DB4ABA65-73EA-491A-8D0D-8712AF42B7E5}" type="presOf" srcId="{4F2AD1DA-54FE-444A-87F8-B107057255FD}" destId="{E2D5C871-AD4B-4B42-928D-C9E360A006EF}" srcOrd="0" destOrd="0" presId="urn:microsoft.com/office/officeart/2005/8/layout/orgChart1"/>
    <dgm:cxn modelId="{7DE845DB-FF29-44F0-ABC2-DF319FC5DE52}" type="presOf" srcId="{54B5C4E4-1502-4EAB-8373-DCA337992447}" destId="{BBB57243-10E9-4D05-87BB-1973EB474FA0}" srcOrd="0" destOrd="0" presId="urn:microsoft.com/office/officeart/2005/8/layout/orgChart1"/>
    <dgm:cxn modelId="{1E6FC4BB-455A-4885-AD64-D347185E5450}" type="presOf" srcId="{B1CB12E0-9690-47FE-A33C-259FF4ADF793}" destId="{378213B8-CDCE-4DB5-8986-5100E622F7CE}" srcOrd="1" destOrd="0" presId="urn:microsoft.com/office/officeart/2005/8/layout/orgChart1"/>
    <dgm:cxn modelId="{38046FAE-F96A-4367-9046-10079536AA69}" srcId="{B1CB12E0-9690-47FE-A33C-259FF4ADF793}" destId="{61941ABC-8D54-43A3-88A0-92627E335E00}" srcOrd="0" destOrd="0" parTransId="{F1BF40E3-B120-4E79-B24F-403FE90EF871}" sibTransId="{9659EB86-504C-4C97-9C5F-5BA81C9C9EE4}"/>
    <dgm:cxn modelId="{B683EEBA-22C0-4783-A8B6-6A027AC29911}" type="presParOf" srcId="{E2D5C871-AD4B-4B42-928D-C9E360A006EF}" destId="{448E2295-8295-45B2-8252-B3269274FBAF}" srcOrd="0" destOrd="0" presId="urn:microsoft.com/office/officeart/2005/8/layout/orgChart1"/>
    <dgm:cxn modelId="{E93B556B-60A1-4DF3-AE56-4FB7E8A88034}" type="presParOf" srcId="{448E2295-8295-45B2-8252-B3269274FBAF}" destId="{9598E42A-0A4C-40D9-ACC1-8418ED4272D5}" srcOrd="0" destOrd="0" presId="urn:microsoft.com/office/officeart/2005/8/layout/orgChart1"/>
    <dgm:cxn modelId="{AD74BB9B-7C99-4FE9-AC41-63533AF574EB}" type="presParOf" srcId="{9598E42A-0A4C-40D9-ACC1-8418ED4272D5}" destId="{849CEF3E-C485-4DE9-BA65-29931212E2C7}" srcOrd="0" destOrd="0" presId="urn:microsoft.com/office/officeart/2005/8/layout/orgChart1"/>
    <dgm:cxn modelId="{72178AAD-8378-4AD1-9B37-D84B3C615AC3}" type="presParOf" srcId="{9598E42A-0A4C-40D9-ACC1-8418ED4272D5}" destId="{378213B8-CDCE-4DB5-8986-5100E622F7CE}" srcOrd="1" destOrd="0" presId="urn:microsoft.com/office/officeart/2005/8/layout/orgChart1"/>
    <dgm:cxn modelId="{D00013B4-90C5-49CF-9DA3-A29DF5F3D498}" type="presParOf" srcId="{448E2295-8295-45B2-8252-B3269274FBAF}" destId="{E79132F8-3E10-4575-8F96-ADD67222BE30}" srcOrd="1" destOrd="0" presId="urn:microsoft.com/office/officeart/2005/8/layout/orgChart1"/>
    <dgm:cxn modelId="{799795F6-0B68-4734-86EE-7F8F882E41FF}" type="presParOf" srcId="{E79132F8-3E10-4575-8F96-ADD67222BE30}" destId="{53459099-1F08-4A44-91DD-D7A8B93CF4EE}" srcOrd="0" destOrd="0" presId="urn:microsoft.com/office/officeart/2005/8/layout/orgChart1"/>
    <dgm:cxn modelId="{2746B3C4-631B-42D8-A44B-45CEBF811AEB}" type="presParOf" srcId="{E79132F8-3E10-4575-8F96-ADD67222BE30}" destId="{B44DF06B-66D2-47CC-9A12-1C31B5D90F11}" srcOrd="1" destOrd="0" presId="urn:microsoft.com/office/officeart/2005/8/layout/orgChart1"/>
    <dgm:cxn modelId="{6C62072F-3654-491F-8464-68D61E37126A}" type="presParOf" srcId="{B44DF06B-66D2-47CC-9A12-1C31B5D90F11}" destId="{A3965B57-F056-490D-A481-3D4197569E05}" srcOrd="0" destOrd="0" presId="urn:microsoft.com/office/officeart/2005/8/layout/orgChart1"/>
    <dgm:cxn modelId="{86404150-0ADA-4A9F-9779-B5737DC319D5}" type="presParOf" srcId="{A3965B57-F056-490D-A481-3D4197569E05}" destId="{5A461592-5274-489E-9F7F-86813A2E7924}" srcOrd="0" destOrd="0" presId="urn:microsoft.com/office/officeart/2005/8/layout/orgChart1"/>
    <dgm:cxn modelId="{4493C1DB-CA8C-4655-B3CB-8E353D266904}" type="presParOf" srcId="{A3965B57-F056-490D-A481-3D4197569E05}" destId="{1DB25F7F-D79F-4FAB-9A62-9834DB2FABC6}" srcOrd="1" destOrd="0" presId="urn:microsoft.com/office/officeart/2005/8/layout/orgChart1"/>
    <dgm:cxn modelId="{3202B79B-C425-48B3-A0A6-5EE7BEB3AF21}" type="presParOf" srcId="{B44DF06B-66D2-47CC-9A12-1C31B5D90F11}" destId="{207B5303-1A76-4FF4-B46B-216676F7FAE5}" srcOrd="1" destOrd="0" presId="urn:microsoft.com/office/officeart/2005/8/layout/orgChart1"/>
    <dgm:cxn modelId="{CAD07139-40D3-4F40-B26E-A7FBFFAAA889}" type="presParOf" srcId="{B44DF06B-66D2-47CC-9A12-1C31B5D90F11}" destId="{EA5F92FF-4FE4-406B-9D50-CDC279DD26E4}" srcOrd="2" destOrd="0" presId="urn:microsoft.com/office/officeart/2005/8/layout/orgChart1"/>
    <dgm:cxn modelId="{18724999-4D2D-46B6-B2F2-2D97C72D9CAE}" type="presParOf" srcId="{E79132F8-3E10-4575-8F96-ADD67222BE30}" destId="{83946B33-F77D-44FD-8C64-C1DD46230384}" srcOrd="2" destOrd="0" presId="urn:microsoft.com/office/officeart/2005/8/layout/orgChart1"/>
    <dgm:cxn modelId="{5E952FC3-7537-4D99-A4F7-5AB3ECBA68CF}" type="presParOf" srcId="{E79132F8-3E10-4575-8F96-ADD67222BE30}" destId="{E21816FC-21E8-4E99-85E7-8B43E60FED55}" srcOrd="3" destOrd="0" presId="urn:microsoft.com/office/officeart/2005/8/layout/orgChart1"/>
    <dgm:cxn modelId="{5602777A-50DA-48C4-A286-DDF2C11BE3AC}" type="presParOf" srcId="{E21816FC-21E8-4E99-85E7-8B43E60FED55}" destId="{B56FE4A6-43C6-4250-92BF-DEE31A927169}" srcOrd="0" destOrd="0" presId="urn:microsoft.com/office/officeart/2005/8/layout/orgChart1"/>
    <dgm:cxn modelId="{2683002B-9F43-4542-AC5C-8C92B2E0A574}" type="presParOf" srcId="{B56FE4A6-43C6-4250-92BF-DEE31A927169}" destId="{BBB57243-10E9-4D05-87BB-1973EB474FA0}" srcOrd="0" destOrd="0" presId="urn:microsoft.com/office/officeart/2005/8/layout/orgChart1"/>
    <dgm:cxn modelId="{5E43B87F-BC33-4EC7-A43B-6D16457AD528}" type="presParOf" srcId="{B56FE4A6-43C6-4250-92BF-DEE31A927169}" destId="{3CE34D5D-AB4E-4277-8E26-05D7C473833F}" srcOrd="1" destOrd="0" presId="urn:microsoft.com/office/officeart/2005/8/layout/orgChart1"/>
    <dgm:cxn modelId="{86179AA8-7448-4B96-A3FC-CD61AF6AC3BF}" type="presParOf" srcId="{E21816FC-21E8-4E99-85E7-8B43E60FED55}" destId="{660BB836-BCB5-4B5C-9A46-B438F4844F61}" srcOrd="1" destOrd="0" presId="urn:microsoft.com/office/officeart/2005/8/layout/orgChart1"/>
    <dgm:cxn modelId="{965DEAFD-8889-493E-AA5C-3398C5D382C0}" type="presParOf" srcId="{E21816FC-21E8-4E99-85E7-8B43E60FED55}" destId="{3C468E63-7283-4E77-812B-E7D152FE856B}" srcOrd="2" destOrd="0" presId="urn:microsoft.com/office/officeart/2005/8/layout/orgChart1"/>
    <dgm:cxn modelId="{6D6FE39E-A39A-4857-85AB-DC33F6ACE7A6}" type="presParOf" srcId="{448E2295-8295-45B2-8252-B3269274FBAF}" destId="{1EE316AC-B72F-4A84-9649-2B9930006BA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B266E3-6639-443F-9482-515CD3B6630A}" type="doc">
      <dgm:prSet loTypeId="urn:microsoft.com/office/officeart/2005/8/layout/h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866AD7A-7617-4850-B54F-E25C317DBEB7}">
      <dgm:prSet phldrT="[Text]"/>
      <dgm:spPr>
        <a:xfrm rot="16200000">
          <a:off x="-1340731" y="2391774"/>
          <a:ext cx="3530251" cy="60378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GB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Environmental Accounts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7900682-33A9-4EF5-864D-5F0EBFB3494A}" type="parTrans" cxnId="{E6FB4311-BDCD-452A-BC42-4051F2D62F2B}">
      <dgm:prSet/>
      <dgm:spPr/>
      <dgm:t>
        <a:bodyPr/>
        <a:lstStyle/>
        <a:p>
          <a:endParaRPr lang="en-US"/>
        </a:p>
      </dgm:t>
    </dgm:pt>
    <dgm:pt modelId="{8F5DB7AC-A000-4806-A4F1-521D76D5B741}" type="sibTrans" cxnId="{E6FB4311-BDCD-452A-BC42-4051F2D62F2B}">
      <dgm:prSet/>
      <dgm:spPr/>
      <dgm:t>
        <a:bodyPr/>
        <a:lstStyle/>
        <a:p>
          <a:endParaRPr lang="en-US"/>
        </a:p>
      </dgm:t>
    </dgm:pt>
    <dgm:pt modelId="{F624A268-12A1-4ABA-B870-E3A367023CB6}">
      <dgm:prSet phldrT="[Text]"/>
      <dgm:spPr>
        <a:xfrm>
          <a:off x="726284" y="928538"/>
          <a:ext cx="3007469" cy="3530251"/>
        </a:xfrm>
        <a:prstGeom prst="rect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Air emissions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06C0ADA-A9CB-40F9-B726-080FBA55DFA5}" type="parTrans" cxnId="{3C9CB0D8-922D-4188-81E5-AF2C5AA96D73}">
      <dgm:prSet/>
      <dgm:spPr/>
      <dgm:t>
        <a:bodyPr/>
        <a:lstStyle/>
        <a:p>
          <a:endParaRPr lang="en-US"/>
        </a:p>
      </dgm:t>
    </dgm:pt>
    <dgm:pt modelId="{82D78058-3CDE-4E3A-BEA7-056E6A0A32CA}" type="sibTrans" cxnId="{3C9CB0D8-922D-4188-81E5-AF2C5AA96D73}">
      <dgm:prSet/>
      <dgm:spPr/>
      <dgm:t>
        <a:bodyPr/>
        <a:lstStyle/>
        <a:p>
          <a:endParaRPr lang="en-US"/>
        </a:p>
      </dgm:t>
    </dgm:pt>
    <dgm:pt modelId="{A094E20D-69A3-4472-A114-25775397EBDD}">
      <dgm:prSet phldrT="[Text]"/>
      <dgm:spPr>
        <a:xfrm rot="16200000">
          <a:off x="3153814" y="2426841"/>
          <a:ext cx="3530251" cy="60378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GB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Natural Capital Accounts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0953BD62-AFBA-4929-9621-ED727717F73B}" type="parTrans" cxnId="{00AB9495-CE00-492B-9BCD-86CBDA954363}">
      <dgm:prSet/>
      <dgm:spPr/>
      <dgm:t>
        <a:bodyPr/>
        <a:lstStyle/>
        <a:p>
          <a:endParaRPr lang="en-US"/>
        </a:p>
      </dgm:t>
    </dgm:pt>
    <dgm:pt modelId="{765B0FE3-581D-480C-9CC3-767038B9B46B}" type="sibTrans" cxnId="{00AB9495-CE00-492B-9BCD-86CBDA954363}">
      <dgm:prSet/>
      <dgm:spPr/>
      <dgm:t>
        <a:bodyPr/>
        <a:lstStyle/>
        <a:p>
          <a:endParaRPr lang="en-US"/>
        </a:p>
      </dgm:t>
    </dgm:pt>
    <dgm:pt modelId="{8AB645D2-46B0-4338-893E-57318E0EE91D}">
      <dgm:prSet phldrT="[Text]"/>
      <dgm:spPr>
        <a:xfrm>
          <a:off x="5220830" y="963606"/>
          <a:ext cx="3007469" cy="3530251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Extent (land cover/use)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501E586-A62C-47E6-8DB3-62CA5034C173}" type="parTrans" cxnId="{B8D992D1-6AF9-425E-8338-86892E1300CF}">
      <dgm:prSet/>
      <dgm:spPr/>
      <dgm:t>
        <a:bodyPr/>
        <a:lstStyle/>
        <a:p>
          <a:endParaRPr lang="en-US"/>
        </a:p>
      </dgm:t>
    </dgm:pt>
    <dgm:pt modelId="{6F3DEF1B-5C81-4581-8E4E-2E78D71B9CB9}" type="sibTrans" cxnId="{B8D992D1-6AF9-425E-8338-86892E1300CF}">
      <dgm:prSet/>
      <dgm:spPr/>
      <dgm:t>
        <a:bodyPr/>
        <a:lstStyle/>
        <a:p>
          <a:endParaRPr lang="en-US"/>
        </a:p>
      </dgm:t>
    </dgm:pt>
    <dgm:pt modelId="{6256CBA9-7FB6-4E5A-A676-8B6FD52976FB}">
      <dgm:prSet/>
      <dgm:spPr>
        <a:xfrm>
          <a:off x="726284" y="928538"/>
          <a:ext cx="3007469" cy="3530251"/>
        </a:xfrm>
        <a:prstGeom prst="rect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Energy 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B6640E1-D45E-4375-B248-D078E992C66F}" type="parTrans" cxnId="{6DAFE5C4-734C-47B7-AA59-86E1035E3CB9}">
      <dgm:prSet/>
      <dgm:spPr/>
      <dgm:t>
        <a:bodyPr/>
        <a:lstStyle/>
        <a:p>
          <a:endParaRPr lang="en-US"/>
        </a:p>
      </dgm:t>
    </dgm:pt>
    <dgm:pt modelId="{A610B646-0B52-4DD5-AF13-31D6755D8477}" type="sibTrans" cxnId="{6DAFE5C4-734C-47B7-AA59-86E1035E3CB9}">
      <dgm:prSet/>
      <dgm:spPr/>
      <dgm:t>
        <a:bodyPr/>
        <a:lstStyle/>
        <a:p>
          <a:endParaRPr lang="en-US"/>
        </a:p>
      </dgm:t>
    </dgm:pt>
    <dgm:pt modelId="{E6F81ABF-73ED-429A-B8AB-1A7E066AF79B}">
      <dgm:prSet/>
      <dgm:spPr>
        <a:xfrm>
          <a:off x="726284" y="928538"/>
          <a:ext cx="3007469" cy="3530251"/>
        </a:xfrm>
        <a:prstGeom prst="rect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Material Flows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8C298FA-D976-4FF8-B99B-D58B212670A5}" type="parTrans" cxnId="{E65AC966-5268-4D80-A4C2-E36D681A24C0}">
      <dgm:prSet/>
      <dgm:spPr/>
      <dgm:t>
        <a:bodyPr/>
        <a:lstStyle/>
        <a:p>
          <a:endParaRPr lang="en-US"/>
        </a:p>
      </dgm:t>
    </dgm:pt>
    <dgm:pt modelId="{FC7CE3CE-9E72-44C4-B23D-D8215CEF155F}" type="sibTrans" cxnId="{E65AC966-5268-4D80-A4C2-E36D681A24C0}">
      <dgm:prSet/>
      <dgm:spPr/>
      <dgm:t>
        <a:bodyPr/>
        <a:lstStyle/>
        <a:p>
          <a:endParaRPr lang="en-US"/>
        </a:p>
      </dgm:t>
    </dgm:pt>
    <dgm:pt modelId="{A5932790-7116-4ADC-BE22-50D36BBBB355}">
      <dgm:prSet/>
      <dgm:spPr>
        <a:xfrm>
          <a:off x="726284" y="928538"/>
          <a:ext cx="3007469" cy="3530251"/>
        </a:xfrm>
        <a:prstGeom prst="rect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Environmental Protection Expenditure (EPE)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987D0F6-FE1C-4614-ADAE-33172EFB6F52}" type="parTrans" cxnId="{49DA4B78-73D1-40EF-A08C-FE2750B6F4BF}">
      <dgm:prSet/>
      <dgm:spPr/>
      <dgm:t>
        <a:bodyPr/>
        <a:lstStyle/>
        <a:p>
          <a:endParaRPr lang="en-US"/>
        </a:p>
      </dgm:t>
    </dgm:pt>
    <dgm:pt modelId="{54AFFA7F-4577-4681-B7DC-379BAF337FEA}" type="sibTrans" cxnId="{49DA4B78-73D1-40EF-A08C-FE2750B6F4BF}">
      <dgm:prSet/>
      <dgm:spPr/>
      <dgm:t>
        <a:bodyPr/>
        <a:lstStyle/>
        <a:p>
          <a:endParaRPr lang="en-US"/>
        </a:p>
      </dgm:t>
    </dgm:pt>
    <dgm:pt modelId="{99CF3DD7-378B-4C02-A57E-DC4BBC06F216}">
      <dgm:prSet/>
      <dgm:spPr>
        <a:xfrm>
          <a:off x="726284" y="928538"/>
          <a:ext cx="3007469" cy="3530251"/>
        </a:xfrm>
        <a:prstGeom prst="rect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Environmental goods and services sector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139CFBF-4203-4AB2-9996-B80EEA5B8365}" type="parTrans" cxnId="{C7265ADC-D448-4A44-BE19-11EACBD6C177}">
      <dgm:prSet/>
      <dgm:spPr/>
      <dgm:t>
        <a:bodyPr/>
        <a:lstStyle/>
        <a:p>
          <a:endParaRPr lang="en-US"/>
        </a:p>
      </dgm:t>
    </dgm:pt>
    <dgm:pt modelId="{A14BBAD0-344B-45C1-B8F8-619E26E42456}" type="sibTrans" cxnId="{C7265ADC-D448-4A44-BE19-11EACBD6C177}">
      <dgm:prSet/>
      <dgm:spPr/>
      <dgm:t>
        <a:bodyPr/>
        <a:lstStyle/>
        <a:p>
          <a:endParaRPr lang="en-US"/>
        </a:p>
      </dgm:t>
    </dgm:pt>
    <dgm:pt modelId="{22ECFD4E-A243-46D6-9D3C-7CD9B304EA8D}">
      <dgm:prSet/>
      <dgm:spPr>
        <a:xfrm>
          <a:off x="726284" y="928538"/>
          <a:ext cx="3007469" cy="3530251"/>
        </a:xfrm>
        <a:prstGeom prst="rect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Environmental taxes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165C41D-F0D7-4306-8610-9FA7D1CBCF66}" type="parTrans" cxnId="{66D6D2B1-5EDF-4F84-9B11-4E569AC2F38B}">
      <dgm:prSet/>
      <dgm:spPr/>
      <dgm:t>
        <a:bodyPr/>
        <a:lstStyle/>
        <a:p>
          <a:endParaRPr lang="en-US"/>
        </a:p>
      </dgm:t>
    </dgm:pt>
    <dgm:pt modelId="{C4E740E5-065B-49C3-95C2-66C9108C912D}" type="sibTrans" cxnId="{66D6D2B1-5EDF-4F84-9B11-4E569AC2F38B}">
      <dgm:prSet/>
      <dgm:spPr/>
      <dgm:t>
        <a:bodyPr/>
        <a:lstStyle/>
        <a:p>
          <a:endParaRPr lang="en-US"/>
        </a:p>
      </dgm:t>
    </dgm:pt>
    <dgm:pt modelId="{564B2D46-2E31-4AFC-B72A-34B26A7F43F1}">
      <dgm:prSet/>
      <dgm:spPr>
        <a:xfrm>
          <a:off x="726284" y="928538"/>
          <a:ext cx="3007469" cy="3530251"/>
        </a:xfrm>
        <a:prstGeom prst="rect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Waste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FF71D48-9D11-48BB-BCE8-7C617C00AAD5}" type="parTrans" cxnId="{8513E6C3-0A0A-40B2-B91A-66B422820148}">
      <dgm:prSet/>
      <dgm:spPr/>
      <dgm:t>
        <a:bodyPr/>
        <a:lstStyle/>
        <a:p>
          <a:endParaRPr lang="en-US"/>
        </a:p>
      </dgm:t>
    </dgm:pt>
    <dgm:pt modelId="{5FBD8F46-4B59-4F16-9982-B13EEE3573FE}" type="sibTrans" cxnId="{8513E6C3-0A0A-40B2-B91A-66B422820148}">
      <dgm:prSet/>
      <dgm:spPr/>
      <dgm:t>
        <a:bodyPr/>
        <a:lstStyle/>
        <a:p>
          <a:endParaRPr lang="en-US"/>
        </a:p>
      </dgm:t>
    </dgm:pt>
    <dgm:pt modelId="{8A43D10A-A01A-4E17-8FBD-51F8DDCF8B75}">
      <dgm:prSet/>
      <dgm:spPr>
        <a:xfrm>
          <a:off x="726284" y="928538"/>
          <a:ext cx="3007469" cy="3530251"/>
        </a:xfrm>
        <a:prstGeom prst="rect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Water use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7A8D822-9267-4480-9939-E0204C4C04F9}" type="parTrans" cxnId="{BF43EC10-7248-4EC8-BC50-39969F602B16}">
      <dgm:prSet/>
      <dgm:spPr/>
      <dgm:t>
        <a:bodyPr/>
        <a:lstStyle/>
        <a:p>
          <a:endParaRPr lang="en-US"/>
        </a:p>
      </dgm:t>
    </dgm:pt>
    <dgm:pt modelId="{83162EF2-124B-467C-BDEA-108FD406B579}" type="sibTrans" cxnId="{BF43EC10-7248-4EC8-BC50-39969F602B16}">
      <dgm:prSet/>
      <dgm:spPr/>
      <dgm:t>
        <a:bodyPr/>
        <a:lstStyle/>
        <a:p>
          <a:endParaRPr lang="en-US"/>
        </a:p>
      </dgm:t>
    </dgm:pt>
    <dgm:pt modelId="{E762F06D-90E1-4FB2-A9AB-7F31565BC983}">
      <dgm:prSet/>
      <dgm:spPr>
        <a:xfrm>
          <a:off x="5220830" y="963606"/>
          <a:ext cx="3007469" cy="3530251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Condition Indicators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01FB220-660F-4782-A6CB-321253281DD5}" type="parTrans" cxnId="{3BE3F04E-5760-4653-8CD6-10EEE51224DE}">
      <dgm:prSet/>
      <dgm:spPr/>
      <dgm:t>
        <a:bodyPr/>
        <a:lstStyle/>
        <a:p>
          <a:endParaRPr lang="en-US"/>
        </a:p>
      </dgm:t>
    </dgm:pt>
    <dgm:pt modelId="{B6CE70ED-B105-4557-A925-3315DC819366}" type="sibTrans" cxnId="{3BE3F04E-5760-4653-8CD6-10EEE51224DE}">
      <dgm:prSet/>
      <dgm:spPr/>
      <dgm:t>
        <a:bodyPr/>
        <a:lstStyle/>
        <a:p>
          <a:endParaRPr lang="en-US"/>
        </a:p>
      </dgm:t>
    </dgm:pt>
    <dgm:pt modelId="{316B7858-DECE-49DC-9E1A-BB8C3041B809}">
      <dgm:prSet/>
      <dgm:spPr>
        <a:xfrm>
          <a:off x="5220830" y="963606"/>
          <a:ext cx="3007469" cy="3530251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Timber, agricultural biomass, fish, water (provisioning)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A4EC64D-F1EF-4A61-989B-C51602464DDA}" type="parTrans" cxnId="{45434F13-C159-4228-B31D-B2ED7DCF8DC8}">
      <dgm:prSet/>
      <dgm:spPr/>
      <dgm:t>
        <a:bodyPr/>
        <a:lstStyle/>
        <a:p>
          <a:endParaRPr lang="en-US"/>
        </a:p>
      </dgm:t>
    </dgm:pt>
    <dgm:pt modelId="{4BFAFBCC-0D33-4BC6-ABB4-ADD1888031FC}" type="sibTrans" cxnId="{45434F13-C159-4228-B31D-B2ED7DCF8DC8}">
      <dgm:prSet/>
      <dgm:spPr/>
      <dgm:t>
        <a:bodyPr/>
        <a:lstStyle/>
        <a:p>
          <a:endParaRPr lang="en-US"/>
        </a:p>
      </dgm:t>
    </dgm:pt>
    <dgm:pt modelId="{44E9DB69-D234-42C9-967C-0A0748BD8437}">
      <dgm:prSet/>
      <dgm:spPr>
        <a:xfrm>
          <a:off x="5220830" y="963606"/>
          <a:ext cx="3007469" cy="3530251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Minerals and energy (</a:t>
          </a:r>
          <a:r>
            <a:rPr lang="en-US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abiotic</a:t>
          </a:r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flows)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B60B710-7C22-410D-B846-A6695D67FB51}" type="parTrans" cxnId="{A9ADAFAD-46E3-43CE-9729-036B0DD95853}">
      <dgm:prSet/>
      <dgm:spPr/>
      <dgm:t>
        <a:bodyPr/>
        <a:lstStyle/>
        <a:p>
          <a:endParaRPr lang="en-US"/>
        </a:p>
      </dgm:t>
    </dgm:pt>
    <dgm:pt modelId="{FF2FF670-67B9-49C7-B181-3028DF467372}" type="sibTrans" cxnId="{A9ADAFAD-46E3-43CE-9729-036B0DD95853}">
      <dgm:prSet/>
      <dgm:spPr/>
      <dgm:t>
        <a:bodyPr/>
        <a:lstStyle/>
        <a:p>
          <a:endParaRPr lang="en-US"/>
        </a:p>
      </dgm:t>
    </dgm:pt>
    <dgm:pt modelId="{8EB2684A-0F0F-4CA5-902E-00DC57803D15}">
      <dgm:prSet/>
      <dgm:spPr>
        <a:xfrm>
          <a:off x="5220830" y="963606"/>
          <a:ext cx="3007469" cy="3530251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Air filtration (regulating)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87D95BF-396A-4874-BC38-13B340778B60}" type="parTrans" cxnId="{56BC6613-2B2E-4A12-8FA6-8274F5959846}">
      <dgm:prSet/>
      <dgm:spPr/>
      <dgm:t>
        <a:bodyPr/>
        <a:lstStyle/>
        <a:p>
          <a:endParaRPr lang="en-US"/>
        </a:p>
      </dgm:t>
    </dgm:pt>
    <dgm:pt modelId="{B409AE5E-C439-4D77-B160-3BDAFEACEE10}" type="sibTrans" cxnId="{56BC6613-2B2E-4A12-8FA6-8274F5959846}">
      <dgm:prSet/>
      <dgm:spPr/>
      <dgm:t>
        <a:bodyPr/>
        <a:lstStyle/>
        <a:p>
          <a:endParaRPr lang="en-US"/>
        </a:p>
      </dgm:t>
    </dgm:pt>
    <dgm:pt modelId="{7AD74D80-2224-4250-8174-8EE78433E3DD}">
      <dgm:prSet/>
      <dgm:spPr>
        <a:xfrm>
          <a:off x="5220830" y="963606"/>
          <a:ext cx="3007469" cy="3530251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Restoration cost accounts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B015B61-D69E-4413-8329-44DB93C610F8}" type="parTrans" cxnId="{51210BA2-1C17-43C1-B787-3367738C1F53}">
      <dgm:prSet/>
      <dgm:spPr/>
      <dgm:t>
        <a:bodyPr/>
        <a:lstStyle/>
        <a:p>
          <a:endParaRPr lang="en-US"/>
        </a:p>
      </dgm:t>
    </dgm:pt>
    <dgm:pt modelId="{B54C18B3-2640-461B-9D24-156B30F4288D}" type="sibTrans" cxnId="{51210BA2-1C17-43C1-B787-3367738C1F53}">
      <dgm:prSet/>
      <dgm:spPr/>
      <dgm:t>
        <a:bodyPr/>
        <a:lstStyle/>
        <a:p>
          <a:endParaRPr lang="en-US"/>
        </a:p>
      </dgm:t>
    </dgm:pt>
    <dgm:pt modelId="{961BC3D3-4587-4459-ABF9-9A8A25B07B0C}">
      <dgm:prSet/>
      <dgm:spPr>
        <a:xfrm>
          <a:off x="5220830" y="963606"/>
          <a:ext cx="3007469" cy="3530251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Recreation (cultural)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E296529-0112-4373-959E-1518E74FA6D0}" type="parTrans" cxnId="{99411207-823E-430F-B7E5-31CC07728CF1}">
      <dgm:prSet/>
      <dgm:spPr/>
      <dgm:t>
        <a:bodyPr/>
        <a:lstStyle/>
        <a:p>
          <a:endParaRPr lang="en-US"/>
        </a:p>
      </dgm:t>
    </dgm:pt>
    <dgm:pt modelId="{C1426C14-0FA3-4E75-950F-01E04F9B651D}" type="sibTrans" cxnId="{99411207-823E-430F-B7E5-31CC07728CF1}">
      <dgm:prSet/>
      <dgm:spPr/>
      <dgm:t>
        <a:bodyPr/>
        <a:lstStyle/>
        <a:p>
          <a:endParaRPr lang="en-US"/>
        </a:p>
      </dgm:t>
    </dgm:pt>
    <dgm:pt modelId="{7E6EB23C-9F17-42DF-976F-30BD18E88E68}" type="pres">
      <dgm:prSet presAssocID="{0AB266E3-6639-443F-9482-515CD3B6630A}" presName="linearFlow" presStyleCnt="0">
        <dgm:presLayoutVars>
          <dgm:dir/>
          <dgm:animLvl val="lvl"/>
          <dgm:resizeHandles/>
        </dgm:presLayoutVars>
      </dgm:prSet>
      <dgm:spPr/>
    </dgm:pt>
    <dgm:pt modelId="{5F912846-C187-4FB5-8F2A-5C4A6E18D348}" type="pres">
      <dgm:prSet presAssocID="{A866AD7A-7617-4850-B54F-E25C317DBEB7}" presName="compositeNode" presStyleCnt="0">
        <dgm:presLayoutVars>
          <dgm:bulletEnabled val="1"/>
        </dgm:presLayoutVars>
      </dgm:prSet>
      <dgm:spPr/>
    </dgm:pt>
    <dgm:pt modelId="{63AA79D0-0A4A-4E72-97F9-F7FB24F71395}" type="pres">
      <dgm:prSet presAssocID="{A866AD7A-7617-4850-B54F-E25C317DBEB7}" presName="image" presStyleLbl="fgImgPlace1" presStyleIdx="0" presStyleCnt="2" custScaleX="106308" custScaleY="116470"/>
      <dgm:spPr>
        <a:xfrm>
          <a:off x="1300" y="32105"/>
          <a:ext cx="1449967" cy="1406447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90AED8FC-1B58-4F96-B8DD-969C2B42B29F}" type="pres">
      <dgm:prSet presAssocID="{A866AD7A-7617-4850-B54F-E25C317DBEB7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1A52DD-3FBE-4995-A84E-12AFF4B07C33}" type="pres">
      <dgm:prSet presAssocID="{A866AD7A-7617-4850-B54F-E25C317DBEB7}" presName="parentNode" presStyleLbl="revTx" presStyleIdx="0" presStyleCnt="2">
        <dgm:presLayoutVars>
          <dgm:chMax val="0"/>
          <dgm:bulletEnabled val="1"/>
        </dgm:presLayoutVars>
      </dgm:prSet>
      <dgm:spPr/>
    </dgm:pt>
    <dgm:pt modelId="{87386910-16F6-4349-9BA5-AC4F8CED41CD}" type="pres">
      <dgm:prSet presAssocID="{8F5DB7AC-A000-4806-A4F1-521D76D5B741}" presName="sibTrans" presStyleCnt="0"/>
      <dgm:spPr/>
    </dgm:pt>
    <dgm:pt modelId="{34AE692C-D063-4AD1-B2BA-79E4211D8AA3}" type="pres">
      <dgm:prSet presAssocID="{A094E20D-69A3-4472-A114-25775397EBDD}" presName="compositeNode" presStyleCnt="0">
        <dgm:presLayoutVars>
          <dgm:bulletEnabled val="1"/>
        </dgm:presLayoutVars>
      </dgm:prSet>
      <dgm:spPr/>
    </dgm:pt>
    <dgm:pt modelId="{EE0DA9EF-2A0A-4165-AD82-AFF06022220F}" type="pres">
      <dgm:prSet presAssocID="{A094E20D-69A3-4472-A114-25775397EBDD}" presName="image" presStyleLbl="fgImgPlace1" presStyleIdx="1" presStyleCnt="2" custScaleX="106752" custScaleY="110928"/>
      <dgm:spPr>
        <a:xfrm>
          <a:off x="4511707" y="32105"/>
          <a:ext cx="1418245" cy="1476582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B21C5094-3BF1-4D89-8602-67F1942AF534}" type="pres">
      <dgm:prSet presAssocID="{A094E20D-69A3-4472-A114-25775397EBDD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A9A902-233B-449C-879D-3DA5D1ACC4A8}" type="pres">
      <dgm:prSet presAssocID="{A094E20D-69A3-4472-A114-25775397EBDD}" presName="parentNode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6DAFE5C4-734C-47B7-AA59-86E1035E3CB9}" srcId="{A866AD7A-7617-4850-B54F-E25C317DBEB7}" destId="{6256CBA9-7FB6-4E5A-A676-8B6FD52976FB}" srcOrd="1" destOrd="0" parTransId="{1B6640E1-D45E-4375-B248-D078E992C66F}" sibTransId="{A610B646-0B52-4DD5-AF13-31D6755D8477}"/>
    <dgm:cxn modelId="{7D6BC985-F437-47B5-8C96-54E352510459}" type="presOf" srcId="{E762F06D-90E1-4FB2-A9AB-7F31565BC983}" destId="{B21C5094-3BF1-4D89-8602-67F1942AF534}" srcOrd="0" destOrd="1" presId="urn:microsoft.com/office/officeart/2005/8/layout/hList2"/>
    <dgm:cxn modelId="{E2FF20A7-6373-41AF-BFE1-E96A5F3E63ED}" type="presOf" srcId="{44E9DB69-D234-42C9-967C-0A0748BD8437}" destId="{B21C5094-3BF1-4D89-8602-67F1942AF534}" srcOrd="0" destOrd="3" presId="urn:microsoft.com/office/officeart/2005/8/layout/hList2"/>
    <dgm:cxn modelId="{158B7ED1-A667-4997-9D92-0B6BA11FBE25}" type="presOf" srcId="{99CF3DD7-378B-4C02-A57E-DC4BBC06F216}" destId="{90AED8FC-1B58-4F96-B8DD-969C2B42B29F}" srcOrd="0" destOrd="4" presId="urn:microsoft.com/office/officeart/2005/8/layout/hList2"/>
    <dgm:cxn modelId="{DA867D1B-70C0-4ED3-BC8C-AD87C5ED504B}" type="presOf" srcId="{316B7858-DECE-49DC-9E1A-BB8C3041B809}" destId="{B21C5094-3BF1-4D89-8602-67F1942AF534}" srcOrd="0" destOrd="2" presId="urn:microsoft.com/office/officeart/2005/8/layout/hList2"/>
    <dgm:cxn modelId="{45434F13-C159-4228-B31D-B2ED7DCF8DC8}" srcId="{A094E20D-69A3-4472-A114-25775397EBDD}" destId="{316B7858-DECE-49DC-9E1A-BB8C3041B809}" srcOrd="2" destOrd="0" parTransId="{0A4EC64D-F1EF-4A61-989B-C51602464DDA}" sibTransId="{4BFAFBCC-0D33-4BC6-ABB4-ADD1888031FC}"/>
    <dgm:cxn modelId="{EF988305-E92E-4ECB-B55E-A8F9A6335A81}" type="presOf" srcId="{F624A268-12A1-4ABA-B870-E3A367023CB6}" destId="{90AED8FC-1B58-4F96-B8DD-969C2B42B29F}" srcOrd="0" destOrd="0" presId="urn:microsoft.com/office/officeart/2005/8/layout/hList2"/>
    <dgm:cxn modelId="{8513E6C3-0A0A-40B2-B91A-66B422820148}" srcId="{A866AD7A-7617-4850-B54F-E25C317DBEB7}" destId="{564B2D46-2E31-4AFC-B72A-34B26A7F43F1}" srcOrd="6" destOrd="0" parTransId="{1FF71D48-9D11-48BB-BCE8-7C617C00AAD5}" sibTransId="{5FBD8F46-4B59-4F16-9982-B13EEE3573FE}"/>
    <dgm:cxn modelId="{3C9CB0D8-922D-4188-81E5-AF2C5AA96D73}" srcId="{A866AD7A-7617-4850-B54F-E25C317DBEB7}" destId="{F624A268-12A1-4ABA-B870-E3A367023CB6}" srcOrd="0" destOrd="0" parTransId="{706C0ADA-A9CB-40F9-B726-080FBA55DFA5}" sibTransId="{82D78058-3CDE-4E3A-BEA7-056E6A0A32CA}"/>
    <dgm:cxn modelId="{3BE3F04E-5760-4653-8CD6-10EEE51224DE}" srcId="{A094E20D-69A3-4472-A114-25775397EBDD}" destId="{E762F06D-90E1-4FB2-A9AB-7F31565BC983}" srcOrd="1" destOrd="0" parTransId="{601FB220-660F-4782-A6CB-321253281DD5}" sibTransId="{B6CE70ED-B105-4557-A925-3315DC819366}"/>
    <dgm:cxn modelId="{45BB36A6-CE35-4480-9B11-E88C41CB581A}" type="presOf" srcId="{22ECFD4E-A243-46D6-9D3C-7CD9B304EA8D}" destId="{90AED8FC-1B58-4F96-B8DD-969C2B42B29F}" srcOrd="0" destOrd="5" presId="urn:microsoft.com/office/officeart/2005/8/layout/hList2"/>
    <dgm:cxn modelId="{66D6D2B1-5EDF-4F84-9B11-4E569AC2F38B}" srcId="{A866AD7A-7617-4850-B54F-E25C317DBEB7}" destId="{22ECFD4E-A243-46D6-9D3C-7CD9B304EA8D}" srcOrd="5" destOrd="0" parTransId="{3165C41D-F0D7-4306-8610-9FA7D1CBCF66}" sibTransId="{C4E740E5-065B-49C3-95C2-66C9108C912D}"/>
    <dgm:cxn modelId="{4B665753-370F-4160-BCB4-3BEE5DD522AF}" type="presOf" srcId="{7AD74D80-2224-4250-8174-8EE78433E3DD}" destId="{B21C5094-3BF1-4D89-8602-67F1942AF534}" srcOrd="0" destOrd="6" presId="urn:microsoft.com/office/officeart/2005/8/layout/hList2"/>
    <dgm:cxn modelId="{509A16FE-DA1A-49AD-A67D-F0261F326309}" type="presOf" srcId="{A866AD7A-7617-4850-B54F-E25C317DBEB7}" destId="{2B1A52DD-3FBE-4995-A84E-12AFF4B07C33}" srcOrd="0" destOrd="0" presId="urn:microsoft.com/office/officeart/2005/8/layout/hList2"/>
    <dgm:cxn modelId="{2279DB18-755B-4F8F-A8D3-0DF0AF78DB41}" type="presOf" srcId="{961BC3D3-4587-4459-ABF9-9A8A25B07B0C}" destId="{B21C5094-3BF1-4D89-8602-67F1942AF534}" srcOrd="0" destOrd="5" presId="urn:microsoft.com/office/officeart/2005/8/layout/hList2"/>
    <dgm:cxn modelId="{49DA4B78-73D1-40EF-A08C-FE2750B6F4BF}" srcId="{A866AD7A-7617-4850-B54F-E25C317DBEB7}" destId="{A5932790-7116-4ADC-BE22-50D36BBBB355}" srcOrd="3" destOrd="0" parTransId="{B987D0F6-FE1C-4614-ADAE-33172EFB6F52}" sibTransId="{54AFFA7F-4577-4681-B7DC-379BAF337FEA}"/>
    <dgm:cxn modelId="{56BC6613-2B2E-4A12-8FA6-8274F5959846}" srcId="{A094E20D-69A3-4472-A114-25775397EBDD}" destId="{8EB2684A-0F0F-4CA5-902E-00DC57803D15}" srcOrd="4" destOrd="0" parTransId="{387D95BF-396A-4874-BC38-13B340778B60}" sibTransId="{B409AE5E-C439-4D77-B160-3BDAFEACEE10}"/>
    <dgm:cxn modelId="{928A8B56-D2ED-472E-96E0-8AACAD88AF49}" type="presOf" srcId="{0AB266E3-6639-443F-9482-515CD3B6630A}" destId="{7E6EB23C-9F17-42DF-976F-30BD18E88E68}" srcOrd="0" destOrd="0" presId="urn:microsoft.com/office/officeart/2005/8/layout/hList2"/>
    <dgm:cxn modelId="{9B78B7EE-3743-4F2A-9AF0-8B7387911261}" type="presOf" srcId="{8A43D10A-A01A-4E17-8FBD-51F8DDCF8B75}" destId="{90AED8FC-1B58-4F96-B8DD-969C2B42B29F}" srcOrd="0" destOrd="7" presId="urn:microsoft.com/office/officeart/2005/8/layout/hList2"/>
    <dgm:cxn modelId="{E4E7F2D6-F46D-4987-88A0-E0C08FD4AEDD}" type="presOf" srcId="{E6F81ABF-73ED-429A-B8AB-1A7E066AF79B}" destId="{90AED8FC-1B58-4F96-B8DD-969C2B42B29F}" srcOrd="0" destOrd="2" presId="urn:microsoft.com/office/officeart/2005/8/layout/hList2"/>
    <dgm:cxn modelId="{F698774D-D3CC-4537-84FD-9BA54FAD503C}" type="presOf" srcId="{8EB2684A-0F0F-4CA5-902E-00DC57803D15}" destId="{B21C5094-3BF1-4D89-8602-67F1942AF534}" srcOrd="0" destOrd="4" presId="urn:microsoft.com/office/officeart/2005/8/layout/hList2"/>
    <dgm:cxn modelId="{C7265ADC-D448-4A44-BE19-11EACBD6C177}" srcId="{A866AD7A-7617-4850-B54F-E25C317DBEB7}" destId="{99CF3DD7-378B-4C02-A57E-DC4BBC06F216}" srcOrd="4" destOrd="0" parTransId="{7139CFBF-4203-4AB2-9996-B80EEA5B8365}" sibTransId="{A14BBAD0-344B-45C1-B8F8-619E26E42456}"/>
    <dgm:cxn modelId="{E6FB4311-BDCD-452A-BC42-4051F2D62F2B}" srcId="{0AB266E3-6639-443F-9482-515CD3B6630A}" destId="{A866AD7A-7617-4850-B54F-E25C317DBEB7}" srcOrd="0" destOrd="0" parTransId="{27900682-33A9-4EF5-864D-5F0EBFB3494A}" sibTransId="{8F5DB7AC-A000-4806-A4F1-521D76D5B741}"/>
    <dgm:cxn modelId="{51210BA2-1C17-43C1-B787-3367738C1F53}" srcId="{A094E20D-69A3-4472-A114-25775397EBDD}" destId="{7AD74D80-2224-4250-8174-8EE78433E3DD}" srcOrd="6" destOrd="0" parTransId="{5B015B61-D69E-4413-8329-44DB93C610F8}" sibTransId="{B54C18B3-2640-461B-9D24-156B30F4288D}"/>
    <dgm:cxn modelId="{5013C7E8-2F38-4BCB-9FF1-33D5AAC2D97A}" type="presOf" srcId="{564B2D46-2E31-4AFC-B72A-34B26A7F43F1}" destId="{90AED8FC-1B58-4F96-B8DD-969C2B42B29F}" srcOrd="0" destOrd="6" presId="urn:microsoft.com/office/officeart/2005/8/layout/hList2"/>
    <dgm:cxn modelId="{B8D992D1-6AF9-425E-8338-86892E1300CF}" srcId="{A094E20D-69A3-4472-A114-25775397EBDD}" destId="{8AB645D2-46B0-4338-893E-57318E0EE91D}" srcOrd="0" destOrd="0" parTransId="{6501E586-A62C-47E6-8DB3-62CA5034C173}" sibTransId="{6F3DEF1B-5C81-4581-8E4E-2E78D71B9CB9}"/>
    <dgm:cxn modelId="{E65AC966-5268-4D80-A4C2-E36D681A24C0}" srcId="{A866AD7A-7617-4850-B54F-E25C317DBEB7}" destId="{E6F81ABF-73ED-429A-B8AB-1A7E066AF79B}" srcOrd="2" destOrd="0" parTransId="{B8C298FA-D976-4FF8-B99B-D58B212670A5}" sibTransId="{FC7CE3CE-9E72-44C4-B23D-D8215CEF155F}"/>
    <dgm:cxn modelId="{A9ADAFAD-46E3-43CE-9729-036B0DD95853}" srcId="{A094E20D-69A3-4472-A114-25775397EBDD}" destId="{44E9DB69-D234-42C9-967C-0A0748BD8437}" srcOrd="3" destOrd="0" parTransId="{AB60B710-7C22-410D-B846-A6695D67FB51}" sibTransId="{FF2FF670-67B9-49C7-B181-3028DF467372}"/>
    <dgm:cxn modelId="{98E176CA-650C-4F5A-92F5-335F3905F0CE}" type="presOf" srcId="{A094E20D-69A3-4472-A114-25775397EBDD}" destId="{F5A9A902-233B-449C-879D-3DA5D1ACC4A8}" srcOrd="0" destOrd="0" presId="urn:microsoft.com/office/officeart/2005/8/layout/hList2"/>
    <dgm:cxn modelId="{00AB9495-CE00-492B-9BCD-86CBDA954363}" srcId="{0AB266E3-6639-443F-9482-515CD3B6630A}" destId="{A094E20D-69A3-4472-A114-25775397EBDD}" srcOrd="1" destOrd="0" parTransId="{0953BD62-AFBA-4929-9621-ED727717F73B}" sibTransId="{765B0FE3-581D-480C-9CC3-767038B9B46B}"/>
    <dgm:cxn modelId="{99411207-823E-430F-B7E5-31CC07728CF1}" srcId="{A094E20D-69A3-4472-A114-25775397EBDD}" destId="{961BC3D3-4587-4459-ABF9-9A8A25B07B0C}" srcOrd="5" destOrd="0" parTransId="{1E296529-0112-4373-959E-1518E74FA6D0}" sibTransId="{C1426C14-0FA3-4E75-950F-01E04F9B651D}"/>
    <dgm:cxn modelId="{10F5A0A4-2F83-4AFD-8ECB-94B0BBE6B0EA}" type="presOf" srcId="{8AB645D2-46B0-4338-893E-57318E0EE91D}" destId="{B21C5094-3BF1-4D89-8602-67F1942AF534}" srcOrd="0" destOrd="0" presId="urn:microsoft.com/office/officeart/2005/8/layout/hList2"/>
    <dgm:cxn modelId="{4EBA7CBA-8025-4CD0-A4D5-A497C05EBCED}" type="presOf" srcId="{6256CBA9-7FB6-4E5A-A676-8B6FD52976FB}" destId="{90AED8FC-1B58-4F96-B8DD-969C2B42B29F}" srcOrd="0" destOrd="1" presId="urn:microsoft.com/office/officeart/2005/8/layout/hList2"/>
    <dgm:cxn modelId="{BF43EC10-7248-4EC8-BC50-39969F602B16}" srcId="{A866AD7A-7617-4850-B54F-E25C317DBEB7}" destId="{8A43D10A-A01A-4E17-8FBD-51F8DDCF8B75}" srcOrd="7" destOrd="0" parTransId="{57A8D822-9267-4480-9939-E0204C4C04F9}" sibTransId="{83162EF2-124B-467C-BDEA-108FD406B579}"/>
    <dgm:cxn modelId="{A89EC7E1-62B6-4F2C-A5E6-1D5AF4DDED6F}" type="presOf" srcId="{A5932790-7116-4ADC-BE22-50D36BBBB355}" destId="{90AED8FC-1B58-4F96-B8DD-969C2B42B29F}" srcOrd="0" destOrd="3" presId="urn:microsoft.com/office/officeart/2005/8/layout/hList2"/>
    <dgm:cxn modelId="{64399E62-26B9-48A8-9CD6-66B56631B66E}" type="presParOf" srcId="{7E6EB23C-9F17-42DF-976F-30BD18E88E68}" destId="{5F912846-C187-4FB5-8F2A-5C4A6E18D348}" srcOrd="0" destOrd="0" presId="urn:microsoft.com/office/officeart/2005/8/layout/hList2"/>
    <dgm:cxn modelId="{DD0FB660-7593-4277-AD0D-527CB0A2687B}" type="presParOf" srcId="{5F912846-C187-4FB5-8F2A-5C4A6E18D348}" destId="{63AA79D0-0A4A-4E72-97F9-F7FB24F71395}" srcOrd="0" destOrd="0" presId="urn:microsoft.com/office/officeart/2005/8/layout/hList2"/>
    <dgm:cxn modelId="{0B766B87-1F45-4154-9BCE-188F1778EFF7}" type="presParOf" srcId="{5F912846-C187-4FB5-8F2A-5C4A6E18D348}" destId="{90AED8FC-1B58-4F96-B8DD-969C2B42B29F}" srcOrd="1" destOrd="0" presId="urn:microsoft.com/office/officeart/2005/8/layout/hList2"/>
    <dgm:cxn modelId="{AAE58DC7-8635-4A31-9A9C-8C5AB8D8B46B}" type="presParOf" srcId="{5F912846-C187-4FB5-8F2A-5C4A6E18D348}" destId="{2B1A52DD-3FBE-4995-A84E-12AFF4B07C33}" srcOrd="2" destOrd="0" presId="urn:microsoft.com/office/officeart/2005/8/layout/hList2"/>
    <dgm:cxn modelId="{900CFD17-7E67-4588-BF13-7D63CF821280}" type="presParOf" srcId="{7E6EB23C-9F17-42DF-976F-30BD18E88E68}" destId="{87386910-16F6-4349-9BA5-AC4F8CED41CD}" srcOrd="1" destOrd="0" presId="urn:microsoft.com/office/officeart/2005/8/layout/hList2"/>
    <dgm:cxn modelId="{EEFEF792-A629-42C3-A844-C366AD85DB61}" type="presParOf" srcId="{7E6EB23C-9F17-42DF-976F-30BD18E88E68}" destId="{34AE692C-D063-4AD1-B2BA-79E4211D8AA3}" srcOrd="2" destOrd="0" presId="urn:microsoft.com/office/officeart/2005/8/layout/hList2"/>
    <dgm:cxn modelId="{0257C2DC-5412-4891-BF9F-EF8B1A691DF0}" type="presParOf" srcId="{34AE692C-D063-4AD1-B2BA-79E4211D8AA3}" destId="{EE0DA9EF-2A0A-4165-AD82-AFF06022220F}" srcOrd="0" destOrd="0" presId="urn:microsoft.com/office/officeart/2005/8/layout/hList2"/>
    <dgm:cxn modelId="{72857A33-801E-4697-B502-8093483ED67E}" type="presParOf" srcId="{34AE692C-D063-4AD1-B2BA-79E4211D8AA3}" destId="{B21C5094-3BF1-4D89-8602-67F1942AF534}" srcOrd="1" destOrd="0" presId="urn:microsoft.com/office/officeart/2005/8/layout/hList2"/>
    <dgm:cxn modelId="{DAB62BDA-7E9E-4D5B-B28D-B3C497566310}" type="presParOf" srcId="{34AE692C-D063-4AD1-B2BA-79E4211D8AA3}" destId="{F5A9A902-233B-449C-879D-3DA5D1ACC4A8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946B33-F77D-44FD-8C64-C1DD46230384}">
      <dsp:nvSpPr>
        <dsp:cNvPr id="0" name=""/>
        <dsp:cNvSpPr/>
      </dsp:nvSpPr>
      <dsp:spPr>
        <a:xfrm>
          <a:off x="2178495" y="1161245"/>
          <a:ext cx="1192176" cy="4138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906"/>
              </a:lnTo>
              <a:lnTo>
                <a:pt x="1192176" y="206906"/>
              </a:lnTo>
              <a:lnTo>
                <a:pt x="1192176" y="413813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59099-1F08-4A44-91DD-D7A8B93CF4EE}">
      <dsp:nvSpPr>
        <dsp:cNvPr id="0" name=""/>
        <dsp:cNvSpPr/>
      </dsp:nvSpPr>
      <dsp:spPr>
        <a:xfrm>
          <a:off x="986319" y="1161245"/>
          <a:ext cx="1192176" cy="413813"/>
        </a:xfrm>
        <a:custGeom>
          <a:avLst/>
          <a:gdLst/>
          <a:ahLst/>
          <a:cxnLst/>
          <a:rect l="0" t="0" r="0" b="0"/>
          <a:pathLst>
            <a:path>
              <a:moveTo>
                <a:pt x="1192176" y="0"/>
              </a:moveTo>
              <a:lnTo>
                <a:pt x="1192176" y="206906"/>
              </a:lnTo>
              <a:lnTo>
                <a:pt x="0" y="206906"/>
              </a:lnTo>
              <a:lnTo>
                <a:pt x="0" y="413813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9CEF3E-C485-4DE9-BA65-29931212E2C7}">
      <dsp:nvSpPr>
        <dsp:cNvPr id="0" name=""/>
        <dsp:cNvSpPr/>
      </dsp:nvSpPr>
      <dsp:spPr>
        <a:xfrm>
          <a:off x="1193226" y="175975"/>
          <a:ext cx="1970538" cy="985269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Well-being  division</a:t>
          </a:r>
          <a:endParaRPr lang="en-US" sz="18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193226" y="175975"/>
        <a:ext cx="1970538" cy="985269"/>
      </dsp:txXfrm>
    </dsp:sp>
    <dsp:sp modelId="{5A461592-5274-489E-9F7F-86813A2E7924}">
      <dsp:nvSpPr>
        <dsp:cNvPr id="0" name=""/>
        <dsp:cNvSpPr/>
      </dsp:nvSpPr>
      <dsp:spPr>
        <a:xfrm>
          <a:off x="1050" y="1575058"/>
          <a:ext cx="1970538" cy="985269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Environmental accounts</a:t>
          </a:r>
        </a:p>
      </dsp:txBody>
      <dsp:txXfrm>
        <a:off x="1050" y="1575058"/>
        <a:ext cx="1970538" cy="985269"/>
      </dsp:txXfrm>
    </dsp:sp>
    <dsp:sp modelId="{BBB57243-10E9-4D05-87BB-1973EB474FA0}">
      <dsp:nvSpPr>
        <dsp:cNvPr id="0" name=""/>
        <dsp:cNvSpPr/>
      </dsp:nvSpPr>
      <dsp:spPr>
        <a:xfrm>
          <a:off x="2385402" y="1575058"/>
          <a:ext cx="1970538" cy="985269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Natural capital accounting project</a:t>
          </a:r>
        </a:p>
      </dsp:txBody>
      <dsp:txXfrm>
        <a:off x="2385402" y="1575058"/>
        <a:ext cx="1970538" cy="98526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1A52DD-3FBE-4995-A84E-12AFF4B07C33}">
      <dsp:nvSpPr>
        <dsp:cNvPr id="0" name=""/>
        <dsp:cNvSpPr/>
      </dsp:nvSpPr>
      <dsp:spPr>
        <a:xfrm rot="16200000">
          <a:off x="-1388222" y="2410819"/>
          <a:ext cx="3530251" cy="610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38002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Environmental Accounts</a:t>
          </a:r>
          <a:endParaRPr lang="en-US" sz="23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 rot="16200000">
        <a:off x="-1388222" y="2410819"/>
        <a:ext cx="3530251" cy="610018"/>
      </dsp:txXfrm>
    </dsp:sp>
    <dsp:sp modelId="{90AED8FC-1B58-4F96-B8DD-969C2B42B29F}">
      <dsp:nvSpPr>
        <dsp:cNvPr id="0" name=""/>
        <dsp:cNvSpPr/>
      </dsp:nvSpPr>
      <dsp:spPr>
        <a:xfrm>
          <a:off x="681912" y="950703"/>
          <a:ext cx="3038538" cy="3530251"/>
        </a:xfrm>
        <a:prstGeom prst="rect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538002" rIns="163576" bIns="16357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Air emissions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Energy 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Material Flows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Environmental Protection Expenditure (EPE)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Environmental goods and services sector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Environmental taxes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Waste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Water use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81912" y="950703"/>
        <a:ext cx="3038538" cy="3530251"/>
      </dsp:txXfrm>
    </dsp:sp>
    <dsp:sp modelId="{63AA79D0-0A4A-4E72-97F9-F7FB24F71395}">
      <dsp:nvSpPr>
        <dsp:cNvPr id="0" name=""/>
        <dsp:cNvSpPr/>
      </dsp:nvSpPr>
      <dsp:spPr>
        <a:xfrm>
          <a:off x="33413" y="45008"/>
          <a:ext cx="1296996" cy="1420976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A9A902-233B-449C-879D-3DA5D1ACC4A8}">
      <dsp:nvSpPr>
        <dsp:cNvPr id="0" name=""/>
        <dsp:cNvSpPr/>
      </dsp:nvSpPr>
      <dsp:spPr>
        <a:xfrm rot="16200000">
          <a:off x="3087513" y="2377012"/>
          <a:ext cx="3530251" cy="610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38002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Natural Capital Accounts</a:t>
          </a:r>
          <a:endParaRPr lang="en-US" sz="23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 rot="16200000">
        <a:off x="3087513" y="2377012"/>
        <a:ext cx="3530251" cy="610018"/>
      </dsp:txXfrm>
    </dsp:sp>
    <dsp:sp modelId="{B21C5094-3BF1-4D89-8602-67F1942AF534}">
      <dsp:nvSpPr>
        <dsp:cNvPr id="0" name=""/>
        <dsp:cNvSpPr/>
      </dsp:nvSpPr>
      <dsp:spPr>
        <a:xfrm>
          <a:off x="5157648" y="916895"/>
          <a:ext cx="3038538" cy="3530251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538002" rIns="163576" bIns="16357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Extent (land cover/use)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Condition Indicators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Timber, agricultural biomass, fish, water (provisioning)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Minerals and energy (</a:t>
          </a:r>
          <a:r>
            <a:rPr lang="en-US" sz="1800" kern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abiotic</a:t>
          </a: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flows)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Air filtration (regulating)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Recreation (cultural)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Restoration cost accounts</a:t>
          </a:r>
          <a:endParaRPr lang="en-US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157648" y="916895"/>
        <a:ext cx="3038538" cy="3530251"/>
      </dsp:txXfrm>
    </dsp:sp>
    <dsp:sp modelId="{EE0DA9EF-2A0A-4165-AD82-AFF06022220F}">
      <dsp:nvSpPr>
        <dsp:cNvPr id="0" name=""/>
        <dsp:cNvSpPr/>
      </dsp:nvSpPr>
      <dsp:spPr>
        <a:xfrm>
          <a:off x="4506441" y="45008"/>
          <a:ext cx="1302413" cy="1353362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22C70-FD5D-4CD6-A2B8-C13E9C5397E6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5EDE7-2641-4EF0-9D60-A81ADEBEDA3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C1B59-3119-46F5-8E5A-479C86B2C89C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A1B5C-BEAC-4FB3-9C9D-78493DD6896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A1B5C-BEAC-4FB3-9C9D-78493DD6896E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C3EAEB-5E5D-4C73-9FD1-129BC4E251E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09802-5417-4996-9628-FBE331B3F8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B273-B0AE-4CDF-9878-84FC92DC0A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2FCC2-3DC6-447E-945F-C58D5331F3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621F4-0BDD-46FF-9173-DB3301593B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26E98-98D7-46AB-8D4C-D8268557F3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99F9E-0908-495A-954E-F3C66DA6CC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C7ADC-4D8E-4473-9999-81A39DBDB2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7EEBC-C550-4EDD-8207-CAFA5E470F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4A7A0-3808-435A-B669-4CFC2062C4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6A2C9-BB30-4DAB-ADE4-E248DD19FB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9E81E-3C2E-415D-982D-771BF5722E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44BB772-54B0-4E56-B30C-D501BD1364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381000" y="1143000"/>
            <a:ext cx="8458200" cy="0"/>
          </a:xfrm>
          <a:prstGeom prst="line">
            <a:avLst/>
          </a:prstGeom>
          <a:noFill/>
          <a:ln w="9525">
            <a:solidFill>
              <a:srgbClr val="9BA92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2D4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002D4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2D4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002D4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s.gov.uk/economy/nationalaccounts/uksectoraccounts/methodologies/naturalcapital" TargetMode="External"/><Relationship Id="rId2" Type="http://schemas.openxmlformats.org/officeDocument/2006/relationships/hyperlink" Target="https://www.ons.gov.uk/economy/environmentalaccounts/bulletins/ukenvironmentalaccounts/2016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57200" y="2636912"/>
            <a:ext cx="7772400" cy="16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GB" sz="3200" b="1" dirty="0" smtClean="0">
                <a:solidFill>
                  <a:srgbClr val="0070C0"/>
                </a:solidFill>
              </a:rPr>
              <a:t>Presenting SEEA CF and SEEA EEA statistics together: UK experience 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457200" y="44196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en-GB" sz="2800" dirty="0" smtClean="0">
                <a:solidFill>
                  <a:srgbClr val="002D46"/>
                </a:solidFill>
              </a:rPr>
              <a:t>Emily Connors, Office for National Statistics (UK)</a:t>
            </a:r>
            <a:endParaRPr lang="en-GB" sz="2800" dirty="0">
              <a:solidFill>
                <a:srgbClr val="002D4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Program Files (x86)\Microsoft Office\MEDIA\CAGCAT10\j0298897.wm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6000"/>
          </a:blip>
          <a:srcRect/>
          <a:stretch>
            <a:fillRect/>
          </a:stretch>
        </p:blipFill>
        <p:spPr bwMode="auto">
          <a:xfrm>
            <a:off x="4024778" y="2852936"/>
            <a:ext cx="5119222" cy="447154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Environmental accounting in the UK</a:t>
            </a:r>
          </a:p>
          <a:p>
            <a:endParaRPr lang="en-GB" b="1" dirty="0" smtClean="0"/>
          </a:p>
          <a:p>
            <a:r>
              <a:rPr lang="en-GB" b="1" dirty="0" smtClean="0"/>
              <a:t>‘Grey areas’ identified</a:t>
            </a:r>
          </a:p>
          <a:p>
            <a:endParaRPr lang="en-GB" b="1" dirty="0" smtClean="0"/>
          </a:p>
          <a:p>
            <a:r>
              <a:rPr lang="en-GB" b="1" dirty="0" smtClean="0"/>
              <a:t>Benefits and issues of combining the statistics</a:t>
            </a:r>
          </a:p>
          <a:p>
            <a:endParaRPr lang="en-GB" b="1" dirty="0" smtClean="0"/>
          </a:p>
          <a:p>
            <a:r>
              <a:rPr lang="en-GB" b="1" dirty="0" smtClean="0"/>
              <a:t>Lessons learnt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UK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en-GB" dirty="0" smtClean="0"/>
              <a:t>Two teams in ONS working on environmental and ecosystem accounting</a:t>
            </a:r>
          </a:p>
          <a:p>
            <a:pPr algn="r"/>
            <a:endParaRPr lang="en-GB" dirty="0" smtClean="0"/>
          </a:p>
          <a:p>
            <a:pPr algn="r"/>
            <a:endParaRPr lang="en-GB" dirty="0" smtClean="0"/>
          </a:p>
          <a:p>
            <a:pPr algn="r"/>
            <a:endParaRPr lang="en-GB" dirty="0" smtClean="0"/>
          </a:p>
          <a:p>
            <a:pPr algn="r"/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Both teams work closely but produce independent bulletins and statistics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539552" y="2132856"/>
          <a:ext cx="4356992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reeform 4"/>
          <p:cNvSpPr/>
          <p:nvPr/>
        </p:nvSpPr>
        <p:spPr>
          <a:xfrm>
            <a:off x="5076056" y="2996952"/>
            <a:ext cx="1832811" cy="936104"/>
          </a:xfrm>
          <a:custGeom>
            <a:avLst/>
            <a:gdLst>
              <a:gd name="connsiteX0" fmla="*/ 0 w 1832811"/>
              <a:gd name="connsiteY0" fmla="*/ 122187 h 1221874"/>
              <a:gd name="connsiteX1" fmla="*/ 35788 w 1832811"/>
              <a:gd name="connsiteY1" fmla="*/ 35788 h 1221874"/>
              <a:gd name="connsiteX2" fmla="*/ 122187 w 1832811"/>
              <a:gd name="connsiteY2" fmla="*/ 0 h 1221874"/>
              <a:gd name="connsiteX3" fmla="*/ 1710624 w 1832811"/>
              <a:gd name="connsiteY3" fmla="*/ 0 h 1221874"/>
              <a:gd name="connsiteX4" fmla="*/ 1797023 w 1832811"/>
              <a:gd name="connsiteY4" fmla="*/ 35788 h 1221874"/>
              <a:gd name="connsiteX5" fmla="*/ 1832811 w 1832811"/>
              <a:gd name="connsiteY5" fmla="*/ 122187 h 1221874"/>
              <a:gd name="connsiteX6" fmla="*/ 1832811 w 1832811"/>
              <a:gd name="connsiteY6" fmla="*/ 1099687 h 1221874"/>
              <a:gd name="connsiteX7" fmla="*/ 1797023 w 1832811"/>
              <a:gd name="connsiteY7" fmla="*/ 1186086 h 1221874"/>
              <a:gd name="connsiteX8" fmla="*/ 1710624 w 1832811"/>
              <a:gd name="connsiteY8" fmla="*/ 1221874 h 1221874"/>
              <a:gd name="connsiteX9" fmla="*/ 122187 w 1832811"/>
              <a:gd name="connsiteY9" fmla="*/ 1221874 h 1221874"/>
              <a:gd name="connsiteX10" fmla="*/ 35788 w 1832811"/>
              <a:gd name="connsiteY10" fmla="*/ 1186086 h 1221874"/>
              <a:gd name="connsiteX11" fmla="*/ 0 w 1832811"/>
              <a:gd name="connsiteY11" fmla="*/ 1099687 h 1221874"/>
              <a:gd name="connsiteX12" fmla="*/ 0 w 1832811"/>
              <a:gd name="connsiteY12" fmla="*/ 122187 h 1221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32811" h="1221874">
                <a:moveTo>
                  <a:pt x="0" y="122187"/>
                </a:moveTo>
                <a:cubicBezTo>
                  <a:pt x="0" y="89781"/>
                  <a:pt x="12873" y="58702"/>
                  <a:pt x="35788" y="35788"/>
                </a:cubicBezTo>
                <a:cubicBezTo>
                  <a:pt x="58703" y="12874"/>
                  <a:pt x="89781" y="0"/>
                  <a:pt x="122187" y="0"/>
                </a:cubicBezTo>
                <a:lnTo>
                  <a:pt x="1710624" y="0"/>
                </a:lnTo>
                <a:cubicBezTo>
                  <a:pt x="1743030" y="0"/>
                  <a:pt x="1774109" y="12873"/>
                  <a:pt x="1797023" y="35788"/>
                </a:cubicBezTo>
                <a:cubicBezTo>
                  <a:pt x="1819937" y="58703"/>
                  <a:pt x="1832811" y="89781"/>
                  <a:pt x="1832811" y="122187"/>
                </a:cubicBezTo>
                <a:lnTo>
                  <a:pt x="1832811" y="1099687"/>
                </a:lnTo>
                <a:cubicBezTo>
                  <a:pt x="1832811" y="1132093"/>
                  <a:pt x="1819938" y="1163172"/>
                  <a:pt x="1797023" y="1186086"/>
                </a:cubicBezTo>
                <a:cubicBezTo>
                  <a:pt x="1774108" y="1209001"/>
                  <a:pt x="1743030" y="1221874"/>
                  <a:pt x="1710624" y="1221874"/>
                </a:cubicBezTo>
                <a:lnTo>
                  <a:pt x="122187" y="1221874"/>
                </a:lnTo>
                <a:cubicBezTo>
                  <a:pt x="89781" y="1221874"/>
                  <a:pt x="58702" y="1209001"/>
                  <a:pt x="35788" y="1186086"/>
                </a:cubicBezTo>
                <a:cubicBezTo>
                  <a:pt x="12874" y="1163171"/>
                  <a:pt x="0" y="1132093"/>
                  <a:pt x="0" y="1099687"/>
                </a:cubicBezTo>
                <a:lnTo>
                  <a:pt x="0" y="122187"/>
                </a:lnTo>
                <a:close/>
              </a:path>
            </a:pathLst>
          </a:custGeom>
          <a:solidFill>
            <a:srgbClr val="92D050"/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6747" tIns="96747" rIns="96747" bIns="96747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800" b="1" kern="1200" dirty="0" smtClean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Ministry for Environment</a:t>
            </a:r>
            <a:endParaRPr lang="en-US" sz="1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5004048" y="4005064"/>
            <a:ext cx="360040" cy="1440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 team predominantly follows CF, the other EEA</a:t>
            </a:r>
            <a:endParaRPr lang="en-US" dirty="0"/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</p:nvPr>
        </p:nvGraphicFramePr>
        <p:xfrm>
          <a:off x="467544" y="155679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Benefit in the two team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Working separately </a:t>
            </a:r>
            <a:r>
              <a:rPr lang="en-US" sz="2400" dirty="0" smtClean="0"/>
              <a:t>allowed </a:t>
            </a:r>
            <a:r>
              <a:rPr lang="en-US" sz="2400" dirty="0" smtClean="0"/>
              <a:t>us to make significant progress and produce robust accounts in a number of areas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 The </a:t>
            </a:r>
            <a:r>
              <a:rPr lang="en-US" sz="2400" dirty="0" smtClean="0"/>
              <a:t>UK now has a broader range environmental statistics to use for analysis.</a:t>
            </a:r>
            <a:endParaRPr lang="en-US" sz="2400" dirty="0" smtClean="0"/>
          </a:p>
          <a:p>
            <a:pPr lvl="1"/>
            <a:r>
              <a:rPr lang="en-US" sz="2000" u="sng" dirty="0" smtClean="0">
                <a:hlinkClick r:id="rId2"/>
              </a:rPr>
              <a:t>environmental </a:t>
            </a:r>
            <a:r>
              <a:rPr lang="en-US" sz="2000" u="sng" dirty="0" smtClean="0">
                <a:hlinkClick r:id="rId2"/>
              </a:rPr>
              <a:t>accounts</a:t>
            </a:r>
            <a:r>
              <a:rPr lang="en-US" sz="2000" u="sng" dirty="0" smtClean="0"/>
              <a:t> </a:t>
            </a:r>
            <a:endParaRPr lang="en-US" sz="2000" dirty="0" smtClean="0"/>
          </a:p>
          <a:p>
            <a:pPr lvl="1"/>
            <a:r>
              <a:rPr lang="en-US" sz="2000" u="sng" dirty="0" smtClean="0">
                <a:hlinkClick r:id="rId3"/>
              </a:rPr>
              <a:t>natural </a:t>
            </a:r>
            <a:r>
              <a:rPr lang="en-US" sz="2000" u="sng" dirty="0" smtClean="0">
                <a:hlinkClick r:id="rId3"/>
              </a:rPr>
              <a:t>capital </a:t>
            </a:r>
            <a:r>
              <a:rPr lang="en-US" sz="2000" u="sng" dirty="0" smtClean="0">
                <a:hlinkClick r:id="rId3"/>
              </a:rPr>
              <a:t>accounts</a:t>
            </a:r>
            <a:r>
              <a:rPr lang="en-US" sz="2000" dirty="0" smtClean="0"/>
              <a:t> </a:t>
            </a:r>
          </a:p>
          <a:p>
            <a:pPr lvl="1"/>
            <a:endParaRPr lang="en-US" sz="2000" dirty="0" smtClean="0"/>
          </a:p>
          <a:p>
            <a:r>
              <a:rPr lang="en-US" sz="2400" dirty="0" smtClean="0"/>
              <a:t>Now developed we are exploring the value </a:t>
            </a:r>
            <a:r>
              <a:rPr lang="en-US" sz="2400" dirty="0" smtClean="0"/>
              <a:t>in presenting the two together, in particular by focusing on certain topic areas.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458200" cy="4827240"/>
          </a:xfrm>
        </p:spPr>
        <p:txBody>
          <a:bodyPr/>
          <a:lstStyle/>
          <a:p>
            <a:pPr>
              <a:buNone/>
            </a:pPr>
            <a:r>
              <a:rPr lang="en-GB" sz="2400" dirty="0" smtClean="0"/>
              <a:t>This distinction between the two frameworks, whilst clear </a:t>
            </a:r>
            <a:r>
              <a:rPr lang="en-GB" sz="2400" dirty="0" smtClean="0"/>
              <a:t>theoretically, is difficult </a:t>
            </a:r>
            <a:r>
              <a:rPr lang="en-GB" sz="2400" dirty="0" smtClean="0"/>
              <a:t>to convey in practice.  </a:t>
            </a:r>
            <a:endParaRPr lang="en-GB" sz="2400" dirty="0" smtClean="0"/>
          </a:p>
          <a:p>
            <a:r>
              <a:rPr lang="en-GB" sz="2400" dirty="0" smtClean="0"/>
              <a:t>Forestry</a:t>
            </a:r>
          </a:p>
          <a:p>
            <a:r>
              <a:rPr lang="en-GB" sz="2400" dirty="0" smtClean="0"/>
              <a:t>Farming</a:t>
            </a:r>
          </a:p>
          <a:p>
            <a:r>
              <a:rPr lang="en-GB" sz="2400" dirty="0" smtClean="0"/>
              <a:t>Air quality </a:t>
            </a:r>
          </a:p>
          <a:p>
            <a:pPr>
              <a:buNone/>
            </a:pPr>
            <a:endParaRPr lang="en-GB" sz="1800" dirty="0" smtClean="0"/>
          </a:p>
          <a:p>
            <a:pPr>
              <a:buNone/>
            </a:pPr>
            <a:r>
              <a:rPr lang="en-GB" sz="2400" dirty="0" smtClean="0"/>
              <a:t>Other linked </a:t>
            </a:r>
            <a:r>
              <a:rPr lang="en-GB" sz="2400" dirty="0" smtClean="0"/>
              <a:t>areas </a:t>
            </a:r>
            <a:r>
              <a:rPr lang="en-GB" sz="2400" dirty="0" smtClean="0">
                <a:solidFill>
                  <a:schemeClr val="tx1"/>
                </a:solidFill>
                <a:latin typeface="Calibri"/>
                <a:ea typeface="Times New Roman"/>
                <a:cs typeface="Times New Roman"/>
              </a:rPr>
              <a:t>between the </a:t>
            </a:r>
            <a:r>
              <a:rPr lang="en-GB" sz="2400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CF</a:t>
            </a:r>
            <a:r>
              <a:rPr lang="en-GB" sz="2400" dirty="0" smtClean="0">
                <a:solidFill>
                  <a:schemeClr val="tx1"/>
                </a:solidFill>
                <a:latin typeface="Calibri"/>
                <a:ea typeface="Times New Roman"/>
                <a:cs typeface="Times New Roman"/>
              </a:rPr>
              <a:t> and </a:t>
            </a:r>
            <a:r>
              <a:rPr lang="en-GB" sz="2400" dirty="0" smtClean="0">
                <a:solidFill>
                  <a:srgbClr val="00B050"/>
                </a:solidFill>
                <a:latin typeface="Calibri"/>
                <a:ea typeface="Times New Roman"/>
                <a:cs typeface="Times New Roman"/>
              </a:rPr>
              <a:t>EEA </a:t>
            </a:r>
            <a:r>
              <a:rPr lang="en-GB" sz="2400" dirty="0" smtClean="0"/>
              <a:t>:</a:t>
            </a:r>
          </a:p>
          <a:p>
            <a:pPr algn="ctr"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Material flows</a:t>
            </a:r>
            <a:r>
              <a:rPr lang="en-US" sz="2400" dirty="0" smtClean="0">
                <a:solidFill>
                  <a:srgbClr val="292929"/>
                </a:solidFill>
                <a:latin typeface="Calibri"/>
                <a:ea typeface="Times New Roman"/>
                <a:cs typeface="Times New Roman"/>
              </a:rPr>
              <a:t> and </a:t>
            </a:r>
            <a:r>
              <a:rPr lang="en-US" sz="2400" dirty="0" smtClean="0">
                <a:solidFill>
                  <a:srgbClr val="00B050"/>
                </a:solidFill>
                <a:latin typeface="Calibri"/>
                <a:ea typeface="Times New Roman"/>
                <a:cs typeface="Times New Roman"/>
              </a:rPr>
              <a:t>provisioning services</a:t>
            </a:r>
            <a:endParaRPr lang="en-US" sz="2400" dirty="0" smtClean="0">
              <a:latin typeface="Verdana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Water use</a:t>
            </a:r>
            <a:r>
              <a:rPr lang="en-US" sz="2400" dirty="0" smtClean="0">
                <a:solidFill>
                  <a:srgbClr val="292929"/>
                </a:solidFill>
                <a:latin typeface="Calibri"/>
                <a:ea typeface="Times New Roman"/>
                <a:cs typeface="Times New Roman"/>
              </a:rPr>
              <a:t> and </a:t>
            </a:r>
            <a:r>
              <a:rPr lang="en-US" sz="2400" dirty="0" smtClean="0">
                <a:solidFill>
                  <a:srgbClr val="00B050"/>
                </a:solidFill>
                <a:latin typeface="Calibri"/>
                <a:ea typeface="Times New Roman"/>
                <a:cs typeface="Times New Roman"/>
              </a:rPr>
              <a:t>water provisioning</a:t>
            </a:r>
            <a:r>
              <a:rPr lang="en-US" sz="2400" dirty="0" smtClean="0">
                <a:solidFill>
                  <a:srgbClr val="292929"/>
                </a:solidFill>
                <a:latin typeface="Calibri"/>
                <a:ea typeface="Times New Roman"/>
                <a:cs typeface="Times New Roman"/>
              </a:rPr>
              <a:t> </a:t>
            </a:r>
            <a:endParaRPr lang="en-US" sz="2400" dirty="0" smtClean="0">
              <a:latin typeface="Verdana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Carbon dioxide emissions</a:t>
            </a:r>
            <a:r>
              <a:rPr lang="en-US" sz="2400" dirty="0" smtClean="0">
                <a:solidFill>
                  <a:srgbClr val="292929"/>
                </a:solidFill>
                <a:latin typeface="Calibri"/>
                <a:ea typeface="Times New Roman"/>
                <a:cs typeface="Times New Roman"/>
              </a:rPr>
              <a:t> and </a:t>
            </a:r>
            <a:r>
              <a:rPr lang="en-US" sz="2400" dirty="0" smtClean="0">
                <a:solidFill>
                  <a:srgbClr val="00B050"/>
                </a:solidFill>
                <a:latin typeface="Calibri"/>
                <a:ea typeface="Times New Roman"/>
                <a:cs typeface="Times New Roman"/>
              </a:rPr>
              <a:t>carbon sequestration</a:t>
            </a:r>
            <a:endParaRPr lang="en-US" sz="2400" dirty="0" smtClean="0">
              <a:latin typeface="Verdana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Air emissions</a:t>
            </a:r>
            <a:r>
              <a:rPr lang="en-US" sz="2400" dirty="0" smtClean="0">
                <a:solidFill>
                  <a:srgbClr val="292929"/>
                </a:solidFill>
                <a:latin typeface="Calibri"/>
                <a:ea typeface="Times New Roman"/>
                <a:cs typeface="Times New Roman"/>
              </a:rPr>
              <a:t> and </a:t>
            </a:r>
            <a:r>
              <a:rPr lang="en-US" sz="2400" dirty="0" smtClean="0">
                <a:solidFill>
                  <a:srgbClr val="00B050"/>
                </a:solidFill>
                <a:latin typeface="Calibri"/>
                <a:ea typeface="Times New Roman"/>
                <a:cs typeface="Times New Roman"/>
              </a:rPr>
              <a:t>air filtration</a:t>
            </a:r>
            <a:endParaRPr lang="en-US" sz="2400" dirty="0" smtClean="0">
              <a:latin typeface="Verdana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EPE</a:t>
            </a:r>
            <a:r>
              <a:rPr lang="en-US" sz="2400" dirty="0" smtClean="0">
                <a:solidFill>
                  <a:srgbClr val="292929"/>
                </a:solidFill>
                <a:latin typeface="Calibri"/>
                <a:ea typeface="Times New Roman"/>
                <a:cs typeface="Times New Roman"/>
              </a:rPr>
              <a:t> and </a:t>
            </a:r>
            <a:r>
              <a:rPr lang="en-US" sz="2400" dirty="0" smtClean="0">
                <a:solidFill>
                  <a:srgbClr val="00B050"/>
                </a:solidFill>
                <a:latin typeface="Calibri"/>
                <a:ea typeface="Times New Roman"/>
                <a:cs typeface="Times New Roman"/>
              </a:rPr>
              <a:t>restoration cost accounts</a:t>
            </a:r>
            <a:r>
              <a:rPr lang="en-US" sz="2400" dirty="0" smtClean="0">
                <a:solidFill>
                  <a:srgbClr val="292929"/>
                </a:solidFill>
                <a:latin typeface="Calibri"/>
                <a:ea typeface="Times New Roman"/>
                <a:cs typeface="Times New Roman"/>
              </a:rPr>
              <a:t> </a:t>
            </a:r>
            <a:endParaRPr lang="en-US" sz="2400" dirty="0" smtClean="0">
              <a:latin typeface="Verdana"/>
              <a:ea typeface="Times New Roman"/>
              <a:cs typeface="Times New Roman"/>
            </a:endParaRPr>
          </a:p>
          <a:p>
            <a:endParaRPr lang="en-GB" sz="2400" dirty="0" smtClean="0"/>
          </a:p>
          <a:p>
            <a:endParaRPr lang="en-GB" sz="2000" dirty="0" smtClean="0"/>
          </a:p>
          <a:p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Lessons learnt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400" b="1" dirty="0" smtClean="0"/>
              <a:t>Lessons learnt</a:t>
            </a:r>
          </a:p>
          <a:p>
            <a:r>
              <a:rPr lang="en-US" sz="2400" dirty="0" smtClean="0"/>
              <a:t>It is important to have the two frameworks to aid the development of the accounts, however a bridge between the two is </a:t>
            </a:r>
            <a:r>
              <a:rPr lang="en-US" sz="2400" dirty="0" smtClean="0"/>
              <a:t>needed</a:t>
            </a:r>
          </a:p>
          <a:p>
            <a:endParaRPr lang="en-US" sz="2400" dirty="0" smtClean="0"/>
          </a:p>
          <a:p>
            <a:r>
              <a:rPr lang="en-US" sz="2400" dirty="0" smtClean="0"/>
              <a:t>All areas of overlap need identifying and differences in concepts and methods explained.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Ensure the same assumptions and data sources are used where appropriate and use same approach to analysis and communication with users. 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5398368" cy="1143000"/>
          </a:xfrm>
        </p:spPr>
        <p:txBody>
          <a:bodyPr/>
          <a:lstStyle/>
          <a:p>
            <a:r>
              <a:rPr lang="en-GB" sz="2800" dirty="0" smtClean="0"/>
              <a:t>To be most useful the data should fit together</a:t>
            </a:r>
            <a:endParaRPr lang="en-GB" sz="2800" dirty="0"/>
          </a:p>
        </p:txBody>
      </p:sp>
      <p:sp>
        <p:nvSpPr>
          <p:cNvPr id="7" name="Hexagon 6"/>
          <p:cNvSpPr/>
          <p:nvPr/>
        </p:nvSpPr>
        <p:spPr bwMode="auto">
          <a:xfrm>
            <a:off x="1313954" y="1340768"/>
            <a:ext cx="1800200" cy="1512168"/>
          </a:xfrm>
          <a:prstGeom prst="hexag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8" name="Hexagon 7"/>
          <p:cNvSpPr/>
          <p:nvPr/>
        </p:nvSpPr>
        <p:spPr bwMode="auto">
          <a:xfrm>
            <a:off x="2849872" y="2157364"/>
            <a:ext cx="1800200" cy="1512168"/>
          </a:xfrm>
          <a:prstGeom prst="hexagon">
            <a:avLst/>
          </a:prstGeom>
          <a:solidFill>
            <a:srgbClr val="FF99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Hexagon 8"/>
          <p:cNvSpPr/>
          <p:nvPr/>
        </p:nvSpPr>
        <p:spPr bwMode="auto">
          <a:xfrm>
            <a:off x="1314712" y="2961327"/>
            <a:ext cx="1800200" cy="1512168"/>
          </a:xfrm>
          <a:prstGeom prst="hexagon">
            <a:avLst/>
          </a:prstGeom>
          <a:solidFill>
            <a:srgbClr val="00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0" name="Hexagon 9"/>
          <p:cNvSpPr/>
          <p:nvPr/>
        </p:nvSpPr>
        <p:spPr bwMode="auto">
          <a:xfrm>
            <a:off x="4410298" y="1340768"/>
            <a:ext cx="1800200" cy="1512168"/>
          </a:xfrm>
          <a:prstGeom prst="hexagon">
            <a:avLst/>
          </a:prstGeom>
          <a:solidFill>
            <a:srgbClr val="CC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1" name="Hexagon 10"/>
          <p:cNvSpPr/>
          <p:nvPr/>
        </p:nvSpPr>
        <p:spPr bwMode="auto">
          <a:xfrm>
            <a:off x="4410298" y="2996952"/>
            <a:ext cx="1800200" cy="1512168"/>
          </a:xfrm>
          <a:prstGeom prst="hexagon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2" name="Hexagon 11"/>
          <p:cNvSpPr/>
          <p:nvPr/>
        </p:nvSpPr>
        <p:spPr bwMode="auto">
          <a:xfrm>
            <a:off x="2826122" y="3789040"/>
            <a:ext cx="1800200" cy="1512168"/>
          </a:xfrm>
          <a:prstGeom prst="hexagon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57970" y="1700808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Air Emissions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4626322" y="1700808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Energy Accounts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3114154" y="2708920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EGSS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4626322" y="3429000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Material Flows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1331640" y="3284984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Ecosystem,  service accounts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2898130" y="4149080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Protection Expenditure</a:t>
            </a:r>
            <a:endParaRPr lang="en-US" sz="2000" dirty="0"/>
          </a:p>
        </p:txBody>
      </p:sp>
      <p:sp>
        <p:nvSpPr>
          <p:cNvPr id="19" name="Hexagon 18"/>
          <p:cNvSpPr/>
          <p:nvPr/>
        </p:nvSpPr>
        <p:spPr bwMode="auto">
          <a:xfrm>
            <a:off x="5922466" y="2132856"/>
            <a:ext cx="1800200" cy="1512168"/>
          </a:xfrm>
          <a:prstGeom prst="hexagon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38490" y="2420888"/>
            <a:ext cx="13681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Land cover accounts</a:t>
            </a:r>
            <a:endParaRPr lang="en-US" sz="2000" dirty="0"/>
          </a:p>
        </p:txBody>
      </p:sp>
      <p:sp>
        <p:nvSpPr>
          <p:cNvPr id="21" name="Hexagon 20"/>
          <p:cNvSpPr/>
          <p:nvPr/>
        </p:nvSpPr>
        <p:spPr bwMode="auto">
          <a:xfrm>
            <a:off x="5940152" y="3789040"/>
            <a:ext cx="1800200" cy="1512168"/>
          </a:xfrm>
          <a:prstGeom prst="hexagon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2" name="Hexagon 21"/>
          <p:cNvSpPr/>
          <p:nvPr/>
        </p:nvSpPr>
        <p:spPr bwMode="auto">
          <a:xfrm>
            <a:off x="1259632" y="4581128"/>
            <a:ext cx="1800200" cy="1512168"/>
          </a:xfrm>
          <a:prstGeom prst="hexago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56176" y="4365104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Waste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1227733" y="4847894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Low carbon and renewable energy</a:t>
            </a:r>
            <a:endParaRPr lang="en-US" sz="2000" dirty="0"/>
          </a:p>
        </p:txBody>
      </p:sp>
      <p:sp>
        <p:nvSpPr>
          <p:cNvPr id="25" name="Hexagon 24"/>
          <p:cNvSpPr/>
          <p:nvPr/>
        </p:nvSpPr>
        <p:spPr bwMode="auto">
          <a:xfrm>
            <a:off x="5940152" y="548680"/>
            <a:ext cx="1800200" cy="1512168"/>
          </a:xfrm>
          <a:prstGeom prst="hexagon">
            <a:avLst/>
          </a:prstGeom>
          <a:solidFill>
            <a:srgbClr val="66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56176" y="908720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Condition accounts</a:t>
            </a:r>
            <a:endParaRPr lang="en-US" sz="2000" dirty="0"/>
          </a:p>
        </p:txBody>
      </p:sp>
      <p:sp>
        <p:nvSpPr>
          <p:cNvPr id="29" name="Hexagon 28"/>
          <p:cNvSpPr/>
          <p:nvPr/>
        </p:nvSpPr>
        <p:spPr bwMode="auto">
          <a:xfrm>
            <a:off x="4427984" y="4653136"/>
            <a:ext cx="1800200" cy="1512168"/>
          </a:xfrm>
          <a:prstGeom prst="hexagon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44008" y="5013176"/>
            <a:ext cx="136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/>
              <a:t>Restoration cost accounts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 Slide Master: blank">
  <a:themeElements>
    <a:clrScheme name="Default Design Slide Master: 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 Slide Master: 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Default Design Slide Master: 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Natural Capital EGB Specialist</Template>
  <TotalTime>4559</TotalTime>
  <Words>372</Words>
  <Application>Microsoft Office PowerPoint</Application>
  <PresentationFormat>On-screen Show (4:3)</PresentationFormat>
  <Paragraphs>82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 Slide Master: blank</vt:lpstr>
      <vt:lpstr>Slide 1</vt:lpstr>
      <vt:lpstr>Contents</vt:lpstr>
      <vt:lpstr>UK experience</vt:lpstr>
      <vt:lpstr>One team predominantly follows CF, the other EEA</vt:lpstr>
      <vt:lpstr>Benefit in the two team approach</vt:lpstr>
      <vt:lpstr>Examples</vt:lpstr>
      <vt:lpstr>Lessons learnt</vt:lpstr>
      <vt:lpstr>To be most useful the data should fit together</vt:lpstr>
    </vt:vector>
  </TitlesOfParts>
  <Company>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connoe</dc:creator>
  <cp:lastModifiedBy>connoe</cp:lastModifiedBy>
  <cp:revision>322</cp:revision>
  <dcterms:created xsi:type="dcterms:W3CDTF">2016-01-22T10:02:47Z</dcterms:created>
  <dcterms:modified xsi:type="dcterms:W3CDTF">2017-10-09T15:39:56Z</dcterms:modified>
</cp:coreProperties>
</file>