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81" r:id="rId4"/>
    <p:sldId id="270" r:id="rId5"/>
    <p:sldId id="272" r:id="rId6"/>
    <p:sldId id="259" r:id="rId7"/>
    <p:sldId id="273" r:id="rId8"/>
    <p:sldId id="274" r:id="rId9"/>
    <p:sldId id="275" r:id="rId10"/>
    <p:sldId id="277" r:id="rId11"/>
    <p:sldId id="278" r:id="rId12"/>
    <p:sldId id="279" r:id="rId13"/>
    <p:sldId id="261" r:id="rId14"/>
    <p:sldId id="262" r:id="rId15"/>
    <p:sldId id="280" r:id="rId16"/>
    <p:sldId id="263" r:id="rId17"/>
    <p:sldId id="264" r:id="rId18"/>
    <p:sldId id="265" r:id="rId19"/>
    <p:sldId id="266" r:id="rId20"/>
    <p:sldId id="267" r:id="rId21"/>
    <p:sldId id="268" r:id="rId22"/>
    <p:sldId id="26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70" d="100"/>
          <a:sy n="70" d="100"/>
        </p:scale>
        <p:origin x="738" y="60"/>
      </p:cViewPr>
      <p:guideLst>
        <p:guide orient="horz" pos="2160"/>
        <p:guide pos="3840"/>
      </p:guideLst>
    </p:cSldViewPr>
  </p:slideViewPr>
  <p:outlineViewPr>
    <p:cViewPr>
      <p:scale>
        <a:sx n="33" d="100"/>
        <a:sy n="33" d="100"/>
      </p:scale>
      <p:origin x="0" y="-1057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3FE6C-C261-4620-8865-3949193777E2}" type="datetimeFigureOut">
              <a:rPr lang="en-US" smtClean="0"/>
              <a:t>12/11/2017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548C45-E3B8-40F1-855D-15F8ACD9882F}" type="slidenum">
              <a:rPr lang="en-US" smtClean="0"/>
              <a:t>‹#›</a:t>
            </a:fld>
            <a:endParaRPr lang="en-US"/>
          </a:p>
        </p:txBody>
      </p:sp>
    </p:spTree>
    <p:extLst>
      <p:ext uri="{BB962C8B-B14F-4D97-AF65-F5344CB8AC3E}">
        <p14:creationId xmlns:p14="http://schemas.microsoft.com/office/powerpoint/2010/main" val="3655178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entury Gothic" panose="020B0502020202020204" pitchFamily="34" charset="0"/>
              </a:rPr>
              <a:t>Log frame </a:t>
            </a:r>
            <a:r>
              <a:rPr lang="en-US" sz="1200" b="0" i="0" kern="1200" dirty="0" smtClean="0">
                <a:solidFill>
                  <a:schemeClr val="tx1"/>
                </a:solidFill>
                <a:effectLst/>
                <a:latin typeface="+mn-lt"/>
                <a:ea typeface="+mn-ea"/>
                <a:cs typeface="+mn-cs"/>
              </a:rPr>
              <a:t>An LFA is a management tool for effective planning and implementation of developmental projects. It provides clear, concise and systematic information about a project through a </a:t>
            </a:r>
            <a:r>
              <a:rPr lang="en-US" sz="1200" b="1" i="0" kern="1200" dirty="0" smtClean="0">
                <a:solidFill>
                  <a:schemeClr val="tx1"/>
                </a:solidFill>
                <a:effectLst/>
                <a:latin typeface="+mn-lt"/>
                <a:ea typeface="+mn-ea"/>
                <a:cs typeface="+mn-cs"/>
              </a:rPr>
              <a:t>framework</a:t>
            </a:r>
            <a:r>
              <a:rPr lang="en-US" sz="1200" b="0" i="0" kern="1200" dirty="0" smtClean="0">
                <a:solidFill>
                  <a:schemeClr val="tx1"/>
                </a:solidFill>
                <a:effectLst/>
                <a:latin typeface="+mn-lt"/>
                <a:ea typeface="+mn-ea"/>
                <a:cs typeface="+mn-cs"/>
              </a:rPr>
              <a:t>. We know about various components of a project such as goal, objectives, activities, results and indicators.</a:t>
            </a:r>
            <a:endParaRPr lang="en-US" dirty="0"/>
          </a:p>
        </p:txBody>
      </p:sp>
      <p:sp>
        <p:nvSpPr>
          <p:cNvPr id="4" name="Slide Number Placeholder 3"/>
          <p:cNvSpPr>
            <a:spLocks noGrp="1"/>
          </p:cNvSpPr>
          <p:nvPr>
            <p:ph type="sldNum" sz="quarter" idx="10"/>
          </p:nvPr>
        </p:nvSpPr>
        <p:spPr/>
        <p:txBody>
          <a:bodyPr/>
          <a:lstStyle/>
          <a:p>
            <a:fld id="{8B548C45-E3B8-40F1-855D-15F8ACD9882F}" type="slidenum">
              <a:rPr lang="en-US" smtClean="0"/>
              <a:t>2</a:t>
            </a:fld>
            <a:endParaRPr lang="en-US"/>
          </a:p>
        </p:txBody>
      </p:sp>
    </p:spTree>
    <p:extLst>
      <p:ext uri="{BB962C8B-B14F-4D97-AF65-F5344CB8AC3E}">
        <p14:creationId xmlns:p14="http://schemas.microsoft.com/office/powerpoint/2010/main" val="3124710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entury Gothic" panose="020B0502020202020204" pitchFamily="34" charset="0"/>
              </a:rPr>
              <a:t>Log frame </a:t>
            </a:r>
            <a:r>
              <a:rPr lang="en-US" sz="1200" b="0" i="0" kern="1200" dirty="0" smtClean="0">
                <a:solidFill>
                  <a:schemeClr val="tx1"/>
                </a:solidFill>
                <a:effectLst/>
                <a:latin typeface="+mn-lt"/>
                <a:ea typeface="+mn-ea"/>
                <a:cs typeface="+mn-cs"/>
              </a:rPr>
              <a:t>An LFA is a management tool for effective planning and implementation of developmental projects. It provides clear, concise and systematic information about a project through a </a:t>
            </a:r>
            <a:r>
              <a:rPr lang="en-US" sz="1200" b="1" i="0" kern="1200" dirty="0" smtClean="0">
                <a:solidFill>
                  <a:schemeClr val="tx1"/>
                </a:solidFill>
                <a:effectLst/>
                <a:latin typeface="+mn-lt"/>
                <a:ea typeface="+mn-ea"/>
                <a:cs typeface="+mn-cs"/>
              </a:rPr>
              <a:t>framework</a:t>
            </a:r>
            <a:r>
              <a:rPr lang="en-US" sz="1200" b="0" i="0" kern="1200" dirty="0" smtClean="0">
                <a:solidFill>
                  <a:schemeClr val="tx1"/>
                </a:solidFill>
                <a:effectLst/>
                <a:latin typeface="+mn-lt"/>
                <a:ea typeface="+mn-ea"/>
                <a:cs typeface="+mn-cs"/>
              </a:rPr>
              <a:t>. We know about various components of a project such as goal, objectives, activities, results and indicators.</a:t>
            </a:r>
            <a:endParaRPr lang="en-US" dirty="0"/>
          </a:p>
        </p:txBody>
      </p:sp>
      <p:sp>
        <p:nvSpPr>
          <p:cNvPr id="4" name="Slide Number Placeholder 3"/>
          <p:cNvSpPr>
            <a:spLocks noGrp="1"/>
          </p:cNvSpPr>
          <p:nvPr>
            <p:ph type="sldNum" sz="quarter" idx="10"/>
          </p:nvPr>
        </p:nvSpPr>
        <p:spPr/>
        <p:txBody>
          <a:bodyPr/>
          <a:lstStyle/>
          <a:p>
            <a:fld id="{8B548C45-E3B8-40F1-855D-15F8ACD9882F}" type="slidenum">
              <a:rPr lang="en-US" smtClean="0"/>
              <a:t>3</a:t>
            </a:fld>
            <a:endParaRPr lang="en-US"/>
          </a:p>
        </p:txBody>
      </p:sp>
    </p:spTree>
    <p:extLst>
      <p:ext uri="{BB962C8B-B14F-4D97-AF65-F5344CB8AC3E}">
        <p14:creationId xmlns:p14="http://schemas.microsoft.com/office/powerpoint/2010/main" val="1815922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REDD+</a:t>
            </a:r>
            <a:r>
              <a:rPr lang="en-US" sz="1200" b="0" i="0" kern="1200" dirty="0" smtClean="0">
                <a:solidFill>
                  <a:schemeClr val="tx1"/>
                </a:solidFill>
                <a:effectLst/>
                <a:latin typeface="+mn-lt"/>
                <a:ea typeface="+mn-ea"/>
                <a:cs typeface="+mn-cs"/>
              </a:rPr>
              <a:t> (or REDD-plus) refers to "reducing emissions from deforestation and forest degradation in developing countries</a:t>
            </a:r>
            <a:endParaRPr lang="en-US" dirty="0"/>
          </a:p>
        </p:txBody>
      </p:sp>
      <p:sp>
        <p:nvSpPr>
          <p:cNvPr id="4" name="Slide Number Placeholder 3"/>
          <p:cNvSpPr>
            <a:spLocks noGrp="1"/>
          </p:cNvSpPr>
          <p:nvPr>
            <p:ph type="sldNum" sz="quarter" idx="10"/>
          </p:nvPr>
        </p:nvSpPr>
        <p:spPr/>
        <p:txBody>
          <a:bodyPr/>
          <a:lstStyle/>
          <a:p>
            <a:fld id="{8B548C45-E3B8-40F1-855D-15F8ACD9882F}" type="slidenum">
              <a:rPr lang="en-US" smtClean="0"/>
              <a:t>11</a:t>
            </a:fld>
            <a:endParaRPr lang="en-US"/>
          </a:p>
        </p:txBody>
      </p:sp>
    </p:spTree>
    <p:extLst>
      <p:ext uri="{BB962C8B-B14F-4D97-AF65-F5344CB8AC3E}">
        <p14:creationId xmlns:p14="http://schemas.microsoft.com/office/powerpoint/2010/main" val="138053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16D640-D6F1-42E1-B976-7AE6CF1561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xmlns="" id="{6640D439-0D70-448A-A7CD-AFF065E578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xmlns="" id="{BF8C99FE-5791-4BE3-81B7-CA7C47F8CBC5}"/>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5" name="Footer Placeholder 4">
            <a:extLst>
              <a:ext uri="{FF2B5EF4-FFF2-40B4-BE49-F238E27FC236}">
                <a16:creationId xmlns:a16="http://schemas.microsoft.com/office/drawing/2014/main" xmlns="" id="{8F92EC48-8E50-4406-A11E-3E48B09902A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xmlns="" id="{A3CAF72D-D5DF-4256-9900-290EA7BFC498}"/>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240068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BAE51B-5891-4AA9-BDEA-5F626E9DB792}"/>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xmlns="" id="{24E93B3A-BDBF-429D-861C-1EA5E66A34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xmlns="" id="{0CBE0289-0CBD-4BC3-85F8-2B7AB6CCCA22}"/>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5" name="Footer Placeholder 4">
            <a:extLst>
              <a:ext uri="{FF2B5EF4-FFF2-40B4-BE49-F238E27FC236}">
                <a16:creationId xmlns:a16="http://schemas.microsoft.com/office/drawing/2014/main" xmlns="" id="{D9D5A141-3EB7-402A-BA88-07EC8D337499}"/>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xmlns="" id="{D7CA44E2-B2E1-4605-8936-FD37FE355C58}"/>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1271860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EBE01A-1612-48D0-AF92-D3DDB5935B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xmlns="" id="{8FE98E05-C2A6-48AC-9BDC-E0FD042056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A656685B-B09B-49B7-A83F-D47620547078}"/>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5" name="Footer Placeholder 4">
            <a:extLst>
              <a:ext uri="{FF2B5EF4-FFF2-40B4-BE49-F238E27FC236}">
                <a16:creationId xmlns:a16="http://schemas.microsoft.com/office/drawing/2014/main" xmlns="" id="{0822B970-D4C1-4E1B-ABC2-6E87223B6A2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xmlns="" id="{7490016E-2C2E-4AC3-A9B3-51593C045662}"/>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1767572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237D93-E14B-482F-94D3-A0EE6DD0B474}"/>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xmlns="" id="{66581D53-C92E-4EC6-9986-4BC01C0BEBB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xmlns="" id="{0895892C-8D65-4467-A4AA-F3E356F57E8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xmlns="" id="{A384CBE6-F891-45F2-88A7-3CCFEAC72931}"/>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6" name="Footer Placeholder 5">
            <a:extLst>
              <a:ext uri="{FF2B5EF4-FFF2-40B4-BE49-F238E27FC236}">
                <a16:creationId xmlns:a16="http://schemas.microsoft.com/office/drawing/2014/main" xmlns="" id="{53D94B5E-4AE4-41FF-B32F-6AB5166EA27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xmlns="" id="{709463C0-9ADD-4E2C-82B8-2B21B488BEDD}"/>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4214375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E38780-DB5B-4625-A15E-DE1B550324FE}"/>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xmlns="" id="{140967AC-CC8B-49C6-987D-9FCCB515BE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ACE49542-1944-489F-A608-0E0E084ACEA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xmlns="" id="{ABB87105-3861-47BE-ADE6-8F6CEDA0E0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54D1DC6C-45CE-4277-91F8-2473971E118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xmlns="" id="{050B56C0-2F0D-47A2-AA46-037A33EFB997}"/>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8" name="Footer Placeholder 7">
            <a:extLst>
              <a:ext uri="{FF2B5EF4-FFF2-40B4-BE49-F238E27FC236}">
                <a16:creationId xmlns:a16="http://schemas.microsoft.com/office/drawing/2014/main" xmlns="" id="{FF2F9A14-7769-4359-938C-816C3AC5D12F}"/>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xmlns="" id="{0A59A436-F314-45F4-B73B-4B07A1717B5D}"/>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2938401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ADEEA6-5178-49B2-A925-4E84C8C5E9C9}"/>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xmlns="" id="{4640F6F6-457D-475F-A246-97CD09F7291F}"/>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4" name="Footer Placeholder 3">
            <a:extLst>
              <a:ext uri="{FF2B5EF4-FFF2-40B4-BE49-F238E27FC236}">
                <a16:creationId xmlns:a16="http://schemas.microsoft.com/office/drawing/2014/main" xmlns="" id="{25B6BD1E-0522-490A-B15D-453A27C31973}"/>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xmlns="" id="{65773A9B-257D-435A-8435-06761314534C}"/>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3943193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3D25493-D7B1-4E53-9DC0-60071A25AE02}"/>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3" name="Footer Placeholder 2">
            <a:extLst>
              <a:ext uri="{FF2B5EF4-FFF2-40B4-BE49-F238E27FC236}">
                <a16:creationId xmlns:a16="http://schemas.microsoft.com/office/drawing/2014/main" xmlns="" id="{11ECD72D-A65E-4044-8559-5F37FDDDF8D0}"/>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xmlns="" id="{F2182461-AA80-40A6-9E68-B3A56DE71D66}"/>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235013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88CA5F-D760-4314-9DE2-E669A3D02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xmlns="" id="{1968DDEA-5D48-4ADF-8319-B0A3618D85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xmlns="" id="{408F5D86-5F47-4635-94E4-91CF62FD18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F67F83F9-571A-4F1D-B83D-188FBF6225CA}"/>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6" name="Footer Placeholder 5">
            <a:extLst>
              <a:ext uri="{FF2B5EF4-FFF2-40B4-BE49-F238E27FC236}">
                <a16:creationId xmlns:a16="http://schemas.microsoft.com/office/drawing/2014/main" xmlns="" id="{0A34E158-92F2-4F76-9FF4-CF18CE19922B}"/>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xmlns="" id="{6F35A088-10D5-4465-A380-668CB348F657}"/>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2208499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79B7A6-71B8-42FF-B6B1-4FA5FD259A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xmlns="" id="{A494027A-3D6A-4DEA-BD76-EEBA3DB5FE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xmlns="" id="{5FED756E-FB45-49AC-A753-5FD6AA715A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45303AAF-3ABB-43A3-83F6-08F1EC207DF1}"/>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6" name="Footer Placeholder 5">
            <a:extLst>
              <a:ext uri="{FF2B5EF4-FFF2-40B4-BE49-F238E27FC236}">
                <a16:creationId xmlns:a16="http://schemas.microsoft.com/office/drawing/2014/main" xmlns="" id="{57198EF2-945B-4E67-BF64-9BD9C2A66F4C}"/>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xmlns="" id="{E0AA11D4-3E3C-41DC-BBDD-036ECADF0D8A}"/>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845404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5A5B92-1347-4711-8501-D73807FF858B}"/>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xmlns="" id="{102584CA-E475-48C8-AC66-1DAEFDA5E70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xmlns="" id="{84162658-B898-4F38-A181-536375EF2396}"/>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5" name="Footer Placeholder 4">
            <a:extLst>
              <a:ext uri="{FF2B5EF4-FFF2-40B4-BE49-F238E27FC236}">
                <a16:creationId xmlns:a16="http://schemas.microsoft.com/office/drawing/2014/main" xmlns="" id="{C9CA0D19-F949-4D1E-BB76-24D160AB83F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xmlns="" id="{0324BD92-2810-4D48-98C9-6E17211E2442}"/>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1502964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9913FB8-6A83-4086-9174-17F93223A7D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xmlns="" id="{0BEF9ED8-2C7A-4330-BF62-DA5DA5DC7A8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xmlns="" id="{E68F1952-6D58-48D8-885F-DA2E4DA39D30}"/>
              </a:ext>
            </a:extLst>
          </p:cNvPr>
          <p:cNvSpPr>
            <a:spLocks noGrp="1"/>
          </p:cNvSpPr>
          <p:nvPr>
            <p:ph type="dt" sz="half" idx="10"/>
          </p:nvPr>
        </p:nvSpPr>
        <p:spPr/>
        <p:txBody>
          <a:bodyPr/>
          <a:lstStyle/>
          <a:p>
            <a:fld id="{CA468B68-FE01-40FB-9C9C-C8E01AFBE699}" type="datetimeFigureOut">
              <a:rPr lang="en-ZA" smtClean="0"/>
              <a:t>2017/12/11</a:t>
            </a:fld>
            <a:endParaRPr lang="en-ZA"/>
          </a:p>
        </p:txBody>
      </p:sp>
      <p:sp>
        <p:nvSpPr>
          <p:cNvPr id="5" name="Footer Placeholder 4">
            <a:extLst>
              <a:ext uri="{FF2B5EF4-FFF2-40B4-BE49-F238E27FC236}">
                <a16:creationId xmlns:a16="http://schemas.microsoft.com/office/drawing/2014/main" xmlns="" id="{F322F42D-2A20-4C1C-8B1E-A2F75DEA1D6B}"/>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xmlns="" id="{187A8D1A-5469-4DA5-B55C-F20620582989}"/>
              </a:ext>
            </a:extLst>
          </p:cNvPr>
          <p:cNvSpPr>
            <a:spLocks noGrp="1"/>
          </p:cNvSpPr>
          <p:nvPr>
            <p:ph type="sldNum" sz="quarter" idx="12"/>
          </p:nvPr>
        </p:nvSpPr>
        <p:spPr/>
        <p:txBody>
          <a:bodyPr/>
          <a:lstStyle/>
          <a:p>
            <a:fld id="{0B62AFF0-A7A6-4AE6-BCEB-7BEA4835F3FE}" type="slidenum">
              <a:rPr lang="en-ZA" smtClean="0"/>
              <a:t>‹#›</a:t>
            </a:fld>
            <a:endParaRPr lang="en-ZA"/>
          </a:p>
        </p:txBody>
      </p:sp>
    </p:spTree>
    <p:extLst>
      <p:ext uri="{BB962C8B-B14F-4D97-AF65-F5344CB8AC3E}">
        <p14:creationId xmlns:p14="http://schemas.microsoft.com/office/powerpoint/2010/main" val="3617225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A88695E-C02D-4EB1-8D23-82D2963369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xmlns="" id="{6A6F32DC-D7A7-42A3-97EA-74F326F3F9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xmlns="" id="{1EE41A15-ADD1-4CE5-9EB9-33FC830D2F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468B68-FE01-40FB-9C9C-C8E01AFBE699}" type="datetimeFigureOut">
              <a:rPr lang="en-ZA" smtClean="0"/>
              <a:t>2017/12/11</a:t>
            </a:fld>
            <a:endParaRPr lang="en-ZA"/>
          </a:p>
        </p:txBody>
      </p:sp>
      <p:sp>
        <p:nvSpPr>
          <p:cNvPr id="5" name="Footer Placeholder 4">
            <a:extLst>
              <a:ext uri="{FF2B5EF4-FFF2-40B4-BE49-F238E27FC236}">
                <a16:creationId xmlns:a16="http://schemas.microsoft.com/office/drawing/2014/main" xmlns="" id="{3FD960D3-F29C-4828-BB0F-F29DC4E909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xmlns="" id="{4E316C86-9BF8-47BE-BA1C-FF5DB71A10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62AFF0-A7A6-4AE6-BCEB-7BEA4835F3FE}" type="slidenum">
              <a:rPr lang="en-ZA" smtClean="0"/>
              <a:t>‹#›</a:t>
            </a:fld>
            <a:endParaRPr lang="en-ZA"/>
          </a:p>
        </p:txBody>
      </p:sp>
    </p:spTree>
    <p:extLst>
      <p:ext uri="{BB962C8B-B14F-4D97-AF65-F5344CB8AC3E}">
        <p14:creationId xmlns:p14="http://schemas.microsoft.com/office/powerpoint/2010/main" val="3131006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DC34C7-1292-4E67-9696-9E39714E0CC2}"/>
              </a:ext>
            </a:extLst>
          </p:cNvPr>
          <p:cNvSpPr>
            <a:spLocks noGrp="1"/>
          </p:cNvSpPr>
          <p:nvPr>
            <p:ph type="ctrTitle"/>
          </p:nvPr>
        </p:nvSpPr>
        <p:spPr>
          <a:xfrm>
            <a:off x="1210101" y="2934269"/>
            <a:ext cx="9144000" cy="3073235"/>
          </a:xfrm>
        </p:spPr>
        <p:txBody>
          <a:bodyPr>
            <a:normAutofit fontScale="90000"/>
          </a:bodyPr>
          <a:lstStyle/>
          <a:p>
            <a:r>
              <a:rPr lang="en-US" b="1" dirty="0">
                <a:latin typeface="Century Gothic" panose="020B0502020202020204" pitchFamily="34" charset="0"/>
              </a:rPr>
              <a:t>National Plan for Advancing </a:t>
            </a:r>
            <a:r>
              <a:rPr lang="en-ZA" dirty="0">
                <a:latin typeface="Century Gothic" panose="020B0502020202020204" pitchFamily="34" charset="0"/>
              </a:rPr>
              <a:t/>
            </a:r>
            <a:br>
              <a:rPr lang="en-ZA" dirty="0">
                <a:latin typeface="Century Gothic" panose="020B0502020202020204" pitchFamily="34" charset="0"/>
              </a:rPr>
            </a:br>
            <a:r>
              <a:rPr lang="en-US" b="1" dirty="0">
                <a:latin typeface="Century Gothic" panose="020B0502020202020204" pitchFamily="34" charset="0"/>
              </a:rPr>
              <a:t>Environmental-Economic Accounting in Kenya</a:t>
            </a:r>
            <a:endParaRPr lang="en-ZA" dirty="0">
              <a:latin typeface="Century Gothic" panose="020B0502020202020204" pitchFamily="34" charset="0"/>
            </a:endParaRPr>
          </a:p>
        </p:txBody>
      </p:sp>
      <p:pic>
        <p:nvPicPr>
          <p:cNvPr id="3" name="Picture 4" descr="KENYA%25252525252525252525252525252525252520FLAG23"/>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426054" y="550413"/>
            <a:ext cx="1765110" cy="1483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KNBS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19" y="780079"/>
            <a:ext cx="1556414" cy="125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4060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2C333-C3F1-45F9-AC43-892A5A4B9E27}"/>
              </a:ext>
            </a:extLst>
          </p:cNvPr>
          <p:cNvSpPr>
            <a:spLocks noGrp="1"/>
          </p:cNvSpPr>
          <p:nvPr>
            <p:ph type="title"/>
          </p:nvPr>
        </p:nvSpPr>
        <p:spPr/>
        <p:txBody>
          <a:bodyPr/>
          <a:lstStyle/>
          <a:p>
            <a:r>
              <a:rPr lang="en-US" b="1" dirty="0" smtClean="0">
                <a:latin typeface="Century Gothic" panose="020B0502020202020204" pitchFamily="34" charset="0"/>
              </a:rPr>
              <a:t>Outline of the Presentation</a:t>
            </a:r>
            <a:endParaRPr lang="en-ZA" b="1"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xmlns="" id="{9B316827-6A83-4C75-8EE8-2C603FE9887C}"/>
              </a:ext>
            </a:extLst>
          </p:cNvPr>
          <p:cNvSpPr>
            <a:spLocks noGrp="1"/>
          </p:cNvSpPr>
          <p:nvPr>
            <p:ph idx="1"/>
          </p:nvPr>
        </p:nvSpPr>
        <p:spPr/>
        <p:txBody>
          <a:bodyPr/>
          <a:lstStyle/>
          <a:p>
            <a:r>
              <a:rPr lang="en-US" dirty="0" smtClean="0">
                <a:latin typeface="Century Gothic" panose="020B0502020202020204" pitchFamily="34" charset="0"/>
              </a:rPr>
              <a:t>Rationale for EEAs in Kenya</a:t>
            </a:r>
          </a:p>
          <a:p>
            <a:r>
              <a:rPr lang="en-US" dirty="0" smtClean="0">
                <a:latin typeface="Century Gothic" panose="020B0502020202020204" pitchFamily="34" charset="0"/>
              </a:rPr>
              <a:t>History </a:t>
            </a:r>
            <a:r>
              <a:rPr lang="en-US" dirty="0">
                <a:latin typeface="Century Gothic" panose="020B0502020202020204" pitchFamily="34" charset="0"/>
              </a:rPr>
              <a:t>of Environmental Economic Accounting in Kenya</a:t>
            </a:r>
          </a:p>
          <a:p>
            <a:r>
              <a:rPr lang="en-US" dirty="0">
                <a:latin typeface="Century Gothic" panose="020B0502020202020204" pitchFamily="34" charset="0"/>
              </a:rPr>
              <a:t>Policy environment</a:t>
            </a:r>
          </a:p>
          <a:p>
            <a:r>
              <a:rPr lang="en-US" dirty="0">
                <a:latin typeface="Century Gothic" panose="020B0502020202020204" pitchFamily="34" charset="0"/>
              </a:rPr>
              <a:t>Priority Environmental Economic Accounts for Kenya </a:t>
            </a:r>
          </a:p>
          <a:p>
            <a:r>
              <a:rPr lang="en-US" dirty="0" smtClean="0">
                <a:latin typeface="Century Gothic" panose="020B0502020202020204" pitchFamily="34" charset="0"/>
              </a:rPr>
              <a:t>Process of developing NPAEEA for Kenya</a:t>
            </a:r>
          </a:p>
          <a:p>
            <a:r>
              <a:rPr lang="en-US" dirty="0" smtClean="0">
                <a:latin typeface="Century Gothic" panose="020B0502020202020204" pitchFamily="34" charset="0"/>
              </a:rPr>
              <a:t>Log frame for Environmental Economic Accounting implementation for Kenya </a:t>
            </a:r>
            <a:endParaRPr lang="en-ZA" dirty="0" smtClean="0">
              <a:latin typeface="Century Gothic" panose="020B0502020202020204" pitchFamily="34" charset="0"/>
            </a:endParaRPr>
          </a:p>
          <a:p>
            <a:endParaRPr lang="en-ZA" dirty="0">
              <a:latin typeface="Century Gothic" panose="020B0502020202020204" pitchFamily="34" charset="0"/>
            </a:endParaRPr>
          </a:p>
        </p:txBody>
      </p:sp>
    </p:spTree>
    <p:extLst>
      <p:ext uri="{BB962C8B-B14F-4D97-AF65-F5344CB8AC3E}">
        <p14:creationId xmlns:p14="http://schemas.microsoft.com/office/powerpoint/2010/main" val="2206578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2C333-C3F1-45F9-AC43-892A5A4B9E27}"/>
              </a:ext>
            </a:extLst>
          </p:cNvPr>
          <p:cNvSpPr>
            <a:spLocks noGrp="1"/>
          </p:cNvSpPr>
          <p:nvPr>
            <p:ph type="title"/>
          </p:nvPr>
        </p:nvSpPr>
        <p:spPr/>
        <p:txBody>
          <a:bodyPr/>
          <a:lstStyle/>
          <a:p>
            <a:r>
              <a:rPr lang="en-US" dirty="0">
                <a:latin typeface="Century Gothic" panose="020B0502020202020204" pitchFamily="34" charset="0"/>
              </a:rPr>
              <a:t>Rationale for EEAs in Kenya</a:t>
            </a:r>
          </a:p>
        </p:txBody>
      </p:sp>
      <p:sp>
        <p:nvSpPr>
          <p:cNvPr id="3" name="Content Placeholder 2">
            <a:extLst>
              <a:ext uri="{FF2B5EF4-FFF2-40B4-BE49-F238E27FC236}">
                <a16:creationId xmlns:a16="http://schemas.microsoft.com/office/drawing/2014/main" xmlns="" id="{9B316827-6A83-4C75-8EE8-2C603FE9887C}"/>
              </a:ext>
            </a:extLst>
          </p:cNvPr>
          <p:cNvSpPr>
            <a:spLocks noGrp="1"/>
          </p:cNvSpPr>
          <p:nvPr>
            <p:ph idx="1"/>
          </p:nvPr>
        </p:nvSpPr>
        <p:spPr>
          <a:xfrm>
            <a:off x="674427" y="1690688"/>
            <a:ext cx="10816988" cy="4351338"/>
          </a:xfrm>
        </p:spPr>
        <p:txBody>
          <a:bodyPr/>
          <a:lstStyle/>
          <a:p>
            <a:r>
              <a:rPr lang="en-ZA" dirty="0" smtClean="0">
                <a:solidFill>
                  <a:srgbClr val="FF0000"/>
                </a:solidFill>
                <a:latin typeface="Century Gothic" panose="020B0502020202020204" pitchFamily="34" charset="0"/>
              </a:rPr>
              <a:t>Why develop EEAs for Kenya?</a:t>
            </a:r>
          </a:p>
          <a:p>
            <a:r>
              <a:rPr lang="en-US" sz="2000" i="1" dirty="0" smtClean="0">
                <a:latin typeface="Century Gothic" panose="020B0502020202020204" pitchFamily="34" charset="0"/>
              </a:rPr>
              <a:t> Need to internalizing </a:t>
            </a:r>
            <a:r>
              <a:rPr lang="en-US" sz="2000" i="1" dirty="0">
                <a:latin typeface="Century Gothic" panose="020B0502020202020204" pitchFamily="34" charset="0"/>
              </a:rPr>
              <a:t>the benefits produced by natural capital into development planning, policy development and economic decision-making (Millennium Ecosystem Assessment, 2005; </a:t>
            </a:r>
            <a:r>
              <a:rPr lang="en-US" sz="2000" i="1" dirty="0" err="1" smtClean="0">
                <a:latin typeface="Century Gothic" panose="020B0502020202020204" pitchFamily="34" charset="0"/>
              </a:rPr>
              <a:t>Guerry</a:t>
            </a:r>
            <a:r>
              <a:rPr lang="en-US" sz="2000" i="1" dirty="0" smtClean="0">
                <a:latin typeface="Century Gothic" panose="020B0502020202020204" pitchFamily="34" charset="0"/>
              </a:rPr>
              <a:t> </a:t>
            </a:r>
            <a:r>
              <a:rPr lang="en-US" sz="2000" i="1" dirty="0">
                <a:latin typeface="Century Gothic" panose="020B0502020202020204" pitchFamily="34" charset="0"/>
              </a:rPr>
              <a:t>et al., 2015) </a:t>
            </a:r>
            <a:endParaRPr lang="en-US" sz="2000" i="1" dirty="0" smtClean="0">
              <a:latin typeface="Century Gothic" panose="020B0502020202020204" pitchFamily="34" charset="0"/>
            </a:endParaRPr>
          </a:p>
          <a:p>
            <a:r>
              <a:rPr lang="en-US" sz="2000" dirty="0" smtClean="0">
                <a:latin typeface="Century Gothic" panose="020B0502020202020204" pitchFamily="34" charset="0"/>
              </a:rPr>
              <a:t>Kenya relies heavily on </a:t>
            </a:r>
            <a:r>
              <a:rPr lang="en-US" sz="2000" dirty="0">
                <a:latin typeface="Century Gothic" panose="020B0502020202020204" pitchFamily="34" charset="0"/>
              </a:rPr>
              <a:t>natural capital, which supports a variety of economic sectors including energy, forests, water, fisheries, tourism and other </a:t>
            </a:r>
            <a:r>
              <a:rPr lang="en-US" sz="2000" dirty="0" smtClean="0">
                <a:latin typeface="Century Gothic" panose="020B0502020202020204" pitchFamily="34" charset="0"/>
              </a:rPr>
              <a:t>sectors</a:t>
            </a:r>
          </a:p>
          <a:p>
            <a:r>
              <a:rPr lang="en-US" sz="2000" dirty="0" smtClean="0">
                <a:latin typeface="Century Gothic" panose="020B0502020202020204" pitchFamily="34" charset="0"/>
              </a:rPr>
              <a:t>Lack of an integrated framework for compilation of environment data that can inform policy design. </a:t>
            </a:r>
          </a:p>
          <a:p>
            <a:r>
              <a:rPr lang="en-US" sz="2000" dirty="0" smtClean="0">
                <a:latin typeface="Century Gothic" panose="020B0502020202020204" pitchFamily="34" charset="0"/>
              </a:rPr>
              <a:t>Current framework for compilation of environment statistics does not provide for linking interactions among sectors and the impact these sector activities have on the others</a:t>
            </a:r>
            <a:endParaRPr lang="en-ZA" sz="2000" dirty="0">
              <a:latin typeface="Century Gothic" panose="020B0502020202020204" pitchFamily="34" charset="0"/>
            </a:endParaRPr>
          </a:p>
        </p:txBody>
      </p:sp>
    </p:spTree>
    <p:extLst>
      <p:ext uri="{BB962C8B-B14F-4D97-AF65-F5344CB8AC3E}">
        <p14:creationId xmlns:p14="http://schemas.microsoft.com/office/powerpoint/2010/main" val="26391881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4C24E2-4DE3-429F-B307-52C82CD21BCF}"/>
              </a:ext>
            </a:extLst>
          </p:cNvPr>
          <p:cNvSpPr>
            <a:spLocks noGrp="1"/>
          </p:cNvSpPr>
          <p:nvPr>
            <p:ph type="title"/>
          </p:nvPr>
        </p:nvSpPr>
        <p:spPr/>
        <p:txBody>
          <a:bodyPr>
            <a:normAutofit/>
          </a:bodyPr>
          <a:lstStyle/>
          <a:p>
            <a:r>
              <a:rPr lang="en-US" dirty="0">
                <a:latin typeface="Century Gothic" panose="020B0502020202020204" pitchFamily="34" charset="0"/>
              </a:rPr>
              <a:t>History of Environmental Economic Accounting in Kenya</a:t>
            </a:r>
            <a:endParaRPr lang="en-ZA"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xmlns="" id="{82BAC272-B3AA-4777-910B-FEC70D196638}"/>
              </a:ext>
            </a:extLst>
          </p:cNvPr>
          <p:cNvSpPr>
            <a:spLocks noGrp="1"/>
          </p:cNvSpPr>
          <p:nvPr>
            <p:ph idx="1"/>
          </p:nvPr>
        </p:nvSpPr>
        <p:spPr>
          <a:xfrm>
            <a:off x="838200" y="1825625"/>
            <a:ext cx="11035352" cy="4351338"/>
          </a:xfrm>
        </p:spPr>
        <p:txBody>
          <a:bodyPr>
            <a:normAutofit fontScale="92500" lnSpcReduction="10000"/>
          </a:bodyPr>
          <a:lstStyle/>
          <a:p>
            <a:pPr algn="just"/>
            <a:r>
              <a:rPr lang="en-US" dirty="0" smtClean="0">
                <a:latin typeface="Century Gothic" panose="020B0502020202020204" pitchFamily="34" charset="0"/>
              </a:rPr>
              <a:t>KNBS has been collecting and disseminating environmental data on water, energy, forestry </a:t>
            </a:r>
            <a:r>
              <a:rPr lang="en-US" dirty="0" err="1" smtClean="0">
                <a:latin typeface="Century Gothic" panose="020B0502020202020204" pitchFamily="34" charset="0"/>
              </a:rPr>
              <a:t>etc</a:t>
            </a:r>
            <a:r>
              <a:rPr lang="en-US" dirty="0" smtClean="0">
                <a:latin typeface="Century Gothic" panose="020B0502020202020204" pitchFamily="34" charset="0"/>
              </a:rPr>
              <a:t> through Economic Survey and statistical abstract publications and other high frequency releases</a:t>
            </a:r>
          </a:p>
          <a:p>
            <a:pPr marL="0" indent="0" algn="just">
              <a:buNone/>
            </a:pPr>
            <a:endParaRPr lang="en-US" dirty="0" smtClean="0">
              <a:latin typeface="Century Gothic" panose="020B0502020202020204" pitchFamily="34" charset="0"/>
            </a:endParaRPr>
          </a:p>
          <a:p>
            <a:pPr algn="just"/>
            <a:r>
              <a:rPr lang="en-US" dirty="0" smtClean="0">
                <a:latin typeface="Century Gothic" panose="020B0502020202020204" pitchFamily="34" charset="0"/>
              </a:rPr>
              <a:t>KNBS is currently working on a framework of improving environment statistics under the KNBS/Statistics Sweden Statistical collaboration project- environment component</a:t>
            </a:r>
          </a:p>
          <a:p>
            <a:pPr marL="0" indent="0" algn="just">
              <a:buNone/>
            </a:pPr>
            <a:endParaRPr lang="en-US" dirty="0" smtClean="0">
              <a:latin typeface="Century Gothic" panose="020B0502020202020204" pitchFamily="34" charset="0"/>
            </a:endParaRPr>
          </a:p>
          <a:p>
            <a:pPr algn="just"/>
            <a:r>
              <a:rPr lang="en-US" dirty="0">
                <a:latin typeface="Century Gothic" panose="020B0502020202020204" pitchFamily="34" charset="0"/>
              </a:rPr>
              <a:t>KNBS </a:t>
            </a:r>
            <a:r>
              <a:rPr lang="en-US" dirty="0" smtClean="0">
                <a:latin typeface="Century Gothic" panose="020B0502020202020204" pitchFamily="34" charset="0"/>
              </a:rPr>
              <a:t>uses Framework for Development of Environment Statistics (FDES) </a:t>
            </a:r>
            <a:r>
              <a:rPr lang="en-US" dirty="0">
                <a:latin typeface="Century Gothic" panose="020B0502020202020204" pitchFamily="34" charset="0"/>
              </a:rPr>
              <a:t>2013 which structures environment statistics into Components, Subcomponents, Topics and Statistics </a:t>
            </a:r>
          </a:p>
          <a:p>
            <a:pPr marL="0" indent="0">
              <a:buNone/>
            </a:pPr>
            <a:endParaRPr lang="en-US" dirty="0" smtClean="0">
              <a:latin typeface="Century Gothic" panose="020B0502020202020204" pitchFamily="34" charset="0"/>
            </a:endParaRPr>
          </a:p>
        </p:txBody>
      </p:sp>
    </p:spTree>
    <p:extLst>
      <p:ext uri="{BB962C8B-B14F-4D97-AF65-F5344CB8AC3E}">
        <p14:creationId xmlns:p14="http://schemas.microsoft.com/office/powerpoint/2010/main" val="27794767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4C24E2-4DE3-429F-B307-52C82CD21BCF}"/>
              </a:ext>
            </a:extLst>
          </p:cNvPr>
          <p:cNvSpPr>
            <a:spLocks noGrp="1"/>
          </p:cNvSpPr>
          <p:nvPr>
            <p:ph type="title"/>
          </p:nvPr>
        </p:nvSpPr>
        <p:spPr>
          <a:xfrm>
            <a:off x="627797" y="365125"/>
            <a:ext cx="10726003" cy="1325563"/>
          </a:xfrm>
        </p:spPr>
        <p:txBody>
          <a:bodyPr>
            <a:normAutofit/>
          </a:bodyPr>
          <a:lstStyle/>
          <a:p>
            <a:r>
              <a:rPr lang="en-US" dirty="0">
                <a:latin typeface="Century Gothic" panose="020B0502020202020204" pitchFamily="34" charset="0"/>
              </a:rPr>
              <a:t>History of Environmental Economic Accounting in Kenya</a:t>
            </a:r>
            <a:endParaRPr lang="en-ZA"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xmlns="" id="{82BAC272-B3AA-4777-910B-FEC70D196638}"/>
              </a:ext>
            </a:extLst>
          </p:cNvPr>
          <p:cNvSpPr>
            <a:spLocks noGrp="1"/>
          </p:cNvSpPr>
          <p:nvPr>
            <p:ph idx="1"/>
          </p:nvPr>
        </p:nvSpPr>
        <p:spPr>
          <a:xfrm>
            <a:off x="532263" y="1825625"/>
            <a:ext cx="10821537" cy="4351338"/>
          </a:xfrm>
        </p:spPr>
        <p:txBody>
          <a:bodyPr>
            <a:normAutofit fontScale="92500" lnSpcReduction="10000"/>
          </a:bodyPr>
          <a:lstStyle/>
          <a:p>
            <a:pPr marL="0" indent="0">
              <a:buNone/>
            </a:pPr>
            <a:endParaRPr lang="en-US" dirty="0" smtClean="0">
              <a:latin typeface="Century Gothic" panose="020B0502020202020204" pitchFamily="34" charset="0"/>
            </a:endParaRPr>
          </a:p>
          <a:p>
            <a:pPr algn="just"/>
            <a:r>
              <a:rPr lang="en-US" dirty="0">
                <a:latin typeface="Century Gothic" panose="020B0502020202020204" pitchFamily="34" charset="0"/>
              </a:rPr>
              <a:t>However, the data has not been integrated as structured in SEEA, rather a </a:t>
            </a:r>
            <a:r>
              <a:rPr lang="en-US" b="1" dirty="0">
                <a:latin typeface="Century Gothic" panose="020B0502020202020204" pitchFamily="34" charset="0"/>
              </a:rPr>
              <a:t>silo approach </a:t>
            </a:r>
            <a:r>
              <a:rPr lang="en-US" dirty="0">
                <a:latin typeface="Century Gothic" panose="020B0502020202020204" pitchFamily="34" charset="0"/>
              </a:rPr>
              <a:t>for each sector has been </a:t>
            </a:r>
            <a:r>
              <a:rPr lang="en-US" dirty="0" smtClean="0">
                <a:latin typeface="Century Gothic" panose="020B0502020202020204" pitchFamily="34" charset="0"/>
              </a:rPr>
              <a:t>applied. </a:t>
            </a:r>
            <a:r>
              <a:rPr lang="en-US" dirty="0">
                <a:latin typeface="Century Gothic" panose="020B0502020202020204" pitchFamily="34" charset="0"/>
              </a:rPr>
              <a:t> </a:t>
            </a:r>
            <a:r>
              <a:rPr lang="en-US" dirty="0" smtClean="0">
                <a:latin typeface="Century Gothic" panose="020B0502020202020204" pitchFamily="34" charset="0"/>
              </a:rPr>
              <a:t>Data on physical flows is also not captured according to the SEEA framework</a:t>
            </a:r>
          </a:p>
          <a:p>
            <a:pPr algn="just"/>
            <a:endParaRPr lang="en-US" dirty="0">
              <a:latin typeface="Century Gothic" panose="020B0502020202020204" pitchFamily="34" charset="0"/>
            </a:endParaRPr>
          </a:p>
          <a:p>
            <a:pPr algn="just"/>
            <a:r>
              <a:rPr lang="en-US" dirty="0" smtClean="0">
                <a:latin typeface="Century Gothic" panose="020B0502020202020204" pitchFamily="34" charset="0"/>
              </a:rPr>
              <a:t>In 2009, different </a:t>
            </a:r>
            <a:r>
              <a:rPr lang="en-US" dirty="0">
                <a:latin typeface="Century Gothic" panose="020B0502020202020204" pitchFamily="34" charset="0"/>
              </a:rPr>
              <a:t>government agencies, UNEP and FAO </a:t>
            </a:r>
            <a:r>
              <a:rPr lang="en-US" dirty="0" smtClean="0">
                <a:latin typeface="Century Gothic" panose="020B0502020202020204" pitchFamily="34" charset="0"/>
              </a:rPr>
              <a:t>developed a forest account for Kenya </a:t>
            </a:r>
          </a:p>
          <a:p>
            <a:pPr algn="just"/>
            <a:endParaRPr lang="en-US" dirty="0">
              <a:latin typeface="Century Gothic" panose="020B0502020202020204" pitchFamily="34" charset="0"/>
            </a:endParaRPr>
          </a:p>
          <a:p>
            <a:pPr algn="just"/>
            <a:r>
              <a:rPr lang="en-US" dirty="0" smtClean="0">
                <a:latin typeface="Century Gothic" panose="020B0502020202020204" pitchFamily="34" charset="0"/>
              </a:rPr>
              <a:t>In </a:t>
            </a:r>
            <a:r>
              <a:rPr lang="en-US" dirty="0">
                <a:latin typeface="Century Gothic" panose="020B0502020202020204" pitchFamily="34" charset="0"/>
              </a:rPr>
              <a:t>2013, KNBS lead the development of a proto-type Forest SEEA and forest ecosystem services analysis for Kenya. </a:t>
            </a:r>
            <a:endParaRPr lang="en-US" dirty="0" smtClean="0">
              <a:latin typeface="Century Gothic" panose="020B0502020202020204" pitchFamily="34" charset="0"/>
            </a:endParaRPr>
          </a:p>
          <a:p>
            <a:pPr marL="0" indent="0" algn="just">
              <a:buNone/>
            </a:pPr>
            <a:endParaRPr lang="en-US" dirty="0">
              <a:latin typeface="Century Gothic" panose="020B0502020202020204" pitchFamily="34" charset="0"/>
            </a:endParaRPr>
          </a:p>
          <a:p>
            <a:endParaRPr lang="en-US" dirty="0">
              <a:latin typeface="Century Gothic" panose="020B0502020202020204" pitchFamily="34" charset="0"/>
            </a:endParaRPr>
          </a:p>
        </p:txBody>
      </p:sp>
    </p:spTree>
    <p:extLst>
      <p:ext uri="{BB962C8B-B14F-4D97-AF65-F5344CB8AC3E}">
        <p14:creationId xmlns:p14="http://schemas.microsoft.com/office/powerpoint/2010/main" val="107372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EA9D20-0938-45C0-8AA3-A65286D14C49}"/>
              </a:ext>
            </a:extLst>
          </p:cNvPr>
          <p:cNvSpPr>
            <a:spLocks noGrp="1"/>
          </p:cNvSpPr>
          <p:nvPr>
            <p:ph type="title"/>
          </p:nvPr>
        </p:nvSpPr>
        <p:spPr>
          <a:xfrm>
            <a:off x="715370" y="242295"/>
            <a:ext cx="10515600" cy="1325563"/>
          </a:xfrm>
        </p:spPr>
        <p:txBody>
          <a:bodyPr/>
          <a:lstStyle/>
          <a:p>
            <a:r>
              <a:rPr lang="en-US" dirty="0">
                <a:latin typeface="Century Gothic" panose="020B0502020202020204" pitchFamily="34" charset="0"/>
              </a:rPr>
              <a:t>Policy </a:t>
            </a:r>
            <a:r>
              <a:rPr lang="en-US" dirty="0" smtClean="0">
                <a:latin typeface="Century Gothic" panose="020B0502020202020204" pitchFamily="34" charset="0"/>
              </a:rPr>
              <a:t>Environment</a:t>
            </a:r>
            <a:endParaRPr lang="en-ZA"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xmlns="" id="{84624E6B-E5C1-42D5-874A-E7A2E2C3D854}"/>
              </a:ext>
            </a:extLst>
          </p:cNvPr>
          <p:cNvSpPr>
            <a:spLocks noGrp="1"/>
          </p:cNvSpPr>
          <p:nvPr>
            <p:ph idx="1"/>
          </p:nvPr>
        </p:nvSpPr>
        <p:spPr>
          <a:xfrm>
            <a:off x="838200" y="1825625"/>
            <a:ext cx="10707806" cy="4560758"/>
          </a:xfrm>
        </p:spPr>
        <p:txBody>
          <a:bodyPr>
            <a:normAutofit lnSpcReduction="10000"/>
          </a:bodyPr>
          <a:lstStyle/>
          <a:p>
            <a:pPr algn="just"/>
            <a:r>
              <a:rPr lang="en-US" dirty="0" smtClean="0">
                <a:latin typeface="Century Gothic" panose="020B0502020202020204" pitchFamily="34" charset="0"/>
              </a:rPr>
              <a:t>SEEA is being developed in an environment of different national and sectoral policies and legislation touching on the environment but which are not integrated. </a:t>
            </a:r>
          </a:p>
          <a:p>
            <a:pPr marL="0" indent="0" algn="just">
              <a:buNone/>
            </a:pPr>
            <a:endParaRPr lang="en-US" dirty="0" smtClean="0">
              <a:latin typeface="Century Gothic" panose="020B0502020202020204" pitchFamily="34" charset="0"/>
            </a:endParaRPr>
          </a:p>
          <a:p>
            <a:pPr algn="just"/>
            <a:r>
              <a:rPr lang="en-US" dirty="0" smtClean="0">
                <a:latin typeface="Century Gothic" panose="020B0502020202020204" pitchFamily="34" charset="0"/>
              </a:rPr>
              <a:t>There are also Multilateral Environment Agreements (</a:t>
            </a:r>
            <a:r>
              <a:rPr lang="en-US" b="1" dirty="0" smtClean="0">
                <a:latin typeface="Century Gothic" panose="020B0502020202020204" pitchFamily="34" charset="0"/>
              </a:rPr>
              <a:t>MEAs)</a:t>
            </a:r>
            <a:r>
              <a:rPr lang="en-US" dirty="0" smtClean="0">
                <a:latin typeface="Century Gothic" panose="020B0502020202020204" pitchFamily="34" charset="0"/>
              </a:rPr>
              <a:t> at the global level which influence environmental regulation in Kenya- Ratification of SDGs by UNGA</a:t>
            </a:r>
          </a:p>
          <a:p>
            <a:pPr algn="just"/>
            <a:endParaRPr lang="en-US" dirty="0">
              <a:latin typeface="Century Gothic" panose="020B0502020202020204" pitchFamily="34" charset="0"/>
              <a:ea typeface="MS PGothic" charset="0"/>
            </a:endParaRPr>
          </a:p>
          <a:p>
            <a:pPr algn="just"/>
            <a:r>
              <a:rPr lang="en-US" dirty="0" smtClean="0">
                <a:latin typeface="Century Gothic" panose="020B0502020202020204" pitchFamily="34" charset="0"/>
                <a:ea typeface="MS PGothic" charset="0"/>
              </a:rPr>
              <a:t>Development of SEEA will be critical in informing implementation of these policies, legislation, plans and strategies.</a:t>
            </a:r>
            <a:endParaRPr lang="nl-NL" dirty="0">
              <a:latin typeface="Century Gothic" panose="020B0502020202020204" pitchFamily="34" charset="0"/>
              <a:ea typeface="MS PGothic" charset="0"/>
            </a:endParaRPr>
          </a:p>
          <a:p>
            <a:pPr marL="457200" lvl="1" indent="0">
              <a:buNone/>
            </a:pPr>
            <a:endParaRPr lang="en-ZA" dirty="0">
              <a:latin typeface="Century Gothic" panose="020B0502020202020204" pitchFamily="34" charset="0"/>
            </a:endParaRPr>
          </a:p>
        </p:txBody>
      </p:sp>
    </p:spTree>
    <p:extLst>
      <p:ext uri="{BB962C8B-B14F-4D97-AF65-F5344CB8AC3E}">
        <p14:creationId xmlns:p14="http://schemas.microsoft.com/office/powerpoint/2010/main" val="14725571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EA9D20-0938-45C0-8AA3-A65286D14C49}"/>
              </a:ext>
            </a:extLst>
          </p:cNvPr>
          <p:cNvSpPr>
            <a:spLocks noGrp="1"/>
          </p:cNvSpPr>
          <p:nvPr>
            <p:ph type="title"/>
          </p:nvPr>
        </p:nvSpPr>
        <p:spPr>
          <a:xfrm>
            <a:off x="838200" y="365126"/>
            <a:ext cx="10515600" cy="1189418"/>
          </a:xfrm>
        </p:spPr>
        <p:txBody>
          <a:bodyPr/>
          <a:lstStyle/>
          <a:p>
            <a:r>
              <a:rPr lang="en-US" dirty="0">
                <a:latin typeface="Century Gothic" panose="020B0502020202020204" pitchFamily="34" charset="0"/>
              </a:rPr>
              <a:t>Policy </a:t>
            </a:r>
            <a:r>
              <a:rPr lang="en-US" dirty="0" smtClean="0">
                <a:latin typeface="Century Gothic" panose="020B0502020202020204" pitchFamily="34" charset="0"/>
              </a:rPr>
              <a:t>Environment</a:t>
            </a:r>
            <a:endParaRPr lang="en-ZA"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xmlns="" id="{84624E6B-E5C1-42D5-874A-E7A2E2C3D854}"/>
              </a:ext>
            </a:extLst>
          </p:cNvPr>
          <p:cNvSpPr>
            <a:spLocks noGrp="1"/>
          </p:cNvSpPr>
          <p:nvPr>
            <p:ph idx="1"/>
          </p:nvPr>
        </p:nvSpPr>
        <p:spPr>
          <a:xfrm>
            <a:off x="838200" y="1554543"/>
            <a:ext cx="10515600" cy="4831840"/>
          </a:xfrm>
        </p:spPr>
        <p:txBody>
          <a:bodyPr>
            <a:normAutofit/>
          </a:bodyPr>
          <a:lstStyle/>
          <a:p>
            <a:pPr algn="just"/>
            <a:r>
              <a:rPr lang="en-US" dirty="0">
                <a:latin typeface="Century Gothic" panose="020B0502020202020204" pitchFamily="34" charset="0"/>
              </a:rPr>
              <a:t>Environment </a:t>
            </a:r>
            <a:r>
              <a:rPr lang="en-US" dirty="0" smtClean="0">
                <a:latin typeface="Century Gothic" panose="020B0502020202020204" pitchFamily="34" charset="0"/>
              </a:rPr>
              <a:t>and Natural Resources </a:t>
            </a:r>
            <a:r>
              <a:rPr lang="en-US" dirty="0">
                <a:latin typeface="Century Gothic" panose="020B0502020202020204" pitchFamily="34" charset="0"/>
              </a:rPr>
              <a:t>issues </a:t>
            </a:r>
            <a:r>
              <a:rPr lang="en-US" dirty="0" smtClean="0">
                <a:latin typeface="Century Gothic" panose="020B0502020202020204" pitchFamily="34" charset="0"/>
              </a:rPr>
              <a:t>are provided for in the </a:t>
            </a:r>
            <a:r>
              <a:rPr lang="en-US" dirty="0">
                <a:latin typeface="Century Gothic" panose="020B0502020202020204" pitchFamily="34" charset="0"/>
              </a:rPr>
              <a:t>constitution of </a:t>
            </a:r>
            <a:r>
              <a:rPr lang="en-US" dirty="0" smtClean="0">
                <a:latin typeface="Century Gothic" panose="020B0502020202020204" pitchFamily="34" charset="0"/>
              </a:rPr>
              <a:t>Kenya, </a:t>
            </a:r>
            <a:r>
              <a:rPr lang="en-US" dirty="0">
                <a:latin typeface="Century Gothic" panose="020B0502020202020204" pitchFamily="34" charset="0"/>
              </a:rPr>
              <a:t>2010 </a:t>
            </a:r>
            <a:r>
              <a:rPr lang="en-US" dirty="0" smtClean="0">
                <a:latin typeface="Century Gothic" panose="020B0502020202020204" pitchFamily="34" charset="0"/>
              </a:rPr>
              <a:t>in Chapter 5, Part 2</a:t>
            </a:r>
          </a:p>
          <a:p>
            <a:pPr lvl="1" algn="just"/>
            <a:r>
              <a:rPr lang="en-US" dirty="0" smtClean="0">
                <a:latin typeface="Century Gothic" panose="020B0502020202020204" pitchFamily="34" charset="0"/>
              </a:rPr>
              <a:t>Obligations </a:t>
            </a:r>
            <a:r>
              <a:rPr lang="en-US" dirty="0">
                <a:latin typeface="Century Gothic" panose="020B0502020202020204" pitchFamily="34" charset="0"/>
              </a:rPr>
              <a:t>in respect of the </a:t>
            </a:r>
            <a:r>
              <a:rPr lang="en-US" dirty="0" smtClean="0">
                <a:latin typeface="Century Gothic" panose="020B0502020202020204" pitchFamily="34" charset="0"/>
              </a:rPr>
              <a:t>environment: </a:t>
            </a:r>
            <a:r>
              <a:rPr lang="en-US" dirty="0">
                <a:latin typeface="Century Gothic" panose="020B0502020202020204" pitchFamily="34" charset="0"/>
              </a:rPr>
              <a:t>Article 69(1) and 69(2</a:t>
            </a:r>
            <a:r>
              <a:rPr lang="en-US" dirty="0" smtClean="0">
                <a:latin typeface="Century Gothic" panose="020B0502020202020204" pitchFamily="34" charset="0"/>
              </a:rPr>
              <a:t>)</a:t>
            </a:r>
          </a:p>
          <a:p>
            <a:pPr lvl="1" algn="just"/>
            <a:endParaRPr lang="en-US" dirty="0" smtClean="0">
              <a:latin typeface="Century Gothic" panose="020B0502020202020204" pitchFamily="34" charset="0"/>
            </a:endParaRPr>
          </a:p>
          <a:p>
            <a:pPr algn="just"/>
            <a:r>
              <a:rPr lang="en-US" dirty="0" smtClean="0">
                <a:latin typeface="Century Gothic" panose="020B0502020202020204" pitchFamily="34" charset="0"/>
              </a:rPr>
              <a:t>Environmental policies, legislation and plans supporting the environment include</a:t>
            </a:r>
          </a:p>
          <a:p>
            <a:pPr lvl="3" algn="just"/>
            <a:r>
              <a:rPr lang="en-US" sz="2400" i="1" dirty="0">
                <a:latin typeface="Century Gothic" panose="020B0502020202020204" pitchFamily="34" charset="0"/>
              </a:rPr>
              <a:t>National environment Policy </a:t>
            </a:r>
            <a:r>
              <a:rPr lang="en-US" sz="2400" i="1" dirty="0" smtClean="0">
                <a:latin typeface="Century Gothic" panose="020B0502020202020204" pitchFamily="34" charset="0"/>
              </a:rPr>
              <a:t>2014</a:t>
            </a:r>
          </a:p>
          <a:p>
            <a:pPr lvl="3" algn="just"/>
            <a:r>
              <a:rPr lang="en-US" sz="2400" i="1" dirty="0">
                <a:latin typeface="Century Gothic" panose="020B0502020202020204" pitchFamily="34" charset="0"/>
              </a:rPr>
              <a:t>National Environment Action </a:t>
            </a:r>
            <a:r>
              <a:rPr lang="en-US" sz="2400" i="1" dirty="0" smtClean="0">
                <a:latin typeface="Century Gothic" panose="020B0502020202020204" pitchFamily="34" charset="0"/>
              </a:rPr>
              <a:t>Plan</a:t>
            </a:r>
          </a:p>
          <a:p>
            <a:pPr lvl="3" algn="just"/>
            <a:r>
              <a:rPr lang="en-US" sz="2400" i="1" dirty="0">
                <a:latin typeface="Century Gothic" panose="020B0502020202020204" pitchFamily="34" charset="0"/>
              </a:rPr>
              <a:t>The Environmental Management and Co-ordination (Amendment) Act 2015</a:t>
            </a:r>
            <a:r>
              <a:rPr lang="en-US" sz="2400" dirty="0">
                <a:latin typeface="Century Gothic" panose="020B0502020202020204" pitchFamily="34" charset="0"/>
              </a:rPr>
              <a:t> </a:t>
            </a:r>
            <a:r>
              <a:rPr lang="en-US" sz="2400" dirty="0" smtClean="0">
                <a:latin typeface="Century Gothic" panose="020B0502020202020204" pitchFamily="34" charset="0"/>
              </a:rPr>
              <a:t> </a:t>
            </a:r>
          </a:p>
          <a:p>
            <a:pPr lvl="3" algn="just"/>
            <a:r>
              <a:rPr lang="en-US" sz="2400" i="1" dirty="0">
                <a:latin typeface="Century Gothic" panose="020B0502020202020204" pitchFamily="34" charset="0"/>
              </a:rPr>
              <a:t>State of </a:t>
            </a:r>
            <a:r>
              <a:rPr lang="en-US" sz="2400" i="1" dirty="0" smtClean="0">
                <a:latin typeface="Century Gothic" panose="020B0502020202020204" pitchFamily="34" charset="0"/>
              </a:rPr>
              <a:t>Environment</a:t>
            </a:r>
            <a:endParaRPr lang="en-ZA" sz="2400" dirty="0">
              <a:latin typeface="Century Gothic" panose="020B0502020202020204" pitchFamily="34" charset="0"/>
            </a:endParaRPr>
          </a:p>
        </p:txBody>
      </p:sp>
    </p:spTree>
    <p:extLst>
      <p:ext uri="{BB962C8B-B14F-4D97-AF65-F5344CB8AC3E}">
        <p14:creationId xmlns:p14="http://schemas.microsoft.com/office/powerpoint/2010/main" val="12187148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EA9D20-0938-45C0-8AA3-A65286D14C49}"/>
              </a:ext>
            </a:extLst>
          </p:cNvPr>
          <p:cNvSpPr>
            <a:spLocks noGrp="1"/>
          </p:cNvSpPr>
          <p:nvPr>
            <p:ph type="title"/>
          </p:nvPr>
        </p:nvSpPr>
        <p:spPr/>
        <p:txBody>
          <a:bodyPr/>
          <a:lstStyle/>
          <a:p>
            <a:r>
              <a:rPr lang="en-US" dirty="0">
                <a:latin typeface="Century Gothic" panose="020B0502020202020204" pitchFamily="34" charset="0"/>
              </a:rPr>
              <a:t>Policy environment</a:t>
            </a:r>
            <a:endParaRPr lang="en-ZA"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xmlns="" id="{84624E6B-E5C1-42D5-874A-E7A2E2C3D854}"/>
              </a:ext>
            </a:extLst>
          </p:cNvPr>
          <p:cNvSpPr>
            <a:spLocks noGrp="1"/>
          </p:cNvSpPr>
          <p:nvPr>
            <p:ph idx="1"/>
          </p:nvPr>
        </p:nvSpPr>
        <p:spPr>
          <a:xfrm>
            <a:off x="838200" y="1554543"/>
            <a:ext cx="10515600" cy="4831840"/>
          </a:xfrm>
        </p:spPr>
        <p:txBody>
          <a:bodyPr>
            <a:normAutofit lnSpcReduction="10000"/>
          </a:bodyPr>
          <a:lstStyle/>
          <a:p>
            <a:pPr algn="just"/>
            <a:r>
              <a:rPr lang="en-US" dirty="0" smtClean="0">
                <a:latin typeface="Century Gothic" panose="020B0502020202020204" pitchFamily="34" charset="0"/>
              </a:rPr>
              <a:t>National climate change documents include</a:t>
            </a:r>
          </a:p>
          <a:p>
            <a:pPr lvl="3" algn="just"/>
            <a:r>
              <a:rPr lang="en-US" sz="2400" i="1" dirty="0" smtClean="0">
                <a:latin typeface="Century Gothic" panose="020B0502020202020204" pitchFamily="34" charset="0"/>
              </a:rPr>
              <a:t>Draft </a:t>
            </a:r>
            <a:r>
              <a:rPr lang="en-US" sz="2400" i="1" dirty="0">
                <a:latin typeface="Century Gothic" panose="020B0502020202020204" pitchFamily="34" charset="0"/>
              </a:rPr>
              <a:t>Climate Change </a:t>
            </a:r>
            <a:r>
              <a:rPr lang="en-US" sz="2400" i="1" dirty="0" smtClean="0">
                <a:latin typeface="Century Gothic" panose="020B0502020202020204" pitchFamily="34" charset="0"/>
              </a:rPr>
              <a:t>Policy</a:t>
            </a:r>
          </a:p>
          <a:p>
            <a:pPr lvl="3" algn="just"/>
            <a:r>
              <a:rPr lang="en-US" sz="2400" i="1" dirty="0">
                <a:latin typeface="Century Gothic" panose="020B0502020202020204" pitchFamily="34" charset="0"/>
              </a:rPr>
              <a:t>Green Economy Strategy and Implementation </a:t>
            </a:r>
            <a:r>
              <a:rPr lang="en-US" sz="2400" i="1" dirty="0" err="1">
                <a:latin typeface="Century Gothic" panose="020B0502020202020204" pitchFamily="34" charset="0"/>
              </a:rPr>
              <a:t>Programme</a:t>
            </a:r>
            <a:r>
              <a:rPr lang="en-US" sz="2400" i="1" dirty="0">
                <a:latin typeface="Century Gothic" panose="020B0502020202020204" pitchFamily="34" charset="0"/>
              </a:rPr>
              <a:t> (GESIP</a:t>
            </a:r>
            <a:r>
              <a:rPr lang="en-US" sz="2400" i="1" dirty="0" smtClean="0">
                <a:latin typeface="Century Gothic" panose="020B0502020202020204" pitchFamily="34" charset="0"/>
              </a:rPr>
              <a:t>)</a:t>
            </a:r>
          </a:p>
          <a:p>
            <a:pPr lvl="3" algn="just"/>
            <a:r>
              <a:rPr lang="en-US" sz="2400" i="1" dirty="0">
                <a:latin typeface="Century Gothic" panose="020B0502020202020204" pitchFamily="34" charset="0"/>
              </a:rPr>
              <a:t>National Climate Change Response Strategy (NCCRS) </a:t>
            </a:r>
            <a:r>
              <a:rPr lang="en-US" sz="2400" i="1" dirty="0" smtClean="0">
                <a:latin typeface="Century Gothic" panose="020B0502020202020204" pitchFamily="34" charset="0"/>
              </a:rPr>
              <a:t>2010</a:t>
            </a:r>
          </a:p>
          <a:p>
            <a:pPr lvl="3"/>
            <a:r>
              <a:rPr lang="en-US" sz="2400" i="1" dirty="0">
                <a:latin typeface="Century Gothic" panose="020B0502020202020204" pitchFamily="34" charset="0"/>
              </a:rPr>
              <a:t>National Climate Change Action Plan (NCCAP)</a:t>
            </a:r>
            <a:r>
              <a:rPr lang="en-US" sz="2400" dirty="0">
                <a:latin typeface="Century Gothic" panose="020B0502020202020204" pitchFamily="34" charset="0"/>
              </a:rPr>
              <a:t>: </a:t>
            </a:r>
          </a:p>
          <a:p>
            <a:pPr lvl="3"/>
            <a:r>
              <a:rPr lang="en-US" sz="2400" i="1" dirty="0">
                <a:latin typeface="Century Gothic" panose="020B0502020202020204" pitchFamily="34" charset="0"/>
              </a:rPr>
              <a:t>National Adaptation Plan (NAP) 2015-2030</a:t>
            </a:r>
            <a:endParaRPr lang="en-US" sz="2400" dirty="0">
              <a:latin typeface="Century Gothic" panose="020B0502020202020204" pitchFamily="34" charset="0"/>
            </a:endParaRPr>
          </a:p>
          <a:p>
            <a:pPr lvl="3" algn="just"/>
            <a:r>
              <a:rPr lang="en-US" sz="2400" i="1" dirty="0" smtClean="0">
                <a:latin typeface="Century Gothic" panose="020B0502020202020204" pitchFamily="34" charset="0"/>
              </a:rPr>
              <a:t>Intended </a:t>
            </a:r>
            <a:r>
              <a:rPr lang="en-US" sz="2400" i="1" dirty="0">
                <a:latin typeface="Century Gothic" panose="020B0502020202020204" pitchFamily="34" charset="0"/>
              </a:rPr>
              <a:t>Nationally Determined Contribution</a:t>
            </a:r>
            <a:r>
              <a:rPr lang="en-US" sz="2400" dirty="0">
                <a:latin typeface="Century Gothic" panose="020B0502020202020204" pitchFamily="34" charset="0"/>
              </a:rPr>
              <a:t> </a:t>
            </a:r>
            <a:r>
              <a:rPr lang="en-US" sz="2400" dirty="0" smtClean="0">
                <a:latin typeface="Century Gothic" panose="020B0502020202020204" pitchFamily="34" charset="0"/>
              </a:rPr>
              <a:t> </a:t>
            </a:r>
          </a:p>
          <a:p>
            <a:pPr algn="just"/>
            <a:endParaRPr lang="en-US" dirty="0" smtClean="0">
              <a:latin typeface="Century Gothic" panose="020B0502020202020204" pitchFamily="34" charset="0"/>
            </a:endParaRPr>
          </a:p>
          <a:p>
            <a:pPr algn="just"/>
            <a:r>
              <a:rPr lang="en-US" dirty="0" smtClean="0">
                <a:latin typeface="Century Gothic" panose="020B0502020202020204" pitchFamily="34" charset="0"/>
              </a:rPr>
              <a:t>National </a:t>
            </a:r>
            <a:r>
              <a:rPr lang="en-US" dirty="0">
                <a:latin typeface="Century Gothic" panose="020B0502020202020204" pitchFamily="34" charset="0"/>
              </a:rPr>
              <a:t>climate change </a:t>
            </a:r>
            <a:r>
              <a:rPr lang="en-US" dirty="0" smtClean="0">
                <a:latin typeface="Century Gothic" panose="020B0502020202020204" pitchFamily="34" charset="0"/>
              </a:rPr>
              <a:t>and environmental policies and legislation are supported by MEAs</a:t>
            </a:r>
            <a:endParaRPr lang="en-US" dirty="0">
              <a:latin typeface="Century Gothic" panose="020B0502020202020204" pitchFamily="34" charset="0"/>
            </a:endParaRPr>
          </a:p>
          <a:p>
            <a:pPr lvl="3" algn="just"/>
            <a:endParaRPr lang="en-ZA" sz="2400" dirty="0">
              <a:latin typeface="Century Gothic" panose="020B0502020202020204" pitchFamily="34" charset="0"/>
            </a:endParaRPr>
          </a:p>
        </p:txBody>
      </p:sp>
    </p:spTree>
    <p:extLst>
      <p:ext uri="{BB962C8B-B14F-4D97-AF65-F5344CB8AC3E}">
        <p14:creationId xmlns:p14="http://schemas.microsoft.com/office/powerpoint/2010/main" val="5309286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EA9D20-0938-45C0-8AA3-A65286D14C49}"/>
              </a:ext>
            </a:extLst>
          </p:cNvPr>
          <p:cNvSpPr>
            <a:spLocks noGrp="1"/>
          </p:cNvSpPr>
          <p:nvPr>
            <p:ph type="title"/>
          </p:nvPr>
        </p:nvSpPr>
        <p:spPr/>
        <p:txBody>
          <a:bodyPr/>
          <a:lstStyle/>
          <a:p>
            <a:r>
              <a:rPr lang="en-US" dirty="0">
                <a:latin typeface="Century Gothic" panose="020B0502020202020204" pitchFamily="34" charset="0"/>
              </a:rPr>
              <a:t>Policy environment</a:t>
            </a:r>
            <a:endParaRPr lang="en-ZA"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xmlns="" id="{84624E6B-E5C1-42D5-874A-E7A2E2C3D854}"/>
              </a:ext>
            </a:extLst>
          </p:cNvPr>
          <p:cNvSpPr>
            <a:spLocks noGrp="1"/>
          </p:cNvSpPr>
          <p:nvPr>
            <p:ph idx="1"/>
          </p:nvPr>
        </p:nvSpPr>
        <p:spPr>
          <a:xfrm>
            <a:off x="838200" y="1554543"/>
            <a:ext cx="10515600" cy="4831840"/>
          </a:xfrm>
        </p:spPr>
        <p:txBody>
          <a:bodyPr>
            <a:normAutofit fontScale="92500" lnSpcReduction="10000"/>
          </a:bodyPr>
          <a:lstStyle/>
          <a:p>
            <a:pPr algn="just"/>
            <a:r>
              <a:rPr lang="en-US" dirty="0" smtClean="0">
                <a:latin typeface="Century Gothic" panose="020B0502020202020204" pitchFamily="34" charset="0"/>
              </a:rPr>
              <a:t>Some of the MEAs and other commitments</a:t>
            </a:r>
          </a:p>
          <a:p>
            <a:pPr lvl="3" algn="just"/>
            <a:r>
              <a:rPr lang="en-US" sz="2400" i="1" dirty="0" smtClean="0">
                <a:latin typeface="Century Gothic" panose="020B0502020202020204" pitchFamily="34" charset="0"/>
              </a:rPr>
              <a:t>The </a:t>
            </a:r>
            <a:r>
              <a:rPr lang="en-US" sz="2400" i="1" dirty="0">
                <a:latin typeface="Century Gothic" panose="020B0502020202020204" pitchFamily="34" charset="0"/>
              </a:rPr>
              <a:t>Convention on Biological Diversity</a:t>
            </a:r>
            <a:r>
              <a:rPr lang="en-US" sz="2400" dirty="0">
                <a:latin typeface="Century Gothic" panose="020B0502020202020204" pitchFamily="34" charset="0"/>
              </a:rPr>
              <a:t> </a:t>
            </a:r>
            <a:r>
              <a:rPr lang="en-US" sz="2400" dirty="0" smtClean="0">
                <a:latin typeface="Century Gothic" panose="020B0502020202020204" pitchFamily="34" charset="0"/>
              </a:rPr>
              <a:t>and Aichi Targets 2020</a:t>
            </a:r>
            <a:endParaRPr lang="en-US" dirty="0" smtClean="0">
              <a:latin typeface="Century Gothic" panose="020B0502020202020204" pitchFamily="34" charset="0"/>
            </a:endParaRPr>
          </a:p>
          <a:p>
            <a:pPr lvl="3" algn="just"/>
            <a:r>
              <a:rPr lang="en-US" sz="2400" i="1" dirty="0">
                <a:latin typeface="Century Gothic" panose="020B0502020202020204" pitchFamily="34" charset="0"/>
              </a:rPr>
              <a:t>United Nations Framework Convention on Climate Change (UNFCCC)</a:t>
            </a:r>
            <a:r>
              <a:rPr lang="en-US" sz="2400" dirty="0">
                <a:latin typeface="Century Gothic" panose="020B0502020202020204" pitchFamily="34" charset="0"/>
              </a:rPr>
              <a:t> </a:t>
            </a:r>
            <a:endParaRPr lang="en-US" sz="2400" dirty="0" smtClean="0">
              <a:latin typeface="Century Gothic" panose="020B0502020202020204" pitchFamily="34" charset="0"/>
            </a:endParaRPr>
          </a:p>
          <a:p>
            <a:pPr lvl="3" algn="just"/>
            <a:r>
              <a:rPr lang="en-US" sz="2400" i="1" dirty="0" smtClean="0">
                <a:latin typeface="Century Gothic" panose="020B0502020202020204" pitchFamily="34" charset="0"/>
              </a:rPr>
              <a:t>Sustainable </a:t>
            </a:r>
            <a:r>
              <a:rPr lang="en-US" sz="2400" i="1" dirty="0">
                <a:latin typeface="Century Gothic" panose="020B0502020202020204" pitchFamily="34" charset="0"/>
              </a:rPr>
              <a:t>Development Goals </a:t>
            </a:r>
            <a:r>
              <a:rPr lang="en-US" sz="2400" i="1" dirty="0" smtClean="0">
                <a:latin typeface="Century Gothic" panose="020B0502020202020204" pitchFamily="34" charset="0"/>
              </a:rPr>
              <a:t> </a:t>
            </a:r>
          </a:p>
          <a:p>
            <a:pPr lvl="3" algn="just"/>
            <a:r>
              <a:rPr lang="en-US" sz="2400" i="1" dirty="0" smtClean="0">
                <a:latin typeface="Century Gothic" panose="020B0502020202020204" pitchFamily="34" charset="0"/>
              </a:rPr>
              <a:t>Green Growth</a:t>
            </a:r>
          </a:p>
          <a:p>
            <a:pPr lvl="3" algn="just"/>
            <a:r>
              <a:rPr lang="en-US" sz="2400" i="1" dirty="0" smtClean="0">
                <a:latin typeface="Century Gothic" panose="020B0502020202020204" pitchFamily="34" charset="0"/>
              </a:rPr>
              <a:t>Gaborone Declaration</a:t>
            </a:r>
          </a:p>
          <a:p>
            <a:pPr marL="1371600" lvl="3" indent="0" algn="just">
              <a:buNone/>
            </a:pPr>
            <a:endParaRPr lang="en-US" sz="2400" i="1" dirty="0" smtClean="0">
              <a:latin typeface="Century Gothic" panose="020B0502020202020204" pitchFamily="34" charset="0"/>
            </a:endParaRPr>
          </a:p>
          <a:p>
            <a:pPr algn="just"/>
            <a:r>
              <a:rPr lang="en-US" dirty="0" smtClean="0">
                <a:latin typeface="Century Gothic" panose="020B0502020202020204" pitchFamily="34" charset="0"/>
              </a:rPr>
              <a:t>Given the MEAs and other international commitments, environmental policies and legislations, and climate change policies, strategies and plans, development of SEEA is expected to integrate the different initiatives to produce better environmental management</a:t>
            </a:r>
          </a:p>
          <a:p>
            <a:pPr algn="just"/>
            <a:endParaRPr lang="en-ZA" sz="3400" dirty="0">
              <a:latin typeface="Century Gothic" panose="020B0502020202020204" pitchFamily="34" charset="0"/>
            </a:endParaRPr>
          </a:p>
        </p:txBody>
      </p:sp>
    </p:spTree>
    <p:extLst>
      <p:ext uri="{BB962C8B-B14F-4D97-AF65-F5344CB8AC3E}">
        <p14:creationId xmlns:p14="http://schemas.microsoft.com/office/powerpoint/2010/main" val="36815008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38D31A-21D5-4C27-BA2E-4E3F81AD99C1}"/>
              </a:ext>
            </a:extLst>
          </p:cNvPr>
          <p:cNvSpPr>
            <a:spLocks noGrp="1"/>
          </p:cNvSpPr>
          <p:nvPr>
            <p:ph type="title"/>
          </p:nvPr>
        </p:nvSpPr>
        <p:spPr>
          <a:xfrm>
            <a:off x="838200" y="137629"/>
            <a:ext cx="10515600" cy="1325563"/>
          </a:xfrm>
        </p:spPr>
        <p:txBody>
          <a:bodyPr>
            <a:normAutofit/>
          </a:bodyPr>
          <a:lstStyle/>
          <a:p>
            <a:r>
              <a:rPr lang="en-US" dirty="0">
                <a:latin typeface="Century Gothic" panose="020B0502020202020204" pitchFamily="34" charset="0"/>
              </a:rPr>
              <a:t>Priority Environmental Economic Accounts for </a:t>
            </a:r>
            <a:r>
              <a:rPr lang="en-US" dirty="0" smtClean="0">
                <a:latin typeface="Century Gothic" panose="020B0502020202020204" pitchFamily="34" charset="0"/>
              </a:rPr>
              <a:t>Kenya: SEEA-Energy </a:t>
            </a:r>
            <a:endParaRPr lang="en-ZA" dirty="0">
              <a:latin typeface="Century Gothic" panose="020B0502020202020204" pitchFamily="34" charset="0"/>
            </a:endParaRPr>
          </a:p>
        </p:txBody>
      </p:sp>
      <p:sp>
        <p:nvSpPr>
          <p:cNvPr id="4" name="Rectangle 3"/>
          <p:cNvSpPr/>
          <p:nvPr/>
        </p:nvSpPr>
        <p:spPr>
          <a:xfrm>
            <a:off x="838200" y="1569526"/>
            <a:ext cx="10830636" cy="4647426"/>
          </a:xfrm>
          <a:prstGeom prst="rect">
            <a:avLst/>
          </a:prstGeom>
        </p:spPr>
        <p:txBody>
          <a:bodyPr wrap="square">
            <a:spAutoFit/>
          </a:bodyPr>
          <a:lstStyle/>
          <a:p>
            <a:pPr marL="285750" indent="-285750">
              <a:buFont typeface="Arial"/>
              <a:buChar char="•"/>
            </a:pPr>
            <a:r>
              <a:rPr lang="en-US" sz="2400" b="1" dirty="0" smtClean="0"/>
              <a:t>Why start with Energy Accounts?</a:t>
            </a:r>
          </a:p>
          <a:p>
            <a:pPr marL="285750" indent="-285750">
              <a:buFont typeface="Arial"/>
              <a:buChar char="•"/>
            </a:pPr>
            <a:r>
              <a:rPr lang="en-US" dirty="0" smtClean="0">
                <a:latin typeface="Century Gothic" panose="020B0502020202020204" pitchFamily="34" charset="0"/>
              </a:rPr>
              <a:t>Power </a:t>
            </a:r>
            <a:r>
              <a:rPr lang="en-US" dirty="0">
                <a:latin typeface="Century Gothic" panose="020B0502020202020204" pitchFamily="34" charset="0"/>
              </a:rPr>
              <a:t>supply has shifted from dependence on hydro-power to geothermal </a:t>
            </a:r>
            <a:r>
              <a:rPr lang="en-US" dirty="0" smtClean="0">
                <a:latin typeface="Century Gothic" panose="020B0502020202020204" pitchFamily="34" charset="0"/>
              </a:rPr>
              <a:t>sources</a:t>
            </a:r>
          </a:p>
          <a:p>
            <a:pPr marL="285750" indent="-285750">
              <a:buFont typeface="Arial"/>
              <a:buChar char="•"/>
            </a:pPr>
            <a:endParaRPr lang="en-US" dirty="0">
              <a:latin typeface="Century Gothic" panose="020B0502020202020204" pitchFamily="34" charset="0"/>
            </a:endParaRPr>
          </a:p>
          <a:p>
            <a:pPr marL="285750" indent="-285750">
              <a:buFont typeface="Arial"/>
              <a:buChar char="•"/>
            </a:pPr>
            <a:r>
              <a:rPr lang="en-US" dirty="0" smtClean="0">
                <a:latin typeface="Century Gothic" panose="020B0502020202020204" pitchFamily="34" charset="0"/>
              </a:rPr>
              <a:t>Private </a:t>
            </a:r>
            <a:r>
              <a:rPr lang="en-US" dirty="0">
                <a:latin typeface="Century Gothic" panose="020B0502020202020204" pitchFamily="34" charset="0"/>
              </a:rPr>
              <a:t>investment in renewable (mainly solar and wind energy) and non-renewable power generation.</a:t>
            </a:r>
          </a:p>
          <a:p>
            <a:r>
              <a:rPr lang="en-US" dirty="0">
                <a:latin typeface="Century Gothic" panose="020B0502020202020204" pitchFamily="34" charset="0"/>
              </a:rPr>
              <a:t> </a:t>
            </a:r>
            <a:endParaRPr lang="en-US" dirty="0" smtClean="0">
              <a:latin typeface="Century Gothic" panose="020B0502020202020204" pitchFamily="34" charset="0"/>
            </a:endParaRPr>
          </a:p>
          <a:p>
            <a:pPr marL="285750" indent="-285750">
              <a:buFont typeface="Arial"/>
              <a:buChar char="•"/>
            </a:pPr>
            <a:r>
              <a:rPr lang="en-US" dirty="0" smtClean="0">
                <a:latin typeface="Century Gothic" panose="020B0502020202020204" pitchFamily="34" charset="0"/>
              </a:rPr>
              <a:t>Sector of chosen for greatest reduction in GHGs emission in Green Economy Strategy and Implementation Plan (GESIP)</a:t>
            </a:r>
          </a:p>
          <a:p>
            <a:endParaRPr lang="en-US" dirty="0">
              <a:latin typeface="Century Gothic" panose="020B0502020202020204" pitchFamily="34" charset="0"/>
            </a:endParaRPr>
          </a:p>
          <a:p>
            <a:pPr marL="285750" indent="-285750">
              <a:buFont typeface="Arial"/>
              <a:buChar char="•"/>
            </a:pPr>
            <a:r>
              <a:rPr lang="en-US" dirty="0">
                <a:latin typeface="Century Gothic" panose="020B0502020202020204" pitchFamily="34" charset="0"/>
              </a:rPr>
              <a:t>Increased development of improved cook stoves to reduce biomass fuel consumption</a:t>
            </a:r>
          </a:p>
          <a:p>
            <a:r>
              <a:rPr lang="en-US" dirty="0">
                <a:latin typeface="Century Gothic" panose="020B0502020202020204" pitchFamily="34" charset="0"/>
              </a:rPr>
              <a:t> </a:t>
            </a:r>
          </a:p>
          <a:p>
            <a:pPr marL="285750" indent="-285750">
              <a:buFont typeface="Arial"/>
              <a:buChar char="•"/>
            </a:pPr>
            <a:r>
              <a:rPr lang="en-US" dirty="0">
                <a:latin typeface="Century Gothic" panose="020B0502020202020204" pitchFamily="34" charset="0"/>
              </a:rPr>
              <a:t>Crude oil and gas resources discovery and exploration </a:t>
            </a:r>
          </a:p>
          <a:p>
            <a:endParaRPr lang="en-US" dirty="0">
              <a:latin typeface="Century Gothic" panose="020B0502020202020204" pitchFamily="34" charset="0"/>
            </a:endParaRPr>
          </a:p>
          <a:p>
            <a:pPr marL="285750" indent="-285750">
              <a:buFont typeface="Arial"/>
              <a:buChar char="•"/>
            </a:pPr>
            <a:r>
              <a:rPr lang="en-US" dirty="0">
                <a:latin typeface="Century Gothic" panose="020B0502020202020204" pitchFamily="34" charset="0"/>
              </a:rPr>
              <a:t>Energy demand has also been increasing in tandem with expansion and diversification of the economy </a:t>
            </a:r>
            <a:endParaRPr lang="en-US" dirty="0" smtClean="0">
              <a:latin typeface="Century Gothic" panose="020B0502020202020204" pitchFamily="34" charset="0"/>
            </a:endParaRPr>
          </a:p>
          <a:p>
            <a:pPr marL="285750" indent="-285750">
              <a:buFont typeface="Arial"/>
              <a:buChar char="•"/>
            </a:pPr>
            <a:r>
              <a:rPr lang="en-US" dirty="0">
                <a:latin typeface="Century Gothic" panose="020B0502020202020204" pitchFamily="34" charset="0"/>
              </a:rPr>
              <a:t>Ease of data </a:t>
            </a:r>
            <a:r>
              <a:rPr lang="en-US" dirty="0" smtClean="0">
                <a:latin typeface="Century Gothic" panose="020B0502020202020204" pitchFamily="34" charset="0"/>
              </a:rPr>
              <a:t>collection- mostly administrative</a:t>
            </a:r>
            <a:endParaRPr lang="en-US" dirty="0">
              <a:latin typeface="Century Gothic" panose="020B0502020202020204" pitchFamily="34" charset="0"/>
            </a:endParaRPr>
          </a:p>
        </p:txBody>
      </p:sp>
    </p:spTree>
    <p:extLst>
      <p:ext uri="{BB962C8B-B14F-4D97-AF65-F5344CB8AC3E}">
        <p14:creationId xmlns:p14="http://schemas.microsoft.com/office/powerpoint/2010/main" val="11233215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38D31A-21D5-4C27-BA2E-4E3F81AD99C1}"/>
              </a:ext>
            </a:extLst>
          </p:cNvPr>
          <p:cNvSpPr>
            <a:spLocks noGrp="1"/>
          </p:cNvSpPr>
          <p:nvPr>
            <p:ph type="title"/>
          </p:nvPr>
        </p:nvSpPr>
        <p:spPr>
          <a:xfrm>
            <a:off x="838200" y="137629"/>
            <a:ext cx="10515600" cy="1325563"/>
          </a:xfrm>
        </p:spPr>
        <p:txBody>
          <a:bodyPr>
            <a:normAutofit/>
          </a:bodyPr>
          <a:lstStyle/>
          <a:p>
            <a:r>
              <a:rPr lang="en-US" dirty="0">
                <a:latin typeface="Century Gothic" panose="020B0502020202020204" pitchFamily="34" charset="0"/>
              </a:rPr>
              <a:t>Priority Environmental Economic Accounts for </a:t>
            </a:r>
            <a:r>
              <a:rPr lang="en-US" dirty="0" smtClean="0">
                <a:latin typeface="Century Gothic" panose="020B0502020202020204" pitchFamily="34" charset="0"/>
              </a:rPr>
              <a:t>Kenya: SEEA-Forest </a:t>
            </a:r>
            <a:endParaRPr lang="en-ZA" dirty="0">
              <a:latin typeface="Century Gothic" panose="020B0502020202020204" pitchFamily="34" charset="0"/>
            </a:endParaRPr>
          </a:p>
        </p:txBody>
      </p:sp>
      <p:sp>
        <p:nvSpPr>
          <p:cNvPr id="4" name="Rectangle 3"/>
          <p:cNvSpPr/>
          <p:nvPr/>
        </p:nvSpPr>
        <p:spPr>
          <a:xfrm>
            <a:off x="586853" y="2136339"/>
            <a:ext cx="10563367" cy="3416320"/>
          </a:xfrm>
          <a:prstGeom prst="rect">
            <a:avLst/>
          </a:prstGeom>
        </p:spPr>
        <p:txBody>
          <a:bodyPr wrap="square">
            <a:spAutoFit/>
          </a:bodyPr>
          <a:lstStyle/>
          <a:p>
            <a:pPr marL="457200" indent="-457200" algn="just">
              <a:buFont typeface="Arial"/>
              <a:buChar char="•"/>
            </a:pPr>
            <a:r>
              <a:rPr lang="en-US" sz="2400" dirty="0">
                <a:latin typeface="Century Gothic" panose="020B0502020202020204" pitchFamily="34" charset="0"/>
              </a:rPr>
              <a:t>Important national asset in terms of economic, environmental, social and cultural values</a:t>
            </a:r>
          </a:p>
          <a:p>
            <a:pPr algn="just"/>
            <a:r>
              <a:rPr lang="en-US" sz="2400" dirty="0">
                <a:latin typeface="Century Gothic" panose="020B0502020202020204" pitchFamily="34" charset="0"/>
              </a:rPr>
              <a:t> </a:t>
            </a:r>
          </a:p>
          <a:p>
            <a:pPr marL="457200" indent="-457200" algn="just">
              <a:buFont typeface="Arial"/>
              <a:buChar char="•"/>
            </a:pPr>
            <a:r>
              <a:rPr lang="en-US" sz="2400" dirty="0">
                <a:latin typeface="Century Gothic" panose="020B0502020202020204" pitchFamily="34" charset="0"/>
              </a:rPr>
              <a:t>Source of different ecosystem services and livelihoods for communities around</a:t>
            </a:r>
          </a:p>
          <a:p>
            <a:pPr algn="just"/>
            <a:endParaRPr lang="en-US" sz="2400" dirty="0">
              <a:latin typeface="Century Gothic" panose="020B0502020202020204" pitchFamily="34" charset="0"/>
            </a:endParaRPr>
          </a:p>
          <a:p>
            <a:pPr marL="457200" indent="-457200" algn="just">
              <a:buFont typeface="Arial"/>
              <a:buChar char="•"/>
            </a:pPr>
            <a:r>
              <a:rPr lang="en-US" sz="2400" dirty="0">
                <a:latin typeface="Century Gothic" panose="020B0502020202020204" pitchFamily="34" charset="0"/>
              </a:rPr>
              <a:t>Supply of raw materials to the wood industry</a:t>
            </a:r>
          </a:p>
          <a:p>
            <a:pPr algn="just"/>
            <a:r>
              <a:rPr lang="en-US" sz="2400" dirty="0">
                <a:latin typeface="Century Gothic" panose="020B0502020202020204" pitchFamily="34" charset="0"/>
              </a:rPr>
              <a:t> </a:t>
            </a:r>
          </a:p>
          <a:p>
            <a:pPr marL="457200" indent="-457200" algn="just">
              <a:buFont typeface="Arial"/>
              <a:buChar char="•"/>
            </a:pPr>
            <a:r>
              <a:rPr lang="en-US" sz="2400" dirty="0">
                <a:latin typeface="Century Gothic" panose="020B0502020202020204" pitchFamily="34" charset="0"/>
              </a:rPr>
              <a:t>Climate regulation and REDD+ projects </a:t>
            </a:r>
          </a:p>
        </p:txBody>
      </p:sp>
    </p:spTree>
    <p:extLst>
      <p:ext uri="{BB962C8B-B14F-4D97-AF65-F5344CB8AC3E}">
        <p14:creationId xmlns:p14="http://schemas.microsoft.com/office/powerpoint/2010/main" val="3844773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38D31A-21D5-4C27-BA2E-4E3F81AD99C1}"/>
              </a:ext>
            </a:extLst>
          </p:cNvPr>
          <p:cNvSpPr>
            <a:spLocks noGrp="1"/>
          </p:cNvSpPr>
          <p:nvPr>
            <p:ph type="title"/>
          </p:nvPr>
        </p:nvSpPr>
        <p:spPr>
          <a:xfrm>
            <a:off x="838200" y="137629"/>
            <a:ext cx="10515600" cy="1325563"/>
          </a:xfrm>
        </p:spPr>
        <p:txBody>
          <a:bodyPr>
            <a:normAutofit/>
          </a:bodyPr>
          <a:lstStyle/>
          <a:p>
            <a:r>
              <a:rPr lang="en-US" dirty="0">
                <a:latin typeface="Century Gothic" panose="020B0502020202020204" pitchFamily="34" charset="0"/>
              </a:rPr>
              <a:t>Priority Environmental Economic Accounts for </a:t>
            </a:r>
            <a:r>
              <a:rPr lang="en-US" dirty="0" smtClean="0">
                <a:latin typeface="Century Gothic" panose="020B0502020202020204" pitchFamily="34" charset="0"/>
              </a:rPr>
              <a:t>Kenya: SEEA-Water</a:t>
            </a:r>
            <a:endParaRPr lang="en-ZA" dirty="0">
              <a:latin typeface="Century Gothic" panose="020B0502020202020204" pitchFamily="34" charset="0"/>
            </a:endParaRPr>
          </a:p>
        </p:txBody>
      </p:sp>
      <p:sp>
        <p:nvSpPr>
          <p:cNvPr id="4" name="Rectangle 3"/>
          <p:cNvSpPr/>
          <p:nvPr/>
        </p:nvSpPr>
        <p:spPr>
          <a:xfrm>
            <a:off x="530705" y="1859340"/>
            <a:ext cx="10974358" cy="4154984"/>
          </a:xfrm>
          <a:prstGeom prst="rect">
            <a:avLst/>
          </a:prstGeom>
        </p:spPr>
        <p:txBody>
          <a:bodyPr wrap="square">
            <a:spAutoFit/>
          </a:bodyPr>
          <a:lstStyle/>
          <a:p>
            <a:pPr marL="457200" indent="-457200" algn="just">
              <a:buFont typeface="Arial"/>
              <a:buChar char="•"/>
            </a:pPr>
            <a:r>
              <a:rPr lang="en-US" sz="2400" dirty="0">
                <a:latin typeface="Century Gothic" panose="020B0502020202020204" pitchFamily="34" charset="0"/>
              </a:rPr>
              <a:t>Basic human right according to Constitution of Kenya (2010) </a:t>
            </a:r>
          </a:p>
          <a:p>
            <a:pPr algn="just"/>
            <a:r>
              <a:rPr lang="en-US" sz="2400" dirty="0">
                <a:latin typeface="Century Gothic" panose="020B0502020202020204" pitchFamily="34" charset="0"/>
              </a:rPr>
              <a:t> </a:t>
            </a:r>
          </a:p>
          <a:p>
            <a:pPr marL="457200" indent="-457200" algn="just">
              <a:buFont typeface="Arial"/>
              <a:buChar char="•"/>
            </a:pPr>
            <a:r>
              <a:rPr lang="en-US" sz="2400" dirty="0">
                <a:latin typeface="Century Gothic" panose="020B0502020202020204" pitchFamily="34" charset="0"/>
              </a:rPr>
              <a:t>Important resource for different economic sectors</a:t>
            </a:r>
          </a:p>
          <a:p>
            <a:pPr algn="just"/>
            <a:r>
              <a:rPr lang="en-US" sz="2400" dirty="0">
                <a:latin typeface="Century Gothic" panose="020B0502020202020204" pitchFamily="34" charset="0"/>
              </a:rPr>
              <a:t> </a:t>
            </a:r>
          </a:p>
          <a:p>
            <a:pPr marL="457200" indent="-457200" algn="just">
              <a:buFont typeface="Arial"/>
              <a:buChar char="•"/>
            </a:pPr>
            <a:r>
              <a:rPr lang="en-US" sz="2400" dirty="0">
                <a:latin typeface="Century Gothic" panose="020B0502020202020204" pitchFamily="34" charset="0"/>
              </a:rPr>
              <a:t>Water shortages and rationing especially in cities </a:t>
            </a:r>
          </a:p>
          <a:p>
            <a:pPr algn="just"/>
            <a:r>
              <a:rPr lang="en-US" sz="2400" dirty="0">
                <a:latin typeface="Century Gothic" panose="020B0502020202020204" pitchFamily="34" charset="0"/>
              </a:rPr>
              <a:t> </a:t>
            </a:r>
          </a:p>
          <a:p>
            <a:pPr marL="457200" indent="-457200" algn="just">
              <a:buFont typeface="Arial"/>
              <a:buChar char="•"/>
            </a:pPr>
            <a:r>
              <a:rPr lang="en-GB" sz="2400" dirty="0">
                <a:latin typeface="Century Gothic" panose="020B0502020202020204" pitchFamily="34" charset="0"/>
              </a:rPr>
              <a:t>Catchments degradation due to environmental degradation and climate change </a:t>
            </a:r>
            <a:endParaRPr lang="en-US" sz="2400" dirty="0">
              <a:latin typeface="Century Gothic" panose="020B0502020202020204" pitchFamily="34" charset="0"/>
            </a:endParaRPr>
          </a:p>
          <a:p>
            <a:pPr algn="just"/>
            <a:endParaRPr lang="en-US" sz="2400" dirty="0">
              <a:latin typeface="Century Gothic" panose="020B0502020202020204" pitchFamily="34" charset="0"/>
            </a:endParaRPr>
          </a:p>
          <a:p>
            <a:pPr marL="457200" indent="-457200" algn="just">
              <a:buFont typeface="Arial"/>
              <a:buChar char="•"/>
            </a:pPr>
            <a:r>
              <a:rPr lang="en-GB" sz="2400" dirty="0">
                <a:latin typeface="Century Gothic" panose="020B0502020202020204" pitchFamily="34" charset="0"/>
              </a:rPr>
              <a:t>Improved management of water catchment by government and communities</a:t>
            </a:r>
            <a:r>
              <a:rPr lang="en-US" sz="2400" dirty="0">
                <a:latin typeface="Century Gothic" panose="020B0502020202020204" pitchFamily="34" charset="0"/>
              </a:rPr>
              <a:t> </a:t>
            </a:r>
          </a:p>
        </p:txBody>
      </p:sp>
    </p:spTree>
    <p:extLst>
      <p:ext uri="{BB962C8B-B14F-4D97-AF65-F5344CB8AC3E}">
        <p14:creationId xmlns:p14="http://schemas.microsoft.com/office/powerpoint/2010/main" val="15571298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B8BB9E-BFC9-4291-8B16-FE8438832065}"/>
              </a:ext>
            </a:extLst>
          </p:cNvPr>
          <p:cNvSpPr>
            <a:spLocks noGrp="1"/>
          </p:cNvSpPr>
          <p:nvPr>
            <p:ph type="title"/>
          </p:nvPr>
        </p:nvSpPr>
        <p:spPr/>
        <p:txBody>
          <a:bodyPr>
            <a:normAutofit/>
          </a:bodyPr>
          <a:lstStyle/>
          <a:p>
            <a:r>
              <a:rPr lang="en-US" dirty="0">
                <a:latin typeface="Century Gothic" panose="020B0502020202020204" pitchFamily="34" charset="0"/>
              </a:rPr>
              <a:t>NPAEEA development process</a:t>
            </a:r>
            <a:endParaRPr lang="en-ZA" dirty="0">
              <a:latin typeface="Century Gothic" panose="020B0502020202020204" pitchFamily="34"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861801965"/>
              </p:ext>
            </p:extLst>
          </p:nvPr>
        </p:nvGraphicFramePr>
        <p:xfrm>
          <a:off x="1040910" y="1690688"/>
          <a:ext cx="10563116" cy="4796335"/>
        </p:xfrm>
        <a:graphic>
          <a:graphicData uri="http://schemas.openxmlformats.org/presentationml/2006/ole">
            <mc:AlternateContent xmlns:mc="http://schemas.openxmlformats.org/markup-compatibility/2006">
              <mc:Choice xmlns:v="urn:schemas-microsoft-com:vml" Requires="v">
                <p:oleObj spid="_x0000_s6187" name="Document" r:id="rId3" imgW="5410200" imgH="2870200" progId="Word.Document.12">
                  <p:embed/>
                </p:oleObj>
              </mc:Choice>
              <mc:Fallback>
                <p:oleObj name="Document" r:id="rId3" imgW="5410200" imgH="2870200" progId="Word.Document.12">
                  <p:embed/>
                  <p:pic>
                    <p:nvPicPr>
                      <p:cNvPr id="0" name=""/>
                      <p:cNvPicPr/>
                      <p:nvPr/>
                    </p:nvPicPr>
                    <p:blipFill>
                      <a:blip r:embed="rId4"/>
                      <a:stretch>
                        <a:fillRect/>
                      </a:stretch>
                    </p:blipFill>
                    <p:spPr>
                      <a:xfrm>
                        <a:off x="1040910" y="1690688"/>
                        <a:ext cx="10563116" cy="4796335"/>
                      </a:xfrm>
                      <a:prstGeom prst="rect">
                        <a:avLst/>
                      </a:prstGeom>
                    </p:spPr>
                  </p:pic>
                </p:oleObj>
              </mc:Fallback>
            </mc:AlternateContent>
          </a:graphicData>
        </a:graphic>
      </p:graphicFrame>
    </p:spTree>
    <p:extLst>
      <p:ext uri="{BB962C8B-B14F-4D97-AF65-F5344CB8AC3E}">
        <p14:creationId xmlns:p14="http://schemas.microsoft.com/office/powerpoint/2010/main" val="11913690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B8BB9E-BFC9-4291-8B16-FE8438832065}"/>
              </a:ext>
            </a:extLst>
          </p:cNvPr>
          <p:cNvSpPr>
            <a:spLocks noGrp="1"/>
          </p:cNvSpPr>
          <p:nvPr>
            <p:ph type="title"/>
          </p:nvPr>
        </p:nvSpPr>
        <p:spPr>
          <a:xfrm>
            <a:off x="838200" y="2355715"/>
            <a:ext cx="10515600" cy="1325563"/>
          </a:xfrm>
        </p:spPr>
        <p:txBody>
          <a:bodyPr>
            <a:normAutofit fontScale="90000"/>
          </a:bodyPr>
          <a:lstStyle/>
          <a:p>
            <a:pPr algn="ctr"/>
            <a:r>
              <a:rPr lang="en-US" dirty="0">
                <a:latin typeface="Century Gothic" panose="020B0502020202020204" pitchFamily="34" charset="0"/>
              </a:rPr>
              <a:t>Log frame for Environmental Economic Accounting implementation for Kenya </a:t>
            </a:r>
            <a:endParaRPr lang="en-ZA" dirty="0">
              <a:latin typeface="Century Gothic" panose="020B0502020202020204" pitchFamily="34" charset="0"/>
            </a:endParaRPr>
          </a:p>
        </p:txBody>
      </p:sp>
    </p:spTree>
    <p:extLst>
      <p:ext uri="{BB962C8B-B14F-4D97-AF65-F5344CB8AC3E}">
        <p14:creationId xmlns:p14="http://schemas.microsoft.com/office/powerpoint/2010/main" val="9257971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val="4106606547"/>
              </p:ext>
            </p:extLst>
          </p:nvPr>
        </p:nvGraphicFramePr>
        <p:xfrm>
          <a:off x="-159115" y="0"/>
          <a:ext cx="12351115" cy="6858000"/>
        </p:xfrm>
        <a:graphic>
          <a:graphicData uri="http://schemas.openxmlformats.org/presentationml/2006/ole">
            <mc:AlternateContent xmlns:mc="http://schemas.openxmlformats.org/markup-compatibility/2006">
              <mc:Choice xmlns:v="urn:schemas-microsoft-com:vml" Requires="v">
                <p:oleObj spid="_x0000_s8233" name="Document" r:id="rId3" imgW="5880100" imgH="6502400" progId="Word.Document.12">
                  <p:embed/>
                </p:oleObj>
              </mc:Choice>
              <mc:Fallback>
                <p:oleObj name="Document" r:id="rId3" imgW="5880100" imgH="6502400" progId="Word.Document.12">
                  <p:embed/>
                  <p:pic>
                    <p:nvPicPr>
                      <p:cNvPr id="0" name=""/>
                      <p:cNvPicPr/>
                      <p:nvPr/>
                    </p:nvPicPr>
                    <p:blipFill>
                      <a:blip r:embed="rId4"/>
                      <a:stretch>
                        <a:fillRect/>
                      </a:stretch>
                    </p:blipFill>
                    <p:spPr>
                      <a:xfrm>
                        <a:off x="-159115" y="0"/>
                        <a:ext cx="12351115" cy="6858000"/>
                      </a:xfrm>
                      <a:prstGeom prst="rect">
                        <a:avLst/>
                      </a:prstGeom>
                    </p:spPr>
                  </p:pic>
                </p:oleObj>
              </mc:Fallback>
            </mc:AlternateContent>
          </a:graphicData>
        </a:graphic>
      </p:graphicFrame>
    </p:spTree>
    <p:extLst>
      <p:ext uri="{BB962C8B-B14F-4D97-AF65-F5344CB8AC3E}">
        <p14:creationId xmlns:p14="http://schemas.microsoft.com/office/powerpoint/2010/main" val="3804366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A4698A-1288-4A4B-A72C-02E52BCB486E}"/>
              </a:ext>
            </a:extLst>
          </p:cNvPr>
          <p:cNvSpPr>
            <a:spLocks noGrp="1"/>
          </p:cNvSpPr>
          <p:nvPr>
            <p:ph type="title"/>
          </p:nvPr>
        </p:nvSpPr>
        <p:spPr/>
        <p:txBody>
          <a:bodyPr/>
          <a:lstStyle/>
          <a:p>
            <a:r>
              <a:rPr lang="en-US" dirty="0">
                <a:latin typeface="Century Gothic" panose="020B0502020202020204" pitchFamily="34" charset="0"/>
              </a:rPr>
              <a:t>Participation</a:t>
            </a:r>
            <a:endParaRPr lang="en-ZA" dirty="0">
              <a:latin typeface="Century Gothic" panose="020B0502020202020204" pitchFamily="34" charset="0"/>
            </a:endParaRPr>
          </a:p>
        </p:txBody>
      </p:sp>
      <p:sp>
        <p:nvSpPr>
          <p:cNvPr id="4" name="Rectangle 3"/>
          <p:cNvSpPr/>
          <p:nvPr/>
        </p:nvSpPr>
        <p:spPr>
          <a:xfrm>
            <a:off x="966641" y="1665544"/>
            <a:ext cx="10462471" cy="4893647"/>
          </a:xfrm>
          <a:prstGeom prst="rect">
            <a:avLst/>
          </a:prstGeom>
        </p:spPr>
        <p:txBody>
          <a:bodyPr wrap="square">
            <a:spAutoFit/>
          </a:bodyPr>
          <a:lstStyle/>
          <a:p>
            <a:pPr marL="342900" indent="-342900">
              <a:buFont typeface="Arial"/>
              <a:buChar char="•"/>
            </a:pPr>
            <a:r>
              <a:rPr lang="en-US" sz="2400" b="1" dirty="0" smtClean="0"/>
              <a:t>KNBS will be coordinating the implementation of the plan</a:t>
            </a:r>
            <a:endParaRPr lang="en-US" sz="2400" dirty="0"/>
          </a:p>
          <a:p>
            <a:pPr marL="342900" indent="-342900">
              <a:buFont typeface="Arial"/>
              <a:buChar char="•"/>
            </a:pPr>
            <a:endParaRPr lang="en-US" sz="2400" b="1" dirty="0" smtClean="0"/>
          </a:p>
          <a:p>
            <a:pPr marL="342900" indent="-342900">
              <a:buFont typeface="Arial"/>
              <a:buChar char="•"/>
            </a:pPr>
            <a:r>
              <a:rPr lang="en-US" sz="2400" b="1" dirty="0" smtClean="0"/>
              <a:t>At the highest level will be to give policy guidance and allocate resources. They will include:</a:t>
            </a:r>
            <a:endParaRPr lang="en-US" sz="2400" dirty="0"/>
          </a:p>
          <a:p>
            <a:pPr lvl="0"/>
            <a:r>
              <a:rPr lang="en-US" sz="2400" dirty="0" smtClean="0"/>
              <a:t>	Principal secretaries, Director </a:t>
            </a:r>
            <a:r>
              <a:rPr lang="en-US" sz="2400" dirty="0"/>
              <a:t>generals of government </a:t>
            </a:r>
            <a:r>
              <a:rPr lang="en-US" sz="2400" dirty="0" smtClean="0"/>
              <a:t>agencies, Other 	senior </a:t>
            </a:r>
            <a:r>
              <a:rPr lang="en-US" sz="2400" dirty="0"/>
              <a:t>civil </a:t>
            </a:r>
            <a:r>
              <a:rPr lang="en-US" sz="2400" dirty="0" smtClean="0"/>
              <a:t>servants</a:t>
            </a:r>
            <a:endParaRPr lang="en-US" sz="2400" dirty="0"/>
          </a:p>
          <a:p>
            <a:endParaRPr lang="en-US" sz="2400" b="1" dirty="0" smtClean="0"/>
          </a:p>
          <a:p>
            <a:pPr marL="342900" indent="-342900">
              <a:buFont typeface="Arial"/>
              <a:buChar char="•"/>
            </a:pPr>
            <a:r>
              <a:rPr lang="en-US" sz="2400" b="1" dirty="0" smtClean="0"/>
              <a:t>Technical </a:t>
            </a:r>
            <a:r>
              <a:rPr lang="en-US" sz="2400" b="1" dirty="0"/>
              <a:t>Working </a:t>
            </a:r>
            <a:r>
              <a:rPr lang="en-US" sz="2400" b="1" dirty="0" smtClean="0"/>
              <a:t>Groups</a:t>
            </a:r>
            <a:endParaRPr lang="en-US" sz="2400" dirty="0"/>
          </a:p>
          <a:p>
            <a:r>
              <a:rPr lang="en-US" sz="2400" dirty="0" smtClean="0"/>
              <a:t>	TWGs </a:t>
            </a:r>
            <a:r>
              <a:rPr lang="en-US" sz="2400" dirty="0"/>
              <a:t>to be convened as sub-committees out of the existing Trade </a:t>
            </a:r>
            <a:r>
              <a:rPr lang="en-US" sz="2400" dirty="0" smtClean="0"/>
              <a:t>and 	energy Committee. Each will have its own SEEA</a:t>
            </a:r>
          </a:p>
          <a:p>
            <a:pPr marL="342900" indent="-342900">
              <a:buFont typeface="Arial"/>
              <a:buChar char="•"/>
            </a:pPr>
            <a:endParaRPr lang="en-US" sz="2400" dirty="0"/>
          </a:p>
          <a:p>
            <a:pPr marL="342900" indent="-342900">
              <a:buFont typeface="Arial"/>
              <a:buChar char="•"/>
            </a:pPr>
            <a:r>
              <a:rPr lang="en-US" sz="2400" dirty="0" smtClean="0"/>
              <a:t>At the lowest stage will be the </a:t>
            </a:r>
            <a:r>
              <a:rPr lang="en-US" sz="2400" b="1" dirty="0" smtClean="0"/>
              <a:t>subject matter working groups</a:t>
            </a:r>
            <a:r>
              <a:rPr lang="en-US" sz="2400" dirty="0" smtClean="0"/>
              <a:t> for each SEEA i.e.</a:t>
            </a:r>
            <a:r>
              <a:rPr lang="en-US" sz="2400" dirty="0"/>
              <a:t> </a:t>
            </a:r>
            <a:r>
              <a:rPr lang="en-US" sz="2400" dirty="0" smtClean="0"/>
              <a:t>Energy SMWG, Water SMWG, Forest SMWG</a:t>
            </a:r>
            <a:endParaRPr lang="en-US" sz="2400" dirty="0"/>
          </a:p>
        </p:txBody>
      </p:sp>
    </p:spTree>
    <p:extLst>
      <p:ext uri="{BB962C8B-B14F-4D97-AF65-F5344CB8AC3E}">
        <p14:creationId xmlns:p14="http://schemas.microsoft.com/office/powerpoint/2010/main" val="34045830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49947D-5E5F-479F-B81B-A27F0CE5611C}"/>
              </a:ext>
            </a:extLst>
          </p:cNvPr>
          <p:cNvSpPr>
            <a:spLocks noGrp="1"/>
          </p:cNvSpPr>
          <p:nvPr>
            <p:ph type="title"/>
          </p:nvPr>
        </p:nvSpPr>
        <p:spPr/>
        <p:txBody>
          <a:bodyPr/>
          <a:lstStyle/>
          <a:p>
            <a:r>
              <a:rPr lang="en-US" dirty="0">
                <a:latin typeface="Century Gothic" panose="020B0502020202020204" pitchFamily="34" charset="0"/>
              </a:rPr>
              <a:t>Enabling factors</a:t>
            </a:r>
            <a:endParaRPr lang="en-ZA" dirty="0">
              <a:latin typeface="Century Gothic" panose="020B0502020202020204" pitchFamily="34" charset="0"/>
            </a:endParaRPr>
          </a:p>
        </p:txBody>
      </p:sp>
      <p:sp>
        <p:nvSpPr>
          <p:cNvPr id="4" name="Rectangle 3"/>
          <p:cNvSpPr/>
          <p:nvPr/>
        </p:nvSpPr>
        <p:spPr>
          <a:xfrm>
            <a:off x="246399" y="1480696"/>
            <a:ext cx="11391204" cy="5262979"/>
          </a:xfrm>
          <a:prstGeom prst="rect">
            <a:avLst/>
          </a:prstGeom>
        </p:spPr>
        <p:txBody>
          <a:bodyPr wrap="square">
            <a:spAutoFit/>
          </a:bodyPr>
          <a:lstStyle/>
          <a:p>
            <a:pPr marL="285750" indent="-285750" algn="just">
              <a:buFont typeface="Arial"/>
              <a:buChar char="•"/>
            </a:pPr>
            <a:r>
              <a:rPr lang="en-US" sz="2400" b="1" dirty="0"/>
              <a:t>Policies</a:t>
            </a:r>
            <a:r>
              <a:rPr lang="en-US" sz="2400" b="1" dirty="0" smtClean="0"/>
              <a:t>: </a:t>
            </a:r>
            <a:r>
              <a:rPr lang="en-US" sz="2400" dirty="0" smtClean="0"/>
              <a:t>there are a number of  </a:t>
            </a:r>
            <a:r>
              <a:rPr lang="en-US" sz="2400" dirty="0" err="1" smtClean="0"/>
              <a:t>sectoral</a:t>
            </a:r>
            <a:r>
              <a:rPr lang="en-US" sz="2400" dirty="0" smtClean="0"/>
              <a:t> and national policies supporting the implementation of SEEA</a:t>
            </a:r>
            <a:endParaRPr lang="en-US" sz="2400" dirty="0"/>
          </a:p>
          <a:p>
            <a:pPr marL="285750" indent="-285750" algn="just">
              <a:buFont typeface="Arial"/>
              <a:buChar char="•"/>
            </a:pPr>
            <a:endParaRPr lang="en-US" sz="2400" dirty="0" smtClean="0"/>
          </a:p>
          <a:p>
            <a:pPr marL="285750" indent="-285750" algn="just">
              <a:buFont typeface="Arial"/>
              <a:buChar char="•"/>
            </a:pPr>
            <a:r>
              <a:rPr lang="en-US" sz="2400" b="1" dirty="0" smtClean="0"/>
              <a:t>Technical </a:t>
            </a:r>
            <a:r>
              <a:rPr lang="en-US" sz="2400" b="1" dirty="0"/>
              <a:t>resources</a:t>
            </a:r>
            <a:r>
              <a:rPr lang="en-US" sz="2400" b="1" dirty="0" smtClean="0"/>
              <a:t>: </a:t>
            </a:r>
            <a:r>
              <a:rPr lang="en-US" sz="2400" dirty="0" smtClean="0"/>
              <a:t>KNBS has qualified and well trained staff which will be complimented by expertise from other countries</a:t>
            </a:r>
            <a:endParaRPr lang="en-US" sz="2400" dirty="0"/>
          </a:p>
          <a:p>
            <a:pPr lvl="0" algn="just"/>
            <a:endParaRPr lang="en-US" sz="2400" dirty="0"/>
          </a:p>
          <a:p>
            <a:pPr marL="285750" indent="-285750" algn="just">
              <a:buFont typeface="Arial"/>
              <a:buChar char="•"/>
            </a:pPr>
            <a:r>
              <a:rPr lang="en-US" sz="2400" b="1" dirty="0"/>
              <a:t>Data availability and </a:t>
            </a:r>
            <a:r>
              <a:rPr lang="en-US" sz="2400" b="1" dirty="0" smtClean="0"/>
              <a:t>quality</a:t>
            </a:r>
            <a:r>
              <a:rPr lang="en-US" sz="2400" dirty="0" smtClean="0"/>
              <a:t>: KNBS has been collecting volumes of environmental data which will be supplementation by more date from collaborating organizations</a:t>
            </a:r>
            <a:endParaRPr lang="en-US" sz="2400" dirty="0"/>
          </a:p>
          <a:p>
            <a:pPr marL="285750" indent="-285750" algn="just">
              <a:buFont typeface="Arial"/>
              <a:buChar char="•"/>
            </a:pPr>
            <a:endParaRPr lang="en-US" sz="2400" dirty="0" smtClean="0"/>
          </a:p>
          <a:p>
            <a:pPr marL="285750" indent="-285750" algn="just">
              <a:buFont typeface="Arial"/>
              <a:buChar char="•"/>
            </a:pPr>
            <a:r>
              <a:rPr lang="en-US" sz="2400" b="1" dirty="0" smtClean="0"/>
              <a:t>Stakeholder </a:t>
            </a:r>
            <a:r>
              <a:rPr lang="en-US" sz="2400" b="1" dirty="0"/>
              <a:t>approved applications of SEEAs</a:t>
            </a:r>
            <a:r>
              <a:rPr lang="en-US" sz="2400" dirty="0" smtClean="0"/>
              <a:t>: There is demand for SEEAs across the organization which encourages development of the account</a:t>
            </a:r>
            <a:endParaRPr lang="en-US" sz="2400" dirty="0"/>
          </a:p>
          <a:p>
            <a:pPr algn="just"/>
            <a:endParaRPr lang="en-US" sz="2400" dirty="0"/>
          </a:p>
          <a:p>
            <a:pPr marL="285750" indent="-285750" algn="just">
              <a:buFont typeface="Arial"/>
              <a:buChar char="•"/>
            </a:pPr>
            <a:r>
              <a:rPr lang="en-US" sz="2400" b="1" dirty="0"/>
              <a:t>Lobbying</a:t>
            </a:r>
            <a:r>
              <a:rPr lang="en-US" sz="2400" b="1" dirty="0" smtClean="0"/>
              <a:t>: </a:t>
            </a:r>
            <a:r>
              <a:rPr lang="en-US" sz="2400" dirty="0" smtClean="0"/>
              <a:t>there has been lobbying in different organization to boost the acceptability of the SEEA.</a:t>
            </a:r>
            <a:endParaRPr lang="en-US" sz="2400" dirty="0"/>
          </a:p>
        </p:txBody>
      </p:sp>
    </p:spTree>
    <p:extLst>
      <p:ext uri="{BB962C8B-B14F-4D97-AF65-F5344CB8AC3E}">
        <p14:creationId xmlns:p14="http://schemas.microsoft.com/office/powerpoint/2010/main" val="21297940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C63B9-D527-452F-BDE2-13C164D0CD78}"/>
              </a:ext>
            </a:extLst>
          </p:cNvPr>
          <p:cNvSpPr>
            <a:spLocks noGrp="1"/>
          </p:cNvSpPr>
          <p:nvPr>
            <p:ph type="title"/>
          </p:nvPr>
        </p:nvSpPr>
        <p:spPr>
          <a:xfrm>
            <a:off x="838200" y="-32993"/>
            <a:ext cx="10515600" cy="1325563"/>
          </a:xfrm>
        </p:spPr>
        <p:txBody>
          <a:bodyPr/>
          <a:lstStyle/>
          <a:p>
            <a:r>
              <a:rPr lang="en-US" dirty="0">
                <a:latin typeface="Century Gothic" panose="020B0502020202020204" pitchFamily="34" charset="0"/>
              </a:rPr>
              <a:t>Action plan activities</a:t>
            </a:r>
            <a:endParaRPr lang="en-ZA" dirty="0">
              <a:latin typeface="Century Gothic" panose="020B0502020202020204" pitchFamily="34" charset="0"/>
            </a:endParaRPr>
          </a:p>
        </p:txBody>
      </p:sp>
      <p:sp>
        <p:nvSpPr>
          <p:cNvPr id="4" name="Rectangle 3"/>
          <p:cNvSpPr/>
          <p:nvPr/>
        </p:nvSpPr>
        <p:spPr>
          <a:xfrm>
            <a:off x="360121" y="945140"/>
            <a:ext cx="11694464" cy="6001643"/>
          </a:xfrm>
          <a:prstGeom prst="rect">
            <a:avLst/>
          </a:prstGeom>
        </p:spPr>
        <p:txBody>
          <a:bodyPr wrap="square">
            <a:spAutoFit/>
          </a:bodyPr>
          <a:lstStyle/>
          <a:p>
            <a:r>
              <a:rPr lang="en-US" sz="2400" b="1" dirty="0"/>
              <a:t>Building priority accounts:</a:t>
            </a:r>
            <a:endParaRPr lang="en-US" sz="2400" dirty="0"/>
          </a:p>
          <a:p>
            <a:pPr marL="1257300" lvl="2" indent="-342900">
              <a:buFont typeface="Arial"/>
              <a:buChar char="•"/>
            </a:pPr>
            <a:r>
              <a:rPr lang="en-US" sz="2400" dirty="0"/>
              <a:t>Design architecture - application of </a:t>
            </a:r>
            <a:r>
              <a:rPr lang="en-US" sz="2400" dirty="0" smtClean="0"/>
              <a:t>concepts</a:t>
            </a:r>
            <a:r>
              <a:rPr lang="en-US" sz="2400" dirty="0"/>
              <a:t>, classification, and standards</a:t>
            </a:r>
          </a:p>
          <a:p>
            <a:pPr marL="1257300" lvl="2" indent="-342900">
              <a:buFont typeface="Arial"/>
              <a:buChar char="•"/>
            </a:pPr>
            <a:r>
              <a:rPr lang="en-US" sz="2400" dirty="0"/>
              <a:t>Data inventory and data mining</a:t>
            </a:r>
          </a:p>
          <a:p>
            <a:pPr marL="1257300" lvl="2" indent="-342900">
              <a:buFont typeface="Arial"/>
              <a:buChar char="•"/>
            </a:pPr>
            <a:r>
              <a:rPr lang="en-US" sz="2400" dirty="0"/>
              <a:t>Data quality control</a:t>
            </a:r>
          </a:p>
          <a:p>
            <a:pPr marL="1257300" lvl="2" indent="-342900">
              <a:buFont typeface="Arial"/>
              <a:buChar char="•"/>
            </a:pPr>
            <a:r>
              <a:rPr lang="en-US" sz="2400" dirty="0">
                <a:solidFill>
                  <a:srgbClr val="FF0000"/>
                </a:solidFill>
              </a:rPr>
              <a:t>Prototyping</a:t>
            </a:r>
          </a:p>
          <a:p>
            <a:pPr marL="1257300" lvl="2" indent="-342900">
              <a:buFont typeface="Arial"/>
              <a:buChar char="•"/>
            </a:pPr>
            <a:r>
              <a:rPr lang="en-US" sz="2400" dirty="0"/>
              <a:t>Verification by TWGs</a:t>
            </a:r>
          </a:p>
          <a:p>
            <a:pPr marL="1257300" lvl="2" indent="-342900">
              <a:buFont typeface="Arial"/>
              <a:buChar char="•"/>
            </a:pPr>
            <a:r>
              <a:rPr lang="en-US" sz="2400" dirty="0" smtClean="0"/>
              <a:t>Publication</a:t>
            </a:r>
          </a:p>
          <a:p>
            <a:pPr marL="1257300" lvl="2" indent="-342900">
              <a:buFont typeface="Arial"/>
              <a:buChar char="•"/>
            </a:pPr>
            <a:r>
              <a:rPr lang="en-US" sz="2400" dirty="0" smtClean="0"/>
              <a:t>Continuous improvement</a:t>
            </a:r>
            <a:endParaRPr lang="en-US" sz="2400" dirty="0"/>
          </a:p>
          <a:p>
            <a:pPr lvl="0"/>
            <a:endParaRPr lang="en-US" sz="2400" dirty="0"/>
          </a:p>
          <a:p>
            <a:r>
              <a:rPr lang="en-US" sz="2400" b="1" dirty="0"/>
              <a:t>Capacity development:</a:t>
            </a:r>
            <a:endParaRPr lang="en-US" sz="2400" dirty="0"/>
          </a:p>
          <a:p>
            <a:pPr marL="1257300" lvl="2" indent="-342900">
              <a:buFont typeface="Arial"/>
              <a:buChar char="•"/>
            </a:pPr>
            <a:r>
              <a:rPr lang="en-US" sz="2400" dirty="0"/>
              <a:t>Regional networking </a:t>
            </a:r>
          </a:p>
          <a:p>
            <a:pPr marL="1257300" lvl="2" indent="-342900">
              <a:buFont typeface="Arial"/>
              <a:buChar char="•"/>
            </a:pPr>
            <a:r>
              <a:rPr lang="en-US" sz="2400" dirty="0"/>
              <a:t>Technical support during prototyping</a:t>
            </a:r>
          </a:p>
          <a:p>
            <a:pPr marL="1257300" lvl="2" indent="-342900">
              <a:buFont typeface="Arial"/>
              <a:buChar char="•"/>
            </a:pPr>
            <a:r>
              <a:rPr lang="en-US" sz="2400" dirty="0"/>
              <a:t>Training workshops for </a:t>
            </a:r>
            <a:r>
              <a:rPr lang="en-US" sz="2400" dirty="0" smtClean="0"/>
              <a:t>users</a:t>
            </a:r>
          </a:p>
          <a:p>
            <a:pPr lvl="0"/>
            <a:endParaRPr lang="en-US" sz="2400" dirty="0"/>
          </a:p>
          <a:p>
            <a:r>
              <a:rPr lang="en-US" sz="2400" b="1" dirty="0"/>
              <a:t>Project Management:</a:t>
            </a:r>
            <a:endParaRPr lang="en-US" sz="2400" dirty="0"/>
          </a:p>
          <a:p>
            <a:pPr marL="1257300" lvl="2" indent="-342900">
              <a:buFont typeface="Arial"/>
              <a:buChar char="•"/>
            </a:pPr>
            <a:r>
              <a:rPr lang="en-US" sz="2400" dirty="0"/>
              <a:t>Planning and evaluation </a:t>
            </a:r>
          </a:p>
        </p:txBody>
      </p:sp>
    </p:spTree>
    <p:extLst>
      <p:ext uri="{BB962C8B-B14F-4D97-AF65-F5344CB8AC3E}">
        <p14:creationId xmlns:p14="http://schemas.microsoft.com/office/powerpoint/2010/main" val="34976450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29C4B-EE7C-4D32-84E0-18202609A19B}"/>
              </a:ext>
            </a:extLst>
          </p:cNvPr>
          <p:cNvSpPr>
            <a:spLocks noGrp="1"/>
          </p:cNvSpPr>
          <p:nvPr>
            <p:ph type="title"/>
          </p:nvPr>
        </p:nvSpPr>
        <p:spPr/>
        <p:txBody>
          <a:bodyPr/>
          <a:lstStyle/>
          <a:p>
            <a:r>
              <a:rPr lang="en-US" dirty="0">
                <a:latin typeface="Century Gothic" panose="020B0502020202020204" pitchFamily="34" charset="0"/>
              </a:rPr>
              <a:t>Outputs</a:t>
            </a:r>
            <a:endParaRPr lang="en-ZA" dirty="0">
              <a:latin typeface="Century Gothic" panose="020B0502020202020204" pitchFamily="34" charset="0"/>
            </a:endParaRPr>
          </a:p>
        </p:txBody>
      </p:sp>
      <p:sp>
        <p:nvSpPr>
          <p:cNvPr id="4" name="Rectangle 3"/>
          <p:cNvSpPr/>
          <p:nvPr/>
        </p:nvSpPr>
        <p:spPr>
          <a:xfrm>
            <a:off x="663381" y="1440686"/>
            <a:ext cx="10500377" cy="4832093"/>
          </a:xfrm>
          <a:prstGeom prst="rect">
            <a:avLst/>
          </a:prstGeom>
        </p:spPr>
        <p:txBody>
          <a:bodyPr wrap="square">
            <a:spAutoFit/>
          </a:bodyPr>
          <a:lstStyle/>
          <a:p>
            <a:pPr marL="457200" indent="-457200">
              <a:buFont typeface="Arial"/>
              <a:buChar char="•"/>
            </a:pPr>
            <a:r>
              <a:rPr lang="en-US" sz="2800" b="1" dirty="0"/>
              <a:t>Pilot accounts </a:t>
            </a:r>
            <a:r>
              <a:rPr lang="en-US" sz="2800" dirty="0"/>
              <a:t>for: </a:t>
            </a:r>
          </a:p>
          <a:p>
            <a:pPr marL="1714500" lvl="3" indent="-342900">
              <a:buFont typeface="Arial"/>
              <a:buChar char="•"/>
            </a:pPr>
            <a:r>
              <a:rPr lang="en-US" sz="2800" dirty="0"/>
              <a:t>Energy</a:t>
            </a:r>
          </a:p>
          <a:p>
            <a:pPr marL="1714500" lvl="3" indent="-342900">
              <a:buFont typeface="Arial"/>
              <a:buChar char="•"/>
            </a:pPr>
            <a:r>
              <a:rPr lang="en-US" sz="2800" dirty="0"/>
              <a:t>Forestry</a:t>
            </a:r>
          </a:p>
          <a:p>
            <a:pPr marL="1714500" lvl="3" indent="-342900">
              <a:buFont typeface="Arial"/>
              <a:buChar char="•"/>
            </a:pPr>
            <a:r>
              <a:rPr lang="en-US" sz="2800" dirty="0" smtClean="0"/>
              <a:t>Water</a:t>
            </a:r>
          </a:p>
          <a:p>
            <a:pPr lvl="0"/>
            <a:endParaRPr lang="en-US" sz="2800" dirty="0"/>
          </a:p>
          <a:p>
            <a:pPr marL="457200" indent="-457200">
              <a:buFont typeface="Arial"/>
              <a:buChar char="•"/>
            </a:pPr>
            <a:r>
              <a:rPr lang="en-US" sz="2800" b="1" dirty="0"/>
              <a:t>Publication </a:t>
            </a:r>
            <a:r>
              <a:rPr lang="en-US" sz="2800" dirty="0"/>
              <a:t>of Environmental-Economic Accounts in the Economic </a:t>
            </a:r>
            <a:r>
              <a:rPr lang="en-US" sz="2800" dirty="0" smtClean="0"/>
              <a:t>Survey &amp; statistical abstract</a:t>
            </a:r>
          </a:p>
          <a:p>
            <a:pPr marL="457200" indent="-457200">
              <a:buFont typeface="Arial"/>
              <a:buChar char="•"/>
            </a:pPr>
            <a:endParaRPr lang="en-US" sz="2800" dirty="0"/>
          </a:p>
          <a:p>
            <a:pPr marL="457200" indent="-457200">
              <a:buFont typeface="Arial"/>
              <a:buChar char="•"/>
            </a:pPr>
            <a:r>
              <a:rPr lang="en-US" sz="2800" b="1" dirty="0"/>
              <a:t>Additional or improved indicators </a:t>
            </a:r>
            <a:r>
              <a:rPr lang="en-US" sz="2800" dirty="0"/>
              <a:t>for policy </a:t>
            </a:r>
            <a:r>
              <a:rPr lang="en-US" sz="2800" dirty="0" smtClean="0"/>
              <a:t>priorities</a:t>
            </a:r>
          </a:p>
          <a:p>
            <a:pPr marL="457200" indent="-457200">
              <a:buFont typeface="Arial"/>
              <a:buChar char="•"/>
            </a:pPr>
            <a:endParaRPr lang="en-US" sz="2800" dirty="0"/>
          </a:p>
          <a:p>
            <a:pPr marL="457200" indent="-457200">
              <a:buFont typeface="Arial"/>
              <a:buChar char="•"/>
            </a:pPr>
            <a:r>
              <a:rPr lang="en-US" sz="2800" b="1" dirty="0"/>
              <a:t>Publicly-available environmental-economic information</a:t>
            </a:r>
            <a:r>
              <a:rPr lang="en-US" sz="2800" dirty="0"/>
              <a:t> </a:t>
            </a:r>
          </a:p>
        </p:txBody>
      </p:sp>
    </p:spTree>
    <p:extLst>
      <p:ext uri="{BB962C8B-B14F-4D97-AF65-F5344CB8AC3E}">
        <p14:creationId xmlns:p14="http://schemas.microsoft.com/office/powerpoint/2010/main" val="34164485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929C4B-EE7C-4D32-84E0-18202609A19B}"/>
              </a:ext>
            </a:extLst>
          </p:cNvPr>
          <p:cNvSpPr>
            <a:spLocks noGrp="1"/>
          </p:cNvSpPr>
          <p:nvPr>
            <p:ph type="title"/>
          </p:nvPr>
        </p:nvSpPr>
        <p:spPr>
          <a:xfrm>
            <a:off x="838200" y="232419"/>
            <a:ext cx="10515600" cy="1037755"/>
          </a:xfrm>
        </p:spPr>
        <p:txBody>
          <a:bodyPr/>
          <a:lstStyle/>
          <a:p>
            <a:r>
              <a:rPr lang="en-US" dirty="0">
                <a:latin typeface="Century Gothic" panose="020B0502020202020204" pitchFamily="34" charset="0"/>
              </a:rPr>
              <a:t>Impacts</a:t>
            </a:r>
            <a:endParaRPr lang="en-ZA" dirty="0">
              <a:latin typeface="Century Gothic" panose="020B0502020202020204" pitchFamily="34" charset="0"/>
            </a:endParaRPr>
          </a:p>
        </p:txBody>
      </p:sp>
      <p:sp>
        <p:nvSpPr>
          <p:cNvPr id="4" name="Rectangle 3"/>
          <p:cNvSpPr/>
          <p:nvPr/>
        </p:nvSpPr>
        <p:spPr>
          <a:xfrm>
            <a:off x="890825" y="1169481"/>
            <a:ext cx="10462471" cy="5693867"/>
          </a:xfrm>
          <a:prstGeom prst="rect">
            <a:avLst/>
          </a:prstGeom>
        </p:spPr>
        <p:txBody>
          <a:bodyPr wrap="square">
            <a:spAutoFit/>
          </a:bodyPr>
          <a:lstStyle/>
          <a:p>
            <a:pPr marL="457200" indent="-457200" algn="just">
              <a:buFont typeface="Arial"/>
              <a:buChar char="•"/>
            </a:pPr>
            <a:r>
              <a:rPr lang="en-US" sz="2800" dirty="0"/>
              <a:t>Environment-economic accounts mainstreamed into planning and decision </a:t>
            </a:r>
            <a:r>
              <a:rPr lang="en-US" sz="2800" dirty="0" smtClean="0"/>
              <a:t>making</a:t>
            </a:r>
          </a:p>
          <a:p>
            <a:pPr marL="457200" indent="-457200" algn="just">
              <a:buFont typeface="Arial"/>
              <a:buChar char="•"/>
            </a:pPr>
            <a:endParaRPr lang="en-US" sz="2800" dirty="0"/>
          </a:p>
          <a:p>
            <a:pPr marL="457200" indent="-457200" algn="just">
              <a:buFont typeface="Arial"/>
              <a:buChar char="•"/>
            </a:pPr>
            <a:r>
              <a:rPr lang="en-US" sz="2800" dirty="0"/>
              <a:t>Sustainable statistical infrastructure with integrated data </a:t>
            </a:r>
            <a:endParaRPr lang="en-US" sz="2800" dirty="0" smtClean="0"/>
          </a:p>
          <a:p>
            <a:pPr marL="457200" indent="-457200" algn="just">
              <a:buFont typeface="Arial"/>
              <a:buChar char="•"/>
            </a:pPr>
            <a:endParaRPr lang="en-US" sz="2800" dirty="0"/>
          </a:p>
          <a:p>
            <a:pPr marL="457200" indent="-457200" algn="just">
              <a:buFont typeface="Arial"/>
              <a:buChar char="•"/>
            </a:pPr>
            <a:r>
              <a:rPr lang="en-US" sz="2800" dirty="0"/>
              <a:t>A civil service and civil society that is informed about environment and development </a:t>
            </a:r>
          </a:p>
          <a:p>
            <a:pPr algn="just"/>
            <a:endParaRPr lang="en-US" sz="2800" dirty="0"/>
          </a:p>
          <a:p>
            <a:pPr marL="457200" indent="-457200" algn="just">
              <a:buFont typeface="Arial"/>
              <a:buChar char="•"/>
            </a:pPr>
            <a:r>
              <a:rPr lang="en-US" sz="2800" dirty="0"/>
              <a:t>Improved statistical collaboration among government agencies and public-private </a:t>
            </a:r>
            <a:r>
              <a:rPr lang="en-US" sz="2800" dirty="0" smtClean="0"/>
              <a:t>cooperation</a:t>
            </a:r>
          </a:p>
          <a:p>
            <a:pPr marL="457200" indent="-457200" algn="just">
              <a:buFont typeface="Arial"/>
              <a:buChar char="•"/>
            </a:pPr>
            <a:endParaRPr lang="en-US" sz="2800" dirty="0"/>
          </a:p>
          <a:p>
            <a:pPr marL="457200" indent="-457200" algn="just">
              <a:buFont typeface="Arial"/>
              <a:buChar char="•"/>
            </a:pPr>
            <a:r>
              <a:rPr lang="en-US" sz="2800" dirty="0"/>
              <a:t>Better policies, decisions on trade-offs between development and environment </a:t>
            </a:r>
          </a:p>
        </p:txBody>
      </p:sp>
    </p:spTree>
    <p:extLst>
      <p:ext uri="{BB962C8B-B14F-4D97-AF65-F5344CB8AC3E}">
        <p14:creationId xmlns:p14="http://schemas.microsoft.com/office/powerpoint/2010/main" val="13490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1DD497-BE0F-4DD1-9C09-BCF5D9E9ECDE}"/>
              </a:ext>
            </a:extLst>
          </p:cNvPr>
          <p:cNvSpPr>
            <a:spLocks noGrp="1"/>
          </p:cNvSpPr>
          <p:nvPr>
            <p:ph type="title"/>
          </p:nvPr>
        </p:nvSpPr>
        <p:spPr/>
        <p:txBody>
          <a:bodyPr/>
          <a:lstStyle/>
          <a:p>
            <a:r>
              <a:rPr lang="en-US" dirty="0">
                <a:latin typeface="Century Gothic" panose="020B0502020202020204" pitchFamily="34" charset="0"/>
              </a:rPr>
              <a:t>Outcomes</a:t>
            </a:r>
            <a:endParaRPr lang="en-ZA" dirty="0">
              <a:latin typeface="Century Gothic" panose="020B0502020202020204" pitchFamily="34" charset="0"/>
            </a:endParaRPr>
          </a:p>
        </p:txBody>
      </p:sp>
      <p:sp>
        <p:nvSpPr>
          <p:cNvPr id="4" name="Rectangle 3"/>
          <p:cNvSpPr/>
          <p:nvPr/>
        </p:nvSpPr>
        <p:spPr>
          <a:xfrm>
            <a:off x="682335" y="2191635"/>
            <a:ext cx="10955268" cy="3108544"/>
          </a:xfrm>
          <a:prstGeom prst="rect">
            <a:avLst/>
          </a:prstGeom>
        </p:spPr>
        <p:txBody>
          <a:bodyPr wrap="square">
            <a:spAutoFit/>
          </a:bodyPr>
          <a:lstStyle/>
          <a:p>
            <a:pPr marL="457200" indent="-457200">
              <a:buFont typeface="Arial"/>
              <a:buChar char="•"/>
            </a:pPr>
            <a:r>
              <a:rPr lang="en-US" sz="2800" dirty="0"/>
              <a:t>A set of integrated environmental-economic accounting </a:t>
            </a:r>
            <a:r>
              <a:rPr lang="en-US" sz="2800" dirty="0" smtClean="0"/>
              <a:t>information</a:t>
            </a:r>
          </a:p>
          <a:p>
            <a:pPr marL="457200" indent="-457200">
              <a:buFont typeface="Arial"/>
              <a:buChar char="•"/>
            </a:pPr>
            <a:endParaRPr lang="en-US" sz="2800" dirty="0"/>
          </a:p>
          <a:p>
            <a:pPr marL="457200" indent="-457200">
              <a:buFont typeface="Arial"/>
              <a:buChar char="•"/>
            </a:pPr>
            <a:r>
              <a:rPr lang="en-US" sz="2800" dirty="0"/>
              <a:t>Enhanced institutional coordination within </a:t>
            </a:r>
            <a:r>
              <a:rPr lang="en-US" sz="2800" dirty="0" smtClean="0"/>
              <a:t>Kenya</a:t>
            </a:r>
          </a:p>
          <a:p>
            <a:endParaRPr lang="en-US" sz="2800" dirty="0"/>
          </a:p>
          <a:p>
            <a:pPr marL="457200" indent="-457200">
              <a:buFont typeface="Arial"/>
              <a:buChar char="•"/>
            </a:pPr>
            <a:r>
              <a:rPr lang="en-US" sz="2800" dirty="0"/>
              <a:t>Increased technical and decision-making capacity </a:t>
            </a:r>
            <a:r>
              <a:rPr lang="en-US" sz="2800" dirty="0" smtClean="0"/>
              <a:t>development</a:t>
            </a:r>
          </a:p>
          <a:p>
            <a:pPr marL="457200" indent="-457200">
              <a:buFont typeface="Arial"/>
              <a:buChar char="•"/>
            </a:pPr>
            <a:endParaRPr lang="en-US" sz="2800" dirty="0"/>
          </a:p>
          <a:p>
            <a:pPr marL="457200" indent="-457200">
              <a:buFont typeface="Arial"/>
              <a:buChar char="•"/>
            </a:pPr>
            <a:r>
              <a:rPr lang="en-US" sz="2800" dirty="0"/>
              <a:t>Key aggregate macro-environmental statistics and indicators</a:t>
            </a:r>
          </a:p>
        </p:txBody>
      </p:sp>
    </p:spTree>
    <p:extLst>
      <p:ext uri="{BB962C8B-B14F-4D97-AF65-F5344CB8AC3E}">
        <p14:creationId xmlns:p14="http://schemas.microsoft.com/office/powerpoint/2010/main" val="3964036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394671-BB95-42E8-81DA-7AD5A943CCC9}"/>
              </a:ext>
            </a:extLst>
          </p:cNvPr>
          <p:cNvSpPr>
            <a:spLocks noGrp="1"/>
          </p:cNvSpPr>
          <p:nvPr>
            <p:ph type="title"/>
          </p:nvPr>
        </p:nvSpPr>
        <p:spPr>
          <a:xfrm>
            <a:off x="838200" y="365125"/>
            <a:ext cx="10704634" cy="1325563"/>
          </a:xfrm>
        </p:spPr>
        <p:txBody>
          <a:bodyPr/>
          <a:lstStyle/>
          <a:p>
            <a:r>
              <a:rPr lang="en-US" dirty="0">
                <a:latin typeface="Century Gothic" panose="020B0502020202020204" pitchFamily="34" charset="0"/>
              </a:rPr>
              <a:t>Way forward</a:t>
            </a:r>
            <a:endParaRPr lang="en-ZA" dirty="0">
              <a:latin typeface="Century Gothic" panose="020B0502020202020204" pitchFamily="34" charset="0"/>
            </a:endParaRPr>
          </a:p>
        </p:txBody>
      </p:sp>
      <p:sp>
        <p:nvSpPr>
          <p:cNvPr id="4" name="Rectangle 3"/>
          <p:cNvSpPr/>
          <p:nvPr/>
        </p:nvSpPr>
        <p:spPr>
          <a:xfrm>
            <a:off x="587566" y="1755601"/>
            <a:ext cx="10955268" cy="5016758"/>
          </a:xfrm>
          <a:prstGeom prst="rect">
            <a:avLst/>
          </a:prstGeom>
        </p:spPr>
        <p:txBody>
          <a:bodyPr wrap="square">
            <a:spAutoFit/>
          </a:bodyPr>
          <a:lstStyle/>
          <a:p>
            <a:pPr marL="457200" indent="-457200">
              <a:buFont typeface="Arial"/>
              <a:buChar char="•"/>
            </a:pPr>
            <a:r>
              <a:rPr lang="en-US" sz="2000" dirty="0" smtClean="0"/>
              <a:t>Regional and National workshop</a:t>
            </a:r>
          </a:p>
          <a:p>
            <a:pPr marL="457200" indent="-457200">
              <a:buFont typeface="Arial"/>
              <a:buChar char="•"/>
            </a:pPr>
            <a:r>
              <a:rPr lang="en-US" sz="2000" dirty="0" smtClean="0"/>
              <a:t>Revision and printing final version of NPAEEA</a:t>
            </a:r>
          </a:p>
          <a:p>
            <a:pPr marL="457200" indent="-457200">
              <a:buFont typeface="Arial"/>
              <a:buChar char="•"/>
            </a:pPr>
            <a:r>
              <a:rPr lang="en-US" sz="2000" dirty="0" smtClean="0"/>
              <a:t>Preparation of a budget for EEA activities to be part of the NPAEEA </a:t>
            </a:r>
          </a:p>
          <a:p>
            <a:pPr marL="457200" indent="-457200">
              <a:buFont typeface="Arial"/>
              <a:buChar char="•"/>
            </a:pPr>
            <a:r>
              <a:rPr lang="en-US" sz="2000" dirty="0" smtClean="0"/>
              <a:t>going forward</a:t>
            </a:r>
          </a:p>
          <a:p>
            <a:pPr marL="457200" indent="-457200">
              <a:buFont typeface="Arial"/>
              <a:buChar char="•"/>
            </a:pPr>
            <a:endParaRPr lang="en-US" sz="2000" dirty="0" smtClean="0"/>
          </a:p>
          <a:p>
            <a:pPr marL="457200" indent="-457200">
              <a:buFont typeface="Arial"/>
              <a:buChar char="•"/>
            </a:pPr>
            <a:r>
              <a:rPr lang="en-US" sz="2000" dirty="0" smtClean="0"/>
              <a:t>Formation of High level committee, TWGs and SMWGs</a:t>
            </a:r>
          </a:p>
          <a:p>
            <a:pPr marL="457200" indent="-457200">
              <a:buFont typeface="Arial"/>
              <a:buChar char="•"/>
            </a:pPr>
            <a:endParaRPr lang="en-US" sz="2000" dirty="0"/>
          </a:p>
          <a:p>
            <a:pPr marL="457200" indent="-457200">
              <a:buFont typeface="Arial"/>
              <a:buChar char="•"/>
            </a:pPr>
            <a:r>
              <a:rPr lang="en-US" sz="2000" dirty="0" smtClean="0"/>
              <a:t>KNBS officially requesting data and manpower from organizations</a:t>
            </a:r>
          </a:p>
          <a:p>
            <a:pPr marL="457200" indent="-457200">
              <a:buFont typeface="Arial"/>
              <a:buChar char="•"/>
            </a:pPr>
            <a:endParaRPr lang="en-US" sz="2000" dirty="0"/>
          </a:p>
          <a:p>
            <a:pPr marL="457200" indent="-457200">
              <a:buFont typeface="Arial"/>
              <a:buChar char="•"/>
            </a:pPr>
            <a:r>
              <a:rPr lang="en-US" sz="2000" dirty="0" smtClean="0"/>
              <a:t>Continued development and completion of energy account</a:t>
            </a:r>
          </a:p>
          <a:p>
            <a:endParaRPr lang="en-US" sz="2000" dirty="0" smtClean="0"/>
          </a:p>
          <a:p>
            <a:pPr marL="457200" indent="-457200">
              <a:buFont typeface="Arial"/>
              <a:buChar char="•"/>
            </a:pPr>
            <a:r>
              <a:rPr lang="en-US" sz="2000" dirty="0"/>
              <a:t>Publication of SEEA energy in economic survey 2018</a:t>
            </a:r>
          </a:p>
          <a:p>
            <a:pPr marL="457200" indent="-457200">
              <a:buFont typeface="Arial"/>
              <a:buChar char="•"/>
            </a:pPr>
            <a:endParaRPr lang="en-US" sz="2000" dirty="0"/>
          </a:p>
          <a:p>
            <a:pPr marL="457200" indent="-457200">
              <a:buFont typeface="Arial"/>
              <a:buChar char="•"/>
            </a:pPr>
            <a:r>
              <a:rPr lang="en-US" sz="2000" dirty="0" smtClean="0"/>
              <a:t>Signing of </a:t>
            </a:r>
            <a:r>
              <a:rPr lang="en-US" sz="2000" dirty="0" err="1" smtClean="0"/>
              <a:t>MoUs</a:t>
            </a:r>
            <a:r>
              <a:rPr lang="en-US" sz="2000" dirty="0" smtClean="0"/>
              <a:t> between KNBS and collaborators</a:t>
            </a:r>
          </a:p>
          <a:p>
            <a:endParaRPr lang="en-US" sz="2000" dirty="0"/>
          </a:p>
          <a:p>
            <a:pPr marL="457200" indent="-457200">
              <a:buFont typeface="Arial"/>
              <a:buChar char="•"/>
            </a:pPr>
            <a:r>
              <a:rPr lang="en-US" sz="2000" dirty="0" smtClean="0"/>
              <a:t>Development of SEEA-Water and SEEA-Forest and publication </a:t>
            </a:r>
            <a:endParaRPr lang="en-US" sz="2000" dirty="0"/>
          </a:p>
        </p:txBody>
      </p:sp>
    </p:spTree>
    <p:extLst>
      <p:ext uri="{BB962C8B-B14F-4D97-AF65-F5344CB8AC3E}">
        <p14:creationId xmlns:p14="http://schemas.microsoft.com/office/powerpoint/2010/main" val="1515250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17940</TotalTime>
  <Words>1092</Words>
  <Application>Microsoft Office PowerPoint</Application>
  <PresentationFormat>Widescreen</PresentationFormat>
  <Paragraphs>184</Paragraphs>
  <Slides>22</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9" baseType="lpstr">
      <vt:lpstr>MS PGothic</vt:lpstr>
      <vt:lpstr>Arial</vt:lpstr>
      <vt:lpstr>Calibri</vt:lpstr>
      <vt:lpstr>Calibri Light</vt:lpstr>
      <vt:lpstr>Century Gothic</vt:lpstr>
      <vt:lpstr>Office Theme</vt:lpstr>
      <vt:lpstr>Document</vt:lpstr>
      <vt:lpstr>National Plan for Advancing  Environmental-Economic Accounting in Kenya</vt:lpstr>
      <vt:lpstr>Outline of the Presentation</vt:lpstr>
      <vt:lpstr>Rationale for EEAs in Kenya</vt:lpstr>
      <vt:lpstr>History of Environmental Economic Accounting in Kenya</vt:lpstr>
      <vt:lpstr>History of Environmental Economic Accounting in Kenya</vt:lpstr>
      <vt:lpstr>Policy Environment</vt:lpstr>
      <vt:lpstr>Policy Environment</vt:lpstr>
      <vt:lpstr>Policy environment</vt:lpstr>
      <vt:lpstr>Policy environment</vt:lpstr>
      <vt:lpstr>Priority Environmental Economic Accounts for Kenya: SEEA-Energy </vt:lpstr>
      <vt:lpstr>Priority Environmental Economic Accounts for Kenya: SEEA-Forest </vt:lpstr>
      <vt:lpstr>Priority Environmental Economic Accounts for Kenya: SEEA-Water</vt:lpstr>
      <vt:lpstr>NPAEEA development process</vt:lpstr>
      <vt:lpstr>Log frame for Environmental Economic Accounting implementation for Kenya </vt:lpstr>
      <vt:lpstr>PowerPoint Presentation</vt:lpstr>
      <vt:lpstr>Participation</vt:lpstr>
      <vt:lpstr>Enabling factors</vt:lpstr>
      <vt:lpstr>Action plan activities</vt:lpstr>
      <vt:lpstr>Outputs</vt:lpstr>
      <vt:lpstr>Impacts</vt:lpstr>
      <vt:lpstr>Outcomes</vt:lpstr>
      <vt:lpstr>Way forward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Plan for Advancing  Environmental-Economic Accounting in Kenya</dc:title>
  <dc:creator>Jackie Crafford</dc:creator>
  <cp:lastModifiedBy>Mbatia</cp:lastModifiedBy>
  <cp:revision>61</cp:revision>
  <dcterms:created xsi:type="dcterms:W3CDTF">2017-11-22T15:51:57Z</dcterms:created>
  <dcterms:modified xsi:type="dcterms:W3CDTF">2017-12-11T06:29:29Z</dcterms:modified>
</cp:coreProperties>
</file>