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41" r:id="rId2"/>
    <p:sldMasterId id="2147483723" r:id="rId3"/>
    <p:sldMasterId id="2147483727" r:id="rId4"/>
    <p:sldMasterId id="2147483738" r:id="rId5"/>
  </p:sldMasterIdLst>
  <p:notesMasterIdLst>
    <p:notesMasterId r:id="rId19"/>
  </p:notesMasterIdLst>
  <p:handoutMasterIdLst>
    <p:handoutMasterId r:id="rId20"/>
  </p:handoutMasterIdLst>
  <p:sldIdLst>
    <p:sldId id="2734" r:id="rId6"/>
    <p:sldId id="2720" r:id="rId7"/>
    <p:sldId id="2707" r:id="rId8"/>
    <p:sldId id="2728" r:id="rId9"/>
    <p:sldId id="2729" r:id="rId10"/>
    <p:sldId id="682" r:id="rId11"/>
    <p:sldId id="310" r:id="rId12"/>
    <p:sldId id="2733" r:id="rId13"/>
    <p:sldId id="2736" r:id="rId14"/>
    <p:sldId id="2731" r:id="rId15"/>
    <p:sldId id="2737" r:id="rId16"/>
    <p:sldId id="2715" r:id="rId17"/>
    <p:sldId id="2710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164950"/>
        </a:solidFill>
        <a:effectLst/>
        <a:uFillTx/>
        <a:latin typeface="Proxima Nova Bold"/>
        <a:ea typeface="Proxima Nova Bold"/>
        <a:cs typeface="Proxima Nova Bold"/>
        <a:sym typeface="Proxima Nova Bold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164950"/>
        </a:solidFill>
        <a:effectLst/>
        <a:uFillTx/>
        <a:latin typeface="Proxima Nova Bold"/>
        <a:ea typeface="Proxima Nova Bold"/>
        <a:cs typeface="Proxima Nova Bold"/>
        <a:sym typeface="Proxima Nova Bold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164950"/>
        </a:solidFill>
        <a:effectLst/>
        <a:uFillTx/>
        <a:latin typeface="Proxima Nova Bold"/>
        <a:ea typeface="Proxima Nova Bold"/>
        <a:cs typeface="Proxima Nova Bold"/>
        <a:sym typeface="Proxima Nova Bold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164950"/>
        </a:solidFill>
        <a:effectLst/>
        <a:uFillTx/>
        <a:latin typeface="Proxima Nova Bold"/>
        <a:ea typeface="Proxima Nova Bold"/>
        <a:cs typeface="Proxima Nova Bold"/>
        <a:sym typeface="Proxima Nova Bold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164950"/>
        </a:solidFill>
        <a:effectLst/>
        <a:uFillTx/>
        <a:latin typeface="Proxima Nova Bold"/>
        <a:ea typeface="Proxima Nova Bold"/>
        <a:cs typeface="Proxima Nova Bold"/>
        <a:sym typeface="Proxima Nova Bold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164950"/>
        </a:solidFill>
        <a:effectLst/>
        <a:uFillTx/>
        <a:latin typeface="Proxima Nova Bold"/>
        <a:ea typeface="Proxima Nova Bold"/>
        <a:cs typeface="Proxima Nova Bold"/>
        <a:sym typeface="Proxima Nova Bold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164950"/>
        </a:solidFill>
        <a:effectLst/>
        <a:uFillTx/>
        <a:latin typeface="Proxima Nova Bold"/>
        <a:ea typeface="Proxima Nova Bold"/>
        <a:cs typeface="Proxima Nova Bold"/>
        <a:sym typeface="Proxima Nova Bold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164950"/>
        </a:solidFill>
        <a:effectLst/>
        <a:uFillTx/>
        <a:latin typeface="Proxima Nova Bold"/>
        <a:ea typeface="Proxima Nova Bold"/>
        <a:cs typeface="Proxima Nova Bold"/>
        <a:sym typeface="Proxima Nova Bold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164950"/>
        </a:solidFill>
        <a:effectLst/>
        <a:uFillTx/>
        <a:latin typeface="Proxima Nova Bold"/>
        <a:ea typeface="Proxima Nova Bold"/>
        <a:cs typeface="Proxima Nova Bold"/>
        <a:sym typeface="Proxima Nova Bold"/>
      </a:defRPr>
    </a:lvl9pPr>
  </p:defaultTextStyle>
  <p:extLst>
    <p:ext uri="{521415D9-36F7-43E2-AB2F-B90AF26B5E84}">
      <p14:sectionLst xmlns:p14="http://schemas.microsoft.com/office/powerpoint/2010/main">
        <p14:section name="Intro" id="{34C77AA6-6D0C-1945-9936-BBEF2A63E73C}">
          <p14:sldIdLst>
            <p14:sldId id="2734"/>
            <p14:sldId id="2720"/>
            <p14:sldId id="2707"/>
          </p14:sldIdLst>
        </p14:section>
        <p14:section name="The SEEA" id="{45E7DCBF-0117-4117-BEF3-3C4FA1B08116}">
          <p14:sldIdLst>
            <p14:sldId id="2728"/>
            <p14:sldId id="2729"/>
            <p14:sldId id="682"/>
            <p14:sldId id="310"/>
          </p14:sldIdLst>
        </p14:section>
        <p14:section name="The Central Framework" id="{3955F756-E1B2-480C-A8B1-3A70A09A0A24}">
          <p14:sldIdLst/>
        </p14:section>
        <p14:section name="The SEEA EEA" id="{638E9A56-0A81-41C2-ABC2-E29509C44542}">
          <p14:sldIdLst>
            <p14:sldId id="2733"/>
            <p14:sldId id="2736"/>
            <p14:sldId id="2731"/>
          </p14:sldIdLst>
        </p14:section>
        <p14:section name="Corporate vs National Natural Capital Account" id="{BF00854D-2884-4DDC-B75B-0295292B3EF2}">
          <p14:sldIdLst/>
        </p14:section>
        <p14:section name="NCAVES" id="{7E1F5DEB-46BC-469F-98BD-109624F36A4B}">
          <p14:sldIdLst/>
        </p14:section>
        <p14:section name="Applications" id="{4E029FCE-1040-4559-A615-7D877997DCD7}">
          <p14:sldIdLst>
            <p14:sldId id="2737"/>
            <p14:sldId id="2715"/>
            <p14:sldId id="2710"/>
          </p14:sldIdLst>
        </p14:section>
        <p14:section name="spare" id="{E855A68D-5A84-6542-B6BA-18C1F8B39820}">
          <p14:sldIdLst/>
        </p14:section>
        <p14:section name="Ocean and Fishery Accounts" id="{4B9C82E1-F6A9-488A-BF46-99EADFD1ED91}">
          <p14:sldIdLst/>
        </p14:section>
        <p14:section name="Examples of Supply and Use Tables" id="{531E98ED-4495-4990-B4C6-6293A4A9D95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7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 Nelson" initials="PN" lastIdx="2" clrIdx="0">
    <p:extLst>
      <p:ext uri="{19B8F6BF-5375-455C-9EA6-DF929625EA0E}">
        <p15:presenceInfo xmlns:p15="http://schemas.microsoft.com/office/powerpoint/2012/main" userId="078e55fc69f0e3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C584"/>
    <a:srgbClr val="606060"/>
    <a:srgbClr val="9E3418"/>
    <a:srgbClr val="FBFFF5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n" i="off">
        <a:font>
          <a:latin typeface="Proxima Nova Bold"/>
          <a:ea typeface="Proxima Nova Bold"/>
          <a:cs typeface="Proxima Nova Bold"/>
        </a:font>
        <a:srgbClr val="164950"/>
      </a:tcTxStyle>
      <a:tcStyle>
        <a:tcBdr>
          <a:left>
            <a:ln w="12700" cap="flat">
              <a:solidFill>
                <a:srgbClr val="164950"/>
              </a:solidFill>
              <a:prstDash val="solid"/>
              <a:round/>
            </a:ln>
          </a:left>
          <a:right>
            <a:ln w="12700" cap="flat">
              <a:solidFill>
                <a:srgbClr val="164950"/>
              </a:solidFill>
              <a:prstDash val="solid"/>
              <a:round/>
            </a:ln>
          </a:right>
          <a:top>
            <a:ln w="12700" cap="flat">
              <a:solidFill>
                <a:srgbClr val="164950"/>
              </a:solidFill>
              <a:prstDash val="solid"/>
              <a:round/>
            </a:ln>
          </a:top>
          <a:bottom>
            <a:ln w="12700" cap="flat">
              <a:solidFill>
                <a:srgbClr val="164950"/>
              </a:solidFill>
              <a:prstDash val="solid"/>
              <a:round/>
            </a:ln>
          </a:bottom>
          <a:insideH>
            <a:ln w="12700" cap="flat">
              <a:solidFill>
                <a:srgbClr val="164950"/>
              </a:solidFill>
              <a:prstDash val="solid"/>
              <a:round/>
            </a:ln>
          </a:insideH>
          <a:insideV>
            <a:ln w="12700" cap="flat">
              <a:solidFill>
                <a:srgbClr val="164950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Proxima Nova Bold"/>
          <a:ea typeface="Proxima Nova Bold"/>
          <a:cs typeface="Proxima Nova Bold"/>
        </a:font>
        <a:srgbClr val="164950"/>
      </a:tcTxStyle>
      <a:tcStyle>
        <a:tcBdr>
          <a:left>
            <a:ln w="12700" cap="flat">
              <a:solidFill>
                <a:srgbClr val="164950"/>
              </a:solidFill>
              <a:prstDash val="solid"/>
              <a:round/>
            </a:ln>
          </a:left>
          <a:right>
            <a:ln w="12700" cap="flat">
              <a:solidFill>
                <a:srgbClr val="164950"/>
              </a:solidFill>
              <a:prstDash val="solid"/>
              <a:round/>
            </a:ln>
          </a:right>
          <a:top>
            <a:ln w="12700" cap="flat">
              <a:solidFill>
                <a:srgbClr val="164950"/>
              </a:solidFill>
              <a:prstDash val="solid"/>
              <a:round/>
            </a:ln>
          </a:top>
          <a:bottom>
            <a:ln w="12700" cap="flat">
              <a:solidFill>
                <a:srgbClr val="164950"/>
              </a:solidFill>
              <a:prstDash val="solid"/>
              <a:round/>
            </a:ln>
          </a:bottom>
          <a:insideH>
            <a:ln w="12700" cap="flat">
              <a:solidFill>
                <a:srgbClr val="164950"/>
              </a:solidFill>
              <a:prstDash val="solid"/>
              <a:round/>
            </a:ln>
          </a:insideH>
          <a:insideV>
            <a:ln w="12700" cap="flat">
              <a:solidFill>
                <a:srgbClr val="164950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n" i="off">
        <a:font>
          <a:latin typeface="Proxima Nova Bold"/>
          <a:ea typeface="Proxima Nova Bold"/>
          <a:cs typeface="Proxima Nova Bold"/>
        </a:font>
        <a:srgbClr val="164950"/>
      </a:tcTxStyle>
      <a:tcStyle>
        <a:tcBdr>
          <a:left>
            <a:ln w="12700" cap="flat">
              <a:solidFill>
                <a:srgbClr val="164950"/>
              </a:solidFill>
              <a:prstDash val="solid"/>
              <a:round/>
            </a:ln>
          </a:left>
          <a:right>
            <a:ln w="12700" cap="flat">
              <a:solidFill>
                <a:srgbClr val="164950"/>
              </a:solidFill>
              <a:prstDash val="solid"/>
              <a:round/>
            </a:ln>
          </a:right>
          <a:top>
            <a:ln w="12700" cap="flat">
              <a:solidFill>
                <a:srgbClr val="164950"/>
              </a:solidFill>
              <a:prstDash val="solid"/>
              <a:round/>
            </a:ln>
          </a:top>
          <a:bottom>
            <a:ln w="12700" cap="flat">
              <a:solidFill>
                <a:srgbClr val="164950"/>
              </a:solidFill>
              <a:prstDash val="solid"/>
              <a:round/>
            </a:ln>
          </a:bottom>
          <a:insideH>
            <a:ln w="12700" cap="flat">
              <a:solidFill>
                <a:srgbClr val="164950"/>
              </a:solidFill>
              <a:prstDash val="solid"/>
              <a:round/>
            </a:ln>
          </a:insideH>
          <a:insideV>
            <a:ln w="12700" cap="flat">
              <a:solidFill>
                <a:srgbClr val="16495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Proxima Nova Bold"/>
          <a:ea typeface="Proxima Nova Bold"/>
          <a:cs typeface="Proxima Nova Bold"/>
        </a:font>
        <a:srgbClr val="164950"/>
      </a:tcTxStyle>
      <a:tcStyle>
        <a:tcBdr>
          <a:left>
            <a:ln w="12700" cap="flat">
              <a:solidFill>
                <a:srgbClr val="164950"/>
              </a:solidFill>
              <a:prstDash val="solid"/>
              <a:round/>
            </a:ln>
          </a:left>
          <a:right>
            <a:ln w="12700" cap="flat">
              <a:solidFill>
                <a:srgbClr val="164950"/>
              </a:solidFill>
              <a:prstDash val="solid"/>
              <a:round/>
            </a:ln>
          </a:right>
          <a:top>
            <a:ln w="12700" cap="flat">
              <a:solidFill>
                <a:srgbClr val="164950"/>
              </a:solidFill>
              <a:prstDash val="solid"/>
              <a:round/>
            </a:ln>
          </a:top>
          <a:bottom>
            <a:ln w="12700" cap="flat">
              <a:solidFill>
                <a:srgbClr val="164950"/>
              </a:solidFill>
              <a:prstDash val="solid"/>
              <a:round/>
            </a:ln>
          </a:bottom>
          <a:insideH>
            <a:ln w="12700" cap="flat">
              <a:solidFill>
                <a:srgbClr val="164950"/>
              </a:solidFill>
              <a:prstDash val="solid"/>
              <a:round/>
            </a:ln>
          </a:insideH>
          <a:insideV>
            <a:ln w="12700" cap="flat">
              <a:solidFill>
                <a:srgbClr val="16495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63" autoAdjust="0"/>
    <p:restoredTop sz="94271" autoAdjust="0"/>
  </p:normalViewPr>
  <p:slideViewPr>
    <p:cSldViewPr snapToGrid="0" snapToObjects="1">
      <p:cViewPr varScale="1">
        <p:scale>
          <a:sx n="34" d="100"/>
          <a:sy n="34" d="100"/>
        </p:scale>
        <p:origin x="804" y="76"/>
      </p:cViewPr>
      <p:guideLst>
        <p:guide orient="horz" pos="4320"/>
        <p:guide pos="7704"/>
      </p:guideLst>
    </p:cSldViewPr>
  </p:slideViewPr>
  <p:outlineViewPr>
    <p:cViewPr>
      <p:scale>
        <a:sx n="33" d="100"/>
        <a:sy n="33" d="100"/>
      </p:scale>
      <p:origin x="0" y="-2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352" y="-11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>
                <a:latin typeface="News Gothic" panose="02000503040000020004" pitchFamily="2" charset="0"/>
              </a:rPr>
              <a:t>WATER USE</a:t>
            </a:r>
            <a:r>
              <a:rPr lang="en-US" sz="1400" b="1" baseline="0" dirty="0">
                <a:latin typeface="News Gothic" panose="02000503040000020004" pitchFamily="2" charset="0"/>
              </a:rPr>
              <a:t> INENSITIES PRODUCTION </a:t>
            </a:r>
          </a:p>
          <a:p>
            <a:pPr algn="l">
              <a:defRPr/>
            </a:pPr>
            <a:r>
              <a:rPr lang="en-US" sz="1400" b="1" baseline="0" dirty="0">
                <a:latin typeface="News Gothic" panose="02000503040000020004" pitchFamily="2" charset="0"/>
              </a:rPr>
              <a:t>ACTIVITY BY VALUE ADDED</a:t>
            </a:r>
            <a:endParaRPr lang="en-US" sz="1400" b="1" dirty="0">
              <a:latin typeface="News Gothic" panose="02000503040000020004" pitchFamily="2" charset="0"/>
            </a:endParaRPr>
          </a:p>
        </c:rich>
      </c:tx>
      <c:layout>
        <c:manualLayout>
          <c:xMode val="edge"/>
          <c:yMode val="edge"/>
          <c:x val="4.71925853018373E-2"/>
          <c:y val="5.6250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1065538310952702E-2"/>
          <c:y val="0.34199765754554301"/>
          <c:w val="0.81388297287535005"/>
          <c:h val="0.5561580234841569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Ground Water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Sheet1!$A$2:$A$9</c:f>
              <c:numCache>
                <c:formatCode>General</c:formatCode>
                <c:ptCount val="8"/>
                <c:pt idx="0">
                  <c:v>1975</c:v>
                </c:pt>
                <c:pt idx="1">
                  <c:v>1980</c:v>
                </c:pt>
                <c:pt idx="2">
                  <c:v>1985</c:v>
                </c:pt>
                <c:pt idx="3">
                  <c:v>1990</c:v>
                </c:pt>
                <c:pt idx="4">
                  <c:v>1995</c:v>
                </c:pt>
                <c:pt idx="5">
                  <c:v>2000</c:v>
                </c:pt>
                <c:pt idx="6">
                  <c:v>2005</c:v>
                </c:pt>
                <c:pt idx="7">
                  <c:v>2010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20</c:v>
                </c:pt>
                <c:pt idx="1">
                  <c:v>18</c:v>
                </c:pt>
                <c:pt idx="2">
                  <c:v>19</c:v>
                </c:pt>
                <c:pt idx="3">
                  <c:v>16</c:v>
                </c:pt>
                <c:pt idx="4">
                  <c:v>14</c:v>
                </c:pt>
                <c:pt idx="5">
                  <c:v>11</c:v>
                </c:pt>
                <c:pt idx="6">
                  <c:v>5</c:v>
                </c:pt>
                <c:pt idx="7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32B-433B-A295-174390514A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Tap Water</c:v>
                </c:pt>
              </c:strCache>
            </c:strRef>
          </c:tx>
          <c:spPr>
            <a:ln w="28575" cap="rnd">
              <a:solidFill>
                <a:schemeClr val="accent1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Sheet1!$A$2:$A$9</c:f>
              <c:numCache>
                <c:formatCode>General</c:formatCode>
                <c:ptCount val="8"/>
                <c:pt idx="0">
                  <c:v>1975</c:v>
                </c:pt>
                <c:pt idx="1">
                  <c:v>1980</c:v>
                </c:pt>
                <c:pt idx="2">
                  <c:v>1985</c:v>
                </c:pt>
                <c:pt idx="3">
                  <c:v>1990</c:v>
                </c:pt>
                <c:pt idx="4">
                  <c:v>1995</c:v>
                </c:pt>
                <c:pt idx="5">
                  <c:v>2000</c:v>
                </c:pt>
                <c:pt idx="6">
                  <c:v>2005</c:v>
                </c:pt>
                <c:pt idx="7">
                  <c:v>2010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20</c:v>
                </c:pt>
                <c:pt idx="1">
                  <c:v>16</c:v>
                </c:pt>
                <c:pt idx="2">
                  <c:v>16.399999999999999</c:v>
                </c:pt>
                <c:pt idx="3">
                  <c:v>16</c:v>
                </c:pt>
                <c:pt idx="4">
                  <c:v>12</c:v>
                </c:pt>
                <c:pt idx="5">
                  <c:v>4</c:v>
                </c:pt>
                <c:pt idx="6">
                  <c:v>6</c:v>
                </c:pt>
                <c:pt idx="7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32B-433B-A295-174390514A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Surface Water</c:v>
                </c:pt>
              </c:strCache>
            </c:strRef>
          </c:tx>
          <c:spPr>
            <a:ln w="28575" cap="rnd">
              <a:solidFill>
                <a:schemeClr val="accent1">
                  <a:tint val="6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Sheet1!$A$2:$A$9</c:f>
              <c:numCache>
                <c:formatCode>General</c:formatCode>
                <c:ptCount val="8"/>
                <c:pt idx="0">
                  <c:v>1975</c:v>
                </c:pt>
                <c:pt idx="1">
                  <c:v>1980</c:v>
                </c:pt>
                <c:pt idx="2">
                  <c:v>1985</c:v>
                </c:pt>
                <c:pt idx="3">
                  <c:v>1990</c:v>
                </c:pt>
                <c:pt idx="4">
                  <c:v>1995</c:v>
                </c:pt>
                <c:pt idx="5">
                  <c:v>2000</c:v>
                </c:pt>
                <c:pt idx="6">
                  <c:v>2005</c:v>
                </c:pt>
                <c:pt idx="7">
                  <c:v>2010</c:v>
                </c:pt>
              </c:numCache>
            </c:numRef>
          </c:cat>
          <c:val>
            <c:numRef>
              <c:f>Sheet1!$D$2:$D$9</c:f>
              <c:numCache>
                <c:formatCode>General</c:formatCode>
                <c:ptCount val="8"/>
                <c:pt idx="0">
                  <c:v>20</c:v>
                </c:pt>
                <c:pt idx="1">
                  <c:v>15</c:v>
                </c:pt>
                <c:pt idx="2">
                  <c:v>14.7</c:v>
                </c:pt>
                <c:pt idx="3">
                  <c:v>15.2</c:v>
                </c:pt>
                <c:pt idx="4">
                  <c:v>14</c:v>
                </c:pt>
                <c:pt idx="5">
                  <c:v>8</c:v>
                </c:pt>
                <c:pt idx="6">
                  <c:v>7</c:v>
                </c:pt>
                <c:pt idx="7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32B-433B-A295-174390514A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540224"/>
        <c:axId val="41546112"/>
      </c:lineChart>
      <c:catAx>
        <c:axId val="4154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46112"/>
        <c:crosses val="autoZero"/>
        <c:auto val="1"/>
        <c:lblAlgn val="ctr"/>
        <c:lblOffset val="100"/>
        <c:noMultiLvlLbl val="0"/>
      </c:catAx>
      <c:valAx>
        <c:axId val="4154611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\2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40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7582174954534102"/>
          <c:y val="0.15578125000000001"/>
          <c:w val="0.22494294012621499"/>
          <c:h val="0.211497208704285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6953E4-7FE0-4D49-824A-4BC625F37A1F}" type="doc">
      <dgm:prSet loTypeId="urn:microsoft.com/office/officeart/2005/8/layout/radial4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B5CCA98-C471-459B-A050-AE4ED2FFED5D}">
      <dgm:prSet phldrT="[Text]"/>
      <dgm:spPr/>
      <dgm:t>
        <a:bodyPr/>
        <a:lstStyle/>
        <a:p>
          <a:r>
            <a:rPr lang="en-US" dirty="0"/>
            <a:t>SEEA</a:t>
          </a:r>
          <a:endParaRPr lang="en-GB" dirty="0"/>
        </a:p>
      </dgm:t>
    </dgm:pt>
    <dgm:pt modelId="{28B7FF43-9DAA-45E9-8DA5-4F5230C6901C}" type="parTrans" cxnId="{CC28E214-AE3C-444B-ADB9-7AF6BBA81A5E}">
      <dgm:prSet/>
      <dgm:spPr/>
      <dgm:t>
        <a:bodyPr/>
        <a:lstStyle/>
        <a:p>
          <a:endParaRPr lang="en-GB"/>
        </a:p>
      </dgm:t>
    </dgm:pt>
    <dgm:pt modelId="{10F840B9-3BD0-4FF3-BFD2-FB6DB7D57E84}" type="sibTrans" cxnId="{CC28E214-AE3C-444B-ADB9-7AF6BBA81A5E}">
      <dgm:prSet/>
      <dgm:spPr/>
      <dgm:t>
        <a:bodyPr/>
        <a:lstStyle/>
        <a:p>
          <a:endParaRPr lang="en-GB"/>
        </a:p>
      </dgm:t>
    </dgm:pt>
    <dgm:pt modelId="{75C15C46-6499-4929-8DA9-59D7FF7E146B}">
      <dgm:prSet phldrT="[Text]"/>
      <dgm:spPr/>
      <dgm:t>
        <a:bodyPr/>
        <a:lstStyle/>
        <a:p>
          <a:r>
            <a:rPr lang="en-US" dirty="0"/>
            <a:t>WAVES</a:t>
          </a:r>
          <a:endParaRPr lang="en-GB" dirty="0"/>
        </a:p>
      </dgm:t>
    </dgm:pt>
    <dgm:pt modelId="{BAC8B555-784F-44F8-BB7A-38CC90403FBC}" type="parTrans" cxnId="{A14E2FF1-1574-4225-ADEE-2019E6C1701A}">
      <dgm:prSet/>
      <dgm:spPr/>
      <dgm:t>
        <a:bodyPr/>
        <a:lstStyle/>
        <a:p>
          <a:endParaRPr lang="en-GB"/>
        </a:p>
      </dgm:t>
    </dgm:pt>
    <dgm:pt modelId="{7F1B4204-2803-4DF2-B6C6-0EB3430112D2}" type="sibTrans" cxnId="{A14E2FF1-1574-4225-ADEE-2019E6C1701A}">
      <dgm:prSet/>
      <dgm:spPr/>
      <dgm:t>
        <a:bodyPr/>
        <a:lstStyle/>
        <a:p>
          <a:endParaRPr lang="en-GB"/>
        </a:p>
      </dgm:t>
    </dgm:pt>
    <dgm:pt modelId="{AA7F1848-D962-4AC1-BE94-D3372B49B5BF}">
      <dgm:prSet phldrT="[Text]"/>
      <dgm:spPr/>
      <dgm:t>
        <a:bodyPr/>
        <a:lstStyle/>
        <a:p>
          <a:r>
            <a:rPr lang="en-US" dirty="0"/>
            <a:t>TEEB</a:t>
          </a:r>
          <a:endParaRPr lang="en-GB" dirty="0"/>
        </a:p>
      </dgm:t>
    </dgm:pt>
    <dgm:pt modelId="{7FA15695-0079-42BC-8BE7-A5FBD9B23317}" type="parTrans" cxnId="{D0EA8A66-69C3-4933-B6B3-5C632DBB90AA}">
      <dgm:prSet/>
      <dgm:spPr/>
      <dgm:t>
        <a:bodyPr/>
        <a:lstStyle/>
        <a:p>
          <a:endParaRPr lang="en-GB"/>
        </a:p>
      </dgm:t>
    </dgm:pt>
    <dgm:pt modelId="{100CCE9C-FC87-45F3-B984-8562724E5EBC}" type="sibTrans" cxnId="{D0EA8A66-69C3-4933-B6B3-5C632DBB90AA}">
      <dgm:prSet/>
      <dgm:spPr/>
      <dgm:t>
        <a:bodyPr/>
        <a:lstStyle/>
        <a:p>
          <a:endParaRPr lang="en-GB"/>
        </a:p>
      </dgm:t>
    </dgm:pt>
    <dgm:pt modelId="{A8ACC4F6-064B-4FB0-8147-73D4739F55F7}">
      <dgm:prSet phldrT="[Text]"/>
      <dgm:spPr/>
      <dgm:t>
        <a:bodyPr/>
        <a:lstStyle/>
        <a:p>
          <a:r>
            <a:rPr lang="en-US" dirty="0"/>
            <a:t>BIOFIN</a:t>
          </a:r>
          <a:endParaRPr lang="en-GB" dirty="0"/>
        </a:p>
      </dgm:t>
    </dgm:pt>
    <dgm:pt modelId="{20608B7C-982C-42E8-8049-BB01A494D561}" type="parTrans" cxnId="{FA99DE59-C131-4C8A-BE55-01B2444F48C1}">
      <dgm:prSet/>
      <dgm:spPr/>
      <dgm:t>
        <a:bodyPr/>
        <a:lstStyle/>
        <a:p>
          <a:endParaRPr lang="en-GB"/>
        </a:p>
      </dgm:t>
    </dgm:pt>
    <dgm:pt modelId="{FA73F477-A3B2-4EB1-BA27-CD2ECB2CAFCA}" type="sibTrans" cxnId="{FA99DE59-C131-4C8A-BE55-01B2444F48C1}">
      <dgm:prSet/>
      <dgm:spPr/>
      <dgm:t>
        <a:bodyPr/>
        <a:lstStyle/>
        <a:p>
          <a:endParaRPr lang="en-GB"/>
        </a:p>
      </dgm:t>
    </dgm:pt>
    <dgm:pt modelId="{7C14569F-04D6-454D-A4BF-3D235AF61E7C}">
      <dgm:prSet phldrT="[Text]"/>
      <dgm:spPr/>
      <dgm:t>
        <a:bodyPr/>
        <a:lstStyle/>
        <a:p>
          <a:r>
            <a:rPr lang="en-US" dirty="0"/>
            <a:t>Green</a:t>
          </a:r>
          <a:br>
            <a:rPr lang="en-US" dirty="0"/>
          </a:br>
          <a:r>
            <a:rPr lang="en-US" dirty="0"/>
            <a:t>Economy</a:t>
          </a:r>
          <a:endParaRPr lang="en-GB" dirty="0"/>
        </a:p>
      </dgm:t>
    </dgm:pt>
    <dgm:pt modelId="{08A69D55-E6D4-466E-99CB-6B3759F7775D}" type="parTrans" cxnId="{E5BA7B86-53DE-41BC-BE02-8FD8B482A254}">
      <dgm:prSet/>
      <dgm:spPr/>
      <dgm:t>
        <a:bodyPr/>
        <a:lstStyle/>
        <a:p>
          <a:endParaRPr lang="en-GB"/>
        </a:p>
      </dgm:t>
    </dgm:pt>
    <dgm:pt modelId="{2F62AE62-FAEB-4F57-B7AC-275EB46BFD14}" type="sibTrans" cxnId="{E5BA7B86-53DE-41BC-BE02-8FD8B482A254}">
      <dgm:prSet/>
      <dgm:spPr/>
      <dgm:t>
        <a:bodyPr/>
        <a:lstStyle/>
        <a:p>
          <a:endParaRPr lang="en-GB"/>
        </a:p>
      </dgm:t>
    </dgm:pt>
    <dgm:pt modelId="{30CA24C6-FFE8-4B26-9C83-70883B12113D}">
      <dgm:prSet phldrT="[Text]"/>
      <dgm:spPr/>
      <dgm:t>
        <a:bodyPr/>
        <a:lstStyle/>
        <a:p>
          <a:r>
            <a:rPr lang="en-US" dirty="0"/>
            <a:t>Aichi Targets </a:t>
          </a:r>
        </a:p>
      </dgm:t>
    </dgm:pt>
    <dgm:pt modelId="{276C8F01-94F6-4918-8E9B-598C7992F8D9}" type="parTrans" cxnId="{0E43186F-51D7-4A9A-9DB5-1A73E5CB9A52}">
      <dgm:prSet/>
      <dgm:spPr/>
      <dgm:t>
        <a:bodyPr/>
        <a:lstStyle/>
        <a:p>
          <a:endParaRPr lang="en-GB"/>
        </a:p>
      </dgm:t>
    </dgm:pt>
    <dgm:pt modelId="{E0901BDC-2DD0-4841-9773-6883E9A36319}" type="sibTrans" cxnId="{0E43186F-51D7-4A9A-9DB5-1A73E5CB9A52}">
      <dgm:prSet/>
      <dgm:spPr/>
      <dgm:t>
        <a:bodyPr/>
        <a:lstStyle/>
        <a:p>
          <a:endParaRPr lang="en-GB"/>
        </a:p>
      </dgm:t>
    </dgm:pt>
    <dgm:pt modelId="{3C895D8D-A517-4511-B8C0-1BCFBAF7E7E4}">
      <dgm:prSet phldrT="[Text]"/>
      <dgm:spPr/>
      <dgm:t>
        <a:bodyPr/>
        <a:lstStyle/>
        <a:p>
          <a:r>
            <a:rPr lang="en-US" dirty="0"/>
            <a:t>SDGs</a:t>
          </a:r>
        </a:p>
      </dgm:t>
    </dgm:pt>
    <dgm:pt modelId="{46999345-0D7F-4ECD-B52F-07552B267FBF}" type="parTrans" cxnId="{6CA33A1A-EAE1-478A-A548-F5D6147A7DCF}">
      <dgm:prSet/>
      <dgm:spPr/>
      <dgm:t>
        <a:bodyPr/>
        <a:lstStyle/>
        <a:p>
          <a:endParaRPr lang="en-GB"/>
        </a:p>
      </dgm:t>
    </dgm:pt>
    <dgm:pt modelId="{9ECF59F1-A684-426E-BD69-D431EA33342C}" type="sibTrans" cxnId="{6CA33A1A-EAE1-478A-A548-F5D6147A7DCF}">
      <dgm:prSet/>
      <dgm:spPr/>
      <dgm:t>
        <a:bodyPr/>
        <a:lstStyle/>
        <a:p>
          <a:endParaRPr lang="en-GB"/>
        </a:p>
      </dgm:t>
    </dgm:pt>
    <dgm:pt modelId="{CC38BA22-5F6F-4F5C-816B-7F3212786C1D}" type="pres">
      <dgm:prSet presAssocID="{CE6953E4-7FE0-4D49-824A-4BC625F37A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640B4B7-EFF8-4742-9D73-53B15E2E4C8F}" type="pres">
      <dgm:prSet presAssocID="{5B5CCA98-C471-459B-A050-AE4ED2FFED5D}" presName="centerShape" presStyleLbl="node0" presStyleIdx="0" presStyleCnt="1"/>
      <dgm:spPr/>
    </dgm:pt>
    <dgm:pt modelId="{A52FDF13-FCA7-44C5-AFF1-FF32F58C866F}" type="pres">
      <dgm:prSet presAssocID="{BAC8B555-784F-44F8-BB7A-38CC90403FBC}" presName="parTrans" presStyleLbl="bgSibTrans2D1" presStyleIdx="0" presStyleCnt="6" custAng="10800000" custScaleX="63196" custLinFactNeighborX="21362" custLinFactNeighborY="4237"/>
      <dgm:spPr/>
    </dgm:pt>
    <dgm:pt modelId="{486189B6-B97B-4449-A2BD-3A70BF6B249A}" type="pres">
      <dgm:prSet presAssocID="{75C15C46-6499-4929-8DA9-59D7FF7E146B}" presName="node" presStyleLbl="node1" presStyleIdx="0" presStyleCnt="6">
        <dgm:presLayoutVars>
          <dgm:bulletEnabled val="1"/>
        </dgm:presLayoutVars>
      </dgm:prSet>
      <dgm:spPr/>
    </dgm:pt>
    <dgm:pt modelId="{B67BCFE3-B94B-4D2A-AF08-74C5124FA240}" type="pres">
      <dgm:prSet presAssocID="{7FA15695-0079-42BC-8BE7-A5FBD9B23317}" presName="parTrans" presStyleLbl="bgSibTrans2D1" presStyleIdx="1" presStyleCnt="6" custAng="10686449" custScaleX="59686" custLinFactNeighborX="17235" custLinFactNeighborY="51289"/>
      <dgm:spPr/>
    </dgm:pt>
    <dgm:pt modelId="{9D9E4105-3D48-4F88-97CB-B71955B8DA32}" type="pres">
      <dgm:prSet presAssocID="{AA7F1848-D962-4AC1-BE94-D3372B49B5BF}" presName="node" presStyleLbl="node1" presStyleIdx="1" presStyleCnt="6" custRadScaleRad="101203" custRadScaleInc="-92">
        <dgm:presLayoutVars>
          <dgm:bulletEnabled val="1"/>
        </dgm:presLayoutVars>
      </dgm:prSet>
      <dgm:spPr/>
    </dgm:pt>
    <dgm:pt modelId="{6276C46A-7A6B-443F-A91B-1C639AFF52DC}" type="pres">
      <dgm:prSet presAssocID="{20608B7C-982C-42E8-8049-BB01A494D561}" presName="parTrans" presStyleLbl="bgSibTrans2D1" presStyleIdx="2" presStyleCnt="6" custAng="10852944" custScaleX="68111" custLinFactNeighborX="4575" custLinFactNeighborY="56798"/>
      <dgm:spPr/>
    </dgm:pt>
    <dgm:pt modelId="{86F43F33-BEB8-4EC7-BEC7-91DD23A1482E}" type="pres">
      <dgm:prSet presAssocID="{A8ACC4F6-064B-4FB0-8147-73D4739F55F7}" presName="node" presStyleLbl="node1" presStyleIdx="2" presStyleCnt="6">
        <dgm:presLayoutVars>
          <dgm:bulletEnabled val="1"/>
        </dgm:presLayoutVars>
      </dgm:prSet>
      <dgm:spPr/>
    </dgm:pt>
    <dgm:pt modelId="{1B2AC794-A322-4DE5-9B25-2F15963A7258}" type="pres">
      <dgm:prSet presAssocID="{08A69D55-E6D4-466E-99CB-6B3759F7775D}" presName="parTrans" presStyleLbl="bgSibTrans2D1" presStyleIdx="3" presStyleCnt="6" custAng="10985260" custScaleX="73314" custLinFactNeighborX="-628" custLinFactNeighborY="49697"/>
      <dgm:spPr/>
    </dgm:pt>
    <dgm:pt modelId="{FF783237-C747-49D8-A41D-2100E6F18D8D}" type="pres">
      <dgm:prSet presAssocID="{7C14569F-04D6-454D-A4BF-3D235AF61E7C}" presName="node" presStyleLbl="node1" presStyleIdx="3" presStyleCnt="6">
        <dgm:presLayoutVars>
          <dgm:bulletEnabled val="1"/>
        </dgm:presLayoutVars>
      </dgm:prSet>
      <dgm:spPr/>
    </dgm:pt>
    <dgm:pt modelId="{C4729BCC-C98D-4E8E-8778-5053FC5E607E}" type="pres">
      <dgm:prSet presAssocID="{276C8F01-94F6-4918-8E9B-598C7992F8D9}" presName="parTrans" presStyleLbl="bgSibTrans2D1" presStyleIdx="4" presStyleCnt="6" custAng="10893393" custScaleX="58777" custLinFactNeighborX="-18439" custLinFactNeighborY="47923"/>
      <dgm:spPr/>
    </dgm:pt>
    <dgm:pt modelId="{1B859ABB-A0FB-4447-98B7-1008803B5EAC}" type="pres">
      <dgm:prSet presAssocID="{30CA24C6-FFE8-4B26-9C83-70883B12113D}" presName="node" presStyleLbl="node1" presStyleIdx="4" presStyleCnt="6">
        <dgm:presLayoutVars>
          <dgm:bulletEnabled val="1"/>
        </dgm:presLayoutVars>
      </dgm:prSet>
      <dgm:spPr/>
    </dgm:pt>
    <dgm:pt modelId="{7C89020C-1220-4C1B-BA6E-BC2AEBAF3223}" type="pres">
      <dgm:prSet presAssocID="{46999345-0D7F-4ECD-B52F-07552B267FBF}" presName="parTrans" presStyleLbl="bgSibTrans2D1" presStyleIdx="5" presStyleCnt="6" custAng="10800000" custScaleX="67411" custLinFactNeighborX="-20020" custLinFactNeighborY="3550"/>
      <dgm:spPr/>
    </dgm:pt>
    <dgm:pt modelId="{604422CE-3717-434F-A3E4-AB2649695761}" type="pres">
      <dgm:prSet presAssocID="{3C895D8D-A517-4511-B8C0-1BCFBAF7E7E4}" presName="node" presStyleLbl="node1" presStyleIdx="5" presStyleCnt="6">
        <dgm:presLayoutVars>
          <dgm:bulletEnabled val="1"/>
        </dgm:presLayoutVars>
      </dgm:prSet>
      <dgm:spPr/>
    </dgm:pt>
  </dgm:ptLst>
  <dgm:cxnLst>
    <dgm:cxn modelId="{CC28E214-AE3C-444B-ADB9-7AF6BBA81A5E}" srcId="{CE6953E4-7FE0-4D49-824A-4BC625F37A1F}" destId="{5B5CCA98-C471-459B-A050-AE4ED2FFED5D}" srcOrd="0" destOrd="0" parTransId="{28B7FF43-9DAA-45E9-8DA5-4F5230C6901C}" sibTransId="{10F840B9-3BD0-4FF3-BFD2-FB6DB7D57E84}"/>
    <dgm:cxn modelId="{6CA33A1A-EAE1-478A-A548-F5D6147A7DCF}" srcId="{5B5CCA98-C471-459B-A050-AE4ED2FFED5D}" destId="{3C895D8D-A517-4511-B8C0-1BCFBAF7E7E4}" srcOrd="5" destOrd="0" parTransId="{46999345-0D7F-4ECD-B52F-07552B267FBF}" sibTransId="{9ECF59F1-A684-426E-BD69-D431EA33342C}"/>
    <dgm:cxn modelId="{2DC08F2B-50BA-4320-B92C-A250778C796E}" type="presOf" srcId="{7FA15695-0079-42BC-8BE7-A5FBD9B23317}" destId="{B67BCFE3-B94B-4D2A-AF08-74C5124FA240}" srcOrd="0" destOrd="0" presId="urn:microsoft.com/office/officeart/2005/8/layout/radial4"/>
    <dgm:cxn modelId="{20519B42-B64F-4ECA-AFDD-DB5CA0F573C7}" type="presOf" srcId="{08A69D55-E6D4-466E-99CB-6B3759F7775D}" destId="{1B2AC794-A322-4DE5-9B25-2F15963A7258}" srcOrd="0" destOrd="0" presId="urn:microsoft.com/office/officeart/2005/8/layout/radial4"/>
    <dgm:cxn modelId="{D0EA8A66-69C3-4933-B6B3-5C632DBB90AA}" srcId="{5B5CCA98-C471-459B-A050-AE4ED2FFED5D}" destId="{AA7F1848-D962-4AC1-BE94-D3372B49B5BF}" srcOrd="1" destOrd="0" parTransId="{7FA15695-0079-42BC-8BE7-A5FBD9B23317}" sibTransId="{100CCE9C-FC87-45F3-B984-8562724E5EBC}"/>
    <dgm:cxn modelId="{063A534E-4B9C-4959-8DEA-B3E61C1F1095}" type="presOf" srcId="{30CA24C6-FFE8-4B26-9C83-70883B12113D}" destId="{1B859ABB-A0FB-4447-98B7-1008803B5EAC}" srcOrd="0" destOrd="0" presId="urn:microsoft.com/office/officeart/2005/8/layout/radial4"/>
    <dgm:cxn modelId="{0E43186F-51D7-4A9A-9DB5-1A73E5CB9A52}" srcId="{5B5CCA98-C471-459B-A050-AE4ED2FFED5D}" destId="{30CA24C6-FFE8-4B26-9C83-70883B12113D}" srcOrd="4" destOrd="0" parTransId="{276C8F01-94F6-4918-8E9B-598C7992F8D9}" sibTransId="{E0901BDC-2DD0-4841-9773-6883E9A36319}"/>
    <dgm:cxn modelId="{59504C4F-2EE0-4D37-88F7-9B6E5FAC99C2}" type="presOf" srcId="{CE6953E4-7FE0-4D49-824A-4BC625F37A1F}" destId="{CC38BA22-5F6F-4F5C-816B-7F3212786C1D}" srcOrd="0" destOrd="0" presId="urn:microsoft.com/office/officeart/2005/8/layout/radial4"/>
    <dgm:cxn modelId="{FA99DE59-C131-4C8A-BE55-01B2444F48C1}" srcId="{5B5CCA98-C471-459B-A050-AE4ED2FFED5D}" destId="{A8ACC4F6-064B-4FB0-8147-73D4739F55F7}" srcOrd="2" destOrd="0" parTransId="{20608B7C-982C-42E8-8049-BB01A494D561}" sibTransId="{FA73F477-A3B2-4EB1-BA27-CD2ECB2CAFCA}"/>
    <dgm:cxn modelId="{E5BA7B86-53DE-41BC-BE02-8FD8B482A254}" srcId="{5B5CCA98-C471-459B-A050-AE4ED2FFED5D}" destId="{7C14569F-04D6-454D-A4BF-3D235AF61E7C}" srcOrd="3" destOrd="0" parTransId="{08A69D55-E6D4-466E-99CB-6B3759F7775D}" sibTransId="{2F62AE62-FAEB-4F57-B7AC-275EB46BFD14}"/>
    <dgm:cxn modelId="{00ABD786-3AC7-4141-9988-95F732EB9992}" type="presOf" srcId="{3C895D8D-A517-4511-B8C0-1BCFBAF7E7E4}" destId="{604422CE-3717-434F-A3E4-AB2649695761}" srcOrd="0" destOrd="0" presId="urn:microsoft.com/office/officeart/2005/8/layout/radial4"/>
    <dgm:cxn modelId="{403A29B1-D7D0-4333-85C9-07740A3EACFB}" type="presOf" srcId="{75C15C46-6499-4929-8DA9-59D7FF7E146B}" destId="{486189B6-B97B-4449-A2BD-3A70BF6B249A}" srcOrd="0" destOrd="0" presId="urn:microsoft.com/office/officeart/2005/8/layout/radial4"/>
    <dgm:cxn modelId="{D64AE2BB-43FE-47A1-925A-E8F1912429AE}" type="presOf" srcId="{7C14569F-04D6-454D-A4BF-3D235AF61E7C}" destId="{FF783237-C747-49D8-A41D-2100E6F18D8D}" srcOrd="0" destOrd="0" presId="urn:microsoft.com/office/officeart/2005/8/layout/radial4"/>
    <dgm:cxn modelId="{EF1BB2C3-00A0-497D-81D9-368320C9A82F}" type="presOf" srcId="{A8ACC4F6-064B-4FB0-8147-73D4739F55F7}" destId="{86F43F33-BEB8-4EC7-BEC7-91DD23A1482E}" srcOrd="0" destOrd="0" presId="urn:microsoft.com/office/officeart/2005/8/layout/radial4"/>
    <dgm:cxn modelId="{16AE40EA-6567-4B62-A29E-EC9590A36390}" type="presOf" srcId="{5B5CCA98-C471-459B-A050-AE4ED2FFED5D}" destId="{6640B4B7-EFF8-4742-9D73-53B15E2E4C8F}" srcOrd="0" destOrd="0" presId="urn:microsoft.com/office/officeart/2005/8/layout/radial4"/>
    <dgm:cxn modelId="{CD697CED-E999-4A11-8F56-E91617E83E43}" type="presOf" srcId="{20608B7C-982C-42E8-8049-BB01A494D561}" destId="{6276C46A-7A6B-443F-A91B-1C639AFF52DC}" srcOrd="0" destOrd="0" presId="urn:microsoft.com/office/officeart/2005/8/layout/radial4"/>
    <dgm:cxn modelId="{98B5EBEE-55AE-44CF-8A3E-5D452C45330E}" type="presOf" srcId="{AA7F1848-D962-4AC1-BE94-D3372B49B5BF}" destId="{9D9E4105-3D48-4F88-97CB-B71955B8DA32}" srcOrd="0" destOrd="0" presId="urn:microsoft.com/office/officeart/2005/8/layout/radial4"/>
    <dgm:cxn modelId="{A14E2FF1-1574-4225-ADEE-2019E6C1701A}" srcId="{5B5CCA98-C471-459B-A050-AE4ED2FFED5D}" destId="{75C15C46-6499-4929-8DA9-59D7FF7E146B}" srcOrd="0" destOrd="0" parTransId="{BAC8B555-784F-44F8-BB7A-38CC90403FBC}" sibTransId="{7F1B4204-2803-4DF2-B6C6-0EB3430112D2}"/>
    <dgm:cxn modelId="{19D5D3F4-63C3-487F-B475-870FEA3149E3}" type="presOf" srcId="{46999345-0D7F-4ECD-B52F-07552B267FBF}" destId="{7C89020C-1220-4C1B-BA6E-BC2AEBAF3223}" srcOrd="0" destOrd="0" presId="urn:microsoft.com/office/officeart/2005/8/layout/radial4"/>
    <dgm:cxn modelId="{77F867F9-38BE-4B7C-88E2-CCF46EB575AE}" type="presOf" srcId="{276C8F01-94F6-4918-8E9B-598C7992F8D9}" destId="{C4729BCC-C98D-4E8E-8778-5053FC5E607E}" srcOrd="0" destOrd="0" presId="urn:microsoft.com/office/officeart/2005/8/layout/radial4"/>
    <dgm:cxn modelId="{F06687FF-5805-4949-9B8D-5BCF6C509B1C}" type="presOf" srcId="{BAC8B555-784F-44F8-BB7A-38CC90403FBC}" destId="{A52FDF13-FCA7-44C5-AFF1-FF32F58C866F}" srcOrd="0" destOrd="0" presId="urn:microsoft.com/office/officeart/2005/8/layout/radial4"/>
    <dgm:cxn modelId="{117E4BD5-7A99-4D8A-8799-A0AA29942120}" type="presParOf" srcId="{CC38BA22-5F6F-4F5C-816B-7F3212786C1D}" destId="{6640B4B7-EFF8-4742-9D73-53B15E2E4C8F}" srcOrd="0" destOrd="0" presId="urn:microsoft.com/office/officeart/2005/8/layout/radial4"/>
    <dgm:cxn modelId="{87FC84D1-222E-4F47-A55E-1155971EA0BD}" type="presParOf" srcId="{CC38BA22-5F6F-4F5C-816B-7F3212786C1D}" destId="{A52FDF13-FCA7-44C5-AFF1-FF32F58C866F}" srcOrd="1" destOrd="0" presId="urn:microsoft.com/office/officeart/2005/8/layout/radial4"/>
    <dgm:cxn modelId="{C0CAF2AC-0A9A-4943-9F73-26BAEBB43F24}" type="presParOf" srcId="{CC38BA22-5F6F-4F5C-816B-7F3212786C1D}" destId="{486189B6-B97B-4449-A2BD-3A70BF6B249A}" srcOrd="2" destOrd="0" presId="urn:microsoft.com/office/officeart/2005/8/layout/radial4"/>
    <dgm:cxn modelId="{0FD1ECF9-665F-4252-AA1E-F6F63D4CFA29}" type="presParOf" srcId="{CC38BA22-5F6F-4F5C-816B-7F3212786C1D}" destId="{B67BCFE3-B94B-4D2A-AF08-74C5124FA240}" srcOrd="3" destOrd="0" presId="urn:microsoft.com/office/officeart/2005/8/layout/radial4"/>
    <dgm:cxn modelId="{8BF74F5C-15EB-4608-AE3A-A84C019651F0}" type="presParOf" srcId="{CC38BA22-5F6F-4F5C-816B-7F3212786C1D}" destId="{9D9E4105-3D48-4F88-97CB-B71955B8DA32}" srcOrd="4" destOrd="0" presId="urn:microsoft.com/office/officeart/2005/8/layout/radial4"/>
    <dgm:cxn modelId="{A2B342AE-D276-499D-9EBC-B340FD67AEC5}" type="presParOf" srcId="{CC38BA22-5F6F-4F5C-816B-7F3212786C1D}" destId="{6276C46A-7A6B-443F-A91B-1C639AFF52DC}" srcOrd="5" destOrd="0" presId="urn:microsoft.com/office/officeart/2005/8/layout/radial4"/>
    <dgm:cxn modelId="{DA226F9F-2537-4246-96AE-A7398DACEBF5}" type="presParOf" srcId="{CC38BA22-5F6F-4F5C-816B-7F3212786C1D}" destId="{86F43F33-BEB8-4EC7-BEC7-91DD23A1482E}" srcOrd="6" destOrd="0" presId="urn:microsoft.com/office/officeart/2005/8/layout/radial4"/>
    <dgm:cxn modelId="{50C02CC3-4AF1-4A10-838E-C0B096D711F2}" type="presParOf" srcId="{CC38BA22-5F6F-4F5C-816B-7F3212786C1D}" destId="{1B2AC794-A322-4DE5-9B25-2F15963A7258}" srcOrd="7" destOrd="0" presId="urn:microsoft.com/office/officeart/2005/8/layout/radial4"/>
    <dgm:cxn modelId="{6ACE5BA7-6B36-46A8-9666-C27BAE3C66BF}" type="presParOf" srcId="{CC38BA22-5F6F-4F5C-816B-7F3212786C1D}" destId="{FF783237-C747-49D8-A41D-2100E6F18D8D}" srcOrd="8" destOrd="0" presId="urn:microsoft.com/office/officeart/2005/8/layout/radial4"/>
    <dgm:cxn modelId="{B173EDF6-6A52-403F-93C0-54F0B99CA899}" type="presParOf" srcId="{CC38BA22-5F6F-4F5C-816B-7F3212786C1D}" destId="{C4729BCC-C98D-4E8E-8778-5053FC5E607E}" srcOrd="9" destOrd="0" presId="urn:microsoft.com/office/officeart/2005/8/layout/radial4"/>
    <dgm:cxn modelId="{FEC50957-2AB3-42F9-8754-EA0510375D9F}" type="presParOf" srcId="{CC38BA22-5F6F-4F5C-816B-7F3212786C1D}" destId="{1B859ABB-A0FB-4447-98B7-1008803B5EAC}" srcOrd="10" destOrd="0" presId="urn:microsoft.com/office/officeart/2005/8/layout/radial4"/>
    <dgm:cxn modelId="{812419AB-3199-402C-8408-C0E011FBF49A}" type="presParOf" srcId="{CC38BA22-5F6F-4F5C-816B-7F3212786C1D}" destId="{7C89020C-1220-4C1B-BA6E-BC2AEBAF3223}" srcOrd="11" destOrd="0" presId="urn:microsoft.com/office/officeart/2005/8/layout/radial4"/>
    <dgm:cxn modelId="{8BB622A0-8DE8-4A69-99D6-306AD6E1AFEE}" type="presParOf" srcId="{CC38BA22-5F6F-4F5C-816B-7F3212786C1D}" destId="{604422CE-3717-434F-A3E4-AB2649695761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40B4B7-EFF8-4742-9D73-53B15E2E4C8F}">
      <dsp:nvSpPr>
        <dsp:cNvPr id="0" name=""/>
        <dsp:cNvSpPr/>
      </dsp:nvSpPr>
      <dsp:spPr>
        <a:xfrm>
          <a:off x="6983244" y="4588187"/>
          <a:ext cx="3757306" cy="375730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SEEA</a:t>
          </a:r>
          <a:endParaRPr lang="en-GB" sz="6500" kern="1200" dirty="0"/>
        </a:p>
      </dsp:txBody>
      <dsp:txXfrm>
        <a:off x="7533489" y="5138432"/>
        <a:ext cx="2656816" cy="2656816"/>
      </dsp:txXfrm>
    </dsp:sp>
    <dsp:sp modelId="{A52FDF13-FCA7-44C5-AFF1-FF32F58C866F}">
      <dsp:nvSpPr>
        <dsp:cNvPr id="0" name=""/>
        <dsp:cNvSpPr/>
      </dsp:nvSpPr>
      <dsp:spPr>
        <a:xfrm>
          <a:off x="4602481" y="5976795"/>
          <a:ext cx="2277680" cy="10708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6189B6-B97B-4449-A2BD-3A70BF6B249A}">
      <dsp:nvSpPr>
        <dsp:cNvPr id="0" name=""/>
        <dsp:cNvSpPr/>
      </dsp:nvSpPr>
      <dsp:spPr>
        <a:xfrm>
          <a:off x="1854268" y="5414794"/>
          <a:ext cx="2630114" cy="2104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WAVES</a:t>
          </a:r>
          <a:endParaRPr lang="en-GB" sz="4800" kern="1200" dirty="0"/>
        </a:p>
      </dsp:txBody>
      <dsp:txXfrm>
        <a:off x="1915895" y="5476421"/>
        <a:ext cx="2506860" cy="1980837"/>
      </dsp:txXfrm>
    </dsp:sp>
    <dsp:sp modelId="{B67BCFE3-B94B-4D2A-AF08-74C5124FA240}">
      <dsp:nvSpPr>
        <dsp:cNvPr id="0" name=""/>
        <dsp:cNvSpPr/>
      </dsp:nvSpPr>
      <dsp:spPr>
        <a:xfrm rot="2044793">
          <a:off x="5221513" y="4174165"/>
          <a:ext cx="2189800" cy="10708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9E4105-3D48-4F88-97CB-B71955B8DA32}">
      <dsp:nvSpPr>
        <dsp:cNvPr id="0" name=""/>
        <dsp:cNvSpPr/>
      </dsp:nvSpPr>
      <dsp:spPr>
        <a:xfrm>
          <a:off x="2884419" y="2030778"/>
          <a:ext cx="2630114" cy="2104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TEEB</a:t>
          </a:r>
          <a:endParaRPr lang="en-GB" sz="4800" kern="1200" dirty="0"/>
        </a:p>
      </dsp:txBody>
      <dsp:txXfrm>
        <a:off x="2946046" y="2092405"/>
        <a:ext cx="2506860" cy="1980837"/>
      </dsp:txXfrm>
    </dsp:sp>
    <dsp:sp modelId="{6276C46A-7A6B-443F-A91B-1C639AFF52DC}">
      <dsp:nvSpPr>
        <dsp:cNvPr id="0" name=""/>
        <dsp:cNvSpPr/>
      </dsp:nvSpPr>
      <dsp:spPr>
        <a:xfrm rot="4372944">
          <a:off x="6597145" y="2839554"/>
          <a:ext cx="2454824" cy="10708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F43F33-BEB8-4EC7-BEC7-91DD23A1482E}">
      <dsp:nvSpPr>
        <dsp:cNvPr id="0" name=""/>
        <dsp:cNvSpPr/>
      </dsp:nvSpPr>
      <dsp:spPr>
        <a:xfrm>
          <a:off x="5787738" y="837"/>
          <a:ext cx="2630114" cy="2104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BIOFIN</a:t>
          </a:r>
          <a:endParaRPr lang="en-GB" sz="4800" kern="1200" dirty="0"/>
        </a:p>
      </dsp:txBody>
      <dsp:txXfrm>
        <a:off x="5849365" y="62464"/>
        <a:ext cx="2506860" cy="1980837"/>
      </dsp:txXfrm>
    </dsp:sp>
    <dsp:sp modelId="{1B2AC794-A322-4DE5-9B25-2F15963A7258}">
      <dsp:nvSpPr>
        <dsp:cNvPr id="0" name=""/>
        <dsp:cNvSpPr/>
      </dsp:nvSpPr>
      <dsp:spPr>
        <a:xfrm rot="6665260">
          <a:off x="8720318" y="2763515"/>
          <a:ext cx="2642348" cy="10708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783237-C747-49D8-A41D-2100E6F18D8D}">
      <dsp:nvSpPr>
        <dsp:cNvPr id="0" name=""/>
        <dsp:cNvSpPr/>
      </dsp:nvSpPr>
      <dsp:spPr>
        <a:xfrm>
          <a:off x="9305941" y="837"/>
          <a:ext cx="2630114" cy="2104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Green</a:t>
          </a:r>
          <a:br>
            <a:rPr lang="en-US" sz="4800" kern="1200" dirty="0"/>
          </a:br>
          <a:r>
            <a:rPr lang="en-US" sz="4800" kern="1200" dirty="0"/>
            <a:t>Economy</a:t>
          </a:r>
          <a:endParaRPr lang="en-GB" sz="4800" kern="1200" dirty="0"/>
        </a:p>
      </dsp:txBody>
      <dsp:txXfrm>
        <a:off x="9367568" y="62464"/>
        <a:ext cx="2506860" cy="1980837"/>
      </dsp:txXfrm>
    </dsp:sp>
    <dsp:sp modelId="{C4729BCC-C98D-4E8E-8778-5053FC5E607E}">
      <dsp:nvSpPr>
        <dsp:cNvPr id="0" name=""/>
        <dsp:cNvSpPr/>
      </dsp:nvSpPr>
      <dsp:spPr>
        <a:xfrm rot="8733393">
          <a:off x="10285597" y="4157823"/>
          <a:ext cx="2118413" cy="10708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859ABB-A0FB-4447-98B7-1008803B5EAC}">
      <dsp:nvSpPr>
        <dsp:cNvPr id="0" name=""/>
        <dsp:cNvSpPr/>
      </dsp:nvSpPr>
      <dsp:spPr>
        <a:xfrm>
          <a:off x="12152227" y="2068785"/>
          <a:ext cx="2630114" cy="2104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Aichi Targets </a:t>
          </a:r>
        </a:p>
      </dsp:txBody>
      <dsp:txXfrm>
        <a:off x="12213854" y="2130412"/>
        <a:ext cx="2506860" cy="1980837"/>
      </dsp:txXfrm>
    </dsp:sp>
    <dsp:sp modelId="{7C89020C-1220-4C1B-BA6E-BC2AEBAF3223}">
      <dsp:nvSpPr>
        <dsp:cNvPr id="0" name=""/>
        <dsp:cNvSpPr/>
      </dsp:nvSpPr>
      <dsp:spPr>
        <a:xfrm rot="10800000">
          <a:off x="10816043" y="5969439"/>
          <a:ext cx="2429595" cy="107083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4422CE-3717-434F-A3E4-AB2649695761}">
      <dsp:nvSpPr>
        <dsp:cNvPr id="0" name=""/>
        <dsp:cNvSpPr/>
      </dsp:nvSpPr>
      <dsp:spPr>
        <a:xfrm>
          <a:off x="13239412" y="5414794"/>
          <a:ext cx="2630114" cy="21040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SDGs</a:t>
          </a:r>
        </a:p>
      </dsp:txBody>
      <dsp:txXfrm>
        <a:off x="13301039" y="5476421"/>
        <a:ext cx="2506860" cy="1980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A6DA7-F458-E348-9B8C-073B07411981}" type="datetimeFigureOut">
              <a:rPr lang="en-US" smtClean="0"/>
              <a:t>5/16/2019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3D2D0-7A6F-0841-9919-853994064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80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4" name="Shape 2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763842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0304557"/>
            <a:ext cx="24384000" cy="990974"/>
          </a:xfrm>
          <a:prstGeom prst="rect">
            <a:avLst/>
          </a:prstGeom>
        </p:spPr>
        <p:txBody>
          <a:bodyPr/>
          <a:lstStyle>
            <a:lvl1pPr algn="ctr">
              <a:defRPr sz="4800" baseline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/>
              </a:defRPr>
            </a:lvl1pPr>
          </a:lstStyle>
          <a:p>
            <a:r>
              <a:rPr lang="en-US" dirty="0"/>
              <a:t>Information connecting the pillars of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1466309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with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80635" y="702366"/>
            <a:ext cx="11264400" cy="193637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7200" b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dirty="0"/>
              <a:t>Slide with Text and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007600" y="-1"/>
            <a:ext cx="10376400" cy="12179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680635" y="3254188"/>
            <a:ext cx="11264400" cy="812202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10000"/>
              </a:lnSpc>
              <a:buNone/>
              <a:defRPr lang="en-US" sz="3600">
                <a:effectLst/>
                <a:latin typeface="Palatino Linotype" panose="02040502050505030304" pitchFamily="18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etend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mio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amet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consectetur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adipiscing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elit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adoldsed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eiusmod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tempor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incididunt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dolore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magna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malanaliqua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enim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ad minim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evenema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teveniam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quis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nostrud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exercitation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manadullamco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laboris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nisi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aliquip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 a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commodo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consequat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Duis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aute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irure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dolor in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reprehenderit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voluptate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velit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esse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cillum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dolore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eu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fugiat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nulla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pariatur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Le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Excepteur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sint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occaecat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cupidatat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asproident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sunt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 culpa qui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polotofficia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deserunt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mollit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anim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id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laborum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/>
              <a:t>Page </a:t>
            </a:r>
            <a:fld id="{C8303BCE-995F-4709-9859-41737DB22D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22320D-A5E8-4F0E-A1FB-93B95C6436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88" y="12394889"/>
            <a:ext cx="2354524" cy="93165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FD418B2-D17A-4C01-8DD9-0610499606F3}"/>
              </a:ext>
            </a:extLst>
          </p:cNvPr>
          <p:cNvCxnSpPr>
            <a:cxnSpLocks/>
          </p:cNvCxnSpPr>
          <p:nvPr userDrawn="1"/>
        </p:nvCxnSpPr>
        <p:spPr>
          <a:xfrm>
            <a:off x="680936" y="12125527"/>
            <a:ext cx="22937821" cy="0"/>
          </a:xfrm>
          <a:prstGeom prst="line">
            <a:avLst/>
          </a:prstGeom>
          <a:ln w="12700">
            <a:solidFill>
              <a:schemeClr val="accent4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587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 &amp;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80635" y="914400"/>
            <a:ext cx="11264400" cy="1936376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7200" b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dirty="0"/>
              <a:t>Slide with Text and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007099" y="914401"/>
            <a:ext cx="10376400" cy="48947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680635" y="3254188"/>
            <a:ext cx="11264400" cy="812202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10000"/>
              </a:lnSpc>
              <a:buNone/>
              <a:defRPr lang="en-US" sz="3600">
                <a:effectLst/>
                <a:latin typeface="Palatino Linotype" panose="02040502050505030304" pitchFamily="18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etend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mio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amet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consectetur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adipiscing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elit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adoldsed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eiusmod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tempor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incididunt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dolore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magna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malanaliqua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enim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ad minim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evenema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teveniam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quis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nostrud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exercitation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manadullamco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laboris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nisi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aliquip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 a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commodo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consequat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Duis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aute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irure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dolor in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reprehenderit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voluptate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velit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esse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cillum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dolore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eu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fugiat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nulla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pariatur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Le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Excepteur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sint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occaecat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cupidatat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non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asproident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sunt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 culpa qui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polotofficia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deserunt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mollit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anim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id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est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laborum</a:t>
            </a:r>
            <a:r>
              <a:rPr lang="en-US" sz="36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14007600" y="6435635"/>
            <a:ext cx="10375899" cy="484187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/>
              <a:t>Page </a:t>
            </a:r>
            <a:fld id="{C8303BCE-995F-4709-9859-41737DB22D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43F1E1-6469-4792-9FE9-7B81008E5A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88" y="12394889"/>
            <a:ext cx="2354524" cy="93165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EA79FA5-FA83-49D7-8E07-85FD4B41712D}"/>
              </a:ext>
            </a:extLst>
          </p:cNvPr>
          <p:cNvCxnSpPr>
            <a:cxnSpLocks/>
          </p:cNvCxnSpPr>
          <p:nvPr userDrawn="1"/>
        </p:nvCxnSpPr>
        <p:spPr>
          <a:xfrm>
            <a:off x="680936" y="12125527"/>
            <a:ext cx="22937821" cy="0"/>
          </a:xfrm>
          <a:prstGeom prst="line">
            <a:avLst/>
          </a:prstGeom>
          <a:ln w="12700">
            <a:solidFill>
              <a:schemeClr val="accent4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600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Diagram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76400" y="968188"/>
            <a:ext cx="18288000" cy="1183340"/>
          </a:xfrm>
          <a:prstGeom prst="rect">
            <a:avLst/>
          </a:prstGeom>
        </p:spPr>
        <p:txBody>
          <a:bodyPr anchor="b"/>
          <a:lstStyle>
            <a:lvl1pPr algn="l">
              <a:defRPr sz="72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dirty="0"/>
              <a:t>Slide With Diagram and Text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76401" y="2927910"/>
            <a:ext cx="10766611" cy="8179360"/>
          </a:xfrm>
          <a:prstGeom prst="rect">
            <a:avLst/>
          </a:prstGeom>
        </p:spPr>
        <p:txBody>
          <a:bodyPr/>
          <a:lstStyle>
            <a:lvl1pPr marL="0" marR="0" indent="0" algn="l" defTabSz="1828800" rtl="0" eaLnBrk="1" fontAlgn="auto" latinLnBrk="0" hangingPunct="1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600" baseline="0" smtClean="0">
                <a:effectLst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amet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consectetur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adipiscing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elit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eiusmod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tempor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incididunt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labore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dolore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magna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aliqua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enim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ad minim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veniam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quis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nostrud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exercitation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ullamco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laboris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nisi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aliquip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commodo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consequat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3" hasCustomPrompt="1"/>
          </p:nvPr>
        </p:nvSpPr>
        <p:spPr>
          <a:xfrm>
            <a:off x="13089467" y="2927350"/>
            <a:ext cx="9618133" cy="8178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Diagram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/>
              <a:t>Page </a:t>
            </a:r>
            <a:fld id="{C8303BCE-995F-4709-9859-41737DB22D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A4642E-FA98-41F2-91AE-F7BFFD21BD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88" y="12394889"/>
            <a:ext cx="2354524" cy="93165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B6D845-6726-4F38-9C91-6AE113EB4FF7}"/>
              </a:ext>
            </a:extLst>
          </p:cNvPr>
          <p:cNvCxnSpPr>
            <a:cxnSpLocks/>
          </p:cNvCxnSpPr>
          <p:nvPr userDrawn="1"/>
        </p:nvCxnSpPr>
        <p:spPr>
          <a:xfrm>
            <a:off x="680936" y="12125527"/>
            <a:ext cx="22937821" cy="0"/>
          </a:xfrm>
          <a:prstGeom prst="line">
            <a:avLst/>
          </a:prstGeom>
          <a:ln w="12700">
            <a:solidFill>
              <a:schemeClr val="accent4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597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with Text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76400" y="968188"/>
            <a:ext cx="18288000" cy="1183340"/>
          </a:xfrm>
          <a:prstGeom prst="rect">
            <a:avLst/>
          </a:prstGeom>
        </p:spPr>
        <p:txBody>
          <a:bodyPr anchor="b"/>
          <a:lstStyle>
            <a:lvl1pPr algn="l">
              <a:defRPr sz="72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dirty="0"/>
              <a:t>Slide with Text and Icon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76400" y="2927910"/>
            <a:ext cx="18288000" cy="8179360"/>
          </a:xfrm>
          <a:prstGeom prst="rect">
            <a:avLst/>
          </a:prstGeom>
        </p:spPr>
        <p:txBody>
          <a:bodyPr/>
          <a:lstStyle>
            <a:lvl1pPr marL="0" marR="0" indent="0" algn="l" defTabSz="1828800" rtl="0" eaLnBrk="1" fontAlgn="auto" latinLnBrk="0" hangingPunct="1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600" baseline="0" smtClean="0">
                <a:effectLst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amet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consectetur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adipiscing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elit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eiusmod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tempor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incididunt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labore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dolore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magna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aliqua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enim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ad minim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veniam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quis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nostrud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exercitation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ullamco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laboris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nisi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aliquip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commodo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consequat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amet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consectetur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adipiscing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elit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eiusmod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tempor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incididunt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labore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dolore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magna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aliqua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/>
              <a:t>Page </a:t>
            </a:r>
            <a:fld id="{C8303BCE-995F-4709-9859-41737DB22D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69DE3F-F021-4C88-BCFD-28A3617F4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88" y="12394889"/>
            <a:ext cx="2354524" cy="93165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9CB0050-8D3A-41DA-A62A-F19AC711495F}"/>
              </a:ext>
            </a:extLst>
          </p:cNvPr>
          <p:cNvCxnSpPr>
            <a:cxnSpLocks/>
          </p:cNvCxnSpPr>
          <p:nvPr userDrawn="1"/>
        </p:nvCxnSpPr>
        <p:spPr>
          <a:xfrm>
            <a:off x="680936" y="12125527"/>
            <a:ext cx="22937821" cy="0"/>
          </a:xfrm>
          <a:prstGeom prst="line">
            <a:avLst/>
          </a:prstGeom>
          <a:ln w="12700">
            <a:solidFill>
              <a:schemeClr val="accent4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132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76400" y="968188"/>
            <a:ext cx="21715893" cy="1183340"/>
          </a:xfrm>
          <a:prstGeom prst="rect">
            <a:avLst/>
          </a:prstGeom>
        </p:spPr>
        <p:txBody>
          <a:bodyPr anchor="b"/>
          <a:lstStyle>
            <a:lvl1pPr algn="l">
              <a:defRPr sz="72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dirty="0"/>
              <a:t>Slide with Graph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703800" y="3723042"/>
            <a:ext cx="5713248" cy="5011056"/>
          </a:xfrm>
          <a:prstGeom prst="rect">
            <a:avLst/>
          </a:prstGeom>
        </p:spPr>
        <p:txBody>
          <a:bodyPr/>
          <a:lstStyle>
            <a:lvl1pPr marL="0" marR="0" indent="0" algn="l" defTabSz="1828800" rtl="0" eaLnBrk="1" fontAlgn="auto" latinLnBrk="0" hangingPunct="1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800" baseline="0" smtClean="0">
                <a:solidFill>
                  <a:schemeClr val="bg2">
                    <a:lumMod val="10000"/>
                  </a:schemeClr>
                </a:solidFill>
                <a:effectLst/>
                <a:latin typeface="Palatino Linotype" panose="02040502050505030304" pitchFamily="18" charset="0"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dirty="0">
                <a:latin typeface="Palatino Linotype" panose="02040502050505030304" pitchFamily="18" charset="0"/>
              </a:rPr>
              <a:t>Am </a:t>
            </a:r>
            <a:r>
              <a:rPr lang="en-US" dirty="0" err="1">
                <a:latin typeface="Palatino Linotype" panose="02040502050505030304" pitchFamily="18" charset="0"/>
              </a:rPr>
              <a:t>fugitas</a:t>
            </a:r>
            <a:r>
              <a:rPr lang="en-US" dirty="0">
                <a:latin typeface="Palatino Linotype" panose="02040502050505030304" pitchFamily="18" charset="0"/>
              </a:rPr>
              <a:t> min </a:t>
            </a:r>
            <a:r>
              <a:rPr lang="en-US" dirty="0" err="1">
                <a:latin typeface="Palatino Linotype" panose="02040502050505030304" pitchFamily="18" charset="0"/>
              </a:rPr>
              <a:t>exfo</a:t>
            </a:r>
            <a:r>
              <a:rPr lang="en-US" dirty="0">
                <a:latin typeface="Palatino Linotype" panose="02040502050505030304" pitchFamily="18" charset="0"/>
              </a:rPr>
              <a:t> </a:t>
            </a:r>
            <a:r>
              <a:rPr lang="en-US" dirty="0" err="1">
                <a:latin typeface="Palatino Linotype" panose="02040502050505030304" pitchFamily="18" charset="0"/>
              </a:rPr>
              <a:t>esequa</a:t>
            </a:r>
            <a:r>
              <a:rPr lang="en-US" dirty="0">
                <a:latin typeface="Palatino Linotype" panose="02040502050505030304" pitchFamily="18" charset="0"/>
              </a:rPr>
              <a:t> Omnia, </a:t>
            </a:r>
            <a:r>
              <a:rPr lang="en-US" dirty="0" err="1">
                <a:latin typeface="Palatino Linotype" panose="02040502050505030304" pitchFamily="18" charset="0"/>
              </a:rPr>
              <a:t>ey</a:t>
            </a:r>
            <a:r>
              <a:rPr lang="en-US" dirty="0">
                <a:latin typeface="Palatino Linotype" panose="02040502050505030304" pitchFamily="18" charset="0"/>
              </a:rPr>
              <a:t> long </a:t>
            </a:r>
            <a:r>
              <a:rPr lang="en-US" dirty="0" err="1">
                <a:latin typeface="Palatino Linotype" panose="02040502050505030304" pitchFamily="18" charset="0"/>
              </a:rPr>
              <a:t>simunant</a:t>
            </a:r>
            <a:r>
              <a:rPr lang="en-US" dirty="0">
                <a:latin typeface="Palatino Linotype" panose="02040502050505030304" pitchFamily="18" charset="0"/>
              </a:rPr>
              <a:t> </a:t>
            </a:r>
            <a:r>
              <a:rPr lang="en-US" dirty="0" err="1">
                <a:latin typeface="Palatino Linotype" panose="02040502050505030304" pitchFamily="18" charset="0"/>
              </a:rPr>
              <a:t>ectempos</a:t>
            </a:r>
            <a:r>
              <a:rPr lang="en-US" dirty="0">
                <a:latin typeface="Palatino Linotype" panose="02040502050505030304" pitchFamily="18" charset="0"/>
              </a:rPr>
              <a:t> </a:t>
            </a:r>
            <a:r>
              <a:rPr lang="en-US" dirty="0" err="1">
                <a:latin typeface="Palatino Linotype" panose="02040502050505030304" pitchFamily="18" charset="0"/>
              </a:rPr>
              <a:t>amAm</a:t>
            </a:r>
            <a:r>
              <a:rPr lang="en-US" dirty="0">
                <a:latin typeface="Palatino Linotype" panose="02040502050505030304" pitchFamily="18" charset="0"/>
              </a:rPr>
              <a:t> </a:t>
            </a:r>
            <a:r>
              <a:rPr lang="en-US" dirty="0" err="1">
                <a:latin typeface="Palatino Linotype" panose="02040502050505030304" pitchFamily="18" charset="0"/>
              </a:rPr>
              <a:t>fugitas</a:t>
            </a:r>
            <a:r>
              <a:rPr lang="en-US" dirty="0">
                <a:latin typeface="Palatino Linotype" panose="02040502050505030304" pitchFamily="18" charset="0"/>
              </a:rPr>
              <a:t> min </a:t>
            </a:r>
            <a:r>
              <a:rPr lang="en-US" dirty="0" err="1">
                <a:latin typeface="Palatino Linotype" panose="02040502050505030304" pitchFamily="18" charset="0"/>
              </a:rPr>
              <a:t>exfo</a:t>
            </a:r>
            <a:r>
              <a:rPr lang="en-US" dirty="0">
                <a:latin typeface="Palatino Linotype" panose="02040502050505030304" pitchFamily="18" charset="0"/>
              </a:rPr>
              <a:t> </a:t>
            </a:r>
            <a:r>
              <a:rPr lang="en-US" dirty="0" err="1">
                <a:latin typeface="Palatino Linotype" panose="02040502050505030304" pitchFamily="18" charset="0"/>
              </a:rPr>
              <a:t>esequa</a:t>
            </a:r>
            <a:r>
              <a:rPr lang="en-US" dirty="0">
                <a:latin typeface="Palatino Linotype" panose="02040502050505030304" pitchFamily="18" charset="0"/>
              </a:rPr>
              <a:t> Omnia, </a:t>
            </a:r>
            <a:r>
              <a:rPr lang="en-US" dirty="0" err="1">
                <a:latin typeface="Palatino Linotype" panose="02040502050505030304" pitchFamily="18" charset="0"/>
              </a:rPr>
              <a:t>ey</a:t>
            </a:r>
            <a:r>
              <a:rPr lang="en-US" dirty="0">
                <a:latin typeface="Palatino Linotype" panose="02040502050505030304" pitchFamily="18" charset="0"/>
              </a:rPr>
              <a:t> long </a:t>
            </a:r>
            <a:r>
              <a:rPr lang="en-US" dirty="0" err="1">
                <a:latin typeface="Palatino Linotype" panose="02040502050505030304" pitchFamily="18" charset="0"/>
              </a:rPr>
              <a:t>simunant</a:t>
            </a:r>
            <a:r>
              <a:rPr lang="en-US" dirty="0">
                <a:latin typeface="Palatino Linotype" panose="02040502050505030304" pitchFamily="18" charset="0"/>
              </a:rPr>
              <a:t> </a:t>
            </a:r>
            <a:r>
              <a:rPr lang="en-US" dirty="0" err="1">
                <a:latin typeface="Palatino Linotype" panose="02040502050505030304" pitchFamily="18" charset="0"/>
              </a:rPr>
              <a:t>ectempos</a:t>
            </a:r>
            <a:r>
              <a:rPr lang="en-US" dirty="0">
                <a:latin typeface="Palatino Linotype" panose="02040502050505030304" pitchFamily="18" charset="0"/>
              </a:rPr>
              <a:t> am</a:t>
            </a:r>
            <a:endParaRPr lang="en-US" dirty="0"/>
          </a:p>
          <a:p>
            <a:r>
              <a:rPr lang="en-US" dirty="0">
                <a:latin typeface="Palatino Linotype" panose="02040502050505030304" pitchFamily="18" charset="0"/>
              </a:rPr>
              <a:t>Am </a:t>
            </a:r>
            <a:r>
              <a:rPr lang="en-US" dirty="0" err="1">
                <a:latin typeface="Palatino Linotype" panose="02040502050505030304" pitchFamily="18" charset="0"/>
              </a:rPr>
              <a:t>fugitas</a:t>
            </a:r>
            <a:r>
              <a:rPr lang="en-US" dirty="0">
                <a:latin typeface="Palatino Linotype" panose="02040502050505030304" pitchFamily="18" charset="0"/>
              </a:rPr>
              <a:t> min </a:t>
            </a:r>
            <a:r>
              <a:rPr lang="en-US" dirty="0" err="1">
                <a:latin typeface="Palatino Linotype" panose="02040502050505030304" pitchFamily="18" charset="0"/>
              </a:rPr>
              <a:t>exfo</a:t>
            </a:r>
            <a:r>
              <a:rPr lang="en-US" dirty="0">
                <a:latin typeface="Palatino Linotype" panose="02040502050505030304" pitchFamily="18" charset="0"/>
              </a:rPr>
              <a:t> </a:t>
            </a:r>
            <a:r>
              <a:rPr lang="en-US" dirty="0" err="1">
                <a:latin typeface="Palatino Linotype" panose="02040502050505030304" pitchFamily="18" charset="0"/>
              </a:rPr>
              <a:t>esequa</a:t>
            </a:r>
            <a:r>
              <a:rPr lang="en-US" dirty="0">
                <a:latin typeface="Palatino Linotype" panose="02040502050505030304" pitchFamily="18" charset="0"/>
              </a:rPr>
              <a:t> Omnia, </a:t>
            </a:r>
            <a:r>
              <a:rPr lang="en-US" dirty="0" err="1">
                <a:latin typeface="Palatino Linotype" panose="02040502050505030304" pitchFamily="18" charset="0"/>
              </a:rPr>
              <a:t>ey</a:t>
            </a:r>
            <a:r>
              <a:rPr lang="en-US" dirty="0">
                <a:latin typeface="Palatino Linotype" panose="02040502050505030304" pitchFamily="18" charset="0"/>
              </a:rPr>
              <a:t> long </a:t>
            </a:r>
            <a:r>
              <a:rPr lang="en-US" dirty="0" err="1">
                <a:latin typeface="Palatino Linotype" panose="02040502050505030304" pitchFamily="18" charset="0"/>
              </a:rPr>
              <a:t>simunant</a:t>
            </a:r>
            <a:r>
              <a:rPr lang="en-US" dirty="0">
                <a:latin typeface="Palatino Linotype" panose="02040502050505030304" pitchFamily="18" charset="0"/>
              </a:rPr>
              <a:t> </a:t>
            </a:r>
            <a:r>
              <a:rPr lang="en-US" dirty="0" err="1">
                <a:latin typeface="Palatino Linotype" panose="02040502050505030304" pitchFamily="18" charset="0"/>
              </a:rPr>
              <a:t>ectempos</a:t>
            </a:r>
            <a:r>
              <a:rPr lang="en-US" dirty="0">
                <a:latin typeface="Palatino Linotype" panose="02040502050505030304" pitchFamily="18" charset="0"/>
              </a:rPr>
              <a:t> am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14" name="Chart 13"/>
          <p:cNvGraphicFramePr/>
          <p:nvPr userDrawn="1">
            <p:extLst/>
          </p:nvPr>
        </p:nvGraphicFramePr>
        <p:xfrm>
          <a:off x="1676403" y="3361340"/>
          <a:ext cx="16205200" cy="7372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/>
              <a:t>Page </a:t>
            </a:r>
            <a:fld id="{C8303BCE-995F-4709-9859-41737DB22D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F3588D-DA9E-4187-9766-0FD326D2EF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88" y="12394889"/>
            <a:ext cx="2354524" cy="931654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B58B4C-64CE-44CA-AC8D-88E89C15356A}"/>
              </a:ext>
            </a:extLst>
          </p:cNvPr>
          <p:cNvCxnSpPr>
            <a:cxnSpLocks/>
          </p:cNvCxnSpPr>
          <p:nvPr userDrawn="1"/>
        </p:nvCxnSpPr>
        <p:spPr>
          <a:xfrm>
            <a:off x="680936" y="12125527"/>
            <a:ext cx="22937821" cy="0"/>
          </a:xfrm>
          <a:prstGeom prst="line">
            <a:avLst/>
          </a:prstGeom>
          <a:ln w="12700">
            <a:solidFill>
              <a:schemeClr val="accent4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864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m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2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8419" y="10314002"/>
            <a:ext cx="3735509" cy="2560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13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3501" y="10296042"/>
            <a:ext cx="2444176" cy="253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114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33861" y="10461242"/>
            <a:ext cx="6162528" cy="252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115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1782" y="10317892"/>
            <a:ext cx="4378085" cy="2539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 txBox="1">
            <a:spLocks/>
          </p:cNvSpPr>
          <p:nvPr userDrawn="1"/>
        </p:nvSpPr>
        <p:spPr>
          <a:xfrm>
            <a:off x="1642835" y="1091340"/>
            <a:ext cx="18288000" cy="118334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baseline="0">
                <a:solidFill>
                  <a:srgbClr val="0984AF"/>
                </a:solidFill>
                <a:latin typeface="News Gothic" panose="02000503040000020004" pitchFamily="2" charset="0"/>
                <a:ea typeface="+mj-ea"/>
                <a:cs typeface="+mj-cs"/>
              </a:defRPr>
            </a:lvl1pPr>
          </a:lstStyle>
          <a:p>
            <a:r>
              <a:rPr lang="en-US" sz="7200" b="0" dirty="0">
                <a:solidFill>
                  <a:schemeClr val="accent3"/>
                </a:solidFill>
                <a:latin typeface="+mj-lt"/>
              </a:rPr>
              <a:t>Acknowledgments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840832" y="2865800"/>
            <a:ext cx="16424555" cy="1691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baseline="0" dirty="0">
                <a:solidFill>
                  <a:schemeClr val="tx2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project is a collaboration of The United Nations Statistics Division, United Nations Environment </a:t>
            </a:r>
            <a:r>
              <a:rPr lang="en-US" sz="3200" baseline="0" dirty="0" err="1">
                <a:solidFill>
                  <a:schemeClr val="tx2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sz="3200" baseline="0" dirty="0">
                <a:solidFill>
                  <a:schemeClr val="tx2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the Secretariat of the Convention on Biological Diversity and is supported by the Government of Norway</a:t>
            </a:r>
          </a:p>
        </p:txBody>
      </p:sp>
    </p:spTree>
    <p:extLst>
      <p:ext uri="{BB962C8B-B14F-4D97-AF65-F5344CB8AC3E}">
        <p14:creationId xmlns:p14="http://schemas.microsoft.com/office/powerpoint/2010/main" val="2042209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 userDrawn="1"/>
        </p:nvSpPr>
        <p:spPr>
          <a:xfrm>
            <a:off x="1711736" y="6406216"/>
            <a:ext cx="18288000" cy="118334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baseline="0">
                <a:solidFill>
                  <a:srgbClr val="0984AF"/>
                </a:solidFill>
                <a:latin typeface="News Gothic" panose="02000503040000020004" pitchFamily="2" charset="0"/>
                <a:ea typeface="+mj-ea"/>
                <a:cs typeface="+mj-cs"/>
              </a:defRPr>
            </a:lvl1pPr>
          </a:lstStyle>
          <a:p>
            <a:r>
              <a:rPr lang="en-US" sz="7200" b="0" dirty="0">
                <a:latin typeface="Franklin Gothic Medium"/>
              </a:rPr>
              <a:t>THANK YOU</a:t>
            </a:r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1711736" y="7512588"/>
            <a:ext cx="18288000" cy="83570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400" kern="1200" baseline="0" smtClean="0">
                <a:solidFill>
                  <a:schemeClr val="tx1"/>
                </a:solidFill>
                <a:effectLst/>
                <a:latin typeface="Palatino Linotype" panose="02040502050505030304" pitchFamily="18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/>
              <a:t>seea@un.org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02404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25389" y="3338980"/>
            <a:ext cx="21031200" cy="1152340"/>
          </a:xfrm>
          <a:prstGeom prst="rect">
            <a:avLst/>
          </a:prstGeom>
        </p:spPr>
        <p:txBody>
          <a:bodyPr/>
          <a:lstStyle>
            <a:lvl1pPr>
              <a:defRPr sz="8000" b="0" spc="200" baseline="0">
                <a:solidFill>
                  <a:schemeClr val="bg1"/>
                </a:solidFill>
                <a:latin typeface="Franklin Gothic Medium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425389" y="4871938"/>
            <a:ext cx="21031200" cy="13137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6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425389" y="7476935"/>
            <a:ext cx="21031200" cy="9678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6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008832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76400" y="5889811"/>
            <a:ext cx="18288000" cy="1210794"/>
          </a:xfrm>
          <a:prstGeom prst="rect">
            <a:avLst/>
          </a:prstGeom>
        </p:spPr>
        <p:txBody>
          <a:bodyPr anchor="b"/>
          <a:lstStyle>
            <a:lvl1pPr algn="l">
              <a:defRPr sz="7200" b="0" i="0">
                <a:solidFill>
                  <a:schemeClr val="bg1"/>
                </a:solidFill>
                <a:latin typeface="Franklin Gothic Medium"/>
              </a:defRPr>
            </a:lvl1pPr>
          </a:lstStyle>
          <a:p>
            <a:r>
              <a:rPr lang="en-US" dirty="0"/>
              <a:t>DIVIDER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>
                <a:solidFill>
                  <a:prstClr val="black"/>
                </a:solidFill>
              </a:rPr>
              <a:t>Page </a:t>
            </a:r>
            <a:fld id="{C8303BCE-995F-4709-9859-41737DB22DB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2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76400" y="968188"/>
            <a:ext cx="18288000" cy="1183340"/>
          </a:xfrm>
          <a:prstGeom prst="rect">
            <a:avLst/>
          </a:prstGeom>
        </p:spPr>
        <p:txBody>
          <a:bodyPr anchor="b"/>
          <a:lstStyle>
            <a:lvl1pPr algn="l">
              <a:defRPr sz="72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dirty="0"/>
              <a:t>Slide With Bullets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76400" y="2957611"/>
            <a:ext cx="18288000" cy="6616694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buClr>
                <a:srgbClr val="0984AF"/>
              </a:buClr>
              <a:defRPr sz="3600">
                <a:solidFill>
                  <a:schemeClr val="accent4"/>
                </a:solidFill>
                <a:latin typeface="Palatino Linotype" panose="02040502050505030304" pitchFamily="18" charset="0"/>
              </a:defRPr>
            </a:lvl1pPr>
            <a:lvl2pPr marL="1371600" indent="-457200">
              <a:lnSpc>
                <a:spcPct val="110000"/>
              </a:lnSpc>
              <a:buClr>
                <a:srgbClr val="0984AF"/>
              </a:buClr>
              <a:buFont typeface="News Gothic" panose="02000503040000020004" pitchFamily="2" charset="0"/>
              <a:buChar char="&gt;"/>
              <a:defRPr sz="3600">
                <a:solidFill>
                  <a:schemeClr val="accent4"/>
                </a:solidFill>
                <a:latin typeface="Palatino Linotype" panose="02040502050505030304" pitchFamily="18" charset="0"/>
              </a:defRPr>
            </a:lvl2pPr>
            <a:lvl3pPr marL="2286000" indent="-457200">
              <a:lnSpc>
                <a:spcPct val="110000"/>
              </a:lnSpc>
              <a:buClr>
                <a:srgbClr val="0984AF"/>
              </a:buClr>
              <a:buFont typeface="Calibri" panose="020F0502020204030204" pitchFamily="34" charset="0"/>
              <a:buChar char="⁻"/>
              <a:defRPr sz="3600">
                <a:solidFill>
                  <a:schemeClr val="accent4"/>
                </a:solidFill>
                <a:latin typeface="Palatino Linotype" panose="02040502050505030304" pitchFamily="18" charset="0"/>
              </a:defRPr>
            </a:lvl3pPr>
            <a:lvl4pPr marL="2743200" indent="0">
              <a:buNone/>
              <a:defRPr sz="4800">
                <a:latin typeface="Palatino Linotype" panose="02040502050505030304" pitchFamily="18" charset="0"/>
              </a:defRPr>
            </a:lvl4pPr>
            <a:lvl5pPr marL="0" indent="457200">
              <a:lnSpc>
                <a:spcPct val="110000"/>
              </a:lnSpc>
              <a:buClr>
                <a:srgbClr val="0984AF"/>
              </a:buClr>
              <a:defRPr sz="3600" baseline="0">
                <a:solidFill>
                  <a:schemeClr val="accent4"/>
                </a:solidFill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Bullet 1</a:t>
            </a:r>
          </a:p>
          <a:p>
            <a:pPr lvl="1"/>
            <a:r>
              <a:rPr lang="en-US" dirty="0"/>
              <a:t> Indent 1</a:t>
            </a:r>
          </a:p>
          <a:p>
            <a:pPr lvl="2"/>
            <a:r>
              <a:rPr lang="en-US" dirty="0"/>
              <a:t>Indent 2</a:t>
            </a:r>
          </a:p>
          <a:p>
            <a:pPr lvl="4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</a:p>
          <a:p>
            <a:pPr lvl="4"/>
            <a:r>
              <a:rPr lang="en-US" dirty="0"/>
              <a:t>Bullet 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/>
              <a:t>Page </a:t>
            </a:r>
            <a:fld id="{C8303BCE-995F-4709-9859-41737DB22D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4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25389" y="3338980"/>
            <a:ext cx="21031200" cy="1152340"/>
          </a:xfrm>
          <a:prstGeom prst="rect">
            <a:avLst/>
          </a:prstGeom>
        </p:spPr>
        <p:txBody>
          <a:bodyPr/>
          <a:lstStyle>
            <a:lvl1pPr>
              <a:defRPr sz="8000" b="0" spc="200" baseline="0">
                <a:solidFill>
                  <a:schemeClr val="bg1"/>
                </a:solidFill>
                <a:latin typeface="Franklin Gothic Medium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1425389" y="4871938"/>
            <a:ext cx="21031200" cy="13137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6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425389" y="7476935"/>
            <a:ext cx="21031200" cy="9678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6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161520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76400" y="5889811"/>
            <a:ext cx="18288000" cy="1210794"/>
          </a:xfrm>
          <a:prstGeom prst="rect">
            <a:avLst/>
          </a:prstGeom>
        </p:spPr>
        <p:txBody>
          <a:bodyPr anchor="b"/>
          <a:lstStyle>
            <a:lvl1pPr algn="l">
              <a:defRPr sz="7200" b="0" i="0">
                <a:solidFill>
                  <a:schemeClr val="bg1"/>
                </a:solidFill>
                <a:latin typeface="Franklin Gothic Medium"/>
              </a:defRPr>
            </a:lvl1pPr>
          </a:lstStyle>
          <a:p>
            <a:r>
              <a:rPr lang="en-US" dirty="0"/>
              <a:t>DIVIDER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>
                <a:solidFill>
                  <a:prstClr val="black"/>
                </a:solidFill>
              </a:rPr>
              <a:t>Page </a:t>
            </a:r>
            <a:fld id="{C8303BCE-995F-4709-9859-41737DB22DB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3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with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76400" y="968188"/>
            <a:ext cx="18288000" cy="1183340"/>
          </a:xfrm>
          <a:prstGeom prst="rect">
            <a:avLst/>
          </a:prstGeom>
        </p:spPr>
        <p:txBody>
          <a:bodyPr anchor="b"/>
          <a:lstStyle>
            <a:lvl1pPr algn="l">
              <a:defRPr sz="72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dirty="0"/>
              <a:t>Slide With Text Box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76400" y="2927910"/>
            <a:ext cx="18288000" cy="8179360"/>
          </a:xfrm>
          <a:prstGeom prst="rect">
            <a:avLst/>
          </a:prstGeom>
        </p:spPr>
        <p:txBody>
          <a:bodyPr/>
          <a:lstStyle>
            <a:lvl1pPr marL="0" marR="0" indent="0" algn="l" defTabSz="1828800" rtl="0" eaLnBrk="1" fontAlgn="auto" latinLnBrk="0" hangingPunct="1">
              <a:lnSpc>
                <a:spcPct val="11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3600" baseline="0" smtClean="0">
                <a:effectLst/>
                <a:latin typeface="Palatino Linotype" panose="02040502050505030304" pitchFamily="18" charset="0"/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amet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consectetur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adipiscing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elit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eiusmod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tempor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incididunt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labore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dolore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magna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aliqua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enim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ad minim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veniam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quis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nostrud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exercitation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ullamco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laboris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nisi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aliquip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ex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commodo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consequat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amet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consectetur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adipiscing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elit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eiusmod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tempor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incididunt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ut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labore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et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dolore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magna </a:t>
            </a:r>
            <a:r>
              <a:rPr lang="en-US" sz="4800" dirty="0" err="1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aliqua</a:t>
            </a:r>
            <a:r>
              <a:rPr lang="en-US" sz="4800" dirty="0">
                <a:solidFill>
                  <a:srgbClr val="000000"/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/>
              <a:t>Page </a:t>
            </a:r>
            <a:fld id="{C8303BCE-995F-4709-9859-41737DB22D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3AA38C-7B25-4155-B916-FF14C33E47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88" y="12394889"/>
            <a:ext cx="2354524" cy="93165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1C850F-B2B8-451E-9E1C-58B7E0BA2B0A}"/>
              </a:ext>
            </a:extLst>
          </p:cNvPr>
          <p:cNvCxnSpPr>
            <a:cxnSpLocks/>
          </p:cNvCxnSpPr>
          <p:nvPr userDrawn="1"/>
        </p:nvCxnSpPr>
        <p:spPr>
          <a:xfrm>
            <a:off x="680936" y="12125527"/>
            <a:ext cx="22937821" cy="0"/>
          </a:xfrm>
          <a:prstGeom prst="line">
            <a:avLst/>
          </a:prstGeom>
          <a:ln w="12700">
            <a:solidFill>
              <a:schemeClr val="accent4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13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76400" y="968188"/>
            <a:ext cx="18288000" cy="1183340"/>
          </a:xfrm>
          <a:prstGeom prst="rect">
            <a:avLst/>
          </a:prstGeom>
        </p:spPr>
        <p:txBody>
          <a:bodyPr anchor="b"/>
          <a:lstStyle>
            <a:lvl1pPr algn="l">
              <a:defRPr sz="72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dirty="0"/>
              <a:t>Slide With Bullets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76400" y="2957611"/>
            <a:ext cx="18288000" cy="6616694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buClr>
                <a:srgbClr val="0984AF"/>
              </a:buClr>
              <a:defRPr sz="3600">
                <a:solidFill>
                  <a:schemeClr val="accent4"/>
                </a:solidFill>
                <a:latin typeface="Palatino Linotype" panose="02040502050505030304" pitchFamily="18" charset="0"/>
              </a:defRPr>
            </a:lvl1pPr>
            <a:lvl2pPr marL="1371600" indent="-457200">
              <a:lnSpc>
                <a:spcPct val="110000"/>
              </a:lnSpc>
              <a:buClr>
                <a:srgbClr val="0984AF"/>
              </a:buClr>
              <a:buFont typeface="News Gothic" panose="02000503040000020004" pitchFamily="2" charset="0"/>
              <a:buChar char="&gt;"/>
              <a:defRPr sz="3600">
                <a:solidFill>
                  <a:schemeClr val="accent4"/>
                </a:solidFill>
                <a:latin typeface="Palatino Linotype" panose="02040502050505030304" pitchFamily="18" charset="0"/>
              </a:defRPr>
            </a:lvl2pPr>
            <a:lvl3pPr marL="2286000" indent="-457200">
              <a:lnSpc>
                <a:spcPct val="110000"/>
              </a:lnSpc>
              <a:buClr>
                <a:srgbClr val="0984AF"/>
              </a:buClr>
              <a:buFont typeface="Calibri" panose="020F0502020204030204" pitchFamily="34" charset="0"/>
              <a:buChar char="⁻"/>
              <a:defRPr sz="3600">
                <a:solidFill>
                  <a:schemeClr val="accent4"/>
                </a:solidFill>
                <a:latin typeface="Palatino Linotype" panose="02040502050505030304" pitchFamily="18" charset="0"/>
              </a:defRPr>
            </a:lvl3pPr>
            <a:lvl4pPr marL="2743200" indent="0">
              <a:buNone/>
              <a:defRPr sz="4800">
                <a:latin typeface="Palatino Linotype" panose="02040502050505030304" pitchFamily="18" charset="0"/>
              </a:defRPr>
            </a:lvl4pPr>
            <a:lvl5pPr marL="0" indent="457200">
              <a:lnSpc>
                <a:spcPct val="110000"/>
              </a:lnSpc>
              <a:buClr>
                <a:srgbClr val="0984AF"/>
              </a:buClr>
              <a:defRPr sz="3600" baseline="0">
                <a:solidFill>
                  <a:schemeClr val="accent4"/>
                </a:solidFill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Bullet 1</a:t>
            </a:r>
          </a:p>
          <a:p>
            <a:pPr lvl="1"/>
            <a:r>
              <a:rPr lang="en-US" dirty="0"/>
              <a:t> Indent 1</a:t>
            </a:r>
          </a:p>
          <a:p>
            <a:pPr lvl="2"/>
            <a:r>
              <a:rPr lang="en-US" dirty="0"/>
              <a:t>Indent 2</a:t>
            </a:r>
          </a:p>
          <a:p>
            <a:pPr lvl="4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</a:p>
          <a:p>
            <a:pPr lvl="4"/>
            <a:r>
              <a:rPr lang="en-US" dirty="0"/>
              <a:t>Bullet 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/>
              <a:t>Page </a:t>
            </a:r>
            <a:fld id="{C8303BCE-995F-4709-9859-41737DB22D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D44F8E-86A2-444A-8575-A8B9CE2859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88" y="12394889"/>
            <a:ext cx="2354524" cy="93165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05331C-CCCA-4518-B9D4-5AD135768E59}"/>
              </a:ext>
            </a:extLst>
          </p:cNvPr>
          <p:cNvCxnSpPr>
            <a:cxnSpLocks/>
          </p:cNvCxnSpPr>
          <p:nvPr userDrawn="1"/>
        </p:nvCxnSpPr>
        <p:spPr>
          <a:xfrm>
            <a:off x="680936" y="12125527"/>
            <a:ext cx="22937821" cy="0"/>
          </a:xfrm>
          <a:prstGeom prst="line">
            <a:avLst/>
          </a:prstGeom>
          <a:ln w="12700">
            <a:solidFill>
              <a:schemeClr val="accent4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516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Bullets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76400" y="968188"/>
            <a:ext cx="18288000" cy="1183340"/>
          </a:xfrm>
          <a:prstGeom prst="rect">
            <a:avLst/>
          </a:prstGeom>
        </p:spPr>
        <p:txBody>
          <a:bodyPr anchor="b"/>
          <a:lstStyle>
            <a:lvl1pPr algn="l">
              <a:defRPr sz="72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dirty="0"/>
              <a:t>Slide With Bullets- 2 Columns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676400" y="2957611"/>
            <a:ext cx="10192869" cy="6616694"/>
          </a:xfrm>
          <a:prstGeom prst="rect">
            <a:avLst/>
          </a:prstGeom>
        </p:spPr>
        <p:txBody>
          <a:bodyPr/>
          <a:lstStyle>
            <a:lvl1pPr>
              <a:buClr>
                <a:srgbClr val="0984AF"/>
              </a:buClr>
              <a:defRPr sz="3600" baseline="0">
                <a:latin typeface="Palatino Linotype" panose="02040502050505030304" pitchFamily="18" charset="0"/>
              </a:defRPr>
            </a:lvl1pPr>
            <a:lvl2pPr marL="1371600" indent="-457200">
              <a:buClr>
                <a:srgbClr val="0984AF"/>
              </a:buClr>
              <a:buFont typeface="Wingdings" panose="05000000000000000000" pitchFamily="2" charset="2"/>
              <a:buChar char="Ø"/>
              <a:defRPr sz="4800">
                <a:latin typeface="Palatino Linotype" panose="02040502050505030304" pitchFamily="18" charset="0"/>
              </a:defRPr>
            </a:lvl2pPr>
            <a:lvl3pPr marL="2286000" indent="-457200">
              <a:buClr>
                <a:srgbClr val="0984AF"/>
              </a:buClr>
              <a:buFont typeface="Calibri" panose="020F0502020204030204" pitchFamily="34" charset="0"/>
              <a:buChar char="⁻"/>
              <a:defRPr sz="4800">
                <a:latin typeface="Palatino Linotype" panose="02040502050505030304" pitchFamily="18" charset="0"/>
              </a:defRPr>
            </a:lvl3pPr>
            <a:lvl4pPr marL="2743200" indent="0">
              <a:buNone/>
              <a:defRPr sz="4800">
                <a:latin typeface="Palatino Linotype" panose="02040502050505030304" pitchFamily="18" charset="0"/>
              </a:defRPr>
            </a:lvl4pPr>
            <a:lvl5pPr marL="0" indent="457200">
              <a:buClr>
                <a:srgbClr val="0984AF"/>
              </a:buClr>
              <a:defRPr sz="4800" baseline="0"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0"/>
            <a:r>
              <a:rPr lang="en-US" dirty="0"/>
              <a:t>Bullet 3</a:t>
            </a:r>
          </a:p>
          <a:p>
            <a:pPr lvl="0"/>
            <a:r>
              <a:rPr lang="en-US" dirty="0"/>
              <a:t>Bullet 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12514731" y="2957611"/>
            <a:ext cx="10192869" cy="6618190"/>
          </a:xfrm>
          <a:prstGeom prst="rect">
            <a:avLst/>
          </a:prstGeom>
        </p:spPr>
        <p:txBody>
          <a:bodyPr/>
          <a:lstStyle>
            <a:lvl1pPr marL="685800" indent="-685800" algn="l">
              <a:buClr>
                <a:srgbClr val="0984AF"/>
              </a:buClr>
              <a:buFont typeface="Arial" panose="020B0604020202020204" pitchFamily="34" charset="0"/>
              <a:buChar char="•"/>
              <a:defRPr sz="3600" baseline="0">
                <a:latin typeface="Palatino Linotype" panose="02040502050505030304" pitchFamily="18" charset="0"/>
              </a:defRPr>
            </a:lvl1pPr>
            <a:lvl2pPr marL="914400" indent="0" algn="l">
              <a:buFont typeface="Arial" panose="020B0604020202020204" pitchFamily="34" charset="0"/>
              <a:buNone/>
              <a:defRPr sz="4800">
                <a:latin typeface="Palatino Linotype" panose="02040502050505030304" pitchFamily="18" charset="0"/>
              </a:defRPr>
            </a:lvl2pPr>
            <a:lvl3pPr marL="1828800" indent="0" algn="l">
              <a:buFont typeface="Arial" panose="020B0604020202020204" pitchFamily="34" charset="0"/>
              <a:buNone/>
              <a:defRPr sz="4800">
                <a:latin typeface="Palatino Linotype" panose="02040502050505030304" pitchFamily="18" charset="0"/>
              </a:defRPr>
            </a:lvl3pPr>
            <a:lvl4pPr marL="2743200" indent="0" algn="l">
              <a:buFont typeface="Arial" panose="020B0604020202020204" pitchFamily="34" charset="0"/>
              <a:buNone/>
              <a:defRPr sz="4800">
                <a:latin typeface="Palatino Linotype" panose="02040502050505030304" pitchFamily="18" charset="0"/>
              </a:defRPr>
            </a:lvl4pPr>
            <a:lvl5pPr marL="3657600" indent="0" algn="l">
              <a:buFont typeface="Arial" panose="020B0604020202020204" pitchFamily="34" charset="0"/>
              <a:buNone/>
              <a:defRPr sz="4800">
                <a:latin typeface="Palatino Linotype" panose="02040502050505030304" pitchFamily="18" charset="0"/>
              </a:defRPr>
            </a:lvl5pPr>
          </a:lstStyle>
          <a:p>
            <a:pPr lvl="0"/>
            <a:r>
              <a:rPr lang="en-US" dirty="0"/>
              <a:t>Bullet 1</a:t>
            </a:r>
          </a:p>
          <a:p>
            <a:pPr lvl="0"/>
            <a:r>
              <a:rPr lang="en-US" dirty="0"/>
              <a:t>Bullet 2</a:t>
            </a:r>
          </a:p>
          <a:p>
            <a:pPr lvl="0"/>
            <a:r>
              <a:rPr lang="en-US" dirty="0"/>
              <a:t>Bullet 3</a:t>
            </a:r>
          </a:p>
          <a:p>
            <a:pPr lvl="0"/>
            <a:r>
              <a:rPr lang="en-US" dirty="0"/>
              <a:t>Bullet 4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/>
              <a:t>Page </a:t>
            </a:r>
            <a:fld id="{C8303BCE-995F-4709-9859-41737DB22DB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5C623D-9A0D-4BD5-AFC4-8596FE2FC9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88" y="12394889"/>
            <a:ext cx="2354524" cy="931654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3CB5715-C1E1-4F70-B437-00B304498C62}"/>
              </a:ext>
            </a:extLst>
          </p:cNvPr>
          <p:cNvCxnSpPr>
            <a:cxnSpLocks/>
          </p:cNvCxnSpPr>
          <p:nvPr userDrawn="1"/>
        </p:nvCxnSpPr>
        <p:spPr>
          <a:xfrm>
            <a:off x="680936" y="12125527"/>
            <a:ext cx="22937821" cy="0"/>
          </a:xfrm>
          <a:prstGeom prst="line">
            <a:avLst/>
          </a:prstGeom>
          <a:ln w="12700">
            <a:solidFill>
              <a:schemeClr val="accent4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20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45E7C2-127F-4A16-AD7D-822654B6C4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505920" cy="1378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41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alphaModFix amt="99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1B1727-C6A5-42D7-83C7-D0716EA18958}"/>
              </a:ext>
            </a:extLst>
          </p:cNvPr>
          <p:cNvSpPr/>
          <p:nvPr userDrawn="1"/>
        </p:nvSpPr>
        <p:spPr>
          <a:xfrm>
            <a:off x="360218" y="332509"/>
            <a:ext cx="6400800" cy="20781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E3F741-F170-4271-AFAB-471F95D560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50" y="325615"/>
            <a:ext cx="4997135" cy="208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8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80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292227" y="12495591"/>
            <a:ext cx="5486400" cy="730250"/>
          </a:xfrm>
          <a:prstGeom prst="rect">
            <a:avLst/>
          </a:prstGeom>
        </p:spPr>
        <p:txBody>
          <a:bodyPr/>
          <a:lstStyle>
            <a:lvl1pPr algn="r">
              <a:defRPr sz="2400" baseline="0"/>
            </a:lvl1pPr>
          </a:lstStyle>
          <a:p>
            <a:r>
              <a:rPr lang="en-US" dirty="0"/>
              <a:t>Page </a:t>
            </a:r>
            <a:fld id="{C8303BCE-995F-4709-9859-41737DB22D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7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9546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27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6AAFF8DB-D418-45AA-8F2C-7F2E0D45A9AE}"/>
              </a:ext>
            </a:extLst>
          </p:cNvPr>
          <p:cNvSpPr txBox="1">
            <a:spLocks/>
          </p:cNvSpPr>
          <p:nvPr/>
        </p:nvSpPr>
        <p:spPr>
          <a:xfrm>
            <a:off x="5319308" y="430701"/>
            <a:ext cx="13716000" cy="908096"/>
          </a:xfrm>
          <a:prstGeom prst="rect">
            <a:avLst/>
          </a:prstGeom>
        </p:spPr>
        <p:txBody>
          <a:bodyPr anchor="b">
            <a:normAutofit fontScale="90000" lnSpcReduction="10000"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0" kern="1200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The Environment-Economy Nexus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104487-FC82-4534-8431-FDF952A4E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560" y="2181018"/>
            <a:ext cx="15243496" cy="935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06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471AF-08EE-45AB-B2EE-813E2F330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832003"/>
            <a:ext cx="18288000" cy="1183340"/>
          </a:xfrm>
        </p:spPr>
        <p:txBody>
          <a:bodyPr/>
          <a:lstStyle/>
          <a:p>
            <a:r>
              <a:rPr lang="en-CA" dirty="0">
                <a:solidFill>
                  <a:srgbClr val="689DD8"/>
                </a:solidFill>
              </a:rPr>
              <a:t>Broad steps in ecosystem accounting</a:t>
            </a:r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97DF72-0EA0-48A8-8ACA-87C657594C45}"/>
              </a:ext>
            </a:extLst>
          </p:cNvPr>
          <p:cNvGrpSpPr>
            <a:grpSpLocks noChangeAspect="1"/>
          </p:cNvGrpSpPr>
          <p:nvPr/>
        </p:nvGrpSpPr>
        <p:grpSpPr>
          <a:xfrm>
            <a:off x="3500893" y="2532807"/>
            <a:ext cx="14356080" cy="9543178"/>
            <a:chOff x="3267429" y="1219201"/>
            <a:chExt cx="17161129" cy="1140783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BB0AB49-3063-440F-8B92-FCC55F459BF7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5742" y="1524000"/>
              <a:ext cx="15582816" cy="31191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Rounded Rectangle 13">
              <a:extLst>
                <a:ext uri="{FF2B5EF4-FFF2-40B4-BE49-F238E27FC236}">
                  <a16:creationId xmlns:a16="http://schemas.microsoft.com/office/drawing/2014/main" id="{5B2B5003-EDE7-4FF8-8D32-FE1E2BF8E42A}"/>
                </a:ext>
              </a:extLst>
            </p:cNvPr>
            <p:cNvSpPr/>
            <p:nvPr/>
          </p:nvSpPr>
          <p:spPr bwMode="auto">
            <a:xfrm>
              <a:off x="5051313" y="5010152"/>
              <a:ext cx="15171690" cy="2730804"/>
            </a:xfrm>
            <a:prstGeom prst="roundRect">
              <a:avLst/>
            </a:prstGeom>
            <a:solidFill>
              <a:srgbClr val="CDEF9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91440" rIns="182880" bIns="9144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600" b="1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Ecosystem thematic accounts:</a:t>
              </a:r>
              <a:r>
                <a:rPr lang="en-CA" sz="2600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 Land, Carbon, Water, Biodiversity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600" b="1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Supporting information:</a:t>
              </a:r>
              <a:r>
                <a:rPr lang="en-CA" sz="2600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 Socio-economic conditions and activities, ecological production functions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600" b="1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Tools: </a:t>
              </a:r>
              <a:r>
                <a:rPr lang="en-CA" sz="2600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classifications, spatial units, scaling, aggregation, biophysical modelling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600" b="1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Source:  </a:t>
              </a:r>
              <a:r>
                <a:rPr lang="en-CA" sz="2600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Official statistics, spatial data, remote sensing data</a:t>
              </a:r>
              <a:endParaRPr lang="en-CA" sz="2600" b="1" dirty="0">
                <a:solidFill>
                  <a:prstClr val="black"/>
                </a:solidFill>
                <a:latin typeface="Palatino Linotype" panose="02040502050505030304" pitchFamily="18" charset="0"/>
                <a:ea typeface="MS PGothic"/>
                <a:cs typeface="MS PGothic"/>
              </a:endParaRPr>
            </a:p>
          </p:txBody>
        </p:sp>
        <p:sp>
          <p:nvSpPr>
            <p:cNvPr id="22" name="Up Arrow 16">
              <a:extLst>
                <a:ext uri="{FF2B5EF4-FFF2-40B4-BE49-F238E27FC236}">
                  <a16:creationId xmlns:a16="http://schemas.microsoft.com/office/drawing/2014/main" id="{C365AFD3-096C-46E9-8EDA-8A4792FBBF90}"/>
                </a:ext>
              </a:extLst>
            </p:cNvPr>
            <p:cNvSpPr/>
            <p:nvPr/>
          </p:nvSpPr>
          <p:spPr bwMode="auto">
            <a:xfrm>
              <a:off x="6143328" y="4146054"/>
              <a:ext cx="323308" cy="864096"/>
            </a:xfrm>
            <a:prstGeom prst="upArrow">
              <a:avLst/>
            </a:prstGeom>
            <a:solidFill>
              <a:srgbClr val="FF0000">
                <a:alpha val="5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91440" rIns="182880" bIns="9144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CA" sz="4800">
                <a:solidFill>
                  <a:prstClr val="black"/>
                </a:solidFill>
                <a:latin typeface="Palatino Linotype" panose="02040502050505030304" pitchFamily="18" charset="0"/>
                <a:ea typeface="MS PGothic"/>
                <a:cs typeface="MS PGothic"/>
              </a:endParaRPr>
            </a:p>
          </p:txBody>
        </p:sp>
        <p:sp>
          <p:nvSpPr>
            <p:cNvPr id="23" name="Up Arrow 17">
              <a:extLst>
                <a:ext uri="{FF2B5EF4-FFF2-40B4-BE49-F238E27FC236}">
                  <a16:creationId xmlns:a16="http://schemas.microsoft.com/office/drawing/2014/main" id="{415982D3-296A-413E-AF69-86476A11BC23}"/>
                </a:ext>
              </a:extLst>
            </p:cNvPr>
            <p:cNvSpPr/>
            <p:nvPr/>
          </p:nvSpPr>
          <p:spPr bwMode="auto">
            <a:xfrm>
              <a:off x="9321206" y="4165104"/>
              <a:ext cx="323308" cy="864096"/>
            </a:xfrm>
            <a:prstGeom prst="upArrow">
              <a:avLst/>
            </a:prstGeom>
            <a:solidFill>
              <a:srgbClr val="FF0000">
                <a:alpha val="5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91440" rIns="182880" bIns="9144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CA" sz="4800">
                <a:solidFill>
                  <a:prstClr val="black"/>
                </a:solidFill>
                <a:latin typeface="Palatino Linotype" panose="02040502050505030304" pitchFamily="18" charset="0"/>
                <a:ea typeface="MS PGothic"/>
                <a:cs typeface="MS PGothic"/>
              </a:endParaRPr>
            </a:p>
          </p:txBody>
        </p:sp>
        <p:sp>
          <p:nvSpPr>
            <p:cNvPr id="24" name="Up Arrow 18">
              <a:extLst>
                <a:ext uri="{FF2B5EF4-FFF2-40B4-BE49-F238E27FC236}">
                  <a16:creationId xmlns:a16="http://schemas.microsoft.com/office/drawing/2014/main" id="{8F7280EB-28B1-42F8-9411-E27D22926349}"/>
                </a:ext>
              </a:extLst>
            </p:cNvPr>
            <p:cNvSpPr/>
            <p:nvPr/>
          </p:nvSpPr>
          <p:spPr bwMode="auto">
            <a:xfrm>
              <a:off x="12499084" y="4165104"/>
              <a:ext cx="323308" cy="864096"/>
            </a:xfrm>
            <a:prstGeom prst="upArrow">
              <a:avLst/>
            </a:prstGeom>
            <a:solidFill>
              <a:srgbClr val="FF0000">
                <a:alpha val="5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91440" rIns="182880" bIns="9144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CA" sz="4800">
                <a:solidFill>
                  <a:prstClr val="black"/>
                </a:solidFill>
                <a:latin typeface="Palatino Linotype" panose="02040502050505030304" pitchFamily="18" charset="0"/>
                <a:ea typeface="MS PGothic"/>
                <a:cs typeface="MS PGothic"/>
              </a:endParaRPr>
            </a:p>
          </p:txBody>
        </p:sp>
        <p:sp>
          <p:nvSpPr>
            <p:cNvPr id="25" name="Up Arrow 19">
              <a:extLst>
                <a:ext uri="{FF2B5EF4-FFF2-40B4-BE49-F238E27FC236}">
                  <a16:creationId xmlns:a16="http://schemas.microsoft.com/office/drawing/2014/main" id="{723ED2C5-6279-4FE9-A7E6-FEBEAAFA585D}"/>
                </a:ext>
              </a:extLst>
            </p:cNvPr>
            <p:cNvSpPr/>
            <p:nvPr/>
          </p:nvSpPr>
          <p:spPr bwMode="auto">
            <a:xfrm>
              <a:off x="15676962" y="4165104"/>
              <a:ext cx="323308" cy="864096"/>
            </a:xfrm>
            <a:prstGeom prst="upArrow">
              <a:avLst/>
            </a:prstGeom>
            <a:solidFill>
              <a:srgbClr val="FF0000">
                <a:alpha val="5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91440" rIns="182880" bIns="9144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CA" sz="4800">
                <a:solidFill>
                  <a:prstClr val="black"/>
                </a:solidFill>
                <a:latin typeface="Palatino Linotype" panose="02040502050505030304" pitchFamily="18" charset="0"/>
                <a:ea typeface="MS PGothic"/>
                <a:cs typeface="MS PGothic"/>
              </a:endParaRPr>
            </a:p>
          </p:txBody>
        </p:sp>
        <p:sp>
          <p:nvSpPr>
            <p:cNvPr id="26" name="Up Arrow 20">
              <a:extLst>
                <a:ext uri="{FF2B5EF4-FFF2-40B4-BE49-F238E27FC236}">
                  <a16:creationId xmlns:a16="http://schemas.microsoft.com/office/drawing/2014/main" id="{9193443A-E5FB-4787-A9CA-8DB201B6894E}"/>
                </a:ext>
              </a:extLst>
            </p:cNvPr>
            <p:cNvSpPr/>
            <p:nvPr/>
          </p:nvSpPr>
          <p:spPr bwMode="auto">
            <a:xfrm>
              <a:off x="18854842" y="4165104"/>
              <a:ext cx="323308" cy="864096"/>
            </a:xfrm>
            <a:prstGeom prst="upArrow">
              <a:avLst/>
            </a:prstGeom>
            <a:solidFill>
              <a:srgbClr val="FF0000">
                <a:alpha val="5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91440" rIns="182880" bIns="9144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CA" sz="4800">
                <a:solidFill>
                  <a:prstClr val="black"/>
                </a:solidFill>
                <a:latin typeface="Palatino Linotype" panose="02040502050505030304" pitchFamily="18" charset="0"/>
                <a:ea typeface="MS PGothic"/>
                <a:cs typeface="MS PGothic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6C9591-A6F0-47C8-886E-1D99B3A950A7}"/>
                </a:ext>
              </a:extLst>
            </p:cNvPr>
            <p:cNvSpPr txBox="1"/>
            <p:nvPr/>
          </p:nvSpPr>
          <p:spPr>
            <a:xfrm>
              <a:off x="3267429" y="1219201"/>
              <a:ext cx="399981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3200" b="1" dirty="0">
                  <a:solidFill>
                    <a:prstClr val="black"/>
                  </a:solidFill>
                  <a:latin typeface="Palatino Linotype" panose="02040502050505030304" pitchFamily="18" charset="0"/>
                </a:rPr>
                <a:t>a. Physical Accounts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996211D-1FB6-4909-AF54-44FB19592A0F}"/>
                </a:ext>
              </a:extLst>
            </p:cNvPr>
            <p:cNvSpPr txBox="1"/>
            <p:nvPr/>
          </p:nvSpPr>
          <p:spPr>
            <a:xfrm>
              <a:off x="3310835" y="7745186"/>
              <a:ext cx="43989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3200" b="1" dirty="0">
                  <a:solidFill>
                    <a:prstClr val="black"/>
                  </a:solidFill>
                  <a:latin typeface="Palatino Linotype" panose="02040502050505030304" pitchFamily="18" charset="0"/>
                </a:rPr>
                <a:t>b. Monetary Accounts 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036327E-EF13-4DD6-AEEC-155AB445B5A2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0882" y="8400351"/>
              <a:ext cx="13133959" cy="23012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Rounded Rectangle 37">
              <a:extLst>
                <a:ext uri="{FF2B5EF4-FFF2-40B4-BE49-F238E27FC236}">
                  <a16:creationId xmlns:a16="http://schemas.microsoft.com/office/drawing/2014/main" id="{48A7DB73-F415-400F-842C-4D9DE6540340}"/>
                </a:ext>
              </a:extLst>
            </p:cNvPr>
            <p:cNvSpPr/>
            <p:nvPr/>
          </p:nvSpPr>
          <p:spPr bwMode="auto">
            <a:xfrm>
              <a:off x="4904172" y="11547036"/>
              <a:ext cx="15124511" cy="1079999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91440" rIns="182880" bIns="91440" numCol="1" rtlCol="0" anchor="t" anchorCtr="0" compatLnSpc="1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CA" sz="2800" b="1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Supporting information:</a:t>
              </a:r>
              <a:r>
                <a:rPr lang="en-CA" sz="2800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 SNA accounts, I-O tables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CA" sz="2800" b="1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Tools: </a:t>
              </a:r>
              <a:r>
                <a:rPr lang="en-CA" sz="2800" dirty="0">
                  <a:solidFill>
                    <a:prstClr val="black"/>
                  </a:solidFill>
                  <a:latin typeface="Palatino Linotype" panose="02040502050505030304" pitchFamily="18" charset="0"/>
                  <a:ea typeface="MS PGothic"/>
                  <a:cs typeface="MS PGothic"/>
                </a:rPr>
                <a:t>Valuation techniques</a:t>
              </a:r>
            </a:p>
          </p:txBody>
        </p:sp>
        <p:sp>
          <p:nvSpPr>
            <p:cNvPr id="31" name="Up Arrow 38">
              <a:extLst>
                <a:ext uri="{FF2B5EF4-FFF2-40B4-BE49-F238E27FC236}">
                  <a16:creationId xmlns:a16="http://schemas.microsoft.com/office/drawing/2014/main" id="{FC9AE0F9-9DA5-4316-B730-48D39EA18A0B}"/>
                </a:ext>
              </a:extLst>
            </p:cNvPr>
            <p:cNvSpPr/>
            <p:nvPr/>
          </p:nvSpPr>
          <p:spPr bwMode="auto">
            <a:xfrm>
              <a:off x="6733582" y="10723808"/>
              <a:ext cx="323308" cy="692648"/>
            </a:xfrm>
            <a:prstGeom prst="upArrow">
              <a:avLst/>
            </a:prstGeom>
            <a:solidFill>
              <a:srgbClr val="FF0000">
                <a:alpha val="5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91440" rIns="182880" bIns="9144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CA" sz="4800">
                <a:solidFill>
                  <a:prstClr val="black"/>
                </a:solidFill>
                <a:latin typeface="Palatino Linotype" panose="02040502050505030304" pitchFamily="18" charset="0"/>
                <a:ea typeface="MS PGothic"/>
                <a:cs typeface="MS PGothic"/>
              </a:endParaRPr>
            </a:p>
          </p:txBody>
        </p:sp>
        <p:sp>
          <p:nvSpPr>
            <p:cNvPr id="32" name="Up Arrow 39">
              <a:extLst>
                <a:ext uri="{FF2B5EF4-FFF2-40B4-BE49-F238E27FC236}">
                  <a16:creationId xmlns:a16="http://schemas.microsoft.com/office/drawing/2014/main" id="{39B78ADD-E612-4338-8ED9-E7BE4642326A}"/>
                </a:ext>
              </a:extLst>
            </p:cNvPr>
            <p:cNvSpPr/>
            <p:nvPr/>
          </p:nvSpPr>
          <p:spPr bwMode="auto">
            <a:xfrm>
              <a:off x="10582374" y="10740933"/>
              <a:ext cx="233242" cy="692646"/>
            </a:xfrm>
            <a:prstGeom prst="upArrow">
              <a:avLst/>
            </a:prstGeom>
            <a:solidFill>
              <a:srgbClr val="FF0000">
                <a:alpha val="5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91440" rIns="182880" bIns="9144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CA" sz="4800">
                <a:solidFill>
                  <a:prstClr val="black"/>
                </a:solidFill>
                <a:latin typeface="Palatino Linotype" panose="02040502050505030304" pitchFamily="18" charset="0"/>
                <a:ea typeface="MS PGothic"/>
                <a:cs typeface="MS PGothic"/>
              </a:endParaRPr>
            </a:p>
          </p:txBody>
        </p:sp>
        <p:sp>
          <p:nvSpPr>
            <p:cNvPr id="33" name="Up Arrow 40">
              <a:extLst>
                <a:ext uri="{FF2B5EF4-FFF2-40B4-BE49-F238E27FC236}">
                  <a16:creationId xmlns:a16="http://schemas.microsoft.com/office/drawing/2014/main" id="{DA11BE1C-8536-4E9E-A91C-6EE9D750D97F}"/>
                </a:ext>
              </a:extLst>
            </p:cNvPr>
            <p:cNvSpPr/>
            <p:nvPr/>
          </p:nvSpPr>
          <p:spPr bwMode="auto">
            <a:xfrm>
              <a:off x="16000270" y="10723815"/>
              <a:ext cx="323308" cy="692646"/>
            </a:xfrm>
            <a:prstGeom prst="upArrow">
              <a:avLst/>
            </a:prstGeom>
            <a:solidFill>
              <a:srgbClr val="FF0000">
                <a:alpha val="50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82880" tIns="91440" rIns="182880" bIns="9144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CA" sz="4800">
                <a:solidFill>
                  <a:prstClr val="black"/>
                </a:solidFill>
                <a:latin typeface="Palatino Linotype" panose="02040502050505030304" pitchFamily="18" charset="0"/>
                <a:ea typeface="MS PGothic"/>
                <a:cs typeface="MS PGothi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6989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316EAAC-F334-4D07-815D-25589B3FFA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SEEA as a Supporting Framework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FED7819-2DB6-4917-B847-CE392F9B88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9998755"/>
              </p:ext>
            </p:extLst>
          </p:nvPr>
        </p:nvGraphicFramePr>
        <p:xfrm>
          <a:off x="2684834" y="3132307"/>
          <a:ext cx="17723795" cy="83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9767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CCDEE-915A-4E2D-9269-C276895366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968188"/>
            <a:ext cx="21072764" cy="1183340"/>
          </a:xfrm>
        </p:spPr>
        <p:txBody>
          <a:bodyPr/>
          <a:lstStyle/>
          <a:p>
            <a:r>
              <a:rPr lang="en-US" dirty="0"/>
              <a:t>The SEEA supports multiple ongoing initiatives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1B8629-796D-40EC-8EDC-075E7874C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747" y="8825441"/>
            <a:ext cx="5075854" cy="1463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3C9616-7151-4663-815E-8F406CB1E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1406" y="7824241"/>
            <a:ext cx="3200400" cy="3200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27F235-787A-4349-BF69-0760C31E5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028" y="8505401"/>
            <a:ext cx="5547363" cy="2103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F25320-3D3A-4344-A63F-2E3F3F3CA2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623" y="3268228"/>
            <a:ext cx="3291840" cy="31734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8034F0-7630-414A-83AF-8B994B237B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855" y="2962465"/>
            <a:ext cx="3509776" cy="3566160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0D67332D-0C21-4558-AC9A-A5E0971B01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1773" y="2712176"/>
            <a:ext cx="3976456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4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930EF-0D98-43C6-85EF-00C3390A2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373" y="1136818"/>
            <a:ext cx="21525470" cy="2383741"/>
          </a:xfrm>
        </p:spPr>
        <p:txBody>
          <a:bodyPr/>
          <a:lstStyle/>
          <a:p>
            <a:r>
              <a:rPr lang="en-US" sz="6600" dirty="0"/>
              <a:t>The SEEA provides important information for climate change mitigation and adaptation efforts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1E3CFF-F954-4DF9-98FD-40955A39C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964" y="3078729"/>
            <a:ext cx="16337629" cy="877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62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5E437-C8A8-4B1A-88B7-0E8B536F8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399" y="637453"/>
            <a:ext cx="19374255" cy="1183340"/>
          </a:xfrm>
        </p:spPr>
        <p:txBody>
          <a:bodyPr/>
          <a:lstStyle/>
          <a:p>
            <a:r>
              <a:rPr lang="en-US" sz="6600" dirty="0"/>
              <a:t>Conceptual representation of the Central Framework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24BBCA6-8DAB-4736-82E0-A36A42695283}"/>
              </a:ext>
            </a:extLst>
          </p:cNvPr>
          <p:cNvGrpSpPr/>
          <p:nvPr/>
        </p:nvGrpSpPr>
        <p:grpSpPr>
          <a:xfrm>
            <a:off x="2620829" y="3671187"/>
            <a:ext cx="18599601" cy="7329672"/>
            <a:chOff x="3867737" y="3629272"/>
            <a:chExt cx="18599601" cy="7329672"/>
          </a:xfrm>
          <a:solidFill>
            <a:schemeClr val="accent2">
              <a:alpha val="6000"/>
            </a:schemeClr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3A24BE5-FAF8-4A6B-8F96-20139AD09357}"/>
                </a:ext>
              </a:extLst>
            </p:cNvPr>
            <p:cNvSpPr/>
            <p:nvPr/>
          </p:nvSpPr>
          <p:spPr>
            <a:xfrm>
              <a:off x="3867737" y="3684689"/>
              <a:ext cx="10658300" cy="7274255"/>
            </a:xfrm>
            <a:prstGeom prst="ellipse">
              <a:avLst/>
            </a:prstGeom>
            <a:solidFill>
              <a:schemeClr val="accent5">
                <a:lumMod val="40000"/>
                <a:lumOff val="60000"/>
                <a:alpha val="50000"/>
              </a:schemeClr>
            </a:solidFill>
            <a:ln w="5715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C84DD03-5773-4386-B41E-6E2B54C05ADC}"/>
                </a:ext>
              </a:extLst>
            </p:cNvPr>
            <p:cNvSpPr/>
            <p:nvPr/>
          </p:nvSpPr>
          <p:spPr>
            <a:xfrm>
              <a:off x="11809038" y="3629272"/>
              <a:ext cx="10658300" cy="7274255"/>
            </a:xfrm>
            <a:prstGeom prst="ellipse">
              <a:avLst/>
            </a:prstGeom>
            <a:solidFill>
              <a:schemeClr val="accent5">
                <a:lumMod val="75000"/>
                <a:alpha val="49000"/>
              </a:schemeClr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2004403-2084-4637-B33C-E82AA0553DC8}"/>
              </a:ext>
            </a:extLst>
          </p:cNvPr>
          <p:cNvSpPr txBox="1"/>
          <p:nvPr/>
        </p:nvSpPr>
        <p:spPr>
          <a:xfrm>
            <a:off x="2609390" y="6551182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SNA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6B0219-CAEB-46E6-BBE9-FD9FB151276E}"/>
              </a:ext>
            </a:extLst>
          </p:cNvPr>
          <p:cNvSpPr txBox="1"/>
          <p:nvPr/>
        </p:nvSpPr>
        <p:spPr>
          <a:xfrm>
            <a:off x="13143233" y="8630085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Returns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7BB76B-E15A-40D6-B2CE-7689AD8BDE1F}"/>
              </a:ext>
            </a:extLst>
          </p:cNvPr>
          <p:cNvSpPr txBox="1"/>
          <p:nvPr/>
        </p:nvSpPr>
        <p:spPr>
          <a:xfrm>
            <a:off x="6880322" y="4387856"/>
            <a:ext cx="4879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Material inputs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536DC2-4715-489D-B6F2-5C00939FA56E}"/>
              </a:ext>
            </a:extLst>
          </p:cNvPr>
          <p:cNvSpPr txBox="1"/>
          <p:nvPr/>
        </p:nvSpPr>
        <p:spPr>
          <a:xfrm rot="5400000">
            <a:off x="13487363" y="7039806"/>
            <a:ext cx="78696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/>
              <a:t>Changes in stocks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2E18094-27B9-4828-B407-4EA5C5529F04}"/>
              </a:ext>
            </a:extLst>
          </p:cNvPr>
          <p:cNvCxnSpPr>
            <a:cxnSpLocks/>
          </p:cNvCxnSpPr>
          <p:nvPr/>
        </p:nvCxnSpPr>
        <p:spPr>
          <a:xfrm>
            <a:off x="18231930" y="5547510"/>
            <a:ext cx="0" cy="3491799"/>
          </a:xfrm>
          <a:prstGeom prst="straightConnector1">
            <a:avLst/>
          </a:prstGeom>
          <a:ln w="123825">
            <a:solidFill>
              <a:srgbClr val="983A18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2DF039A0-0229-4677-BB76-0E6F0F21D2AF}"/>
              </a:ext>
            </a:extLst>
          </p:cNvPr>
          <p:cNvSpPr txBox="1"/>
          <p:nvPr/>
        </p:nvSpPr>
        <p:spPr>
          <a:xfrm rot="5400000">
            <a:off x="1669437" y="7136788"/>
            <a:ext cx="786961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/>
              <a:t>Flows within economy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186AB74-290E-4AA6-8093-877A389EFE0E}"/>
              </a:ext>
            </a:extLst>
          </p:cNvPr>
          <p:cNvCxnSpPr>
            <a:cxnSpLocks/>
          </p:cNvCxnSpPr>
          <p:nvPr/>
        </p:nvCxnSpPr>
        <p:spPr>
          <a:xfrm>
            <a:off x="6165676" y="5558525"/>
            <a:ext cx="0" cy="3491799"/>
          </a:xfrm>
          <a:prstGeom prst="straightConnector1">
            <a:avLst/>
          </a:prstGeom>
          <a:ln w="123825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CAC7695-3502-4D0D-9174-050F3269ED77}"/>
              </a:ext>
            </a:extLst>
          </p:cNvPr>
          <p:cNvSpPr txBox="1"/>
          <p:nvPr/>
        </p:nvSpPr>
        <p:spPr>
          <a:xfrm>
            <a:off x="5524818" y="4602609"/>
            <a:ext cx="14457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F18610E-23CD-47B2-9A50-BD47EC5AF547}"/>
              </a:ext>
            </a:extLst>
          </p:cNvPr>
          <p:cNvSpPr txBox="1"/>
          <p:nvPr/>
        </p:nvSpPr>
        <p:spPr>
          <a:xfrm>
            <a:off x="5427837" y="9188582"/>
            <a:ext cx="14457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3"/>
                </a:solidFill>
              </a:rPr>
              <a:t>B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5E5C45-F15A-4E16-BA0B-C6770CE5D41C}"/>
              </a:ext>
            </a:extLst>
          </p:cNvPr>
          <p:cNvSpPr/>
          <p:nvPr/>
        </p:nvSpPr>
        <p:spPr>
          <a:xfrm>
            <a:off x="2671851" y="3768169"/>
            <a:ext cx="10658300" cy="7274255"/>
          </a:xfrm>
          <a:prstGeom prst="ellipse">
            <a:avLst/>
          </a:prstGeom>
          <a:noFill/>
          <a:ln w="57150" cmpd="sng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E424DB3-4A4F-4BAE-8E8D-1811E40F616A}"/>
              </a:ext>
            </a:extLst>
          </p:cNvPr>
          <p:cNvCxnSpPr>
            <a:cxnSpLocks/>
          </p:cNvCxnSpPr>
          <p:nvPr/>
        </p:nvCxnSpPr>
        <p:spPr>
          <a:xfrm flipH="1">
            <a:off x="7564583" y="5314465"/>
            <a:ext cx="8700653" cy="77806"/>
          </a:xfrm>
          <a:prstGeom prst="straightConnector1">
            <a:avLst/>
          </a:prstGeom>
          <a:ln w="152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D3BED96-6B84-47A1-839B-FB5C24FEE1FE}"/>
              </a:ext>
            </a:extLst>
          </p:cNvPr>
          <p:cNvCxnSpPr>
            <a:cxnSpLocks/>
          </p:cNvCxnSpPr>
          <p:nvPr/>
        </p:nvCxnSpPr>
        <p:spPr>
          <a:xfrm>
            <a:off x="7964450" y="9604218"/>
            <a:ext cx="8300786" cy="0"/>
          </a:xfrm>
          <a:prstGeom prst="straightConnector1">
            <a:avLst/>
          </a:prstGeom>
          <a:ln w="1524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C901920-DF64-49FF-9CE5-4F365058DB6E}"/>
              </a:ext>
            </a:extLst>
          </p:cNvPr>
          <p:cNvSpPr txBox="1"/>
          <p:nvPr/>
        </p:nvSpPr>
        <p:spPr>
          <a:xfrm>
            <a:off x="12316770" y="6849021"/>
            <a:ext cx="40382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/>
              <a:t>Environment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88CA4C-FD48-489A-940F-4AD1F740D3B3}"/>
              </a:ext>
            </a:extLst>
          </p:cNvPr>
          <p:cNvSpPr/>
          <p:nvPr/>
        </p:nvSpPr>
        <p:spPr>
          <a:xfrm>
            <a:off x="6976031" y="6811570"/>
            <a:ext cx="295786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/>
              <a:t>Economy</a:t>
            </a:r>
          </a:p>
        </p:txBody>
      </p:sp>
    </p:spTree>
    <p:extLst>
      <p:ext uri="{BB962C8B-B14F-4D97-AF65-F5344CB8AC3E}">
        <p14:creationId xmlns:p14="http://schemas.microsoft.com/office/powerpoint/2010/main" val="399013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1207A21F-CD58-4109-B8E1-6C30F2E3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002" y="3682373"/>
            <a:ext cx="6949440" cy="69494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3EF4DD-8E56-423E-A0A3-9F2C9FA9F6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317" y="4658491"/>
            <a:ext cx="13753373" cy="566928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412E7CC-3CCE-49A2-BE2D-85DAECA2077A}"/>
              </a:ext>
            </a:extLst>
          </p:cNvPr>
          <p:cNvSpPr txBox="1">
            <a:spLocks/>
          </p:cNvSpPr>
          <p:nvPr/>
        </p:nvSpPr>
        <p:spPr>
          <a:xfrm>
            <a:off x="1660358" y="1144035"/>
            <a:ext cx="18288000" cy="1187149"/>
          </a:xfrm>
          <a:prstGeom prst="rect">
            <a:avLst/>
          </a:prstGeom>
        </p:spPr>
        <p:txBody>
          <a:bodyPr anchor="b"/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0" kern="1200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dirty="0"/>
              <a:t>From data silos to integrated information</a:t>
            </a:r>
          </a:p>
        </p:txBody>
      </p:sp>
      <p:sp>
        <p:nvSpPr>
          <p:cNvPr id="11" name="Arrow: Notched Right 10">
            <a:extLst>
              <a:ext uri="{FF2B5EF4-FFF2-40B4-BE49-F238E27FC236}">
                <a16:creationId xmlns:a16="http://schemas.microsoft.com/office/drawing/2014/main" id="{F23042A1-D260-4679-9C51-CD33543340A0}"/>
              </a:ext>
            </a:extLst>
          </p:cNvPr>
          <p:cNvSpPr/>
          <p:nvPr/>
        </p:nvSpPr>
        <p:spPr>
          <a:xfrm>
            <a:off x="8210534" y="6322979"/>
            <a:ext cx="2781724" cy="1420238"/>
          </a:xfrm>
          <a:prstGeom prst="notchedRightArrow">
            <a:avLst/>
          </a:prstGeom>
          <a:solidFill>
            <a:srgbClr val="9E341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CDFBA06-CE23-44F9-A872-D23DF2CD21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5" t="2849" r="32608" b="-2849"/>
          <a:stretch/>
        </p:blipFill>
        <p:spPr>
          <a:xfrm>
            <a:off x="2891482" y="3871969"/>
            <a:ext cx="2540611" cy="694944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9B5832F-741B-4D35-9727-2EA4E491B4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3" r="32412"/>
          <a:stretch/>
        </p:blipFill>
        <p:spPr>
          <a:xfrm>
            <a:off x="429310" y="3682373"/>
            <a:ext cx="2719692" cy="694944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A62ED3F-F666-48E7-B9D1-8B2E589DC6E2}"/>
              </a:ext>
            </a:extLst>
          </p:cNvPr>
          <p:cNvSpPr/>
          <p:nvPr/>
        </p:nvSpPr>
        <p:spPr>
          <a:xfrm>
            <a:off x="429310" y="10058399"/>
            <a:ext cx="7781224" cy="195230"/>
          </a:xfrm>
          <a:prstGeom prst="rect">
            <a:avLst/>
          </a:prstGeom>
          <a:solidFill>
            <a:srgbClr val="606060"/>
          </a:solidFill>
          <a:ln>
            <a:solidFill>
              <a:srgbClr val="606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71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70C9CF-3B5B-4EB0-A0E4-520C537A76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5123" y="1002826"/>
            <a:ext cx="21677872" cy="1183340"/>
          </a:xfrm>
        </p:spPr>
        <p:txBody>
          <a:bodyPr/>
          <a:lstStyle/>
          <a:p>
            <a:r>
              <a:rPr lang="en-US" dirty="0"/>
              <a:t>The SNA and SEEA: Systems of integrated information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8C85210-8DD5-43B3-8DA2-52955A8E4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080" y="3203010"/>
            <a:ext cx="13258800" cy="846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921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3F996-B244-4CBC-86FB-CE4012EB09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Components of the SEEA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14251F6D-E514-47E3-83DF-F417788A7A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26743"/>
              </p:ext>
            </p:extLst>
          </p:nvPr>
        </p:nvGraphicFramePr>
        <p:xfrm>
          <a:off x="878541" y="2832847"/>
          <a:ext cx="22573129" cy="8618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06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6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0524">
                  <a:extLst>
                    <a:ext uri="{9D8B030D-6E8A-4147-A177-3AD203B41FA5}">
                      <a16:colId xmlns:a16="http://schemas.microsoft.com/office/drawing/2014/main" val="2742681153"/>
                    </a:ext>
                  </a:extLst>
                </a:gridCol>
              </a:tblGrid>
              <a:tr h="24320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SEEA-CF</a:t>
                      </a:r>
                      <a:r>
                        <a:rPr lang="en-GB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 </a:t>
                      </a:r>
                      <a:br>
                        <a:rPr lang="en-GB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</a:br>
                      <a:r>
                        <a:rPr lang="en-GB" b="0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(Central Framework)</a:t>
                      </a:r>
                    </a:p>
                  </a:txBody>
                  <a:tcPr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8000" lvl="0" indent="-108000">
                        <a:buFont typeface="Arial" panose="020B0604020202020204" pitchFamily="34" charset="0"/>
                        <a:buChar char="•"/>
                      </a:pPr>
                      <a:r>
                        <a:rPr lang="en-GB" sz="3200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Assets</a:t>
                      </a:r>
                    </a:p>
                    <a:p>
                      <a:pPr marL="108000" lvl="0" indent="-108000">
                        <a:buFont typeface="Arial" panose="020B0604020202020204" pitchFamily="34" charset="0"/>
                        <a:buChar char="•"/>
                      </a:pPr>
                      <a:endParaRPr lang="en-GB" sz="3200" dirty="0">
                        <a:solidFill>
                          <a:schemeClr val="tx1"/>
                        </a:solidFill>
                        <a:latin typeface="Palatino Linotype" charset="0"/>
                        <a:ea typeface="Palatino Linotype" charset="0"/>
                        <a:cs typeface="Palatino Linotype" charset="0"/>
                      </a:endParaRPr>
                    </a:p>
                    <a:p>
                      <a:pPr marL="108000" lvl="0" indent="-108000">
                        <a:buFont typeface="Arial" panose="020B0604020202020204" pitchFamily="34" charset="0"/>
                        <a:buChar char="•"/>
                      </a:pPr>
                      <a:r>
                        <a:rPr lang="en-GB" sz="3200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Physical flows</a:t>
                      </a:r>
                    </a:p>
                    <a:p>
                      <a:pPr marL="108000" lvl="0" indent="-108000">
                        <a:buFont typeface="Arial" panose="020B0604020202020204" pitchFamily="34" charset="0"/>
                        <a:buChar char="•"/>
                      </a:pPr>
                      <a:endParaRPr lang="en-GB" sz="3200" b="0" dirty="0">
                        <a:solidFill>
                          <a:schemeClr val="tx1"/>
                        </a:solidFill>
                        <a:latin typeface="Palatino Linotype" charset="0"/>
                        <a:ea typeface="Palatino Linotype" charset="0"/>
                        <a:cs typeface="Palatino Linotype" charset="0"/>
                      </a:endParaRPr>
                    </a:p>
                    <a:p>
                      <a:pPr marL="108000" lvl="0" indent="-108000">
                        <a:buFont typeface="Arial" panose="020B0604020202020204" pitchFamily="34" charset="0"/>
                        <a:buChar char="•"/>
                      </a:pPr>
                      <a:r>
                        <a:rPr lang="en-GB" sz="3200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Monetary flows</a:t>
                      </a:r>
                      <a:endParaRPr lang="en-GB" sz="3200" b="0" dirty="0">
                        <a:solidFill>
                          <a:schemeClr val="tx1"/>
                        </a:solidFill>
                        <a:latin typeface="Palatino Linotype" charset="0"/>
                        <a:ea typeface="Palatino Linotype" charset="0"/>
                        <a:cs typeface="Palatino Linotype" charset="0"/>
                      </a:endParaRPr>
                    </a:p>
                  </a:txBody>
                  <a:tcPr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8000" indent="-108000">
                        <a:buFont typeface="Arial" panose="020B0604020202020204" pitchFamily="34" charset="0"/>
                        <a:buChar char="•"/>
                      </a:pPr>
                      <a:r>
                        <a:rPr lang="en-CA" sz="3200" b="0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Minerals &amp; Energy, Land, Timber, Soil,</a:t>
                      </a:r>
                      <a:r>
                        <a:rPr lang="en-CA" sz="3200" b="0" baseline="0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 Water, </a:t>
                      </a:r>
                      <a:r>
                        <a:rPr lang="en-CA" sz="3200" b="0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Aquatic, Other Biological</a:t>
                      </a:r>
                      <a:endParaRPr lang="en-CA" sz="3200" b="0" baseline="0" dirty="0">
                        <a:solidFill>
                          <a:schemeClr val="tx1"/>
                        </a:solidFill>
                        <a:latin typeface="Palatino Linotype" charset="0"/>
                        <a:ea typeface="Palatino Linotype" charset="0"/>
                        <a:cs typeface="Palatino Linotype" charset="0"/>
                      </a:endParaRPr>
                    </a:p>
                    <a:p>
                      <a:pPr marL="108000" indent="-108000">
                        <a:buFont typeface="Arial" panose="020B0604020202020204" pitchFamily="34" charset="0"/>
                        <a:buChar char="•"/>
                      </a:pPr>
                      <a:r>
                        <a:rPr lang="en-CA" sz="3200" b="0" baseline="0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Materials, Energy, Water, Emissions, Effluents, Wastes</a:t>
                      </a:r>
                      <a:endParaRPr lang="en-CA" sz="3200" b="0" dirty="0">
                        <a:solidFill>
                          <a:schemeClr val="tx1"/>
                        </a:solidFill>
                        <a:latin typeface="Palatino Linotype" charset="0"/>
                        <a:ea typeface="Palatino Linotype" charset="0"/>
                        <a:cs typeface="Palatino Linotype" charset="0"/>
                      </a:endParaRPr>
                    </a:p>
                    <a:p>
                      <a:pPr marL="108000" indent="-108000">
                        <a:buFont typeface="Arial" panose="020B0604020202020204" pitchFamily="34" charset="0"/>
                        <a:buChar char="•"/>
                      </a:pPr>
                      <a:r>
                        <a:rPr lang="en-CA" sz="3200" b="0" dirty="0">
                          <a:solidFill>
                            <a:schemeClr val="tx1"/>
                          </a:solidFill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Protection expenditures, taxes &amp; subsidies</a:t>
                      </a:r>
                    </a:p>
                  </a:txBody>
                  <a:tcPr>
                    <a:solidFill>
                      <a:srgbClr val="92D05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35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SEEA Water;</a:t>
                      </a:r>
                      <a:br>
                        <a:rPr lang="en-GB" b="1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</a:br>
                      <a:r>
                        <a:rPr lang="en-GB" b="1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SEEA Energy;</a:t>
                      </a:r>
                      <a:br>
                        <a:rPr lang="en-GB" b="1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</a:br>
                      <a:r>
                        <a:rPr lang="en-GB" b="1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SEEA Agriculture, Forestry and Fisheries</a:t>
                      </a:r>
                      <a:endParaRPr lang="en-GB" dirty="0">
                        <a:latin typeface="Palatino Linotype" charset="0"/>
                        <a:ea typeface="Palatino Linotype" charset="0"/>
                        <a:cs typeface="Palatino Linotype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320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Add sector detail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endParaRPr lang="en-GB" sz="3200" dirty="0">
                        <a:latin typeface="Palatino Linotype" charset="0"/>
                        <a:ea typeface="Palatino Linotype" charset="0"/>
                        <a:cs typeface="Palatino Linotype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en-CA" sz="320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As above for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320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Water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320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Energy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CA" sz="320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Agricultural, Forestry and Fisheries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5116">
                <a:tc>
                  <a:txBody>
                    <a:bodyPr/>
                    <a:lstStyle/>
                    <a:p>
                      <a:r>
                        <a:rPr lang="en-GB" b="1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SEEA-EEA</a:t>
                      </a:r>
                      <a:r>
                        <a:rPr lang="en-GB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 (Experimental Ecosystem Accounting)</a:t>
                      </a:r>
                    </a:p>
                  </a:txBody>
                  <a:tcPr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320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Adds spatial detail and ecosystem perspective</a:t>
                      </a:r>
                    </a:p>
                  </a:txBody>
                  <a:tcPr>
                    <a:solidFill>
                      <a:srgbClr val="92D05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en-GB" sz="320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Extent, Condition, Ecosystem</a:t>
                      </a:r>
                      <a:r>
                        <a:rPr lang="en-GB" sz="3200" baseline="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 </a:t>
                      </a:r>
                      <a:r>
                        <a:rPr lang="en-GB" sz="320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Services, Thematic</a:t>
                      </a:r>
                      <a:r>
                        <a:rPr lang="en-GB" sz="3200" baseline="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: </a:t>
                      </a:r>
                      <a:r>
                        <a:rPr lang="en-GB" sz="320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Carbon,</a:t>
                      </a:r>
                      <a:r>
                        <a:rPr lang="en-GB" sz="3200" baseline="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 </a:t>
                      </a:r>
                      <a:r>
                        <a:rPr lang="en-GB" sz="3200" dirty="0">
                          <a:latin typeface="Palatino Linotype" charset="0"/>
                          <a:ea typeface="Palatino Linotype" charset="0"/>
                          <a:cs typeface="Palatino Linotype" charset="0"/>
                        </a:rPr>
                        <a:t>Water, Biodiversity</a:t>
                      </a:r>
                      <a:endParaRPr lang="en-CA" sz="3200" dirty="0">
                        <a:latin typeface="Palatino Linotype" charset="0"/>
                        <a:ea typeface="Palatino Linotype" charset="0"/>
                        <a:cs typeface="Palatino Linotype" charset="0"/>
                      </a:endParaRPr>
                    </a:p>
                  </a:txBody>
                  <a:tcPr>
                    <a:solidFill>
                      <a:srgbClr val="92D05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788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05305" y="968188"/>
            <a:ext cx="15074310" cy="1183340"/>
          </a:xfrm>
        </p:spPr>
        <p:txBody>
          <a:bodyPr/>
          <a:lstStyle/>
          <a:p>
            <a:r>
              <a:rPr lang="en-US" dirty="0"/>
              <a:t>One Environment: Two perspectives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62400" y="2860167"/>
            <a:ext cx="4876800" cy="487679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4000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Individual environmental </a:t>
            </a:r>
            <a:r>
              <a:rPr lang="en-CA" sz="4000" b="1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assets &amp; resources: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br>
              <a:rPr lang="en-CA" sz="3600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</a:br>
            <a:r>
              <a:rPr lang="en-CA" sz="3200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Timber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3200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Water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3200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Soil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3200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Fish</a:t>
            </a:r>
            <a:endParaRPr lang="en-CA" sz="4000" b="1" dirty="0">
              <a:solidFill>
                <a:prstClr val="black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753600" y="2860167"/>
            <a:ext cx="4967112" cy="487679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vert="horz" lIns="182880" tIns="91440" rIns="182880" bIns="9144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CA" sz="3800" b="1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Ecosystems: </a:t>
            </a:r>
            <a:r>
              <a:rPr lang="en-CA" sz="3800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Biotic and abiotic elements functioning together:</a:t>
            </a:r>
          </a:p>
          <a:p>
            <a:pPr marL="0" indent="0" algn="r">
              <a:spcBef>
                <a:spcPts val="0"/>
              </a:spcBef>
              <a:buNone/>
            </a:pPr>
            <a:endParaRPr lang="en-CA" dirty="0">
              <a:solidFill>
                <a:prstClr val="black"/>
              </a:solidFill>
              <a:latin typeface="Palatino Linotype" charset="0"/>
              <a:ea typeface="Palatino Linotype" charset="0"/>
              <a:cs typeface="Palatino Linotype" charset="0"/>
            </a:endParaRPr>
          </a:p>
          <a:p>
            <a:pPr marL="0" indent="0" algn="r">
              <a:spcBef>
                <a:spcPts val="0"/>
              </a:spcBef>
              <a:buNone/>
            </a:pPr>
            <a:endParaRPr lang="en-CA" dirty="0">
              <a:solidFill>
                <a:prstClr val="black"/>
              </a:solidFill>
              <a:latin typeface="Palatino Linotype" charset="0"/>
              <a:ea typeface="Palatino Linotype" charset="0"/>
              <a:cs typeface="Palatino Linotype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en-CA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Forests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CA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Lakes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CA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Cropland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CA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Wetlands</a:t>
            </a:r>
          </a:p>
          <a:p>
            <a:pPr marL="0" indent="0">
              <a:spcBef>
                <a:spcPts val="0"/>
              </a:spcBef>
              <a:buNone/>
            </a:pPr>
            <a:endParaRPr lang="en-CA" sz="4000" b="1" dirty="0">
              <a:solidFill>
                <a:prstClr val="black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962400" y="8230856"/>
            <a:ext cx="4876800" cy="3657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rgbClr val="3366FF"/>
            </a:solidFill>
          </a:ln>
        </p:spPr>
        <p:txBody>
          <a:bodyPr vert="horz" lIns="182880" tIns="91440" rIns="182880" bIns="9144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CA" b="1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SEEA Central Framework (SEEA_CF) </a:t>
            </a:r>
            <a:r>
              <a:rPr lang="en-CA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starts with economy and links to physical information on natural assets, flows and residuals</a:t>
            </a:r>
            <a:endParaRPr lang="en-CA" b="1" dirty="0">
              <a:solidFill>
                <a:prstClr val="black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9753600" y="8230856"/>
            <a:ext cx="4876800" cy="3657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3"/>
            </a:solidFill>
          </a:ln>
        </p:spPr>
        <p:txBody>
          <a:bodyPr vert="horz" lIns="182880" tIns="91440" rIns="182880" bIns="9144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CA" b="1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SEEA Experimental Ecosystem Accounting (SEEA-EEA) </a:t>
            </a:r>
            <a:r>
              <a:rPr lang="en-CA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starts with ecosystems and links their services to economic and other human activity</a:t>
            </a:r>
            <a:endParaRPr lang="en-CA" b="1" dirty="0">
              <a:solidFill>
                <a:prstClr val="black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5697200" y="8230856"/>
            <a:ext cx="4876800" cy="36293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/>
            </a:solidFill>
          </a:ln>
        </p:spPr>
        <p:txBody>
          <a:bodyPr vert="horz" lIns="182880" tIns="91440" rIns="182880" bIns="9144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CA" b="1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Together</a:t>
            </a:r>
            <a:r>
              <a:rPr lang="en-CA" dirty="0">
                <a:solidFill>
                  <a:prstClr val="black"/>
                </a:solidFill>
                <a:latin typeface="Palatino Linotype" charset="0"/>
                <a:ea typeface="Palatino Linotype" charset="0"/>
                <a:cs typeface="Palatino Linotype" charset="0"/>
              </a:rPr>
              <a:t>, they provide the foundation for measuring the relationship between the environment, and economic and other human activity</a:t>
            </a:r>
            <a:endParaRPr lang="en-CA" b="1" dirty="0">
              <a:solidFill>
                <a:prstClr val="black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sp>
        <p:nvSpPr>
          <p:cNvPr id="11" name="Plus 10"/>
          <p:cNvSpPr/>
          <p:nvPr/>
        </p:nvSpPr>
        <p:spPr>
          <a:xfrm>
            <a:off x="8923020" y="9664546"/>
            <a:ext cx="762000" cy="79022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0000">
              <a:solidFill>
                <a:prstClr val="white"/>
              </a:solidFill>
            </a:endParaRPr>
          </a:p>
        </p:txBody>
      </p:sp>
      <p:sp>
        <p:nvSpPr>
          <p:cNvPr id="12" name="Equal 11"/>
          <p:cNvSpPr/>
          <p:nvPr/>
        </p:nvSpPr>
        <p:spPr>
          <a:xfrm>
            <a:off x="14720712" y="9639157"/>
            <a:ext cx="914400" cy="76199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0000">
              <a:solidFill>
                <a:prstClr val="black"/>
              </a:solidFill>
            </a:endParaRPr>
          </a:p>
        </p:txBody>
      </p:sp>
      <p:pic>
        <p:nvPicPr>
          <p:cNvPr id="13" name="Picture 2" descr="tree stump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336" y="5774488"/>
            <a:ext cx="2880320" cy="1918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http://t3.gstatic.com/images?q=tbn:ANd9GcSvZFG0eGVdJyY29u8MfOLvu3A6A73KJUsCHyhL6ydyF90MW7b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923" y="5712400"/>
            <a:ext cx="2972822" cy="198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929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0359" y="867021"/>
            <a:ext cx="16325850" cy="1183340"/>
          </a:xfrm>
        </p:spPr>
        <p:txBody>
          <a:bodyPr/>
          <a:lstStyle/>
          <a:p>
            <a:r>
              <a:rPr lang="en-US" dirty="0"/>
              <a:t>SEEA – two sides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964987" y="2616953"/>
            <a:ext cx="20564273" cy="6831401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ts val="1200"/>
              </a:spcBef>
              <a:spcAft>
                <a:spcPts val="1200"/>
              </a:spcAft>
              <a:buFontTx/>
              <a:buAutoNum type="arabicPeriod"/>
            </a:pPr>
            <a:r>
              <a:rPr lang="en-US" sz="4400" b="1" dirty="0"/>
              <a:t>Environmental assets </a:t>
            </a:r>
            <a:r>
              <a:rPr lang="en-US" sz="4400" dirty="0"/>
              <a:t>are the naturally occurring living and non-living components of the Earth, together constituting the biophysical environment, which may provide benefits to humanity.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ts val="1200"/>
              </a:spcAft>
              <a:buFontTx/>
              <a:buAutoNum type="arabicPeriod"/>
            </a:pPr>
            <a:r>
              <a:rPr lang="en-US" sz="4400" b="1" dirty="0"/>
              <a:t>Ecosystems</a:t>
            </a:r>
            <a:r>
              <a:rPr lang="en-US" sz="4400" dirty="0"/>
              <a:t> are a dynamic complex of plant, animal and microorganism communities and their non-living environment interacting as a functional unit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8280F2C-C399-4A26-9FE3-2A114E4C60AD}"/>
              </a:ext>
            </a:extLst>
          </p:cNvPr>
          <p:cNvSpPr txBox="1">
            <a:spLocks/>
          </p:cNvSpPr>
          <p:nvPr/>
        </p:nvSpPr>
        <p:spPr bwMode="auto">
          <a:xfrm>
            <a:off x="4706692" y="9226414"/>
            <a:ext cx="2880658" cy="2776070"/>
          </a:xfrm>
          <a:prstGeom prst="rect">
            <a:avLst/>
          </a:prstGeom>
          <a:ln w="25400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>
            <a:lvl1pPr marL="273050" indent="-27305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chemeClr val="accent1"/>
                </a:solidFill>
                <a:latin typeface="Palatino Linotype" panose="02040502050505030304" pitchFamily="18" charset="0"/>
              </a:rPr>
              <a:t>Timber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chemeClr val="accent1"/>
                </a:solidFill>
                <a:latin typeface="Palatino Linotype" panose="02040502050505030304" pitchFamily="18" charset="0"/>
              </a:rPr>
              <a:t>Water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chemeClr val="accent1"/>
                </a:solidFill>
                <a:latin typeface="Palatino Linotype" panose="02040502050505030304" pitchFamily="18" charset="0"/>
              </a:rPr>
              <a:t>Soil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chemeClr val="accent1"/>
                </a:solidFill>
                <a:latin typeface="Palatino Linotype" panose="02040502050505030304" pitchFamily="18" charset="0"/>
              </a:rPr>
              <a:t>Fish</a:t>
            </a:r>
          </a:p>
          <a:p>
            <a:pPr marL="0" indent="0" algn="ctr">
              <a:buNone/>
            </a:pPr>
            <a:endParaRPr lang="en-US" sz="48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BEC8FE2-CD0F-4CAE-9468-4E236CFAA3D9}"/>
              </a:ext>
            </a:extLst>
          </p:cNvPr>
          <p:cNvSpPr txBox="1">
            <a:spLocks/>
          </p:cNvSpPr>
          <p:nvPr/>
        </p:nvSpPr>
        <p:spPr bwMode="auto">
          <a:xfrm>
            <a:off x="15582932" y="9226412"/>
            <a:ext cx="3048000" cy="2776070"/>
          </a:xfrm>
          <a:prstGeom prst="rect">
            <a:avLst/>
          </a:prstGeom>
          <a:ln w="25400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>
            <a:lvl1pPr marL="273050" indent="-273050" algn="l" rtl="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fontAlgn="base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chemeClr val="accent1"/>
                </a:solidFill>
                <a:latin typeface="Palatino Linotype" panose="02040502050505030304" pitchFamily="18" charset="0"/>
              </a:rPr>
              <a:t>Forests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chemeClr val="accent1"/>
                </a:solidFill>
                <a:latin typeface="Palatino Linotype" panose="02040502050505030304" pitchFamily="18" charset="0"/>
              </a:rPr>
              <a:t>Lakes</a:t>
            </a:r>
          </a:p>
          <a:p>
            <a:pPr marL="0" indent="0" algn="ctr">
              <a:buNone/>
            </a:pPr>
            <a:r>
              <a:rPr lang="en-US" sz="3600" dirty="0">
                <a:solidFill>
                  <a:schemeClr val="accent1"/>
                </a:solidFill>
                <a:latin typeface="Palatino Linotype" panose="02040502050505030304" pitchFamily="18" charset="0"/>
              </a:rPr>
              <a:t>Agricultural areas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EEE02B6-01D1-40A7-87DC-025E25E9DC3B}"/>
              </a:ext>
            </a:extLst>
          </p:cNvPr>
          <p:cNvSpPr txBox="1">
            <a:spLocks/>
          </p:cNvSpPr>
          <p:nvPr/>
        </p:nvSpPr>
        <p:spPr>
          <a:xfrm>
            <a:off x="3054485" y="6198342"/>
            <a:ext cx="6579795" cy="63058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984AF"/>
              </a:buClr>
              <a:buNone/>
            </a:pPr>
            <a:r>
              <a:rPr lang="en-US" altLang="en-US" sz="4400" b="1" dirty="0">
                <a:solidFill>
                  <a:schemeClr val="accent4"/>
                </a:solidFill>
                <a:latin typeface="Palatino Linotype" panose="02040502050505030304" pitchFamily="18" charset="0"/>
              </a:rPr>
              <a:t>SEEA Central Framework:</a:t>
            </a:r>
          </a:p>
          <a:p>
            <a: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984AF"/>
              </a:buClr>
              <a:buNone/>
            </a:pPr>
            <a:r>
              <a:rPr lang="en-US" altLang="en-US" sz="3600" dirty="0">
                <a:solidFill>
                  <a:schemeClr val="accent4"/>
                </a:solidFill>
                <a:latin typeface="Palatino Linotype" panose="02040502050505030304" pitchFamily="18" charset="0"/>
              </a:rPr>
              <a:t>Individual environmental assets/ resources</a:t>
            </a:r>
          </a:p>
          <a:p>
            <a:pPr algn="ctr"/>
            <a:endParaRPr lang="en-GB" sz="3600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6F22294-BE51-4100-AA8F-27C05E46EC15}"/>
              </a:ext>
            </a:extLst>
          </p:cNvPr>
          <p:cNvSpPr txBox="1">
            <a:spLocks/>
          </p:cNvSpPr>
          <p:nvPr/>
        </p:nvSpPr>
        <p:spPr>
          <a:xfrm>
            <a:off x="14027336" y="6315069"/>
            <a:ext cx="5759072" cy="60685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984AF"/>
              </a:buClr>
              <a:buNone/>
            </a:pPr>
            <a:r>
              <a:rPr lang="en-US" altLang="en-US" sz="4400" b="1" dirty="0">
                <a:solidFill>
                  <a:schemeClr val="accent4"/>
                </a:solidFill>
                <a:latin typeface="Palatino Linotype" panose="02040502050505030304" pitchFamily="18" charset="0"/>
              </a:rPr>
              <a:t>SEEA Experimental Ecosystem Accounts: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0984AF"/>
              </a:buClr>
              <a:buNone/>
            </a:pPr>
            <a:r>
              <a:rPr lang="en-US" altLang="en-US" sz="3600" dirty="0">
                <a:solidFill>
                  <a:schemeClr val="accent4"/>
                </a:solidFill>
                <a:latin typeface="Palatino Linotype" panose="02040502050505030304" pitchFamily="18" charset="0"/>
              </a:rPr>
              <a:t>Ecosystem assets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0984AF"/>
              </a:buClr>
              <a:buNone/>
            </a:pPr>
            <a:r>
              <a:rPr lang="en-US" altLang="en-US" sz="3600" dirty="0">
                <a:solidFill>
                  <a:schemeClr val="accent4"/>
                </a:solidFill>
                <a:latin typeface="Palatino Linotype" panose="02040502050505030304" pitchFamily="18" charset="0"/>
              </a:rPr>
              <a:t> (spatially based)</a:t>
            </a:r>
          </a:p>
          <a:p>
            <a:pPr algn="ctr"/>
            <a:endParaRPr lang="en-GB" sz="3600" dirty="0"/>
          </a:p>
        </p:txBody>
      </p:sp>
      <p:pic>
        <p:nvPicPr>
          <p:cNvPr id="16" name="Picture 2" descr="Image result for canadian dollar coin">
            <a:extLst>
              <a:ext uri="{FF2B5EF4-FFF2-40B4-BE49-F238E27FC236}">
                <a16:creationId xmlns:a16="http://schemas.microsoft.com/office/drawing/2014/main" id="{D1111F15-AC27-4D78-819C-15E9191D2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454" y="7517341"/>
            <a:ext cx="4161464" cy="414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180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6947B2-E1F8-4695-893D-0F0AFA468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790" y="2005126"/>
            <a:ext cx="14721840" cy="96822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utoShape 23">
            <a:extLst>
              <a:ext uri="{FF2B5EF4-FFF2-40B4-BE49-F238E27FC236}">
                <a16:creationId xmlns:a16="http://schemas.microsoft.com/office/drawing/2014/main" id="{590F77A6-C7B9-4928-876D-AF12691C8A40}"/>
              </a:ext>
            </a:extLst>
          </p:cNvPr>
          <p:cNvSpPr txBox="1">
            <a:spLocks noChangeArrowheads="1"/>
          </p:cNvSpPr>
          <p:nvPr/>
        </p:nvSpPr>
        <p:spPr>
          <a:xfrm>
            <a:off x="3883027" y="-268939"/>
            <a:ext cx="16097250" cy="177165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68A1D7"/>
                </a:solidFill>
              </a:rPr>
              <a:t>Ecosystem Accounting model</a:t>
            </a:r>
            <a:endParaRPr lang="en-GB" altLang="en-US" sz="5600" dirty="0">
              <a:solidFill>
                <a:srgbClr val="689D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303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1">
            <a:extLst>
              <a:ext uri="{FF2B5EF4-FFF2-40B4-BE49-F238E27FC236}">
                <a16:creationId xmlns:a16="http://schemas.microsoft.com/office/drawing/2014/main" id="{532882F0-B8DD-4296-9266-62520FD79F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968375"/>
            <a:ext cx="18288000" cy="1182688"/>
          </a:xfrm>
        </p:spPr>
        <p:txBody>
          <a:bodyPr/>
          <a:lstStyle/>
          <a:p>
            <a:r>
              <a:rPr lang="en-US" dirty="0"/>
              <a:t>SEEA Experimental Ecosystem Accounting</a:t>
            </a:r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3B60F2FE-3319-43C3-B15A-0513F62BB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018" y="2462716"/>
            <a:ext cx="17843263" cy="966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69097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916D801-6E12-454E-B660-87872EFE2DBE}" vid="{456D67F6-7350-4123-9142-5A07043BDD6C}"/>
    </a:ext>
  </a:extLst>
</a:theme>
</file>

<file path=ppt/theme/theme2.xml><?xml version="1.0" encoding="utf-8"?>
<a:theme xmlns:a="http://schemas.openxmlformats.org/drawingml/2006/main" name="1_Title Slide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b="1" dirty="0" smtClean="0">
            <a:solidFill>
              <a:schemeClr val="bg1"/>
            </a:solidFill>
            <a:latin typeface="News Gothic" panose="0200050304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Slides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b="1" dirty="0" smtClean="0">
            <a:solidFill>
              <a:schemeClr val="bg1"/>
            </a:solidFill>
            <a:latin typeface="News Gothic" panose="0200050304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4916D801-6E12-454E-B660-87872EFE2DBE}" vid="{74CEDFE7-41D1-4A08-B44A-36648A83E92B}"/>
    </a:ext>
  </a:extLst>
</a:theme>
</file>

<file path=ppt/theme/theme4.xml><?xml version="1.0" encoding="utf-8"?>
<a:theme xmlns:a="http://schemas.openxmlformats.org/drawingml/2006/main" name="Body Slides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97598"/>
      </a:accent1>
      <a:accent2>
        <a:srgbClr val="7AC7DC"/>
      </a:accent2>
      <a:accent3>
        <a:srgbClr val="68A1D7"/>
      </a:accent3>
      <a:accent4>
        <a:srgbClr val="414042"/>
      </a:accent4>
      <a:accent5>
        <a:srgbClr val="E7BF8C"/>
      </a:accent5>
      <a:accent6>
        <a:srgbClr val="DEE787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916D801-6E12-454E-B660-87872EFE2DBE}" vid="{B8CB37DA-9583-41AE-8830-84499AF080D0}"/>
    </a:ext>
  </a:extLst>
</a:theme>
</file>

<file path=ppt/theme/theme5.xml><?xml version="1.0" encoding="utf-8"?>
<a:theme xmlns:a="http://schemas.openxmlformats.org/drawingml/2006/main" name="Closing Slides">
  <a:themeElements>
    <a:clrScheme name="Custom 1">
      <a:dk1>
        <a:srgbClr val="286689"/>
      </a:dk1>
      <a:lt1>
        <a:sysClr val="window" lastClr="FFFFFF"/>
      </a:lt1>
      <a:dk2>
        <a:srgbClr val="3B3B3C"/>
      </a:dk2>
      <a:lt2>
        <a:srgbClr val="E7E6E6"/>
      </a:lt2>
      <a:accent1>
        <a:srgbClr val="276385"/>
      </a:accent1>
      <a:accent2>
        <a:srgbClr val="6EBCD3"/>
      </a:accent2>
      <a:accent3>
        <a:srgbClr val="5C90CD"/>
      </a:accent3>
      <a:accent4>
        <a:srgbClr val="DFB37D"/>
      </a:accent4>
      <a:accent5>
        <a:srgbClr val="D6E478"/>
      </a:accent5>
      <a:accent6>
        <a:srgbClr val="DCDCDF"/>
      </a:accent6>
      <a:hlink>
        <a:srgbClr val="3B3B3C"/>
      </a:hlink>
      <a:folHlink>
        <a:srgbClr val="3B3B3C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916D801-6E12-454E-B660-87872EFE2DBE}" vid="{16FDF1BE-B9AE-4A27-886E-DF57B0164030}"/>
    </a:ext>
  </a:extLst>
</a:theme>
</file>

<file path=ppt/theme/theme6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Proxima Nova ExCn"/>
        <a:ea typeface="Proxima Nova ExCn"/>
        <a:cs typeface="Proxima Nova ExCn"/>
      </a:majorFont>
      <a:minorFont>
        <a:latin typeface="Proxima Nova ExCn"/>
        <a:ea typeface="Proxima Nova ExCn"/>
        <a:cs typeface="Proxima Nova ExC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235594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164950"/>
            </a:solidFill>
            <a:effectLst/>
            <a:uFillTx/>
            <a:latin typeface="Proxima Nova Bold"/>
            <a:ea typeface="Proxima Nova Bold"/>
            <a:cs typeface="Proxima Nova Bold"/>
            <a:sym typeface="Proxima Nov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235594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164950"/>
            </a:solidFill>
            <a:effectLst/>
            <a:uFillTx/>
            <a:latin typeface="Proxima Nova Bold"/>
            <a:ea typeface="Proxima Nova Bold"/>
            <a:cs typeface="Proxima Nova Bold"/>
            <a:sym typeface="Proxima Nov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SEEA Widescreen</Template>
  <TotalTime>5099</TotalTime>
  <Words>400</Words>
  <Application>Microsoft Office PowerPoint</Application>
  <PresentationFormat>Custom</PresentationFormat>
  <Paragraphs>84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Arial</vt:lpstr>
      <vt:lpstr>Calibri</vt:lpstr>
      <vt:lpstr>Calibri Light</vt:lpstr>
      <vt:lpstr>Franklin Gothic Book</vt:lpstr>
      <vt:lpstr>Franklin Gothic Medium</vt:lpstr>
      <vt:lpstr>Lucida Grande</vt:lpstr>
      <vt:lpstr>News Gothic</vt:lpstr>
      <vt:lpstr>Palatino Linotype</vt:lpstr>
      <vt:lpstr>Proxima Nova Bold</vt:lpstr>
      <vt:lpstr>Wingdings</vt:lpstr>
      <vt:lpstr>Presentation1</vt:lpstr>
      <vt:lpstr>1_Title Slides</vt:lpstr>
      <vt:lpstr>Title Slides</vt:lpstr>
      <vt:lpstr>Body Slides</vt:lpstr>
      <vt:lpstr>Closing Slides</vt:lpstr>
      <vt:lpstr>PowerPoint Presentation</vt:lpstr>
      <vt:lpstr>Conceptual representation of the Central Framework</vt:lpstr>
      <vt:lpstr>PowerPoint Presentation</vt:lpstr>
      <vt:lpstr>The SNA and SEEA: Systems of integrated information</vt:lpstr>
      <vt:lpstr>Components of the SEEA</vt:lpstr>
      <vt:lpstr>One Environment: Two perspectives</vt:lpstr>
      <vt:lpstr>SEEA – two sides</vt:lpstr>
      <vt:lpstr>PowerPoint Presentation</vt:lpstr>
      <vt:lpstr>SEEA Experimental Ecosystem Accounting</vt:lpstr>
      <vt:lpstr>Broad steps in ecosystem accounting</vt:lpstr>
      <vt:lpstr>SEEA as a Supporting Framework</vt:lpstr>
      <vt:lpstr>The SEEA supports multiple ongoing initiatives</vt:lpstr>
      <vt:lpstr>The SEEA provides important information for climate change mitigation and adaptation efforts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 Nelson</dc:creator>
  <cp:lastModifiedBy>Pete Nelson</cp:lastModifiedBy>
  <cp:revision>170</cp:revision>
  <dcterms:created xsi:type="dcterms:W3CDTF">2019-03-13T17:28:01Z</dcterms:created>
  <dcterms:modified xsi:type="dcterms:W3CDTF">2019-05-16T22:06:06Z</dcterms:modified>
</cp:coreProperties>
</file>