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6" r:id="rId2"/>
    <p:sldMasterId id="2147483742" r:id="rId3"/>
    <p:sldMasterId id="2147483701" r:id="rId4"/>
    <p:sldMasterId id="2147483740" r:id="rId5"/>
  </p:sldMasterIdLst>
  <p:notesMasterIdLst>
    <p:notesMasterId r:id="rId23"/>
  </p:notesMasterIdLst>
  <p:sldIdLst>
    <p:sldId id="268" r:id="rId6"/>
    <p:sldId id="265" r:id="rId7"/>
    <p:sldId id="281" r:id="rId8"/>
    <p:sldId id="289" r:id="rId9"/>
    <p:sldId id="300" r:id="rId10"/>
    <p:sldId id="301" r:id="rId11"/>
    <p:sldId id="302" r:id="rId12"/>
    <p:sldId id="304" r:id="rId13"/>
    <p:sldId id="310" r:id="rId14"/>
    <p:sldId id="305" r:id="rId15"/>
    <p:sldId id="306" r:id="rId16"/>
    <p:sldId id="297" r:id="rId17"/>
    <p:sldId id="298" r:id="rId18"/>
    <p:sldId id="307" r:id="rId19"/>
    <p:sldId id="308" r:id="rId20"/>
    <p:sldId id="309"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84AF"/>
    <a:srgbClr val="0686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35" autoAdjust="0"/>
    <p:restoredTop sz="82857" autoAdjust="0"/>
  </p:normalViewPr>
  <p:slideViewPr>
    <p:cSldViewPr snapToGrid="0">
      <p:cViewPr varScale="1">
        <p:scale>
          <a:sx n="60" d="100"/>
          <a:sy n="60" d="100"/>
        </p:scale>
        <p:origin x="198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r>
              <a:rPr lang="en-US" sz="1400" b="1" dirty="0">
                <a:latin typeface="News Gothic" panose="02000503040000020004" pitchFamily="2" charset="0"/>
              </a:rPr>
              <a:t>WATER USE</a:t>
            </a:r>
            <a:r>
              <a:rPr lang="en-US" sz="1400" b="1" baseline="0" dirty="0">
                <a:latin typeface="News Gothic" panose="02000503040000020004" pitchFamily="2" charset="0"/>
              </a:rPr>
              <a:t> INENSITIES PRODUCTION </a:t>
            </a:r>
          </a:p>
          <a:p>
            <a:pPr algn="l">
              <a:defRPr/>
            </a:pPr>
            <a:r>
              <a:rPr lang="en-US" sz="1400" b="1" baseline="0" dirty="0">
                <a:latin typeface="News Gothic" panose="02000503040000020004" pitchFamily="2" charset="0"/>
              </a:rPr>
              <a:t>ACTIVITY BY VALUE ADDED</a:t>
            </a:r>
            <a:endParaRPr lang="en-US" sz="1400" b="1" dirty="0">
              <a:latin typeface="News Gothic" panose="02000503040000020004" pitchFamily="2" charset="0"/>
            </a:endParaRPr>
          </a:p>
        </c:rich>
      </c:tx>
      <c:layout>
        <c:manualLayout>
          <c:xMode val="edge"/>
          <c:yMode val="edge"/>
          <c:x val="4.71925853018373E-2"/>
          <c:y val="5.6250000000000001E-2"/>
        </c:manualLayout>
      </c:layout>
      <c:overlay val="0"/>
      <c:spPr>
        <a:noFill/>
        <a:ln>
          <a:noFill/>
        </a:ln>
        <a:effectLst/>
      </c:spPr>
      <c:txPr>
        <a:bodyPr rot="0" spcFirstLastPara="1" vertOverflow="ellipsis" vert="horz" wrap="square" anchor="ctr" anchorCtr="1"/>
        <a:lstStyle/>
        <a:p>
          <a:pPr algn="l">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1065538310952702E-2"/>
          <c:y val="0.34199765754554301"/>
          <c:w val="0.81388297287535005"/>
          <c:h val="0.55615802348415699"/>
        </c:manualLayout>
      </c:layout>
      <c:lineChart>
        <c:grouping val="standard"/>
        <c:varyColors val="0"/>
        <c:ser>
          <c:idx val="0"/>
          <c:order val="0"/>
          <c:tx>
            <c:strRef>
              <c:f>Sheet1!$B$1</c:f>
              <c:strCache>
                <c:ptCount val="1"/>
                <c:pt idx="0">
                  <c:v>Ground Water</c:v>
                </c:pt>
              </c:strCache>
            </c:strRef>
          </c:tx>
          <c:spPr>
            <a:ln w="28575" cap="rnd">
              <a:solidFill>
                <a:schemeClr val="accent1">
                  <a:lumMod val="50000"/>
                </a:schemeClr>
              </a:solidFill>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Sheet1!$B$2:$B$9</c:f>
              <c:numCache>
                <c:formatCode>General</c:formatCode>
                <c:ptCount val="8"/>
                <c:pt idx="0">
                  <c:v>20</c:v>
                </c:pt>
                <c:pt idx="1">
                  <c:v>18</c:v>
                </c:pt>
                <c:pt idx="2">
                  <c:v>19</c:v>
                </c:pt>
                <c:pt idx="3">
                  <c:v>16</c:v>
                </c:pt>
                <c:pt idx="4">
                  <c:v>14</c:v>
                </c:pt>
                <c:pt idx="5">
                  <c:v>11</c:v>
                </c:pt>
                <c:pt idx="6">
                  <c:v>5</c:v>
                </c:pt>
                <c:pt idx="7">
                  <c:v>6</c:v>
                </c:pt>
              </c:numCache>
            </c:numRef>
          </c:val>
          <c:smooth val="0"/>
          <c:extLst>
            <c:ext xmlns:c16="http://schemas.microsoft.com/office/drawing/2014/chart" uri="{C3380CC4-5D6E-409C-BE32-E72D297353CC}">
              <c16:uniqueId val="{00000000-6BD1-4219-A99B-EF1D2BEFE749}"/>
            </c:ext>
          </c:extLst>
        </c:ser>
        <c:ser>
          <c:idx val="1"/>
          <c:order val="1"/>
          <c:tx>
            <c:strRef>
              <c:f>Sheet1!$C$1</c:f>
              <c:strCache>
                <c:ptCount val="1"/>
                <c:pt idx="0">
                  <c:v>Tap Water</c:v>
                </c:pt>
              </c:strCache>
            </c:strRef>
          </c:tx>
          <c:spPr>
            <a:ln w="28575" cap="rnd">
              <a:solidFill>
                <a:schemeClr val="accent1"/>
              </a:solidFill>
              <a:prstDash val="sysDash"/>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Sheet1!$C$2:$C$9</c:f>
              <c:numCache>
                <c:formatCode>General</c:formatCode>
                <c:ptCount val="8"/>
                <c:pt idx="0">
                  <c:v>20</c:v>
                </c:pt>
                <c:pt idx="1">
                  <c:v>16</c:v>
                </c:pt>
                <c:pt idx="2">
                  <c:v>16.399999999999999</c:v>
                </c:pt>
                <c:pt idx="3">
                  <c:v>16</c:v>
                </c:pt>
                <c:pt idx="4">
                  <c:v>12</c:v>
                </c:pt>
                <c:pt idx="5">
                  <c:v>4</c:v>
                </c:pt>
                <c:pt idx="6">
                  <c:v>6</c:v>
                </c:pt>
                <c:pt idx="7">
                  <c:v>5</c:v>
                </c:pt>
              </c:numCache>
            </c:numRef>
          </c:val>
          <c:smooth val="0"/>
          <c:extLst>
            <c:ext xmlns:c16="http://schemas.microsoft.com/office/drawing/2014/chart" uri="{C3380CC4-5D6E-409C-BE32-E72D297353CC}">
              <c16:uniqueId val="{00000001-6BD1-4219-A99B-EF1D2BEFE749}"/>
            </c:ext>
          </c:extLst>
        </c:ser>
        <c:ser>
          <c:idx val="2"/>
          <c:order val="2"/>
          <c:tx>
            <c:strRef>
              <c:f>Sheet1!$D$1</c:f>
              <c:strCache>
                <c:ptCount val="1"/>
                <c:pt idx="0">
                  <c:v>Surface Water</c:v>
                </c:pt>
              </c:strCache>
            </c:strRef>
          </c:tx>
          <c:spPr>
            <a:ln w="28575" cap="rnd">
              <a:solidFill>
                <a:schemeClr val="accent1">
                  <a:tint val="65000"/>
                </a:schemeClr>
              </a:solidFill>
              <a:round/>
            </a:ln>
            <a:effectLst/>
          </c:spPr>
          <c:marker>
            <c:symbol val="none"/>
          </c:marker>
          <c:cat>
            <c:numRef>
              <c:f>Sheet1!$A$2:$A$9</c:f>
              <c:numCache>
                <c:formatCode>General</c:formatCode>
                <c:ptCount val="8"/>
                <c:pt idx="0">
                  <c:v>1975</c:v>
                </c:pt>
                <c:pt idx="1">
                  <c:v>1980</c:v>
                </c:pt>
                <c:pt idx="2">
                  <c:v>1985</c:v>
                </c:pt>
                <c:pt idx="3">
                  <c:v>1990</c:v>
                </c:pt>
                <c:pt idx="4">
                  <c:v>1995</c:v>
                </c:pt>
                <c:pt idx="5">
                  <c:v>2000</c:v>
                </c:pt>
                <c:pt idx="6">
                  <c:v>2005</c:v>
                </c:pt>
                <c:pt idx="7">
                  <c:v>2010</c:v>
                </c:pt>
              </c:numCache>
            </c:numRef>
          </c:cat>
          <c:val>
            <c:numRef>
              <c:f>Sheet1!$D$2:$D$9</c:f>
              <c:numCache>
                <c:formatCode>General</c:formatCode>
                <c:ptCount val="8"/>
                <c:pt idx="0">
                  <c:v>20</c:v>
                </c:pt>
                <c:pt idx="1">
                  <c:v>15</c:v>
                </c:pt>
                <c:pt idx="2">
                  <c:v>14.7</c:v>
                </c:pt>
                <c:pt idx="3">
                  <c:v>15.2</c:v>
                </c:pt>
                <c:pt idx="4">
                  <c:v>14</c:v>
                </c:pt>
                <c:pt idx="5">
                  <c:v>8</c:v>
                </c:pt>
                <c:pt idx="6">
                  <c:v>7</c:v>
                </c:pt>
                <c:pt idx="7">
                  <c:v>6</c:v>
                </c:pt>
              </c:numCache>
            </c:numRef>
          </c:val>
          <c:smooth val="0"/>
          <c:extLst>
            <c:ext xmlns:c16="http://schemas.microsoft.com/office/drawing/2014/chart" uri="{C3380CC4-5D6E-409C-BE32-E72D297353CC}">
              <c16:uniqueId val="{00000002-6BD1-4219-A99B-EF1D2BEFE749}"/>
            </c:ext>
          </c:extLst>
        </c:ser>
        <c:dLbls>
          <c:showLegendKey val="0"/>
          <c:showVal val="0"/>
          <c:showCatName val="0"/>
          <c:showSerName val="0"/>
          <c:showPercent val="0"/>
          <c:showBubbleSize val="0"/>
        </c:dLbls>
        <c:smooth val="0"/>
        <c:axId val="88599552"/>
        <c:axId val="90599808"/>
      </c:lineChart>
      <c:catAx>
        <c:axId val="8859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0599808"/>
        <c:crosses val="autoZero"/>
        <c:auto val="1"/>
        <c:lblAlgn val="ctr"/>
        <c:lblOffset val="100"/>
        <c:noMultiLvlLbl val="0"/>
      </c:catAx>
      <c:valAx>
        <c:axId val="90599808"/>
        <c:scaling>
          <c:orientation val="minMax"/>
        </c:scaling>
        <c:delete val="0"/>
        <c:axPos val="l"/>
        <c:majorGridlines>
          <c:spPr>
            <a:ln w="9525" cap="flat" cmpd="sng" algn="ctr">
              <a:noFill/>
              <a:round/>
            </a:ln>
            <a:effectLst/>
          </c:spPr>
        </c:majorGridlines>
        <c:numFmt formatCode="\2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8599552"/>
        <c:crosses val="autoZero"/>
        <c:crossBetween val="between"/>
      </c:valAx>
      <c:spPr>
        <a:noFill/>
        <a:ln>
          <a:noFill/>
        </a:ln>
        <a:effectLst/>
      </c:spPr>
    </c:plotArea>
    <c:legend>
      <c:legendPos val="tr"/>
      <c:layout>
        <c:manualLayout>
          <c:xMode val="edge"/>
          <c:yMode val="edge"/>
          <c:x val="0.67582174954534102"/>
          <c:y val="0.15578125000000001"/>
          <c:w val="0.22494294012621499"/>
          <c:h val="0.2114972087042850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4D844-4F32-4510-B327-D56999612EA7}" type="datetimeFigureOut">
              <a:rPr lang="en-US" smtClean="0"/>
              <a:t>12/12/2017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251393-DB9F-420B-9ED7-40348FAB9894}" type="slidenum">
              <a:rPr lang="en-US" smtClean="0"/>
              <a:t>‹#›</a:t>
            </a:fld>
            <a:endParaRPr lang="en-US"/>
          </a:p>
        </p:txBody>
      </p:sp>
    </p:spTree>
    <p:extLst>
      <p:ext uri="{BB962C8B-B14F-4D97-AF65-F5344CB8AC3E}">
        <p14:creationId xmlns:p14="http://schemas.microsoft.com/office/powerpoint/2010/main" val="482356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da-DK" dirty="0"/>
          </a:p>
          <a:p>
            <a:pPr marL="0" indent="0">
              <a:buNone/>
            </a:pPr>
            <a:r>
              <a:rPr lang="da-DK" b="1" dirty="0"/>
              <a:t>The supply and use of energy (flows)</a:t>
            </a:r>
          </a:p>
          <a:p>
            <a:pPr lvl="1">
              <a:buFont typeface="Courier New"/>
              <a:buChar char="o"/>
            </a:pPr>
            <a:r>
              <a:rPr lang="da-DK" dirty="0"/>
              <a:t>Extraction and capture of energy  from the environment</a:t>
            </a:r>
          </a:p>
          <a:p>
            <a:pPr lvl="1">
              <a:buFont typeface="Courier New"/>
              <a:buChar char="o"/>
            </a:pPr>
            <a:r>
              <a:rPr lang="da-DK" dirty="0"/>
              <a:t>Production, transactions and foreign trade of energy</a:t>
            </a:r>
          </a:p>
          <a:p>
            <a:pPr lvl="1">
              <a:buFont typeface="Courier New"/>
              <a:buChar char="o"/>
            </a:pPr>
            <a:r>
              <a:rPr lang="da-DK" dirty="0"/>
              <a:t>Losses of energy during production	</a:t>
            </a:r>
          </a:p>
          <a:p>
            <a:pPr>
              <a:buFont typeface="Wingdings" charset="2"/>
              <a:buChar char="Ø"/>
            </a:pPr>
            <a:endParaRPr lang="da-DK" dirty="0"/>
          </a:p>
          <a:p>
            <a:pPr marL="0" lvl="1" indent="0">
              <a:buNone/>
            </a:pPr>
            <a:endParaRPr lang="da-DK" sz="3200" b="1" dirty="0"/>
          </a:p>
          <a:p>
            <a:pPr marL="0" lvl="1" indent="0">
              <a:buNone/>
            </a:pPr>
            <a:r>
              <a:rPr lang="da-DK" sz="3200" b="1" dirty="0"/>
              <a:t>The stocks of energy and the changes in them</a:t>
            </a:r>
          </a:p>
          <a:p>
            <a:pPr marL="857250" lvl="1" indent="-457200">
              <a:buFont typeface="Courier New"/>
              <a:buChar char="o"/>
            </a:pPr>
            <a:r>
              <a:rPr lang="da-DK" dirty="0"/>
              <a:t>Availability of energy resources and energy products at the beginning of a time period</a:t>
            </a:r>
          </a:p>
          <a:p>
            <a:pPr marL="857250" lvl="1" indent="-457200">
              <a:buFont typeface="Courier New"/>
              <a:buChar char="o"/>
            </a:pPr>
            <a:r>
              <a:rPr lang="da-DK" dirty="0"/>
              <a:t>Disappearance and entering into the stocks of enrgy during the time period </a:t>
            </a:r>
          </a:p>
          <a:p>
            <a:pPr marL="857250" lvl="1" indent="-457200">
              <a:buFont typeface="Courier New"/>
              <a:buChar char="o"/>
            </a:pPr>
            <a:r>
              <a:rPr lang="da-DK" dirty="0"/>
              <a:t>Availability of energy resources and energy products at the end of the time period</a:t>
            </a:r>
          </a:p>
          <a:p>
            <a:pPr marL="857250" lvl="1" indent="-457200">
              <a:buFont typeface="Courier New"/>
              <a:buChar char="o"/>
            </a:pPr>
            <a:r>
              <a:rPr lang="da-DK" dirty="0"/>
              <a:t>Monetary valuation of the depletion of energy resources</a:t>
            </a:r>
          </a:p>
          <a:p>
            <a:pPr marL="0" lvl="1" indent="0">
              <a:buNone/>
            </a:pPr>
            <a:endParaRPr lang="da-DK" sz="3200" b="1" dirty="0"/>
          </a:p>
          <a:p>
            <a:pPr marL="0" lvl="1" indent="0">
              <a:buNone/>
            </a:pPr>
            <a:r>
              <a:rPr lang="da-DK" sz="3200" b="1" dirty="0"/>
              <a:t>Other economic aspects related to energy</a:t>
            </a:r>
          </a:p>
          <a:p>
            <a:pPr marL="857250" lvl="1" indent="-457200">
              <a:buFont typeface="Courier New"/>
              <a:buChar char="o"/>
            </a:pPr>
            <a:r>
              <a:rPr lang="en-GB" dirty="0"/>
              <a:t>Expenditure on environmental protection, clean-up and energy resource management</a:t>
            </a:r>
            <a:endParaRPr lang="da-DK" dirty="0"/>
          </a:p>
          <a:p>
            <a:pPr marL="857250" lvl="1" indent="-457200">
              <a:buFont typeface="Courier New"/>
              <a:buChar char="o"/>
            </a:pPr>
            <a:r>
              <a:rPr lang="da-DK" dirty="0"/>
              <a:t>The use of energy  taxes and subsidies </a:t>
            </a:r>
          </a:p>
          <a:p>
            <a:pPr marL="857250" lvl="1" indent="-457200">
              <a:buFont typeface="Courier New"/>
              <a:buChar char="o"/>
            </a:pPr>
            <a:r>
              <a:rPr lang="da-DK" dirty="0"/>
              <a:t>Other economic instruments like tradeble carbon emission permits</a:t>
            </a:r>
          </a:p>
          <a:p>
            <a:endParaRPr lang="en-GB" dirty="0"/>
          </a:p>
          <a:p>
            <a:endParaRPr lang="en-GB" dirty="0"/>
          </a:p>
        </p:txBody>
      </p:sp>
      <p:sp>
        <p:nvSpPr>
          <p:cNvPr id="4" name="Slide Number Placeholder 3"/>
          <p:cNvSpPr>
            <a:spLocks noGrp="1"/>
          </p:cNvSpPr>
          <p:nvPr>
            <p:ph type="sldNum" sz="quarter" idx="10"/>
          </p:nvPr>
        </p:nvSpPr>
        <p:spPr/>
        <p:txBody>
          <a:bodyPr/>
          <a:lstStyle/>
          <a:p>
            <a:fld id="{32251393-DB9F-420B-9ED7-40348FAB9894}" type="slidenum">
              <a:rPr lang="en-US" smtClean="0"/>
              <a:t>4</a:t>
            </a:fld>
            <a:endParaRPr lang="en-US"/>
          </a:p>
        </p:txBody>
      </p:sp>
    </p:spTree>
    <p:extLst>
      <p:ext uri="{BB962C8B-B14F-4D97-AF65-F5344CB8AC3E}">
        <p14:creationId xmlns:p14="http://schemas.microsoft.com/office/powerpoint/2010/main" val="1385017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”Conventional” solid and liquid </a:t>
            </a:r>
            <a:r>
              <a:rPr lang="da-DK" baseline="0" dirty="0"/>
              <a:t> </a:t>
            </a:r>
            <a:r>
              <a:rPr lang="da-DK" dirty="0"/>
              <a:t>natural resources (for extraction)</a:t>
            </a:r>
          </a:p>
          <a:p>
            <a:r>
              <a:rPr lang="da-DK" dirty="0"/>
              <a:t>Circular” renewable forms of energy (for capture)</a:t>
            </a:r>
          </a:p>
          <a:p>
            <a:r>
              <a:rPr lang="da-DK" dirty="0"/>
              <a:t>Energy embedded in</a:t>
            </a:r>
            <a:r>
              <a:rPr lang="da-DK" baseline="0" dirty="0"/>
              <a:t> </a:t>
            </a:r>
            <a:r>
              <a:rPr lang="da-DK" dirty="0"/>
              <a:t>cultivated biomass (for harvest)</a:t>
            </a:r>
          </a:p>
          <a:p>
            <a:endParaRPr lang="da-DK" dirty="0"/>
          </a:p>
          <a:p>
            <a:endParaRPr lang="da-DK" dirty="0"/>
          </a:p>
          <a:p>
            <a:endParaRPr lang="da-DK" dirty="0"/>
          </a:p>
          <a:p>
            <a:endParaRPr lang="da-DK" dirty="0"/>
          </a:p>
          <a:p>
            <a:endParaRPr lang="en-GB" dirty="0"/>
          </a:p>
        </p:txBody>
      </p:sp>
      <p:sp>
        <p:nvSpPr>
          <p:cNvPr id="4" name="Slide Number Placeholder 3"/>
          <p:cNvSpPr>
            <a:spLocks noGrp="1"/>
          </p:cNvSpPr>
          <p:nvPr>
            <p:ph type="sldNum" sz="quarter" idx="10"/>
          </p:nvPr>
        </p:nvSpPr>
        <p:spPr/>
        <p:txBody>
          <a:bodyPr/>
          <a:lstStyle/>
          <a:p>
            <a:fld id="{32251393-DB9F-420B-9ED7-40348FAB9894}" type="slidenum">
              <a:rPr lang="en-US" smtClean="0"/>
              <a:t>5</a:t>
            </a:fld>
            <a:endParaRPr lang="en-US"/>
          </a:p>
        </p:txBody>
      </p:sp>
    </p:spTree>
    <p:extLst>
      <p:ext uri="{BB962C8B-B14F-4D97-AF65-F5344CB8AC3E}">
        <p14:creationId xmlns:p14="http://schemas.microsoft.com/office/powerpoint/2010/main" val="1385017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da-DK" sz="1200" dirty="0"/>
              <a:t>Energy products includes electricity, heat, coal, petrol, fuel wood, etc. </a:t>
            </a:r>
            <a:r>
              <a:rPr lang="en-GB" sz="1200" dirty="0"/>
              <a:t>Some energy products, e.g. oil,  may be used for non-energy purposes, for instance to produce plastic.</a:t>
            </a:r>
            <a:r>
              <a:rPr lang="da-DK" sz="1200" dirty="0"/>
              <a:t> </a:t>
            </a:r>
          </a:p>
          <a:p>
            <a:pPr marL="0" indent="0">
              <a:buNone/>
            </a:pPr>
            <a:endParaRPr lang="da-DK" sz="1200" dirty="0"/>
          </a:p>
          <a:p>
            <a:pPr marL="0" indent="0">
              <a:buNone/>
            </a:pPr>
            <a:r>
              <a:rPr lang="da-DK" sz="1200" dirty="0"/>
              <a:t>In the national accounts energy as products is often classified according to the Central Product Classification, CPC, or some national version of it. </a:t>
            </a:r>
          </a:p>
          <a:p>
            <a:endParaRPr lang="da-DK" sz="1200" dirty="0"/>
          </a:p>
          <a:p>
            <a:pPr marL="0" indent="0">
              <a:buNone/>
            </a:pPr>
            <a:r>
              <a:rPr lang="da-DK" sz="1200" dirty="0"/>
              <a:t>For the energy accounts, however, it is recommended to use the </a:t>
            </a:r>
            <a:r>
              <a:rPr lang="en-GB" sz="1200" i="1" dirty="0">
                <a:solidFill>
                  <a:srgbClr val="008000"/>
                </a:solidFill>
              </a:rPr>
              <a:t>Standard International Energy Product Classification (SIEC). </a:t>
            </a:r>
          </a:p>
          <a:p>
            <a:pPr marL="0" indent="0">
              <a:buNone/>
            </a:pPr>
            <a:endParaRPr lang="en-GB" sz="1200" i="1" dirty="0">
              <a:solidFill>
                <a:srgbClr val="008000"/>
              </a:solidFill>
            </a:endParaRPr>
          </a:p>
          <a:p>
            <a:pPr marL="0" indent="0">
              <a:buNone/>
            </a:pPr>
            <a:r>
              <a:rPr lang="da-DK" sz="1200" dirty="0"/>
              <a:t>Observe that there is no one-to-one relationship between CPC and SIEC.</a:t>
            </a:r>
          </a:p>
          <a:p>
            <a:pPr marL="0" indent="0">
              <a:buNone/>
            </a:pPr>
            <a:endParaRPr lang="da-DK" sz="1200" dirty="0"/>
          </a:p>
          <a:p>
            <a:pPr marL="0" indent="0">
              <a:buNone/>
            </a:pPr>
            <a:r>
              <a:rPr lang="da-DK" sz="1200" dirty="0"/>
              <a:t>It is often useful to distinguish between so-called primary and secondary energy productsbe cause it helps to identify how much energy that really enters and are used by the economy. </a:t>
            </a:r>
          </a:p>
          <a:p>
            <a:pPr marL="0" indent="0">
              <a:buNone/>
            </a:pPr>
            <a:endParaRPr lang="da-DK" sz="1200" dirty="0"/>
          </a:p>
          <a:p>
            <a:pPr marL="0" indent="0">
              <a:buNone/>
            </a:pPr>
            <a:r>
              <a:rPr lang="da-DK" sz="1200" i="1" dirty="0">
                <a:solidFill>
                  <a:srgbClr val="008000"/>
                </a:solidFill>
              </a:rPr>
              <a:t>Primary energy: </a:t>
            </a:r>
            <a:r>
              <a:rPr lang="en-GB" sz="1200" dirty="0"/>
              <a:t>Primary energy products are products that are directly related to the removal or capture of energy from the environment. Crude oil, coal and natural gas are considered primary form of energy. Also biofuels, heat and energy produced by capturing energy from renewable sources from the environment  are considered primary energy products.</a:t>
            </a:r>
          </a:p>
          <a:p>
            <a:pPr marL="0" indent="0">
              <a:buNone/>
            </a:pPr>
            <a:endParaRPr lang="en-GB" sz="1200" dirty="0"/>
          </a:p>
          <a:p>
            <a:pPr marL="0" indent="0">
              <a:buNone/>
            </a:pPr>
            <a:r>
              <a:rPr lang="da-DK" sz="1200" i="1" dirty="0">
                <a:solidFill>
                  <a:srgbClr val="008000"/>
                </a:solidFill>
              </a:rPr>
              <a:t>Secondary energy </a:t>
            </a:r>
            <a:r>
              <a:rPr lang="da-DK" sz="1200" dirty="0"/>
              <a:t>products are the result of a conversion of energy products in the national economy. All petroleum products that are outputs of a refinery process in the national economy are secondary products. </a:t>
            </a:r>
          </a:p>
          <a:p>
            <a:pPr marL="0" indent="0">
              <a:buNone/>
            </a:pPr>
            <a:endParaRPr lang="da-DK" sz="1200" dirty="0"/>
          </a:p>
          <a:p>
            <a:endParaRPr lang="da-DK" dirty="0"/>
          </a:p>
          <a:p>
            <a:endParaRPr lang="da-DK" dirty="0"/>
          </a:p>
          <a:p>
            <a:endParaRPr lang="da-DK" dirty="0"/>
          </a:p>
          <a:p>
            <a:endParaRPr lang="da-DK" dirty="0"/>
          </a:p>
          <a:p>
            <a:endParaRPr lang="en-GB" dirty="0"/>
          </a:p>
        </p:txBody>
      </p:sp>
      <p:sp>
        <p:nvSpPr>
          <p:cNvPr id="4" name="Slide Number Placeholder 3"/>
          <p:cNvSpPr>
            <a:spLocks noGrp="1"/>
          </p:cNvSpPr>
          <p:nvPr>
            <p:ph type="sldNum" sz="quarter" idx="10"/>
          </p:nvPr>
        </p:nvSpPr>
        <p:spPr/>
        <p:txBody>
          <a:bodyPr/>
          <a:lstStyle/>
          <a:p>
            <a:fld id="{32251393-DB9F-420B-9ED7-40348FAB9894}" type="slidenum">
              <a:rPr lang="en-US" smtClean="0"/>
              <a:t>6</a:t>
            </a:fld>
            <a:endParaRPr lang="en-US"/>
          </a:p>
        </p:txBody>
      </p:sp>
    </p:spTree>
    <p:extLst>
      <p:ext uri="{BB962C8B-B14F-4D97-AF65-F5344CB8AC3E}">
        <p14:creationId xmlns:p14="http://schemas.microsoft.com/office/powerpoint/2010/main" val="1385017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a:t>Observe, that air emissions, ashes and desulpurising products are also residuals linked to energy production and use, but these are not included in the energy accounts when energy is measured and recorded by calorific values and a common unit like Joules.</a:t>
            </a:r>
          </a:p>
          <a:p>
            <a:endParaRPr lang="en-GB" dirty="0"/>
          </a:p>
        </p:txBody>
      </p:sp>
      <p:sp>
        <p:nvSpPr>
          <p:cNvPr id="4" name="Slide Number Placeholder 3"/>
          <p:cNvSpPr>
            <a:spLocks noGrp="1"/>
          </p:cNvSpPr>
          <p:nvPr>
            <p:ph type="sldNum" sz="quarter" idx="10"/>
          </p:nvPr>
        </p:nvSpPr>
        <p:spPr/>
        <p:txBody>
          <a:bodyPr/>
          <a:lstStyle/>
          <a:p>
            <a:fld id="{32251393-DB9F-420B-9ED7-40348FAB9894}" type="slidenum">
              <a:rPr lang="en-US" smtClean="0"/>
              <a:t>7</a:t>
            </a:fld>
            <a:endParaRPr lang="en-US"/>
          </a:p>
        </p:txBody>
      </p:sp>
    </p:spTree>
    <p:extLst>
      <p:ext uri="{BB962C8B-B14F-4D97-AF65-F5344CB8AC3E}">
        <p14:creationId xmlns:p14="http://schemas.microsoft.com/office/powerpoint/2010/main" val="1385017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With the help of the supply and use tables the energy can be </a:t>
            </a:r>
          </a:p>
          <a:p>
            <a:r>
              <a:rPr lang="da-DK" dirty="0"/>
              <a:t>followed </a:t>
            </a:r>
          </a:p>
          <a:p>
            <a:endParaRPr lang="da-DK" dirty="0"/>
          </a:p>
          <a:p>
            <a:r>
              <a:rPr lang="da-DK" dirty="0"/>
              <a:t>- from the initial extraction or capture from the environment or when </a:t>
            </a:r>
          </a:p>
          <a:p>
            <a:r>
              <a:rPr lang="da-DK" dirty="0"/>
              <a:t>it crosses the border from the rest of the world  </a:t>
            </a:r>
          </a:p>
          <a:p>
            <a:endParaRPr lang="da-DK" dirty="0"/>
          </a:p>
          <a:p>
            <a:pPr marL="285750" indent="-285750">
              <a:buFontTx/>
              <a:buChar char="-"/>
            </a:pPr>
            <a:r>
              <a:rPr lang="da-DK" dirty="0"/>
              <a:t>through the economy as it is converted by industries, transacted or used </a:t>
            </a:r>
          </a:p>
          <a:p>
            <a:r>
              <a:rPr lang="da-DK" dirty="0"/>
              <a:t>by industres,households or the rest of the world</a:t>
            </a:r>
          </a:p>
          <a:p>
            <a:endParaRPr lang="da-DK" dirty="0"/>
          </a:p>
          <a:p>
            <a:r>
              <a:rPr lang="da-DK" dirty="0"/>
              <a:t>- untill it finally flows back to the environment as losses of energy </a:t>
            </a:r>
          </a:p>
          <a:p>
            <a:endParaRPr lang="en-US" dirty="0"/>
          </a:p>
          <a:p>
            <a:r>
              <a:rPr lang="da-DK" dirty="0"/>
              <a:t>All flows are identified by its origin (where does it come from) </a:t>
            </a:r>
          </a:p>
          <a:p>
            <a:r>
              <a:rPr lang="da-DK" dirty="0"/>
              <a:t>and its destination (whre does it go) and its magnitude (number of Joules or </a:t>
            </a:r>
          </a:p>
          <a:p>
            <a:r>
              <a:rPr lang="da-DK" dirty="0"/>
              <a:t>dollars,etc.) per time unit</a:t>
            </a:r>
          </a:p>
          <a:p>
            <a:endParaRPr lang="da-DK" dirty="0"/>
          </a:p>
          <a:p>
            <a:r>
              <a:rPr lang="da-DK" dirty="0"/>
              <a:t>Observe that the rows for energy from natural inputs and energy residuals are only relevant</a:t>
            </a:r>
          </a:p>
          <a:p>
            <a:r>
              <a:rPr lang="da-DK" dirty="0"/>
              <a:t>for the physical accounts, since there are no market values attached to these flows.</a:t>
            </a:r>
          </a:p>
          <a:p>
            <a:endParaRPr lang="da-DK" dirty="0"/>
          </a:p>
          <a:p>
            <a:pPr marL="0" marR="0" indent="0" algn="l" defTabSz="914400" rtl="0" eaLnBrk="1" fontAlgn="auto" latinLnBrk="0" hangingPunct="1">
              <a:lnSpc>
                <a:spcPct val="100000"/>
              </a:lnSpc>
              <a:spcBef>
                <a:spcPts val="0"/>
              </a:spcBef>
              <a:spcAft>
                <a:spcPts val="0"/>
              </a:spcAft>
              <a:buClrTx/>
              <a:buSzTx/>
              <a:buFontTx/>
              <a:buNone/>
              <a:tabLst/>
              <a:defRPr/>
            </a:pPr>
            <a:r>
              <a:rPr lang="da-DK" dirty="0"/>
              <a:t>The supply and use tables are linked by the basic law that supply is equal to the use</a:t>
            </a:r>
          </a:p>
          <a:p>
            <a:endParaRPr lang="da-DK" dirty="0"/>
          </a:p>
          <a:p>
            <a:pPr marL="0" marR="0" indent="0" algn="l" defTabSz="914400" rtl="0" eaLnBrk="1" fontAlgn="auto" latinLnBrk="0" hangingPunct="1">
              <a:lnSpc>
                <a:spcPct val="100000"/>
              </a:lnSpc>
              <a:spcBef>
                <a:spcPts val="0"/>
              </a:spcBef>
              <a:spcAft>
                <a:spcPts val="0"/>
              </a:spcAft>
              <a:buClrTx/>
              <a:buSzTx/>
              <a:buFontTx/>
              <a:buNone/>
              <a:tabLst/>
              <a:defRPr/>
            </a:pPr>
            <a:r>
              <a:rPr lang="da-DK" dirty="0"/>
              <a:t>It also applies to all units for which total inputs must equall total outputs </a:t>
            </a:r>
          </a:p>
          <a:p>
            <a:endParaRPr lang="da-DK"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So far the methodology for the recording of </a:t>
            </a:r>
            <a:r>
              <a:rPr lang="en-GB" i="1" dirty="0"/>
              <a:t>stocks</a:t>
            </a:r>
            <a:r>
              <a:rPr lang="en-GB" dirty="0"/>
              <a:t> of renewable energy resources (i.e. wind energy) is not developed enough to be included in SEEA Energy. But observe that the physical f</a:t>
            </a:r>
            <a:r>
              <a:rPr lang="en-GB" i="1" dirty="0"/>
              <a:t>lows</a:t>
            </a:r>
            <a:r>
              <a:rPr lang="en-GB" dirty="0"/>
              <a:t> of renewable energy is recorded in the supply and use tables.</a:t>
            </a:r>
            <a:endParaRPr lang="da-DK" dirty="0"/>
          </a:p>
          <a:p>
            <a:endParaRPr lang="da-DK" dirty="0"/>
          </a:p>
          <a:p>
            <a:r>
              <a:rPr lang="da-DK" dirty="0"/>
              <a:t>Supply use tabes and asset accounts for energy are the main </a:t>
            </a:r>
          </a:p>
          <a:p>
            <a:r>
              <a:rPr lang="da-DK" dirty="0"/>
              <a:t>accounting types in SEEA-Energy.</a:t>
            </a:r>
          </a:p>
          <a:p>
            <a:endParaRPr lang="da-DK" dirty="0"/>
          </a:p>
          <a:p>
            <a:r>
              <a:rPr lang="da-DK" dirty="0"/>
              <a:t>However, SEEA-Energy does also include describe other accounts which are useful for analysis of the role of energy in the economy.</a:t>
            </a:r>
          </a:p>
          <a:p>
            <a:endParaRPr lang="da-DK" dirty="0"/>
          </a:p>
          <a:p>
            <a:pPr lvl="0"/>
            <a:r>
              <a:rPr lang="da-DK" dirty="0"/>
              <a:t>Examples of such accounts are accounts that highlight</a:t>
            </a:r>
          </a:p>
          <a:p>
            <a:pPr lvl="0"/>
            <a:endParaRPr lang="da-DK" dirty="0"/>
          </a:p>
          <a:p>
            <a:pPr marL="285750" lvl="0" indent="-285750">
              <a:buFont typeface="Arial"/>
              <a:buChar char="•"/>
            </a:pPr>
            <a:r>
              <a:rPr lang="en-GB" dirty="0"/>
              <a:t>Energy-related subsidies and taxes; </a:t>
            </a:r>
          </a:p>
          <a:p>
            <a:pPr marL="285750" lvl="0" indent="-285750">
              <a:buFont typeface="Arial"/>
              <a:buChar char="•"/>
            </a:pPr>
            <a:r>
              <a:rPr lang="en-GB" dirty="0"/>
              <a:t>Transactions related to tradable permits to emit carbon; </a:t>
            </a:r>
          </a:p>
          <a:p>
            <a:pPr marL="285750" lvl="0" indent="-285750">
              <a:buFont typeface="Arial"/>
              <a:buChar char="•"/>
            </a:pPr>
            <a:r>
              <a:rPr lang="en-GB" dirty="0"/>
              <a:t>Expenditures to decommission nuclear power plants. </a:t>
            </a:r>
          </a:p>
          <a:p>
            <a:endParaRPr lang="da-DK" dirty="0"/>
          </a:p>
          <a:p>
            <a:endParaRPr lang="en-GB" dirty="0"/>
          </a:p>
        </p:txBody>
      </p:sp>
      <p:sp>
        <p:nvSpPr>
          <p:cNvPr id="4" name="Slide Number Placeholder 3"/>
          <p:cNvSpPr>
            <a:spLocks noGrp="1"/>
          </p:cNvSpPr>
          <p:nvPr>
            <p:ph type="sldNum" sz="quarter" idx="10"/>
          </p:nvPr>
        </p:nvSpPr>
        <p:spPr/>
        <p:txBody>
          <a:bodyPr/>
          <a:lstStyle/>
          <a:p>
            <a:fld id="{32251393-DB9F-420B-9ED7-40348FAB9894}" type="slidenum">
              <a:rPr lang="en-US" smtClean="0"/>
              <a:t>8</a:t>
            </a:fld>
            <a:endParaRPr lang="en-US"/>
          </a:p>
        </p:txBody>
      </p:sp>
    </p:spTree>
    <p:extLst>
      <p:ext uri="{BB962C8B-B14F-4D97-AF65-F5344CB8AC3E}">
        <p14:creationId xmlns:p14="http://schemas.microsoft.com/office/powerpoint/2010/main" val="1385017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b="1" dirty="0"/>
              <a:t>The supply and use of energy (flows)</a:t>
            </a:r>
          </a:p>
          <a:p>
            <a:pPr marL="742950" lvl="1" indent="-285750">
              <a:buClr>
                <a:schemeClr val="accent3">
                  <a:lumMod val="75000"/>
                </a:schemeClr>
              </a:buClr>
              <a:buFont typeface="Arial" panose="020B0604020202020204" pitchFamily="34" charset="0"/>
              <a:buChar char="•"/>
            </a:pPr>
            <a:r>
              <a:rPr lang="da-DK" dirty="0"/>
              <a:t>  Extraction and capture of energy  from the environment</a:t>
            </a:r>
          </a:p>
          <a:p>
            <a:pPr marL="742950" lvl="1" indent="-285750">
              <a:buClr>
                <a:schemeClr val="accent3">
                  <a:lumMod val="75000"/>
                </a:schemeClr>
              </a:buClr>
              <a:buFont typeface="Arial" panose="020B0604020202020204" pitchFamily="34" charset="0"/>
              <a:buChar char="•"/>
            </a:pPr>
            <a:r>
              <a:rPr lang="da-DK" dirty="0"/>
              <a:t>  Production, transactions and foreign trade of energy</a:t>
            </a:r>
          </a:p>
          <a:p>
            <a:pPr marL="742950" lvl="1" indent="-285750">
              <a:buClr>
                <a:schemeClr val="accent3">
                  <a:lumMod val="75000"/>
                </a:schemeClr>
              </a:buClr>
              <a:buFont typeface="Arial" panose="020B0604020202020204" pitchFamily="34" charset="0"/>
              <a:buChar char="•"/>
            </a:pPr>
            <a:r>
              <a:rPr lang="da-DK" dirty="0"/>
              <a:t>  Losses of energy during production	</a:t>
            </a:r>
          </a:p>
          <a:p>
            <a:pPr marL="0" lvl="1"/>
            <a:r>
              <a:rPr lang="da-DK" sz="1800" b="1" dirty="0">
                <a:latin typeface="Palatino Linotype" panose="02040502050505030304" pitchFamily="18" charset="0"/>
              </a:rPr>
              <a:t>The stocks of energy and the changes in them</a:t>
            </a:r>
          </a:p>
          <a:p>
            <a:pPr marL="857250" lvl="1" indent="-457200">
              <a:buClr>
                <a:schemeClr val="accent3">
                  <a:lumMod val="75000"/>
                </a:schemeClr>
              </a:buClr>
              <a:buFont typeface="Arial" panose="020B0604020202020204" pitchFamily="34" charset="0"/>
              <a:buChar char="•"/>
            </a:pPr>
            <a:r>
              <a:rPr lang="da-DK" dirty="0"/>
              <a:t>Availability of energy resources and energy products at the beginning of a time period</a:t>
            </a:r>
          </a:p>
          <a:p>
            <a:pPr marL="857250" lvl="1" indent="-457200">
              <a:buClr>
                <a:schemeClr val="accent3">
                  <a:lumMod val="75000"/>
                </a:schemeClr>
              </a:buClr>
              <a:buFont typeface="Arial" panose="020B0604020202020204" pitchFamily="34" charset="0"/>
              <a:buChar char="•"/>
            </a:pPr>
            <a:r>
              <a:rPr lang="da-DK" dirty="0"/>
              <a:t>Disappearance and entering into the stocks of enrgy during the time period </a:t>
            </a:r>
          </a:p>
          <a:p>
            <a:pPr marL="857250" lvl="1" indent="-457200">
              <a:buClr>
                <a:schemeClr val="accent3">
                  <a:lumMod val="75000"/>
                </a:schemeClr>
              </a:buClr>
              <a:buFont typeface="Arial" panose="020B0604020202020204" pitchFamily="34" charset="0"/>
              <a:buChar char="•"/>
            </a:pPr>
            <a:r>
              <a:rPr lang="da-DK" dirty="0"/>
              <a:t>Availability of energy resources and energy products at the end of the time period</a:t>
            </a:r>
          </a:p>
          <a:p>
            <a:pPr marL="857250" lvl="1" indent="-457200">
              <a:buClr>
                <a:schemeClr val="accent3">
                  <a:lumMod val="75000"/>
                </a:schemeClr>
              </a:buClr>
              <a:buFont typeface="Arial" panose="020B0604020202020204" pitchFamily="34" charset="0"/>
              <a:buChar char="•"/>
            </a:pPr>
            <a:r>
              <a:rPr lang="da-DK" dirty="0"/>
              <a:t>Monetary valuation of the depletion of energy resources</a:t>
            </a:r>
          </a:p>
          <a:p>
            <a:pPr marL="0" lvl="1"/>
            <a:r>
              <a:rPr lang="da-DK" sz="1800" b="1" dirty="0">
                <a:latin typeface="Palatino Linotype" panose="02040502050505030304" pitchFamily="18" charset="0"/>
              </a:rPr>
              <a:t>Other economic aspects related to energy</a:t>
            </a:r>
          </a:p>
          <a:p>
            <a:pPr marL="857250" lvl="1" indent="-457200">
              <a:buClr>
                <a:schemeClr val="accent3">
                  <a:lumMod val="75000"/>
                </a:schemeClr>
              </a:buClr>
              <a:buFont typeface="Arial" panose="020B0604020202020204" pitchFamily="34" charset="0"/>
              <a:buChar char="•"/>
            </a:pPr>
            <a:r>
              <a:rPr lang="en-GB" dirty="0"/>
              <a:t>Expenditure on environmental protection, clean-up and energy resource management</a:t>
            </a:r>
            <a:endParaRPr lang="da-DK" dirty="0"/>
          </a:p>
          <a:p>
            <a:pPr marL="857250" lvl="1" indent="-457200">
              <a:buClr>
                <a:schemeClr val="accent3">
                  <a:lumMod val="75000"/>
                </a:schemeClr>
              </a:buClr>
              <a:buFont typeface="Arial" panose="020B0604020202020204" pitchFamily="34" charset="0"/>
              <a:buChar char="•"/>
            </a:pPr>
            <a:r>
              <a:rPr lang="da-DK" dirty="0"/>
              <a:t>The use of energy  taxes and subsidies </a:t>
            </a:r>
          </a:p>
          <a:p>
            <a:pPr marL="857250" lvl="1" indent="-457200">
              <a:buClr>
                <a:schemeClr val="accent3">
                  <a:lumMod val="75000"/>
                </a:schemeClr>
              </a:buClr>
              <a:buFont typeface="Arial" panose="020B0604020202020204" pitchFamily="34" charset="0"/>
              <a:buChar char="•"/>
            </a:pPr>
            <a:r>
              <a:rPr lang="da-DK" dirty="0"/>
              <a:t>Other economic instruments like tradeable carbon emission permits</a:t>
            </a:r>
          </a:p>
          <a:p>
            <a:endParaRPr lang="en-GB" dirty="0"/>
          </a:p>
        </p:txBody>
      </p:sp>
      <p:sp>
        <p:nvSpPr>
          <p:cNvPr id="4" name="Slide Number Placeholder 3"/>
          <p:cNvSpPr>
            <a:spLocks noGrp="1"/>
          </p:cNvSpPr>
          <p:nvPr>
            <p:ph type="sldNum" sz="quarter" idx="10"/>
          </p:nvPr>
        </p:nvSpPr>
        <p:spPr/>
        <p:txBody>
          <a:bodyPr/>
          <a:lstStyle/>
          <a:p>
            <a:fld id="{32251393-DB9F-420B-9ED7-40348FAB9894}" type="slidenum">
              <a:rPr lang="en-US" smtClean="0"/>
              <a:t>9</a:t>
            </a:fld>
            <a:endParaRPr lang="en-US"/>
          </a:p>
        </p:txBody>
      </p:sp>
    </p:spTree>
    <p:extLst>
      <p:ext uri="{BB962C8B-B14F-4D97-AF65-F5344CB8AC3E}">
        <p14:creationId xmlns:p14="http://schemas.microsoft.com/office/powerpoint/2010/main" val="3427899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600" dirty="0"/>
              <a:t>Some of the flows described in the basic energy statistics and the energy balances can be shown directly in the energy accounts</a:t>
            </a:r>
          </a:p>
          <a:p>
            <a:pPr lvl="1"/>
            <a:endParaRPr lang="en-US" sz="1600" dirty="0"/>
          </a:p>
          <a:p>
            <a:pPr lvl="1"/>
            <a:endParaRPr lang="en-US" sz="1600" dirty="0"/>
          </a:p>
          <a:p>
            <a:pPr lvl="1"/>
            <a:endParaRPr lang="en-GB" sz="1600" dirty="0"/>
          </a:p>
          <a:p>
            <a:pPr lvl="1"/>
            <a:r>
              <a:rPr lang="en-GB" sz="1600" dirty="0"/>
              <a:t>Energy use by residents abroad needs to be added to the imports in the supply table and added to the use of energy in the relevant industry in the use table</a:t>
            </a:r>
          </a:p>
          <a:p>
            <a:pPr lvl="1"/>
            <a:r>
              <a:rPr lang="en-GB" sz="1600" dirty="0"/>
              <a:t>Energy use by non-residents on the territory needs to be registered as an exports in the use table</a:t>
            </a:r>
          </a:p>
          <a:p>
            <a:pPr lvl="1"/>
            <a:endParaRPr lang="en-US" sz="1600" dirty="0"/>
          </a:p>
          <a:p>
            <a:pPr lvl="1"/>
            <a:endParaRPr lang="en-GB" sz="1600" dirty="0"/>
          </a:p>
          <a:p>
            <a:pPr lvl="1"/>
            <a:r>
              <a:rPr lang="en-GB" sz="1600" dirty="0"/>
              <a:t>The primary production of energy in the top block of the energy balance needs to be broken down by ISIC industries in the energy accounts supply table</a:t>
            </a:r>
          </a:p>
          <a:p>
            <a:pPr lvl="1"/>
            <a:r>
              <a:rPr lang="en-GB" sz="1600" dirty="0"/>
              <a:t>The use of energy in the sectors in the middle and lower blocks of the energy balance also needs to be broken down by ISIC industries in the energy accounts use table</a:t>
            </a:r>
          </a:p>
          <a:p>
            <a:pPr lvl="1"/>
            <a:r>
              <a:rPr lang="en-GB" sz="1600" dirty="0"/>
              <a:t>The latter also goes for the use of energy accounted for in the transport sector part of the energy balances lower block. Whereas in the energy balance, the transport is grouped into a single sector, in the energy accounts, the use of energy for transport purposes is broken down by the ISIC industries and the households</a:t>
            </a:r>
            <a:endParaRPr lang="en-GB" sz="2000" dirty="0"/>
          </a:p>
          <a:p>
            <a:endParaRPr lang="en-GB" dirty="0"/>
          </a:p>
        </p:txBody>
      </p:sp>
      <p:sp>
        <p:nvSpPr>
          <p:cNvPr id="4" name="Slide Number Placeholder 3"/>
          <p:cNvSpPr>
            <a:spLocks noGrp="1"/>
          </p:cNvSpPr>
          <p:nvPr>
            <p:ph type="sldNum" sz="quarter" idx="10"/>
          </p:nvPr>
        </p:nvSpPr>
        <p:spPr/>
        <p:txBody>
          <a:bodyPr/>
          <a:lstStyle/>
          <a:p>
            <a:fld id="{32251393-DB9F-420B-9ED7-40348FAB9894}" type="slidenum">
              <a:rPr lang="en-US" smtClean="0"/>
              <a:t>10</a:t>
            </a:fld>
            <a:endParaRPr lang="en-US"/>
          </a:p>
        </p:txBody>
      </p:sp>
    </p:spTree>
    <p:extLst>
      <p:ext uri="{BB962C8B-B14F-4D97-AF65-F5344CB8AC3E}">
        <p14:creationId xmlns:p14="http://schemas.microsoft.com/office/powerpoint/2010/main" val="1385017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2251393-DB9F-420B-9ED7-40348FAB9894}" type="slidenum">
              <a:rPr lang="en-US" smtClean="0"/>
              <a:t>11</a:t>
            </a:fld>
            <a:endParaRPr lang="en-US"/>
          </a:p>
        </p:txBody>
      </p:sp>
    </p:spTree>
    <p:extLst>
      <p:ext uri="{BB962C8B-B14F-4D97-AF65-F5344CB8AC3E}">
        <p14:creationId xmlns:p14="http://schemas.microsoft.com/office/powerpoint/2010/main" val="1385017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2251393-DB9F-420B-9ED7-40348FAB9894}" type="slidenum">
              <a:rPr lang="en-US" smtClean="0"/>
              <a:t>15</a:t>
            </a:fld>
            <a:endParaRPr lang="en-US"/>
          </a:p>
        </p:txBody>
      </p:sp>
    </p:spTree>
    <p:extLst>
      <p:ext uri="{BB962C8B-B14F-4D97-AF65-F5344CB8AC3E}">
        <p14:creationId xmlns:p14="http://schemas.microsoft.com/office/powerpoint/2010/main" val="1249726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2251393-DB9F-420B-9ED7-40348FAB9894}" type="slidenum">
              <a:rPr lang="en-US" smtClean="0"/>
              <a:t>16</a:t>
            </a:fld>
            <a:endParaRPr lang="en-US"/>
          </a:p>
        </p:txBody>
      </p:sp>
    </p:spTree>
    <p:extLst>
      <p:ext uri="{BB962C8B-B14F-4D97-AF65-F5344CB8AC3E}">
        <p14:creationId xmlns:p14="http://schemas.microsoft.com/office/powerpoint/2010/main" val="1249726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5152278"/>
            <a:ext cx="9144000" cy="495487"/>
          </a:xfrm>
          <a:prstGeom prst="rect">
            <a:avLst/>
          </a:prstGeom>
        </p:spPr>
        <p:txBody>
          <a:bodyPr/>
          <a:lstStyle>
            <a:lvl1pPr algn="ctr">
              <a:defRPr sz="2400" baseline="0">
                <a:solidFill>
                  <a:schemeClr val="tx1">
                    <a:lumMod val="75000"/>
                    <a:lumOff val="25000"/>
                  </a:schemeClr>
                </a:solidFill>
                <a:latin typeface="Franklin Gothic Book"/>
              </a:defRPr>
            </a:lvl1pPr>
          </a:lstStyle>
          <a:p>
            <a:r>
              <a:rPr lang="en-US" dirty="0"/>
              <a:t>Bringing the Future into Focus</a:t>
            </a:r>
          </a:p>
        </p:txBody>
      </p:sp>
    </p:spTree>
    <p:extLst>
      <p:ext uri="{BB962C8B-B14F-4D97-AF65-F5344CB8AC3E}">
        <p14:creationId xmlns:p14="http://schemas.microsoft.com/office/powerpoint/2010/main" val="1811831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8A3C4B58-297E-4246-9727-1DE75D2E9822}" type="datetimeFigureOut">
              <a:rPr lang="en-US" smtClean="0"/>
              <a:t>12/12/2017</a:t>
            </a:fld>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4C0A97BD-8D1C-4B5E-B5C8-23B86C5B63FD}" type="slidenum">
              <a:rPr lang="en-US" smtClean="0"/>
              <a:t>‹#›</a:t>
            </a:fld>
            <a:endParaRPr lang="en-US"/>
          </a:p>
        </p:txBody>
      </p:sp>
    </p:spTree>
    <p:extLst>
      <p:ext uri="{BB962C8B-B14F-4D97-AF65-F5344CB8AC3E}">
        <p14:creationId xmlns:p14="http://schemas.microsoft.com/office/powerpoint/2010/main" val="2361079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4521" y="1669490"/>
            <a:ext cx="7886700" cy="576170"/>
          </a:xfrm>
          <a:prstGeom prst="rect">
            <a:avLst/>
          </a:prstGeom>
        </p:spPr>
        <p:txBody>
          <a:bodyPr/>
          <a:lstStyle>
            <a:lvl1pPr>
              <a:defRPr sz="4000" b="0" spc="100" baseline="0">
                <a:solidFill>
                  <a:schemeClr val="bg1"/>
                </a:solidFill>
                <a:latin typeface="Franklin Gothic Medium"/>
              </a:defRPr>
            </a:lvl1pPr>
          </a:lstStyle>
          <a:p>
            <a:r>
              <a:rPr lang="en-US" dirty="0"/>
              <a:t>PRESENTATION TITLE</a:t>
            </a:r>
          </a:p>
        </p:txBody>
      </p:sp>
      <p:sp>
        <p:nvSpPr>
          <p:cNvPr id="7" name="Text Placeholder 6"/>
          <p:cNvSpPr>
            <a:spLocks noGrp="1"/>
          </p:cNvSpPr>
          <p:nvPr>
            <p:ph type="body" sz="quarter" idx="10" hasCustomPrompt="1"/>
          </p:nvPr>
        </p:nvSpPr>
        <p:spPr>
          <a:xfrm>
            <a:off x="534521" y="2435969"/>
            <a:ext cx="7886700" cy="656856"/>
          </a:xfrm>
          <a:prstGeom prst="rect">
            <a:avLst/>
          </a:prstGeom>
        </p:spPr>
        <p:txBody>
          <a:bodyPr/>
          <a:lstStyle>
            <a:lvl1pPr marL="0" indent="0">
              <a:buNone/>
              <a:defRPr sz="2800">
                <a:solidFill>
                  <a:schemeClr val="bg1"/>
                </a:solidFill>
                <a:latin typeface="Franklin Gothic Book"/>
                <a:cs typeface="Franklin Gothic Book"/>
              </a:defRPr>
            </a:lvl1pPr>
          </a:lstStyle>
          <a:p>
            <a:pPr lvl="0"/>
            <a:r>
              <a:rPr lang="en-US" dirty="0"/>
              <a:t>Subtitle</a:t>
            </a:r>
          </a:p>
        </p:txBody>
      </p:sp>
      <p:sp>
        <p:nvSpPr>
          <p:cNvPr id="9" name="Text Placeholder 8"/>
          <p:cNvSpPr>
            <a:spLocks noGrp="1"/>
          </p:cNvSpPr>
          <p:nvPr>
            <p:ph type="body" sz="quarter" idx="11" hasCustomPrompt="1"/>
          </p:nvPr>
        </p:nvSpPr>
        <p:spPr>
          <a:xfrm>
            <a:off x="534521" y="3738467"/>
            <a:ext cx="7886700" cy="483909"/>
          </a:xfrm>
          <a:prstGeom prst="rect">
            <a:avLst/>
          </a:prstGeom>
        </p:spPr>
        <p:txBody>
          <a:bodyPr/>
          <a:lstStyle>
            <a:lvl1pPr marL="0" indent="0">
              <a:buNone/>
              <a:defRPr sz="2800">
                <a:solidFill>
                  <a:schemeClr val="bg1"/>
                </a:solidFill>
                <a:latin typeface="Franklin Gothic Book"/>
                <a:cs typeface="Franklin Gothic Book"/>
              </a:defRPr>
            </a:lvl1pPr>
          </a:lstStyle>
          <a:p>
            <a:pPr lvl="0"/>
            <a:r>
              <a:rPr lang="en-US" dirty="0"/>
              <a:t>Date</a:t>
            </a:r>
          </a:p>
        </p:txBody>
      </p:sp>
    </p:spTree>
    <p:extLst>
      <p:ext uri="{BB962C8B-B14F-4D97-AF65-F5344CB8AC3E}">
        <p14:creationId xmlns:p14="http://schemas.microsoft.com/office/powerpoint/2010/main" val="71668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2944905"/>
            <a:ext cx="6858000" cy="605397"/>
          </a:xfrm>
          <a:prstGeom prst="rect">
            <a:avLst/>
          </a:prstGeom>
        </p:spPr>
        <p:txBody>
          <a:bodyPr anchor="b"/>
          <a:lstStyle>
            <a:lvl1pPr algn="l">
              <a:defRPr sz="3600" b="0" i="0">
                <a:solidFill>
                  <a:schemeClr val="bg1"/>
                </a:solidFill>
                <a:latin typeface="Franklin Gothic Medium"/>
              </a:defRPr>
            </a:lvl1pPr>
          </a:lstStyle>
          <a:p>
            <a:r>
              <a:rPr lang="en-US" dirty="0"/>
              <a:t>DIVIDER</a:t>
            </a:r>
          </a:p>
        </p:txBody>
      </p:sp>
      <p:sp>
        <p:nvSpPr>
          <p:cNvPr id="4"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870226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lide with Text Box">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Text Box </a:t>
            </a:r>
          </a:p>
        </p:txBody>
      </p:sp>
      <p:sp>
        <p:nvSpPr>
          <p:cNvPr id="3" name="Subtitle 2"/>
          <p:cNvSpPr>
            <a:spLocks noGrp="1"/>
          </p:cNvSpPr>
          <p:nvPr>
            <p:ph type="subTitle" idx="1" hasCustomPrompt="1"/>
          </p:nvPr>
        </p:nvSpPr>
        <p:spPr>
          <a:xfrm>
            <a:off x="628650" y="1463955"/>
            <a:ext cx="6858000"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latin typeface="Palatino Linotype" panose="0204050205050503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Lorem ipsum dolor sit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9"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329534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with Bullet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Bullets</a:t>
            </a:r>
          </a:p>
        </p:txBody>
      </p:sp>
      <p:sp>
        <p:nvSpPr>
          <p:cNvPr id="5" name="Text Placeholder 4"/>
          <p:cNvSpPr>
            <a:spLocks noGrp="1"/>
          </p:cNvSpPr>
          <p:nvPr>
            <p:ph type="body" sz="quarter" idx="13" hasCustomPrompt="1"/>
          </p:nvPr>
        </p:nvSpPr>
        <p:spPr>
          <a:xfrm>
            <a:off x="628650" y="1478805"/>
            <a:ext cx="6858000" cy="3308347"/>
          </a:xfrm>
          <a:prstGeom prst="rect">
            <a:avLst/>
          </a:prstGeom>
        </p:spPr>
        <p:txBody>
          <a:bodyPr/>
          <a:lstStyle>
            <a:lvl1pPr>
              <a:lnSpc>
                <a:spcPct val="110000"/>
              </a:lnSpc>
              <a:buClr>
                <a:srgbClr val="0984AF"/>
              </a:buClr>
              <a:defRPr sz="1800">
                <a:solidFill>
                  <a:schemeClr val="accent4"/>
                </a:solidFill>
                <a:latin typeface="Palatino Linotype" panose="02040502050505030304" pitchFamily="18" charset="0"/>
              </a:defRPr>
            </a:lvl1pPr>
            <a:lvl2pPr marL="685800" indent="-228600">
              <a:lnSpc>
                <a:spcPct val="110000"/>
              </a:lnSpc>
              <a:buClr>
                <a:srgbClr val="0984AF"/>
              </a:buClr>
              <a:buFont typeface="News Gothic" panose="02000503040000020004" pitchFamily="2" charset="0"/>
              <a:buChar char="&gt;"/>
              <a:defRPr sz="1800">
                <a:solidFill>
                  <a:schemeClr val="accent4"/>
                </a:solidFill>
                <a:latin typeface="Palatino Linotype" panose="02040502050505030304" pitchFamily="18" charset="0"/>
              </a:defRPr>
            </a:lvl2pPr>
            <a:lvl3pPr marL="1143000" indent="-228600">
              <a:lnSpc>
                <a:spcPct val="110000"/>
              </a:lnSpc>
              <a:buClr>
                <a:srgbClr val="0984AF"/>
              </a:buClr>
              <a:buFont typeface="Calibri" panose="020F0502020204030204" pitchFamily="34" charset="0"/>
              <a:buChar char="⁻"/>
              <a:defRPr sz="1800">
                <a:solidFill>
                  <a:schemeClr val="accent4"/>
                </a:solidFill>
                <a:latin typeface="Palatino Linotype" panose="02040502050505030304" pitchFamily="18" charset="0"/>
              </a:defRPr>
            </a:lvl3pPr>
            <a:lvl4pPr marL="1371600" indent="0">
              <a:buNone/>
              <a:defRPr sz="2400">
                <a:latin typeface="Palatino Linotype" panose="02040502050505030304" pitchFamily="18" charset="0"/>
              </a:defRPr>
            </a:lvl4pPr>
            <a:lvl5pPr marL="0" indent="228600">
              <a:lnSpc>
                <a:spcPct val="110000"/>
              </a:lnSpc>
              <a:buClr>
                <a:srgbClr val="0984AF"/>
              </a:buClr>
              <a:defRPr sz="1800" baseline="0">
                <a:solidFill>
                  <a:schemeClr val="accent4"/>
                </a:solidFill>
                <a:latin typeface="Palatino Linotype" panose="02040502050505030304" pitchFamily="18" charset="0"/>
              </a:defRPr>
            </a:lvl5pPr>
          </a:lstStyle>
          <a:p>
            <a:pPr lvl="0"/>
            <a:r>
              <a:rPr lang="en-US" dirty="0"/>
              <a:t>Bullet 1</a:t>
            </a:r>
          </a:p>
          <a:p>
            <a:pPr lvl="1"/>
            <a:r>
              <a:rPr lang="en-US" dirty="0"/>
              <a:t> Indent 1</a:t>
            </a:r>
          </a:p>
          <a:p>
            <a:pPr lvl="2"/>
            <a:r>
              <a:rPr lang="en-US" dirty="0"/>
              <a:t>Indent 2</a:t>
            </a:r>
          </a:p>
          <a:p>
            <a:pPr lvl="4"/>
            <a:r>
              <a:rPr lang="en-US" dirty="0"/>
              <a:t>Bullet 2</a:t>
            </a:r>
          </a:p>
          <a:p>
            <a:pPr lvl="4"/>
            <a:r>
              <a:rPr lang="en-US" dirty="0"/>
              <a:t>Bullet 3</a:t>
            </a:r>
          </a:p>
          <a:p>
            <a:pPr lvl="4"/>
            <a:r>
              <a:rPr lang="en-US" dirty="0"/>
              <a:t>Bullet 4</a:t>
            </a:r>
          </a:p>
        </p:txBody>
      </p:sp>
      <p:sp>
        <p:nvSpPr>
          <p:cNvPr id="7"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332775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with Bullets- 2 Column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Bullets- 2 Columns</a:t>
            </a:r>
          </a:p>
        </p:txBody>
      </p:sp>
      <p:sp>
        <p:nvSpPr>
          <p:cNvPr id="5" name="Text Placeholder 4"/>
          <p:cNvSpPr>
            <a:spLocks noGrp="1"/>
          </p:cNvSpPr>
          <p:nvPr>
            <p:ph type="body" sz="quarter" idx="13" hasCustomPrompt="1"/>
          </p:nvPr>
        </p:nvSpPr>
        <p:spPr>
          <a:xfrm>
            <a:off x="628650" y="1478805"/>
            <a:ext cx="3822326" cy="3308347"/>
          </a:xfrm>
          <a:prstGeom prst="rect">
            <a:avLst/>
          </a:prstGeom>
        </p:spPr>
        <p:txBody>
          <a:bodyPr/>
          <a:lstStyle>
            <a:lvl1pPr>
              <a:buClr>
                <a:srgbClr val="0984AF"/>
              </a:buClr>
              <a:defRPr sz="1800" baseline="0">
                <a:latin typeface="Palatino Linotype" panose="02040502050505030304" pitchFamily="18" charset="0"/>
              </a:defRPr>
            </a:lvl1pPr>
            <a:lvl2pPr marL="685800" indent="-228600">
              <a:buClr>
                <a:srgbClr val="0984AF"/>
              </a:buClr>
              <a:buFont typeface="Wingdings" panose="05000000000000000000" pitchFamily="2" charset="2"/>
              <a:buChar char="Ø"/>
              <a:defRPr sz="2400">
                <a:latin typeface="Palatino Linotype" panose="02040502050505030304" pitchFamily="18" charset="0"/>
              </a:defRPr>
            </a:lvl2pPr>
            <a:lvl3pPr marL="1143000" indent="-228600">
              <a:buClr>
                <a:srgbClr val="0984AF"/>
              </a:buClr>
              <a:buFont typeface="Calibri" panose="020F0502020204030204" pitchFamily="34" charset="0"/>
              <a:buChar char="⁻"/>
              <a:defRPr sz="2400">
                <a:latin typeface="Palatino Linotype" panose="02040502050505030304" pitchFamily="18" charset="0"/>
              </a:defRPr>
            </a:lvl3pPr>
            <a:lvl4pPr marL="1371600" indent="0">
              <a:buNone/>
              <a:defRPr sz="2400">
                <a:latin typeface="Palatino Linotype" panose="02040502050505030304" pitchFamily="18" charset="0"/>
              </a:defRPr>
            </a:lvl4pPr>
            <a:lvl5pPr marL="0" indent="228600">
              <a:buClr>
                <a:srgbClr val="0984AF"/>
              </a:buClr>
              <a:defRPr sz="2400" baseline="0">
                <a:latin typeface="Palatino Linotype" panose="02040502050505030304" pitchFamily="18" charset="0"/>
              </a:defRPr>
            </a:lvl5pPr>
          </a:lstStyle>
          <a:p>
            <a:pPr lvl="0"/>
            <a:r>
              <a:rPr lang="en-US" dirty="0"/>
              <a:t>Bullet 1</a:t>
            </a:r>
          </a:p>
          <a:p>
            <a:pPr lvl="0"/>
            <a:r>
              <a:rPr lang="en-US" dirty="0"/>
              <a:t>Bullet 2</a:t>
            </a:r>
          </a:p>
          <a:p>
            <a:pPr lvl="0"/>
            <a:r>
              <a:rPr lang="en-US" dirty="0"/>
              <a:t>Bullet 3</a:t>
            </a:r>
          </a:p>
          <a:p>
            <a:pPr lvl="0"/>
            <a:r>
              <a:rPr lang="en-US" dirty="0"/>
              <a:t>Bullet 4</a:t>
            </a:r>
          </a:p>
        </p:txBody>
      </p:sp>
      <p:sp>
        <p:nvSpPr>
          <p:cNvPr id="4" name="Text Placeholder 3"/>
          <p:cNvSpPr>
            <a:spLocks noGrp="1"/>
          </p:cNvSpPr>
          <p:nvPr>
            <p:ph type="body" sz="quarter" idx="14" hasCustomPrompt="1"/>
          </p:nvPr>
        </p:nvSpPr>
        <p:spPr>
          <a:xfrm>
            <a:off x="4693024" y="1478805"/>
            <a:ext cx="3822326" cy="3309095"/>
          </a:xfrm>
          <a:prstGeom prst="rect">
            <a:avLst/>
          </a:prstGeom>
        </p:spPr>
        <p:txBody>
          <a:bodyPr/>
          <a:lstStyle>
            <a:lvl1pPr marL="342900" indent="-342900" algn="l">
              <a:buClr>
                <a:srgbClr val="0984AF"/>
              </a:buClr>
              <a:buFont typeface="Arial" panose="020B0604020202020204" pitchFamily="34" charset="0"/>
              <a:buChar char="•"/>
              <a:defRPr sz="1800" baseline="0">
                <a:latin typeface="Palatino Linotype" panose="02040502050505030304" pitchFamily="18" charset="0"/>
              </a:defRPr>
            </a:lvl1pPr>
            <a:lvl2pPr marL="457200" indent="0" algn="l">
              <a:buFont typeface="Arial" panose="020B0604020202020204" pitchFamily="34" charset="0"/>
              <a:buNone/>
              <a:defRPr sz="2400">
                <a:latin typeface="Palatino Linotype" panose="02040502050505030304" pitchFamily="18" charset="0"/>
              </a:defRPr>
            </a:lvl2pPr>
            <a:lvl3pPr marL="914400" indent="0" algn="l">
              <a:buFont typeface="Arial" panose="020B0604020202020204" pitchFamily="34" charset="0"/>
              <a:buNone/>
              <a:defRPr sz="2400">
                <a:latin typeface="Palatino Linotype" panose="02040502050505030304" pitchFamily="18" charset="0"/>
              </a:defRPr>
            </a:lvl3pPr>
            <a:lvl4pPr marL="1371600" indent="0" algn="l">
              <a:buFont typeface="Arial" panose="020B0604020202020204" pitchFamily="34" charset="0"/>
              <a:buNone/>
              <a:defRPr sz="2400">
                <a:latin typeface="Palatino Linotype" panose="02040502050505030304" pitchFamily="18" charset="0"/>
              </a:defRPr>
            </a:lvl4pPr>
            <a:lvl5pPr marL="1828800" indent="0" algn="l">
              <a:buFont typeface="Arial" panose="020B0604020202020204" pitchFamily="34" charset="0"/>
              <a:buNone/>
              <a:defRPr sz="2400">
                <a:latin typeface="Palatino Linotype" panose="02040502050505030304" pitchFamily="18" charset="0"/>
              </a:defRPr>
            </a:lvl5pPr>
          </a:lstStyle>
          <a:p>
            <a:pPr lvl="0"/>
            <a:r>
              <a:rPr lang="en-US" dirty="0"/>
              <a:t>Bullet 1</a:t>
            </a:r>
          </a:p>
          <a:p>
            <a:pPr lvl="0"/>
            <a:r>
              <a:rPr lang="en-US" dirty="0"/>
              <a:t>Bullet 2</a:t>
            </a:r>
          </a:p>
          <a:p>
            <a:pPr lvl="0"/>
            <a:r>
              <a:rPr lang="en-US" dirty="0"/>
              <a:t>Bullet 3</a:t>
            </a:r>
          </a:p>
          <a:p>
            <a:pPr lvl="0"/>
            <a:r>
              <a:rPr lang="en-US" dirty="0"/>
              <a:t>Bullet 4</a:t>
            </a:r>
          </a:p>
        </p:txBody>
      </p:sp>
      <p:sp>
        <p:nvSpPr>
          <p:cNvPr id="7"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892462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Slide with Text &amp; Image">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0238" y="351183"/>
            <a:ext cx="4224150" cy="968188"/>
          </a:xfrm>
          <a:prstGeom prst="rect">
            <a:avLst/>
          </a:prstGeom>
        </p:spPr>
        <p:txBody>
          <a:bodyPr anchor="t" anchorCtr="0">
            <a:noAutofit/>
          </a:bodyPr>
          <a:lstStyle>
            <a:lvl1pPr>
              <a:defRPr sz="3600" b="0">
                <a:solidFill>
                  <a:schemeClr val="accent3"/>
                </a:solidFill>
                <a:latin typeface="+mj-lt"/>
              </a:defRPr>
            </a:lvl1pPr>
          </a:lstStyle>
          <a:p>
            <a:r>
              <a:rPr lang="en-US" dirty="0"/>
              <a:t>Slide with Text and Image</a:t>
            </a:r>
          </a:p>
        </p:txBody>
      </p:sp>
      <p:sp>
        <p:nvSpPr>
          <p:cNvPr id="3" name="Picture Placeholder 2"/>
          <p:cNvSpPr>
            <a:spLocks noGrp="1"/>
          </p:cNvSpPr>
          <p:nvPr>
            <p:ph type="pic" idx="1"/>
          </p:nvPr>
        </p:nvSpPr>
        <p:spPr>
          <a:xfrm>
            <a:off x="5252850" y="-1"/>
            <a:ext cx="3891150" cy="608996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hasCustomPrompt="1"/>
          </p:nvPr>
        </p:nvSpPr>
        <p:spPr>
          <a:xfrm>
            <a:off x="630238" y="1627094"/>
            <a:ext cx="4224150" cy="4061012"/>
          </a:xfrm>
          <a:prstGeom prst="rect">
            <a:avLst/>
          </a:prstGeom>
        </p:spPr>
        <p:txBody>
          <a:bodyPr/>
          <a:lstStyle>
            <a:lvl1pPr marL="0" indent="0" algn="l">
              <a:lnSpc>
                <a:spcPct val="110000"/>
              </a:lnSpc>
              <a:buNone/>
              <a:defRPr lang="en-US" sz="1800">
                <a:effectLst/>
                <a:latin typeface="Palatino Linotype" panose="0204050205050503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etend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mio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adoldsed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malanaliqua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evenema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teveniam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manadullamco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aute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irure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dolor in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reprehenderit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voluptate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esse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cillum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eu</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fugiat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nulla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pariatur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Le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Excepteur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sint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occaecat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cupidatat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asproident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culpa qui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polotofficia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deserunt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mollit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id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laborum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4055230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with Text &amp; 2 Images">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0238" y="457200"/>
            <a:ext cx="4224150" cy="968188"/>
          </a:xfrm>
          <a:prstGeom prst="rect">
            <a:avLst/>
          </a:prstGeom>
        </p:spPr>
        <p:txBody>
          <a:bodyPr anchor="t" anchorCtr="0">
            <a:noAutofit/>
          </a:bodyPr>
          <a:lstStyle>
            <a:lvl1pPr>
              <a:defRPr sz="3600" b="0">
                <a:solidFill>
                  <a:schemeClr val="accent3"/>
                </a:solidFill>
                <a:latin typeface="+mj-lt"/>
              </a:defRPr>
            </a:lvl1pPr>
          </a:lstStyle>
          <a:p>
            <a:r>
              <a:rPr lang="en-US" dirty="0"/>
              <a:t>Slide with Text and Image</a:t>
            </a:r>
          </a:p>
        </p:txBody>
      </p:sp>
      <p:sp>
        <p:nvSpPr>
          <p:cNvPr id="3" name="Picture Placeholder 2"/>
          <p:cNvSpPr>
            <a:spLocks noGrp="1"/>
          </p:cNvSpPr>
          <p:nvPr>
            <p:ph type="pic" idx="1"/>
          </p:nvPr>
        </p:nvSpPr>
        <p:spPr>
          <a:xfrm>
            <a:off x="5252662" y="457200"/>
            <a:ext cx="3891150" cy="244736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hasCustomPrompt="1"/>
          </p:nvPr>
        </p:nvSpPr>
        <p:spPr>
          <a:xfrm>
            <a:off x="630238" y="1627094"/>
            <a:ext cx="4224150" cy="4061012"/>
          </a:xfrm>
          <a:prstGeom prst="rect">
            <a:avLst/>
          </a:prstGeom>
        </p:spPr>
        <p:txBody>
          <a:bodyPr/>
          <a:lstStyle>
            <a:lvl1pPr marL="0" indent="0" algn="just">
              <a:lnSpc>
                <a:spcPct val="110000"/>
              </a:lnSpc>
              <a:buNone/>
              <a:defRPr lang="en-US" sz="1800">
                <a:effectLst/>
                <a:latin typeface="Palatino Linotype" panose="0204050205050503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etend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mio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adoldsed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malanaliqua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evenema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teveniam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manadullamco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Duis</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aute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irure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dolor in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reprehenderit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voluptate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esse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cillum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eu</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fugiat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nulla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pariatur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Le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Excepteur</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sint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occaecat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cupidatat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non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asproident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in culpa qui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polotofficia</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deserunt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mollit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anim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id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est</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18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laborum</a:t>
            </a:r>
            <a:r>
              <a:rPr lang="en-US" sz="18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Picture Placeholder 5"/>
          <p:cNvSpPr>
            <a:spLocks noGrp="1"/>
          </p:cNvSpPr>
          <p:nvPr>
            <p:ph type="pic" sz="quarter" idx="13"/>
          </p:nvPr>
        </p:nvSpPr>
        <p:spPr>
          <a:xfrm>
            <a:off x="5252850" y="3217817"/>
            <a:ext cx="3890962" cy="2420937"/>
          </a:xfrm>
          <a:prstGeom prst="rect">
            <a:avLst/>
          </a:prstGeom>
        </p:spPr>
        <p:txBody>
          <a:bodyPr/>
          <a:lstStyle/>
          <a:p>
            <a:endParaRPr lang="en-US"/>
          </a:p>
        </p:txBody>
      </p:sp>
      <p:sp>
        <p:nvSpPr>
          <p:cNvPr id="10"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301575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with Diagram and 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Diagram and Text</a:t>
            </a:r>
          </a:p>
        </p:txBody>
      </p:sp>
      <p:sp>
        <p:nvSpPr>
          <p:cNvPr id="3" name="Subtitle 2"/>
          <p:cNvSpPr>
            <a:spLocks noGrp="1"/>
          </p:cNvSpPr>
          <p:nvPr>
            <p:ph type="subTitle" idx="1" hasCustomPrompt="1"/>
          </p:nvPr>
        </p:nvSpPr>
        <p:spPr>
          <a:xfrm>
            <a:off x="628650" y="1463955"/>
            <a:ext cx="4037479"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8" name="Table Placeholder 7"/>
          <p:cNvSpPr>
            <a:spLocks noGrp="1"/>
          </p:cNvSpPr>
          <p:nvPr>
            <p:ph type="tbl" sz="quarter" idx="13" hasCustomPrompt="1"/>
          </p:nvPr>
        </p:nvSpPr>
        <p:spPr>
          <a:xfrm>
            <a:off x="4908550" y="1463675"/>
            <a:ext cx="3606800" cy="4089400"/>
          </a:xfrm>
          <a:prstGeom prst="rect">
            <a:avLst/>
          </a:prstGeom>
        </p:spPr>
        <p:txBody>
          <a:bodyPr/>
          <a:lstStyle>
            <a:lvl1pPr>
              <a:defRPr/>
            </a:lvl1pPr>
          </a:lstStyle>
          <a:p>
            <a:r>
              <a:rPr lang="en-US" dirty="0"/>
              <a:t>Diagram</a:t>
            </a:r>
          </a:p>
        </p:txBody>
      </p:sp>
      <p:sp>
        <p:nvSpPr>
          <p:cNvPr id="9"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034009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Slide with Text and Icon">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dirty="0"/>
              <a:t>Slide with Text and Icon </a:t>
            </a:r>
          </a:p>
        </p:txBody>
      </p:sp>
      <p:sp>
        <p:nvSpPr>
          <p:cNvPr id="3" name="Subtitle 2"/>
          <p:cNvSpPr>
            <a:spLocks noGrp="1"/>
          </p:cNvSpPr>
          <p:nvPr>
            <p:ph type="subTitle" idx="1" hasCustomPrompt="1"/>
          </p:nvPr>
        </p:nvSpPr>
        <p:spPr>
          <a:xfrm>
            <a:off x="628650" y="1463955"/>
            <a:ext cx="6858000"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Lorem ipsum dolor sit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p>
          <a:p>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enim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ad minim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veniam</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quis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nostrud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exercitation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ullamco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laboris</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nisi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aliquip</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ex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commodo</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consequat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Lorem ipsum dolor sit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amet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consectetur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adipiscing</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elit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sed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do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eiusmod</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tempor</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incididunt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ut</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labore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et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dolore</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 magna </a:t>
            </a:r>
            <a:r>
              <a:rPr lang="en-US" sz="2400" dirty="0" err="1">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aliqua</a:t>
            </a:r>
            <a:r>
              <a:rPr lang="en-US" sz="2400" dirty="0">
                <a:solidFill>
                  <a:srgbClr val="000000"/>
                </a:solidFill>
                <a:effectLst/>
                <a:latin typeface="Palatino Linotype" panose="02040502050505030304" pitchFamily="18" charset="0"/>
                <a:ea typeface="Calibri" panose="020F0502020204030204" pitchFamily="34" charset="0"/>
                <a:cs typeface="Arial" panose="020B0604020202020204" pitchFamily="34" charset="0"/>
              </a:rPr>
              <a:t>.</a:t>
            </a:r>
            <a:endParaRPr lang="en-US" dirty="0"/>
          </a:p>
          <a:p>
            <a:endParaRPr lang="en-US" dirty="0"/>
          </a:p>
        </p:txBody>
      </p:sp>
      <p:sp>
        <p:nvSpPr>
          <p:cNvPr id="7"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985713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with Graph">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8650" y="484094"/>
            <a:ext cx="8143460" cy="591670"/>
          </a:xfrm>
          <a:prstGeom prst="rect">
            <a:avLst/>
          </a:prstGeom>
        </p:spPr>
        <p:txBody>
          <a:bodyPr anchor="b"/>
          <a:lstStyle>
            <a:lvl1pPr algn="l">
              <a:defRPr sz="3600" b="0" baseline="0">
                <a:solidFill>
                  <a:schemeClr val="accent3"/>
                </a:solidFill>
                <a:latin typeface="+mj-lt"/>
              </a:defRPr>
            </a:lvl1pPr>
          </a:lstStyle>
          <a:p>
            <a:r>
              <a:rPr lang="en-US" dirty="0"/>
              <a:t>Slide with Graph</a:t>
            </a:r>
          </a:p>
        </p:txBody>
      </p:sp>
      <p:sp>
        <p:nvSpPr>
          <p:cNvPr id="3" name="Subtitle 2"/>
          <p:cNvSpPr>
            <a:spLocks noGrp="1"/>
          </p:cNvSpPr>
          <p:nvPr>
            <p:ph type="subTitle" idx="1" hasCustomPrompt="1"/>
          </p:nvPr>
        </p:nvSpPr>
        <p:spPr>
          <a:xfrm>
            <a:off x="6638925" y="1861521"/>
            <a:ext cx="2142468" cy="2505528"/>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400" baseline="0" smtClean="0">
                <a:solidFill>
                  <a:schemeClr val="bg2">
                    <a:lumMod val="10000"/>
                  </a:schemeClr>
                </a:solidFill>
                <a:effectLst/>
                <a:latin typeface="Palatino Linotype" panose="0204050205050503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latin typeface="Palatino Linotype" panose="02040502050505030304" pitchFamily="18" charset="0"/>
              </a:rPr>
              <a:t>Am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t>
            </a:r>
            <a:r>
              <a:rPr lang="en-US" dirty="0" err="1">
                <a:latin typeface="Palatino Linotype" panose="02040502050505030304" pitchFamily="18" charset="0"/>
              </a:rPr>
              <a:t>amAm</a:t>
            </a:r>
            <a:r>
              <a:rPr lang="en-US" dirty="0">
                <a:latin typeface="Palatino Linotype" panose="02040502050505030304" pitchFamily="18" charset="0"/>
              </a:rPr>
              <a:t>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am</a:t>
            </a:r>
            <a:endParaRPr lang="en-US" dirty="0"/>
          </a:p>
          <a:p>
            <a:r>
              <a:rPr lang="en-US" dirty="0">
                <a:latin typeface="Palatino Linotype" panose="02040502050505030304" pitchFamily="18" charset="0"/>
              </a:rPr>
              <a:t>Am </a:t>
            </a:r>
            <a:r>
              <a:rPr lang="en-US" dirty="0" err="1">
                <a:latin typeface="Palatino Linotype" panose="02040502050505030304" pitchFamily="18" charset="0"/>
              </a:rPr>
              <a:t>fugitas</a:t>
            </a:r>
            <a:r>
              <a:rPr lang="en-US" dirty="0">
                <a:latin typeface="Palatino Linotype" panose="02040502050505030304" pitchFamily="18" charset="0"/>
              </a:rPr>
              <a:t> min </a:t>
            </a:r>
            <a:r>
              <a:rPr lang="en-US" dirty="0" err="1">
                <a:latin typeface="Palatino Linotype" panose="02040502050505030304" pitchFamily="18" charset="0"/>
              </a:rPr>
              <a:t>exfo</a:t>
            </a:r>
            <a:r>
              <a:rPr lang="en-US" dirty="0">
                <a:latin typeface="Palatino Linotype" panose="02040502050505030304" pitchFamily="18" charset="0"/>
              </a:rPr>
              <a:t> </a:t>
            </a:r>
            <a:r>
              <a:rPr lang="en-US" dirty="0" err="1">
                <a:latin typeface="Palatino Linotype" panose="02040502050505030304" pitchFamily="18" charset="0"/>
              </a:rPr>
              <a:t>esequa</a:t>
            </a:r>
            <a:r>
              <a:rPr lang="en-US" dirty="0">
                <a:latin typeface="Palatino Linotype" panose="02040502050505030304" pitchFamily="18" charset="0"/>
              </a:rPr>
              <a:t> Omnia, </a:t>
            </a:r>
            <a:r>
              <a:rPr lang="en-US" dirty="0" err="1">
                <a:latin typeface="Palatino Linotype" panose="02040502050505030304" pitchFamily="18" charset="0"/>
              </a:rPr>
              <a:t>ey</a:t>
            </a:r>
            <a:r>
              <a:rPr lang="en-US" dirty="0">
                <a:latin typeface="Palatino Linotype" panose="02040502050505030304" pitchFamily="18" charset="0"/>
              </a:rPr>
              <a:t> long </a:t>
            </a:r>
            <a:r>
              <a:rPr lang="en-US" dirty="0" err="1">
                <a:latin typeface="Palatino Linotype" panose="02040502050505030304" pitchFamily="18" charset="0"/>
              </a:rPr>
              <a:t>simunant</a:t>
            </a:r>
            <a:r>
              <a:rPr lang="en-US" dirty="0">
                <a:latin typeface="Palatino Linotype" panose="02040502050505030304" pitchFamily="18" charset="0"/>
              </a:rPr>
              <a:t> </a:t>
            </a:r>
            <a:r>
              <a:rPr lang="en-US" dirty="0" err="1">
                <a:latin typeface="Palatino Linotype" panose="02040502050505030304" pitchFamily="18" charset="0"/>
              </a:rPr>
              <a:t>ectempos</a:t>
            </a:r>
            <a:r>
              <a:rPr lang="en-US" dirty="0">
                <a:latin typeface="Palatino Linotype" panose="02040502050505030304" pitchFamily="18" charset="0"/>
              </a:rPr>
              <a:t> am</a:t>
            </a:r>
            <a:endParaRPr lang="en-US" dirty="0"/>
          </a:p>
          <a:p>
            <a:endParaRPr lang="en-US" dirty="0"/>
          </a:p>
        </p:txBody>
      </p:sp>
      <p:graphicFrame>
        <p:nvGraphicFramePr>
          <p:cNvPr id="14" name="Chart 13"/>
          <p:cNvGraphicFramePr/>
          <p:nvPr userDrawn="1">
            <p:extLst>
              <p:ext uri="{D42A27DB-BD31-4B8C-83A1-F6EECF244321}">
                <p14:modId xmlns:p14="http://schemas.microsoft.com/office/powerpoint/2010/main" val="3933697324"/>
              </p:ext>
            </p:extLst>
          </p:nvPr>
        </p:nvGraphicFramePr>
        <p:xfrm>
          <a:off x="628651" y="1680670"/>
          <a:ext cx="6076950" cy="3686460"/>
        </p:xfrm>
        <a:graphic>
          <a:graphicData uri="http://schemas.openxmlformats.org/drawingml/2006/chart">
            <c:chart xmlns:c="http://schemas.openxmlformats.org/drawingml/2006/chart" xmlns:r="http://schemas.openxmlformats.org/officeDocument/2006/relationships" r:id="rId2"/>
          </a:graphicData>
        </a:graphic>
      </p:graphicFrame>
      <p:sp>
        <p:nvSpPr>
          <p:cNvPr id="8"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730409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cknowledgments Slide">
    <p:bg>
      <p:bgPr>
        <a:solidFill>
          <a:schemeClr val="bg1"/>
        </a:solidFill>
        <a:effectLst/>
      </p:bgPr>
    </p:bg>
    <p:spTree>
      <p:nvGrpSpPr>
        <p:cNvPr id="1" name=""/>
        <p:cNvGrpSpPr/>
        <p:nvPr/>
      </p:nvGrpSpPr>
      <p:grpSpPr>
        <a:xfrm>
          <a:off x="0" y="0"/>
          <a:ext cx="0" cy="0"/>
          <a:chOff x="0" y="0"/>
          <a:chExt cx="0" cy="0"/>
        </a:xfrm>
      </p:grpSpPr>
      <p:pic>
        <p:nvPicPr>
          <p:cNvPr id="1026" name="Picture 112"/>
          <p:cNvPicPr>
            <a:picLocks noChangeAspect="1" noChangeArrowheads="1"/>
          </p:cNvPicPr>
          <p:nvPr userDrawn="1"/>
        </p:nvPicPr>
        <p:blipFill>
          <a:blip r:embed="rId2">
            <a:extLst>
              <a:ext uri="{28A0092B-C50C-407E-A947-70E740481C1C}">
                <a14:useLocalDpi xmlns:a14="http://schemas.microsoft.com/office/drawing/2010/main" val="0"/>
              </a:ext>
            </a:extLst>
          </a:blip>
          <a:srcRect r="77617"/>
          <a:stretch>
            <a:fillRect/>
          </a:stretch>
        </p:blipFill>
        <p:spPr bwMode="auto">
          <a:xfrm>
            <a:off x="3695747" y="5157001"/>
            <a:ext cx="1400816" cy="1280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p:cNvSpPr txBox="1">
            <a:spLocks/>
          </p:cNvSpPr>
          <p:nvPr userDrawn="1"/>
        </p:nvSpPr>
        <p:spPr>
          <a:xfrm>
            <a:off x="616063" y="545670"/>
            <a:ext cx="6858000" cy="591670"/>
          </a:xfrm>
          <a:prstGeom prst="rect">
            <a:avLst/>
          </a:prstGeom>
        </p:spPr>
        <p:txBody>
          <a:bodyPr anchor="b"/>
          <a:lstStyle>
            <a:lvl1pPr algn="l" defTabSz="914400" rtl="0" eaLnBrk="1" latinLnBrk="0" hangingPunct="1">
              <a:lnSpc>
                <a:spcPct val="90000"/>
              </a:lnSpc>
              <a:spcBef>
                <a:spcPct val="0"/>
              </a:spcBef>
              <a:buNone/>
              <a:defRPr sz="3600" b="1" kern="1200" baseline="0">
                <a:solidFill>
                  <a:srgbClr val="0984AF"/>
                </a:solidFill>
                <a:latin typeface="News Gothic" panose="02000503040000020004" pitchFamily="2" charset="0"/>
                <a:ea typeface="+mj-ea"/>
                <a:cs typeface="+mj-cs"/>
              </a:defRPr>
            </a:lvl1pPr>
          </a:lstStyle>
          <a:p>
            <a:r>
              <a:rPr lang="en-US" b="0" dirty="0">
                <a:solidFill>
                  <a:schemeClr val="accent3"/>
                </a:solidFill>
                <a:latin typeface="+mj-lt"/>
              </a:rPr>
              <a:t>Acknowledgments</a:t>
            </a:r>
          </a:p>
        </p:txBody>
      </p:sp>
      <p:sp>
        <p:nvSpPr>
          <p:cNvPr id="2" name="Rectangle 1"/>
          <p:cNvSpPr/>
          <p:nvPr userDrawn="1"/>
        </p:nvSpPr>
        <p:spPr>
          <a:xfrm>
            <a:off x="690312" y="1432900"/>
            <a:ext cx="6159208" cy="634020"/>
          </a:xfrm>
          <a:prstGeom prst="rect">
            <a:avLst/>
          </a:prstGeom>
        </p:spPr>
        <p:txBody>
          <a:bodyPr wrap="square">
            <a:spAutoFit/>
          </a:body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sz="1600" baseline="0" dirty="0">
                <a:solidFill>
                  <a:schemeClr val="tx2"/>
                </a:solidFill>
                <a:latin typeface="Palatino Linotype" panose="02040502050505030304" pitchFamily="18" charset="0"/>
                <a:ea typeface="Calibri" panose="020F0502020204030204" pitchFamily="34" charset="0"/>
                <a:cs typeface="Times New Roman" panose="02020603050405020304" pitchFamily="18" charset="0"/>
              </a:rPr>
              <a:t>Based on a presentation by </a:t>
            </a:r>
            <a:r>
              <a:rPr lang="en-US" sz="1600" baseline="0" dirty="0" err="1">
                <a:solidFill>
                  <a:schemeClr val="tx2"/>
                </a:solidFill>
                <a:latin typeface="Palatino Linotype" panose="02040502050505030304" pitchFamily="18" charset="0"/>
                <a:ea typeface="Calibri" panose="020F0502020204030204" pitchFamily="34" charset="0"/>
                <a:cs typeface="Times New Roman" panose="02020603050405020304" pitchFamily="18" charset="0"/>
              </a:rPr>
              <a:t>Sjoerd</a:t>
            </a:r>
            <a:r>
              <a:rPr lang="en-US" sz="1600" baseline="0" dirty="0">
                <a:solidFill>
                  <a:schemeClr val="tx2"/>
                </a:solidFill>
                <a:latin typeface="Palatino Linotype" panose="02040502050505030304" pitchFamily="18" charset="0"/>
                <a:ea typeface="Calibri" panose="020F0502020204030204" pitchFamily="34" charset="0"/>
                <a:cs typeface="Times New Roman" panose="02020603050405020304" pitchFamily="18" charset="0"/>
              </a:rPr>
              <a:t> </a:t>
            </a:r>
            <a:r>
              <a:rPr lang="en-US" sz="1600" baseline="0" dirty="0" err="1">
                <a:solidFill>
                  <a:schemeClr val="tx2"/>
                </a:solidFill>
                <a:latin typeface="Palatino Linotype" panose="02040502050505030304" pitchFamily="18" charset="0"/>
                <a:ea typeface="Calibri" panose="020F0502020204030204" pitchFamily="34" charset="0"/>
                <a:cs typeface="Times New Roman" panose="02020603050405020304" pitchFamily="18" charset="0"/>
              </a:rPr>
              <a:t>Schenau</a:t>
            </a:r>
            <a:r>
              <a:rPr lang="en-US" sz="1600" baseline="0" dirty="0">
                <a:solidFill>
                  <a:schemeClr val="tx2"/>
                </a:solidFill>
                <a:latin typeface="Palatino Linotype" panose="02040502050505030304" pitchFamily="18" charset="0"/>
                <a:ea typeface="Calibri" panose="020F0502020204030204" pitchFamily="34" charset="0"/>
                <a:cs typeface="Times New Roman" panose="02020603050405020304" pitchFamily="18" charset="0"/>
              </a:rPr>
              <a:t>, Statistics Netherlands and Eurostat course on Environmental Taxes</a:t>
            </a:r>
          </a:p>
        </p:txBody>
      </p:sp>
    </p:spTree>
    <p:extLst>
      <p:ext uri="{BB962C8B-B14F-4D97-AF65-F5344CB8AC3E}">
        <p14:creationId xmlns:p14="http://schemas.microsoft.com/office/powerpoint/2010/main" val="17963207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 You Slide">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10" name="Title 1"/>
          <p:cNvSpPr txBox="1">
            <a:spLocks/>
          </p:cNvSpPr>
          <p:nvPr userDrawn="1"/>
        </p:nvSpPr>
        <p:spPr>
          <a:xfrm>
            <a:off x="641901" y="3203108"/>
            <a:ext cx="6858000" cy="591670"/>
          </a:xfrm>
          <a:prstGeom prst="rect">
            <a:avLst/>
          </a:prstGeom>
        </p:spPr>
        <p:txBody>
          <a:bodyPr anchor="b"/>
          <a:lstStyle>
            <a:lvl1pPr algn="l" defTabSz="914400" rtl="0" eaLnBrk="1" latinLnBrk="0" hangingPunct="1">
              <a:lnSpc>
                <a:spcPct val="90000"/>
              </a:lnSpc>
              <a:spcBef>
                <a:spcPct val="0"/>
              </a:spcBef>
              <a:buNone/>
              <a:defRPr sz="3600" b="1" kern="1200" baseline="0">
                <a:solidFill>
                  <a:srgbClr val="0984AF"/>
                </a:solidFill>
                <a:latin typeface="News Gothic" panose="02000503040000020004" pitchFamily="2" charset="0"/>
                <a:ea typeface="+mj-ea"/>
                <a:cs typeface="+mj-cs"/>
              </a:defRPr>
            </a:lvl1pPr>
          </a:lstStyle>
          <a:p>
            <a:r>
              <a:rPr lang="en-US" b="0" dirty="0">
                <a:latin typeface="Franklin Gothic Medium"/>
              </a:rPr>
              <a:t>THANK YOU</a:t>
            </a:r>
          </a:p>
        </p:txBody>
      </p:sp>
      <p:sp>
        <p:nvSpPr>
          <p:cNvPr id="11" name="Subtitle 2"/>
          <p:cNvSpPr txBox="1">
            <a:spLocks/>
          </p:cNvSpPr>
          <p:nvPr userDrawn="1"/>
        </p:nvSpPr>
        <p:spPr>
          <a:xfrm>
            <a:off x="641901" y="3756294"/>
            <a:ext cx="6858000" cy="417854"/>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lang="en-US" sz="2400" kern="1200" baseline="0" smtClean="0">
                <a:solidFill>
                  <a:schemeClr val="tx1"/>
                </a:solidFill>
                <a:effectLst/>
                <a:latin typeface="Palatino Linotype" panose="0204050205050503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err="1"/>
              <a:t>seea@un.org</a:t>
            </a:r>
            <a:endParaRPr lang="en-US" sz="1800" dirty="0"/>
          </a:p>
        </p:txBody>
      </p:sp>
    </p:spTree>
    <p:extLst>
      <p:ext uri="{BB962C8B-B14F-4D97-AF65-F5344CB8AC3E}">
        <p14:creationId xmlns:p14="http://schemas.microsoft.com/office/powerpoint/2010/main" val="26754002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5.jpg"/><Relationship Id="rId4" Type="http://schemas.openxmlformats.org/officeDocument/2006/relationships/slideLayout" Target="../slideLayouts/slideLayout8.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33494" t="22895" r="16815" b="27596"/>
          <a:stretch/>
        </p:blipFill>
        <p:spPr>
          <a:xfrm>
            <a:off x="4501825" y="1968653"/>
            <a:ext cx="3043004" cy="2342731"/>
          </a:xfrm>
          <a:prstGeom prst="rect">
            <a:avLst/>
          </a:prstGeom>
        </p:spPr>
      </p:pic>
    </p:spTree>
    <p:extLst>
      <p:ext uri="{BB962C8B-B14F-4D97-AF65-F5344CB8AC3E}">
        <p14:creationId xmlns:p14="http://schemas.microsoft.com/office/powerpoint/2010/main" val="2997010607"/>
      </p:ext>
    </p:extLst>
  </p:cSld>
  <p:clrMap bg1="lt1" tx1="dk1" bg2="lt2" tx2="dk2" accent1="accent1" accent2="accent2" accent3="accent3" accent4="accent4" accent5="accent5" accent6="accent6" hlink="hlink" folHlink="folHlink"/>
  <p:sldLayoutIdLst>
    <p:sldLayoutId id="2147483699" r:id="rId1"/>
    <p:sldLayoutId id="214748371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802577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2762336697"/>
      </p:ext>
    </p:extLst>
  </p:cSld>
  <p:clrMap bg1="lt1" tx1="dk1" bg2="lt2" tx2="dk2" accent1="accent1" accent2="accent2" accent3="accent3" accent4="accent4" accent5="accent5" accent6="accent6" hlink="hlink" folHlink="folHlink"/>
  <p:sldLayoutIdLst>
    <p:sldLayoutId id="214748372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alphaModFix amt="99000"/>
            <a:lum/>
          </a:blip>
          <a:srcRect/>
          <a:stretch>
            <a:fillRect/>
          </a:stretch>
        </a:blip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6859585" y="6247795"/>
            <a:ext cx="2057400" cy="365125"/>
          </a:xfrm>
          <a:prstGeom prst="rect">
            <a:avLst/>
          </a:prstGeom>
        </p:spPr>
        <p:txBody>
          <a:bodyPr/>
          <a:lstStyle>
            <a:lvl1pPr algn="r">
              <a:defRPr sz="1200" baseline="0"/>
            </a:lvl1pPr>
          </a:lstStyle>
          <a:p>
            <a:r>
              <a:rPr lang="en-US" dirty="0"/>
              <a:t>Page </a:t>
            </a:r>
            <a:fld id="{C8303BCE-995F-4709-9859-41737DB22DB5}" type="slidenum">
              <a:rPr lang="en-US" smtClean="0"/>
              <a:pPr/>
              <a:t>‹#›</a:t>
            </a:fld>
            <a:endParaRPr lang="en-US" dirty="0"/>
          </a:p>
        </p:txBody>
      </p:sp>
    </p:spTree>
    <p:extLst>
      <p:ext uri="{BB962C8B-B14F-4D97-AF65-F5344CB8AC3E}">
        <p14:creationId xmlns:p14="http://schemas.microsoft.com/office/powerpoint/2010/main" val="1302615787"/>
      </p:ext>
    </p:extLst>
  </p:cSld>
  <p:clrMap bg1="lt1" tx1="dk1" bg2="lt2" tx2="dk2" accent1="accent1" accent2="accent2" accent3="accent3" accent4="accent4" accent5="accent5" accent6="accent6" hlink="hlink" folHlink="folHlink"/>
  <p:sldLayoutIdLst>
    <p:sldLayoutId id="2147483702" r:id="rId1"/>
    <p:sldLayoutId id="2147483706" r:id="rId2"/>
    <p:sldLayoutId id="2147483707" r:id="rId3"/>
    <p:sldLayoutId id="2147483720" r:id="rId4"/>
    <p:sldLayoutId id="2147483721" r:id="rId5"/>
    <p:sldLayoutId id="2147483736" r:id="rId6"/>
    <p:sldLayoutId id="2147483737" r:id="rId7"/>
    <p:sldLayoutId id="2147483738"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3265570"/>
      </p:ext>
    </p:extLst>
  </p:cSld>
  <p:clrMap bg1="lt1" tx1="dk1" bg2="lt2" tx2="dk2" accent1="accent1" accent2="accent2" accent3="accent3" accent4="accent4" accent5="accent5" accent6="accent6" hlink="hlink" folHlink="folHlink"/>
  <p:sldLayoutIdLst>
    <p:sldLayoutId id="2147483739" r:id="rId1"/>
    <p:sldLayoutId id="214748374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7103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9"/>
                                          </p:stCondLst>
                                        </p:cTn>
                                        <p:tgtEl>
                                          <p:spTgt spid="12"/>
                                        </p:tgtEl>
                                        <p:attrNameLst>
                                          <p:attrName>style.visibility</p:attrName>
                                        </p:attrNameLst>
                                      </p:cBhvr>
                                      <p:to>
                                        <p:strVal val="visible"/>
                                      </p:to>
                                    </p:set>
                                  </p:childTnLst>
                                </p:cTn>
                              </p:par>
                            </p:childTnLst>
                          </p:cTn>
                        </p:par>
                        <p:par>
                          <p:cTn id="10" fill="hold">
                            <p:stCondLst>
                              <p:cond delay="510"/>
                            </p:stCondLst>
                            <p:childTnLst>
                              <p:par>
                                <p:cTn id="11" presetID="1" presetClass="entr" presetSubtype="0" fill="hold" nodeType="afterEffect">
                                  <p:stCondLst>
                                    <p:cond delay="50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SEEA-Energy</a:t>
            </a:r>
          </a:p>
        </p:txBody>
      </p:sp>
      <p:sp>
        <p:nvSpPr>
          <p:cNvPr id="3" name="Text Placeholder 2"/>
          <p:cNvSpPr>
            <a:spLocks noGrp="1"/>
          </p:cNvSpPr>
          <p:nvPr>
            <p:ph type="body" sz="quarter" idx="10"/>
          </p:nvPr>
        </p:nvSpPr>
        <p:spPr/>
        <p:txBody>
          <a:bodyPr/>
          <a:lstStyle/>
          <a:p>
            <a:r>
              <a:rPr lang="en-US" dirty="0"/>
              <a:t>An quick introduction</a:t>
            </a:r>
          </a:p>
        </p:txBody>
      </p:sp>
      <p:sp>
        <p:nvSpPr>
          <p:cNvPr id="4" name="Text Placeholder 3"/>
          <p:cNvSpPr>
            <a:spLocks noGrp="1"/>
          </p:cNvSpPr>
          <p:nvPr>
            <p:ph type="body" sz="quarter" idx="11"/>
          </p:nvPr>
        </p:nvSpPr>
        <p:spPr/>
        <p:txBody>
          <a:bodyPr/>
          <a:lstStyle/>
          <a:p>
            <a:r>
              <a:rPr lang="en-US" dirty="0" err="1"/>
              <a:t>Sokol</a:t>
            </a:r>
            <a:r>
              <a:rPr lang="en-US" dirty="0"/>
              <a:t> </a:t>
            </a:r>
            <a:r>
              <a:rPr lang="en-US" dirty="0" err="1"/>
              <a:t>Vako</a:t>
            </a:r>
            <a:endParaRPr lang="en-US" dirty="0"/>
          </a:p>
          <a:p>
            <a:r>
              <a:rPr lang="en-US" dirty="0"/>
              <a:t>United Nations Statistics Division</a:t>
            </a:r>
          </a:p>
        </p:txBody>
      </p:sp>
    </p:spTree>
    <p:extLst>
      <p:ext uri="{BB962C8B-B14F-4D97-AF65-F5344CB8AC3E}">
        <p14:creationId xmlns:p14="http://schemas.microsoft.com/office/powerpoint/2010/main" val="2265205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l-NL" dirty="0"/>
              <a:t>What is SEEA-Energy</a:t>
            </a:r>
            <a:endParaRPr lang="en-US" dirty="0"/>
          </a:p>
        </p:txBody>
      </p:sp>
      <p:sp>
        <p:nvSpPr>
          <p:cNvPr id="3" name="Text Placeholder 2"/>
          <p:cNvSpPr>
            <a:spLocks noGrp="1"/>
          </p:cNvSpPr>
          <p:nvPr>
            <p:ph type="body" sz="quarter" idx="13"/>
          </p:nvPr>
        </p:nvSpPr>
        <p:spPr/>
        <p:txBody>
          <a:bodyPr/>
          <a:lstStyle/>
          <a:p>
            <a:r>
              <a:rPr lang="da-DK" b="1" dirty="0"/>
              <a:t>SEEA Energy </a:t>
            </a:r>
            <a:r>
              <a:rPr lang="da-DK" dirty="0"/>
              <a:t>is a ”subsystem” to SEEA Central Framework, which in details decribes how information for energy flows and stocks and changes of energy resources  should be organised</a:t>
            </a:r>
          </a:p>
          <a:p>
            <a:r>
              <a:rPr lang="da-DK" b="1" dirty="0"/>
              <a:t>Agreed</a:t>
            </a:r>
            <a:r>
              <a:rPr lang="da-DK" dirty="0"/>
              <a:t> concepts, definitions, classifications, tables, and accounts related to energy supply and use and stocks  of energy resources</a:t>
            </a:r>
          </a:p>
          <a:p>
            <a:endParaRPr lang="da-DK" dirty="0"/>
          </a:p>
          <a:p>
            <a:endParaRPr lang="en-US" dirty="0"/>
          </a:p>
        </p:txBody>
      </p:sp>
    </p:spTree>
    <p:extLst>
      <p:ext uri="{BB962C8B-B14F-4D97-AF65-F5344CB8AC3E}">
        <p14:creationId xmlns:p14="http://schemas.microsoft.com/office/powerpoint/2010/main" val="545251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3"/>
            <a:ext cx="6858000" cy="1004465"/>
          </a:xfrm>
        </p:spPr>
        <p:txBody>
          <a:bodyPr/>
          <a:lstStyle/>
          <a:p>
            <a:r>
              <a:rPr lang="da-DK" dirty="0"/>
              <a:t>SEEA Energy includes three main types of information on energy</a:t>
            </a:r>
            <a:endParaRPr lang="en-US" dirty="0"/>
          </a:p>
        </p:txBody>
      </p:sp>
      <p:sp>
        <p:nvSpPr>
          <p:cNvPr id="3" name="Text Placeholder 2"/>
          <p:cNvSpPr>
            <a:spLocks noGrp="1"/>
          </p:cNvSpPr>
          <p:nvPr>
            <p:ph type="body" sz="quarter" idx="13"/>
          </p:nvPr>
        </p:nvSpPr>
        <p:spPr>
          <a:xfrm>
            <a:off x="628650" y="1680823"/>
            <a:ext cx="6858000" cy="1572739"/>
          </a:xfrm>
        </p:spPr>
        <p:txBody>
          <a:bodyPr/>
          <a:lstStyle/>
          <a:p>
            <a:r>
              <a:rPr lang="da-DK" dirty="0"/>
              <a:t>The supply and use of energy (flows)</a:t>
            </a:r>
          </a:p>
          <a:p>
            <a:r>
              <a:rPr lang="da-DK" dirty="0"/>
              <a:t>The stocks of energy and the changes in them</a:t>
            </a:r>
          </a:p>
          <a:p>
            <a:r>
              <a:rPr lang="da-DK" dirty="0"/>
              <a:t>Other economic aspects related to energy</a:t>
            </a:r>
          </a:p>
          <a:p>
            <a:pPr marL="0" indent="0">
              <a:buNone/>
            </a:pPr>
            <a:endParaRPr lang="en-US" dirty="0">
              <a:sym typeface="Wingdings" pitchFamily="2" charset="2"/>
            </a:endParaRPr>
          </a:p>
          <a:p>
            <a:endParaRPr lang="en-US" dirty="0"/>
          </a:p>
        </p:txBody>
      </p:sp>
      <p:pic>
        <p:nvPicPr>
          <p:cNvPr id="4" name="Billede 4" descr="niagara-falls-284543_1280.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846" y="3055032"/>
            <a:ext cx="2340000" cy="1316251"/>
          </a:xfrm>
          <a:prstGeom prst="rect">
            <a:avLst/>
          </a:prstGeom>
        </p:spPr>
      </p:pic>
      <p:pic>
        <p:nvPicPr>
          <p:cNvPr id="5" name="Billede 5" descr="brown-coal-283209_1280.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0723" y="4260211"/>
            <a:ext cx="2168262" cy="1368096"/>
          </a:xfrm>
          <a:prstGeom prst="rect">
            <a:avLst/>
          </a:prstGeom>
        </p:spPr>
      </p:pic>
      <p:pic>
        <p:nvPicPr>
          <p:cNvPr id="6" name="Billede 6" descr="calculation-390319_1280.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69227" y="2011382"/>
            <a:ext cx="2123940" cy="1412089"/>
          </a:xfrm>
          <a:prstGeom prst="rect">
            <a:avLst/>
          </a:prstGeom>
        </p:spPr>
      </p:pic>
    </p:spTree>
    <p:extLst>
      <p:ext uri="{BB962C8B-B14F-4D97-AF65-F5344CB8AC3E}">
        <p14:creationId xmlns:p14="http://schemas.microsoft.com/office/powerpoint/2010/main" val="3115824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7218178" cy="600427"/>
          </a:xfrm>
        </p:spPr>
        <p:txBody>
          <a:bodyPr/>
          <a:lstStyle/>
          <a:p>
            <a:r>
              <a:rPr lang="en-US" dirty="0"/>
              <a:t>Energy as natural inputs</a:t>
            </a:r>
          </a:p>
        </p:txBody>
      </p:sp>
      <p:sp>
        <p:nvSpPr>
          <p:cNvPr id="3" name="Text Placeholder 2"/>
          <p:cNvSpPr>
            <a:spLocks noGrp="1"/>
          </p:cNvSpPr>
          <p:nvPr>
            <p:ph type="body" sz="quarter" idx="13"/>
          </p:nvPr>
        </p:nvSpPr>
        <p:spPr>
          <a:xfrm>
            <a:off x="628650" y="1680823"/>
            <a:ext cx="6858000" cy="1572739"/>
          </a:xfrm>
        </p:spPr>
        <p:txBody>
          <a:bodyPr/>
          <a:lstStyle/>
          <a:p>
            <a:pPr marL="285750" indent="-285750">
              <a:buFont typeface="Arial"/>
              <a:buChar char="•"/>
            </a:pPr>
            <a:r>
              <a:rPr lang="da-DK" b="1" dirty="0">
                <a:solidFill>
                  <a:schemeClr val="tx1"/>
                </a:solidFill>
              </a:rPr>
              <a:t>Natural inputs: </a:t>
            </a:r>
            <a:r>
              <a:rPr lang="da-DK" dirty="0"/>
              <a:t>This is energy resources  i.e. energy as we find it in the environment, and which we may extract or capture</a:t>
            </a:r>
            <a:endParaRPr lang="en-US" dirty="0">
              <a:sym typeface="Wingdings" pitchFamily="2" charset="2"/>
            </a:endParaRPr>
          </a:p>
          <a:p>
            <a:endParaRPr lang="en-US" dirty="0"/>
          </a:p>
        </p:txBody>
      </p:sp>
      <p:pic>
        <p:nvPicPr>
          <p:cNvPr id="4" name="Billede 3"/>
          <p:cNvPicPr>
            <a:picLocks noChangeAspect="1"/>
          </p:cNvPicPr>
          <p:nvPr/>
        </p:nvPicPr>
        <p:blipFill>
          <a:blip r:embed="rId3"/>
          <a:stretch>
            <a:fillRect/>
          </a:stretch>
        </p:blipFill>
        <p:spPr>
          <a:xfrm>
            <a:off x="2438924" y="2539752"/>
            <a:ext cx="3365500" cy="3111500"/>
          </a:xfrm>
          <a:prstGeom prst="rect">
            <a:avLst/>
          </a:prstGeom>
        </p:spPr>
      </p:pic>
    </p:spTree>
    <p:extLst>
      <p:ext uri="{BB962C8B-B14F-4D97-AF65-F5344CB8AC3E}">
        <p14:creationId xmlns:p14="http://schemas.microsoft.com/office/powerpoint/2010/main" val="1108302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7218178" cy="600427"/>
          </a:xfrm>
        </p:spPr>
        <p:txBody>
          <a:bodyPr/>
          <a:lstStyle/>
          <a:p>
            <a:r>
              <a:rPr lang="en-US" dirty="0"/>
              <a:t>Energy as products</a:t>
            </a:r>
          </a:p>
        </p:txBody>
      </p:sp>
      <p:sp>
        <p:nvSpPr>
          <p:cNvPr id="3" name="Text Placeholder 2"/>
          <p:cNvSpPr>
            <a:spLocks noGrp="1"/>
          </p:cNvSpPr>
          <p:nvPr>
            <p:ph type="body" sz="quarter" idx="13"/>
          </p:nvPr>
        </p:nvSpPr>
        <p:spPr>
          <a:xfrm>
            <a:off x="628650" y="1680823"/>
            <a:ext cx="6858000" cy="1572739"/>
          </a:xfrm>
        </p:spPr>
        <p:txBody>
          <a:bodyPr/>
          <a:lstStyle/>
          <a:p>
            <a:pPr marL="285750" indent="-285750">
              <a:buFont typeface="Arial"/>
              <a:buChar char="•"/>
            </a:pPr>
            <a:r>
              <a:rPr lang="en-US" b="1" dirty="0">
                <a:solidFill>
                  <a:schemeClr val="tx1"/>
                </a:solidFill>
              </a:rPr>
              <a:t>Energy products: </a:t>
            </a:r>
            <a:r>
              <a:rPr lang="en-US" dirty="0">
                <a:solidFill>
                  <a:schemeClr val="tx1"/>
                </a:solidFill>
              </a:rPr>
              <a:t>This is energy in the form in which it is bought and sold or stored in inventories owned by companies. Products are always produced or generated by an economic unit belonging to the national or rest of the world economy.</a:t>
            </a:r>
            <a:endParaRPr lang="en-US" dirty="0"/>
          </a:p>
        </p:txBody>
      </p:sp>
      <p:pic>
        <p:nvPicPr>
          <p:cNvPr id="5" name="Billede 14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2359" y="3248980"/>
            <a:ext cx="4006490"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589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7218178" cy="600427"/>
          </a:xfrm>
        </p:spPr>
        <p:txBody>
          <a:bodyPr/>
          <a:lstStyle/>
          <a:p>
            <a:r>
              <a:rPr lang="da-DK" dirty="0"/>
              <a:t>Energy as residuals</a:t>
            </a:r>
            <a:endParaRPr lang="en-US" dirty="0"/>
          </a:p>
        </p:txBody>
      </p:sp>
      <p:sp>
        <p:nvSpPr>
          <p:cNvPr id="3" name="Text Placeholder 2"/>
          <p:cNvSpPr>
            <a:spLocks noGrp="1"/>
          </p:cNvSpPr>
          <p:nvPr>
            <p:ph type="body" sz="quarter" idx="13"/>
          </p:nvPr>
        </p:nvSpPr>
        <p:spPr>
          <a:xfrm>
            <a:off x="628650" y="1680823"/>
            <a:ext cx="6858000" cy="1572739"/>
          </a:xfrm>
        </p:spPr>
        <p:txBody>
          <a:bodyPr/>
          <a:lstStyle/>
          <a:p>
            <a:pPr marL="0" indent="0">
              <a:buNone/>
            </a:pPr>
            <a:r>
              <a:rPr lang="en-GB" dirty="0"/>
              <a:t>Energy losses are grouped into 4 groups: </a:t>
            </a:r>
          </a:p>
          <a:p>
            <a:pPr marL="285750" indent="-285750">
              <a:buFont typeface="Arial"/>
              <a:buChar char="•"/>
            </a:pPr>
            <a:r>
              <a:rPr lang="en-GB" dirty="0"/>
              <a:t>losses during extraction, e.g. when natural gas evaporates during extraction</a:t>
            </a:r>
          </a:p>
          <a:p>
            <a:pPr marL="285750" indent="-285750">
              <a:buFont typeface="Arial"/>
              <a:buChar char="•"/>
            </a:pPr>
            <a:r>
              <a:rPr lang="en-GB" dirty="0"/>
              <a:t>losses during distribution, e.g. when an oil tanker spills oil</a:t>
            </a:r>
          </a:p>
          <a:p>
            <a:pPr marL="285750" indent="-285750">
              <a:buFont typeface="Arial"/>
              <a:buChar char="•"/>
            </a:pPr>
            <a:r>
              <a:rPr lang="en-GB" dirty="0"/>
              <a:t>losses during storage, e.g. when petrol leaks from a tank  </a:t>
            </a:r>
          </a:p>
          <a:p>
            <a:pPr marL="285750" indent="-285750">
              <a:buFont typeface="Arial"/>
              <a:buChar char="•"/>
            </a:pPr>
            <a:r>
              <a:rPr lang="en-GB" dirty="0"/>
              <a:t>losses during transformation, e.g. heat losses when coal is used for production of electricity  </a:t>
            </a:r>
            <a:endParaRPr lang="da-DK" dirty="0"/>
          </a:p>
        </p:txBody>
      </p:sp>
    </p:spTree>
    <p:extLst>
      <p:ext uri="{BB962C8B-B14F-4D97-AF65-F5344CB8AC3E}">
        <p14:creationId xmlns:p14="http://schemas.microsoft.com/office/powerpoint/2010/main" val="86710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49" y="484094"/>
            <a:ext cx="8079415" cy="1046994"/>
          </a:xfrm>
        </p:spPr>
        <p:txBody>
          <a:bodyPr/>
          <a:lstStyle/>
          <a:p>
            <a:r>
              <a:rPr lang="en-GB" b="1" dirty="0"/>
              <a:t>Main types of SEEA-Energy accounts and tables </a:t>
            </a:r>
            <a:endParaRPr lang="en-US" dirty="0"/>
          </a:p>
        </p:txBody>
      </p:sp>
      <p:sp>
        <p:nvSpPr>
          <p:cNvPr id="3" name="Text Placeholder 2"/>
          <p:cNvSpPr>
            <a:spLocks noGrp="1"/>
          </p:cNvSpPr>
          <p:nvPr>
            <p:ph type="body" sz="quarter" idx="13"/>
          </p:nvPr>
        </p:nvSpPr>
        <p:spPr>
          <a:xfrm>
            <a:off x="628650" y="1680823"/>
            <a:ext cx="6858000" cy="1572739"/>
          </a:xfrm>
        </p:spPr>
        <p:txBody>
          <a:bodyPr/>
          <a:lstStyle/>
          <a:p>
            <a:r>
              <a:rPr lang="da-DK" dirty="0">
                <a:solidFill>
                  <a:srgbClr val="000090"/>
                </a:solidFill>
              </a:rPr>
              <a:t>Supply and use tables </a:t>
            </a:r>
            <a:r>
              <a:rPr lang="da-DK" dirty="0"/>
              <a:t>for recording of flows of energy</a:t>
            </a:r>
          </a:p>
          <a:p>
            <a:pPr lvl="1"/>
            <a:r>
              <a:rPr lang="da-DK" dirty="0"/>
              <a:t>in the form of natural inputs, products and residuals</a:t>
            </a:r>
          </a:p>
          <a:p>
            <a:pPr lvl="1"/>
            <a:r>
              <a:rPr lang="da-DK" dirty="0"/>
              <a:t>related to production, consumption and accumulation</a:t>
            </a:r>
          </a:p>
          <a:p>
            <a:pPr lvl="1"/>
            <a:r>
              <a:rPr lang="da-DK" dirty="0"/>
              <a:t>between the national economy,  the environment and the rest of the world</a:t>
            </a:r>
          </a:p>
          <a:p>
            <a:r>
              <a:rPr lang="da-DK" dirty="0">
                <a:solidFill>
                  <a:srgbClr val="000090"/>
                </a:solidFill>
              </a:rPr>
              <a:t>Asset accounts </a:t>
            </a:r>
            <a:r>
              <a:rPr lang="da-DK" dirty="0"/>
              <a:t>for recording of the stocks of energy and changes in the stocks </a:t>
            </a:r>
          </a:p>
          <a:p>
            <a:pPr lvl="1"/>
            <a:r>
              <a:rPr lang="en-GB" dirty="0"/>
              <a:t>the closing stock is equal to the opening stock plus changes in the period</a:t>
            </a:r>
          </a:p>
          <a:p>
            <a:pPr lvl="1"/>
            <a:r>
              <a:rPr lang="en-GB" dirty="0"/>
              <a:t>only asset accounts for mineral and energy resources (and timber resources)</a:t>
            </a:r>
          </a:p>
          <a:p>
            <a:pPr lvl="1"/>
            <a:endParaRPr lang="da-DK" dirty="0"/>
          </a:p>
          <a:p>
            <a:endParaRPr lang="en-US" dirty="0"/>
          </a:p>
        </p:txBody>
      </p:sp>
    </p:spTree>
    <p:extLst>
      <p:ext uri="{BB962C8B-B14F-4D97-AF65-F5344CB8AC3E}">
        <p14:creationId xmlns:p14="http://schemas.microsoft.com/office/powerpoint/2010/main" val="2151492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51437"/>
            <a:ext cx="6858000" cy="591670"/>
          </a:xfrm>
        </p:spPr>
        <p:txBody>
          <a:bodyPr/>
          <a:lstStyle/>
          <a:p>
            <a:r>
              <a:rPr lang="en-US" dirty="0"/>
              <a:t>Supply and use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1038225"/>
            <a:ext cx="8572500" cy="478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9829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49" y="484094"/>
            <a:ext cx="8079415" cy="664222"/>
          </a:xfrm>
        </p:spPr>
        <p:txBody>
          <a:bodyPr/>
          <a:lstStyle/>
          <a:p>
            <a:r>
              <a:rPr lang="en-US" b="1" dirty="0"/>
              <a:t>Energy statistics and balances</a:t>
            </a:r>
            <a:endParaRPr lang="en-US" dirty="0"/>
          </a:p>
        </p:txBody>
      </p:sp>
      <p:sp>
        <p:nvSpPr>
          <p:cNvPr id="3" name="Text Placeholder 2"/>
          <p:cNvSpPr>
            <a:spLocks noGrp="1"/>
          </p:cNvSpPr>
          <p:nvPr>
            <p:ph type="body" sz="quarter" idx="13"/>
          </p:nvPr>
        </p:nvSpPr>
        <p:spPr>
          <a:xfrm>
            <a:off x="628650" y="1680823"/>
            <a:ext cx="7675378" cy="1572739"/>
          </a:xfrm>
        </p:spPr>
        <p:txBody>
          <a:bodyPr/>
          <a:lstStyle/>
          <a:p>
            <a:r>
              <a:rPr lang="en-US" dirty="0">
                <a:solidFill>
                  <a:schemeClr val="tx1"/>
                </a:solidFill>
              </a:rPr>
              <a:t>Basic energy statistics should feed into the balances and accounts</a:t>
            </a:r>
          </a:p>
          <a:p>
            <a:r>
              <a:rPr lang="en-GB" dirty="0">
                <a:solidFill>
                  <a:schemeClr val="tx1"/>
                </a:solidFill>
              </a:rPr>
              <a:t>Basic energy statistics and energy balances provides the starting point in the compilation of physical flow energy accounts</a:t>
            </a:r>
            <a:endParaRPr lang="da-DK" dirty="0">
              <a:solidFill>
                <a:schemeClr val="tx1"/>
              </a:solidFill>
            </a:endParaRPr>
          </a:p>
          <a:p>
            <a:r>
              <a:rPr lang="en-US" dirty="0">
                <a:solidFill>
                  <a:schemeClr val="tx1"/>
                </a:solidFill>
              </a:rPr>
              <a:t>Some differences between accounts and balances</a:t>
            </a:r>
          </a:p>
          <a:p>
            <a:pPr lvl="1"/>
            <a:r>
              <a:rPr lang="en-US" sz="1600" dirty="0">
                <a:solidFill>
                  <a:schemeClr val="tx1"/>
                </a:solidFill>
              </a:rPr>
              <a:t>Differences in terminology and concepts</a:t>
            </a:r>
          </a:p>
          <a:p>
            <a:pPr lvl="1"/>
            <a:r>
              <a:rPr lang="en-US" sz="1600" dirty="0">
                <a:solidFill>
                  <a:schemeClr val="tx1"/>
                </a:solidFill>
              </a:rPr>
              <a:t>Conceptual differences territory principle / residence principle</a:t>
            </a:r>
          </a:p>
          <a:p>
            <a:pPr lvl="1"/>
            <a:r>
              <a:rPr lang="en-US" sz="1600" dirty="0">
                <a:solidFill>
                  <a:schemeClr val="tx1"/>
                </a:solidFill>
              </a:rPr>
              <a:t>Treatment of transport</a:t>
            </a:r>
          </a:p>
          <a:p>
            <a:pPr lvl="1"/>
            <a:endParaRPr lang="en-GB" dirty="0">
              <a:solidFill>
                <a:schemeClr val="tx1"/>
              </a:solidFill>
            </a:endParaRPr>
          </a:p>
          <a:p>
            <a:pPr lvl="1"/>
            <a:endParaRPr lang="da-DK" dirty="0"/>
          </a:p>
          <a:p>
            <a:endParaRPr lang="en-US" dirty="0"/>
          </a:p>
        </p:txBody>
      </p:sp>
    </p:spTree>
    <p:extLst>
      <p:ext uri="{BB962C8B-B14F-4D97-AF65-F5344CB8AC3E}">
        <p14:creationId xmlns:p14="http://schemas.microsoft.com/office/powerpoint/2010/main" val="2318678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49" y="484094"/>
            <a:ext cx="8079415" cy="664222"/>
          </a:xfrm>
        </p:spPr>
        <p:txBody>
          <a:bodyPr/>
          <a:lstStyle/>
          <a:p>
            <a:r>
              <a:rPr lang="en-US" b="1" dirty="0"/>
              <a:t>Applications of energy accounts</a:t>
            </a:r>
            <a:endParaRPr lang="en-US" dirty="0"/>
          </a:p>
        </p:txBody>
      </p:sp>
      <p:sp>
        <p:nvSpPr>
          <p:cNvPr id="3" name="Text Placeholder 2"/>
          <p:cNvSpPr>
            <a:spLocks noGrp="1"/>
          </p:cNvSpPr>
          <p:nvPr>
            <p:ph type="body" sz="quarter" idx="13"/>
          </p:nvPr>
        </p:nvSpPr>
        <p:spPr>
          <a:xfrm>
            <a:off x="628650" y="1680823"/>
            <a:ext cx="7675378" cy="1572739"/>
          </a:xfrm>
        </p:spPr>
        <p:txBody>
          <a:bodyPr/>
          <a:lstStyle/>
          <a:p>
            <a:r>
              <a:rPr lang="en-US" dirty="0">
                <a:solidFill>
                  <a:schemeClr val="tx1"/>
                </a:solidFill>
              </a:rPr>
              <a:t>Policy relevance</a:t>
            </a:r>
          </a:p>
          <a:p>
            <a:pPr lvl="1"/>
            <a:r>
              <a:rPr lang="en-US" dirty="0">
                <a:solidFill>
                  <a:schemeClr val="tx1"/>
                </a:solidFill>
              </a:rPr>
              <a:t>Inform decisions on supply and use of energy</a:t>
            </a:r>
          </a:p>
          <a:p>
            <a:pPr lvl="1"/>
            <a:r>
              <a:rPr lang="en-US" dirty="0">
                <a:solidFill>
                  <a:schemeClr val="tx1"/>
                </a:solidFill>
              </a:rPr>
              <a:t>Richer understanding of the role of energy in the economy</a:t>
            </a:r>
          </a:p>
          <a:p>
            <a:pPr lvl="2"/>
            <a:r>
              <a:rPr lang="en-US" dirty="0">
                <a:solidFill>
                  <a:schemeClr val="tx1"/>
                </a:solidFill>
              </a:rPr>
              <a:t>Decoupling indicators</a:t>
            </a:r>
          </a:p>
          <a:p>
            <a:pPr lvl="1"/>
            <a:r>
              <a:rPr lang="en-US" dirty="0">
                <a:solidFill>
                  <a:schemeClr val="tx1"/>
                </a:solidFill>
              </a:rPr>
              <a:t>Modeling and scenario analysis</a:t>
            </a:r>
          </a:p>
          <a:p>
            <a:pPr marL="457200" lvl="1" indent="0">
              <a:buNone/>
            </a:pPr>
            <a:endParaRPr lang="en-US" dirty="0">
              <a:solidFill>
                <a:schemeClr val="tx1"/>
              </a:solidFill>
            </a:endParaRPr>
          </a:p>
          <a:p>
            <a:r>
              <a:rPr lang="en-US" dirty="0">
                <a:solidFill>
                  <a:schemeClr val="tx1"/>
                </a:solidFill>
              </a:rPr>
              <a:t>2030 Sustainable Development Agenda</a:t>
            </a:r>
          </a:p>
          <a:p>
            <a:pPr lvl="1"/>
            <a:r>
              <a:rPr lang="en-US" dirty="0">
                <a:solidFill>
                  <a:schemeClr val="tx1"/>
                </a:solidFill>
              </a:rPr>
              <a:t>Goal 7 on Energy</a:t>
            </a:r>
          </a:p>
          <a:p>
            <a:pPr lvl="1"/>
            <a:endParaRPr lang="en-GB" dirty="0">
              <a:solidFill>
                <a:schemeClr val="tx1"/>
              </a:solidFill>
            </a:endParaRPr>
          </a:p>
          <a:p>
            <a:pPr lvl="1"/>
            <a:endParaRPr lang="da-DK" dirty="0"/>
          </a:p>
          <a:p>
            <a:endParaRPr lang="en-US" dirty="0"/>
          </a:p>
        </p:txBody>
      </p:sp>
    </p:spTree>
    <p:extLst>
      <p:ext uri="{BB962C8B-B14F-4D97-AF65-F5344CB8AC3E}">
        <p14:creationId xmlns:p14="http://schemas.microsoft.com/office/powerpoint/2010/main" val="1051334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l-NL" dirty="0"/>
              <a:t>Some further details on asset accounts</a:t>
            </a:r>
            <a:endParaRPr lang="en-US" dirty="0"/>
          </a:p>
        </p:txBody>
      </p:sp>
    </p:spTree>
    <p:extLst>
      <p:ext uri="{BB962C8B-B14F-4D97-AF65-F5344CB8AC3E}">
        <p14:creationId xmlns:p14="http://schemas.microsoft.com/office/powerpoint/2010/main" val="3847658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8021736" cy="956288"/>
          </a:xfrm>
        </p:spPr>
        <p:txBody>
          <a:bodyPr/>
          <a:lstStyle/>
          <a:p>
            <a:r>
              <a:rPr lang="nl-NL" dirty="0"/>
              <a:t>Details on asset accounts</a:t>
            </a:r>
            <a:endParaRPr lang="en-US" dirty="0"/>
          </a:p>
        </p:txBody>
      </p:sp>
      <p:sp>
        <p:nvSpPr>
          <p:cNvPr id="3" name="Text Placeholder 2"/>
          <p:cNvSpPr>
            <a:spLocks noGrp="1"/>
          </p:cNvSpPr>
          <p:nvPr>
            <p:ph type="body" sz="quarter" idx="13"/>
          </p:nvPr>
        </p:nvSpPr>
        <p:spPr/>
        <p:txBody>
          <a:bodyPr/>
          <a:lstStyle/>
          <a:p>
            <a:r>
              <a:rPr lang="en-US" dirty="0"/>
              <a:t>Deposits of oil resources, natural gas, coal and peat resources, thorium and uranium</a:t>
            </a:r>
          </a:p>
          <a:p>
            <a:r>
              <a:rPr lang="en-US" dirty="0"/>
              <a:t>Known deposits categorized into 3 categories based on UNFC 2009 criteria</a:t>
            </a:r>
          </a:p>
          <a:p>
            <a:pPr lvl="1"/>
            <a:r>
              <a:rPr lang="en-US" dirty="0"/>
              <a:t>Class A: Commercially recoverable resources</a:t>
            </a:r>
          </a:p>
          <a:p>
            <a:pPr lvl="1"/>
            <a:r>
              <a:rPr lang="en-US" dirty="0"/>
              <a:t>Class B: Potentially commercially recoverable resources</a:t>
            </a:r>
          </a:p>
          <a:p>
            <a:pPr lvl="1"/>
            <a:r>
              <a:rPr lang="en-US" dirty="0"/>
              <a:t>Class C: Non-commercial and other known deposits</a:t>
            </a:r>
          </a:p>
          <a:p>
            <a:endParaRPr lang="en-US" dirty="0"/>
          </a:p>
        </p:txBody>
      </p:sp>
    </p:spTree>
    <p:extLst>
      <p:ext uri="{BB962C8B-B14F-4D97-AF65-F5344CB8AC3E}">
        <p14:creationId xmlns:p14="http://schemas.microsoft.com/office/powerpoint/2010/main" val="2800997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8021736" cy="956288"/>
          </a:xfrm>
        </p:spPr>
        <p:txBody>
          <a:bodyPr/>
          <a:lstStyle/>
          <a:p>
            <a:r>
              <a:rPr lang="nl-NL" dirty="0"/>
              <a:t>Details on </a:t>
            </a:r>
            <a:r>
              <a:rPr lang="en-US" dirty="0"/>
              <a:t>stocks of resources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100" y="2135151"/>
            <a:ext cx="8172450" cy="188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3524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8021736" cy="956288"/>
          </a:xfrm>
        </p:spPr>
        <p:txBody>
          <a:bodyPr/>
          <a:lstStyle/>
          <a:p>
            <a:r>
              <a:rPr lang="nl-NL" dirty="0"/>
              <a:t>Details on physical asset accounts</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20912"/>
            <a:ext cx="8229600" cy="410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2074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8021736" cy="956288"/>
          </a:xfrm>
        </p:spPr>
        <p:txBody>
          <a:bodyPr/>
          <a:lstStyle/>
          <a:p>
            <a:r>
              <a:rPr lang="nl-NL" dirty="0"/>
              <a:t>Details on monetary asset accounts</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0236" y="1555344"/>
            <a:ext cx="5343525"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8328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4721439"/>
      </p:ext>
    </p:extLst>
  </p:cSld>
  <p:clrMapOvr>
    <a:masterClrMapping/>
  </p:clrMapOvr>
</p:sld>
</file>

<file path=ppt/theme/theme1.xml><?xml version="1.0" encoding="utf-8"?>
<a:theme xmlns:a="http://schemas.openxmlformats.org/drawingml/2006/main" name="SEEA_PPT_Templat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Slide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4000" b="1" dirty="0" smtClean="0">
            <a:solidFill>
              <a:schemeClr val="bg1"/>
            </a:solidFill>
            <a:latin typeface="News Gothic" panose="02000503040000020004"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ivider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ody Slides">
  <a:themeElements>
    <a:clrScheme name="Custom 1">
      <a:dk1>
        <a:sysClr val="windowText" lastClr="000000"/>
      </a:dk1>
      <a:lt1>
        <a:sysClr val="window" lastClr="FFFFFF"/>
      </a:lt1>
      <a:dk2>
        <a:srgbClr val="1F497D"/>
      </a:dk2>
      <a:lt2>
        <a:srgbClr val="EEECE1"/>
      </a:lt2>
      <a:accent1>
        <a:srgbClr val="197598"/>
      </a:accent1>
      <a:accent2>
        <a:srgbClr val="7AC7DC"/>
      </a:accent2>
      <a:accent3>
        <a:srgbClr val="68A1D7"/>
      </a:accent3>
      <a:accent4>
        <a:srgbClr val="414042"/>
      </a:accent4>
      <a:accent5>
        <a:srgbClr val="E7BF8C"/>
      </a:accent5>
      <a:accent6>
        <a:srgbClr val="DEE787"/>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losing Slides">
  <a:themeElements>
    <a:clrScheme name="Custom 1">
      <a:dk1>
        <a:srgbClr val="286689"/>
      </a:dk1>
      <a:lt1>
        <a:sysClr val="window" lastClr="FFFFFF"/>
      </a:lt1>
      <a:dk2>
        <a:srgbClr val="3B3B3C"/>
      </a:dk2>
      <a:lt2>
        <a:srgbClr val="E7E6E6"/>
      </a:lt2>
      <a:accent1>
        <a:srgbClr val="276385"/>
      </a:accent1>
      <a:accent2>
        <a:srgbClr val="6EBCD3"/>
      </a:accent2>
      <a:accent3>
        <a:srgbClr val="5C90CD"/>
      </a:accent3>
      <a:accent4>
        <a:srgbClr val="DFB37D"/>
      </a:accent4>
      <a:accent5>
        <a:srgbClr val="D6E478"/>
      </a:accent5>
      <a:accent6>
        <a:srgbClr val="DCDCDF"/>
      </a:accent6>
      <a:hlink>
        <a:srgbClr val="3B3B3C"/>
      </a:hlink>
      <a:folHlink>
        <a:srgbClr val="3B3B3C"/>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SEEA_PPT_Template</Template>
  <TotalTime>1756</TotalTime>
  <Words>1358</Words>
  <Application>Microsoft Office PowerPoint</Application>
  <PresentationFormat>On-screen Show (4:3)</PresentationFormat>
  <Paragraphs>167</Paragraphs>
  <Slides>17</Slides>
  <Notes>10</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17</vt:i4>
      </vt:variant>
    </vt:vector>
  </HeadingPairs>
  <TitlesOfParts>
    <vt:vector size="32" baseType="lpstr">
      <vt:lpstr>Arial</vt:lpstr>
      <vt:lpstr>Calibri</vt:lpstr>
      <vt:lpstr>Calibri Light</vt:lpstr>
      <vt:lpstr>Courier New</vt:lpstr>
      <vt:lpstr>Franklin Gothic Book</vt:lpstr>
      <vt:lpstr>Franklin Gothic Medium</vt:lpstr>
      <vt:lpstr>News Gothic</vt:lpstr>
      <vt:lpstr>Palatino Linotype</vt:lpstr>
      <vt:lpstr>Times New Roman</vt:lpstr>
      <vt:lpstr>Wingdings</vt:lpstr>
      <vt:lpstr>SEEA_PPT_Template</vt:lpstr>
      <vt:lpstr>Title Slides</vt:lpstr>
      <vt:lpstr>Dividers</vt:lpstr>
      <vt:lpstr>Body Slides</vt:lpstr>
      <vt:lpstr>Closing Slides</vt:lpstr>
      <vt:lpstr>PowerPoint Presentation</vt:lpstr>
      <vt:lpstr>SEEA-Energy</vt:lpstr>
      <vt:lpstr>What is SEEA-Energy</vt:lpstr>
      <vt:lpstr>SEEA Energy includes three main types of information on energy</vt:lpstr>
      <vt:lpstr>Energy as natural inputs</vt:lpstr>
      <vt:lpstr>Energy as products</vt:lpstr>
      <vt:lpstr>Energy as residuals</vt:lpstr>
      <vt:lpstr>Main types of SEEA-Energy accounts and tables </vt:lpstr>
      <vt:lpstr>Supply and use</vt:lpstr>
      <vt:lpstr>Energy statistics and balances</vt:lpstr>
      <vt:lpstr>Applications of energy accounts</vt:lpstr>
      <vt:lpstr>Some further details on asset accounts</vt:lpstr>
      <vt:lpstr>Details on asset accounts</vt:lpstr>
      <vt:lpstr>Details on stocks of resources</vt:lpstr>
      <vt:lpstr>Details on physical asset accounts</vt:lpstr>
      <vt:lpstr>Details on monetary asset accounts</vt:lpstr>
      <vt:lpstr>PowerPoint Presentation</vt:lpstr>
    </vt:vector>
  </TitlesOfParts>
  <Company>United Nations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Sokol Vako</dc:creator>
  <cp:lastModifiedBy>sokolvako</cp:lastModifiedBy>
  <cp:revision>36</cp:revision>
  <dcterms:created xsi:type="dcterms:W3CDTF">2015-07-01T22:06:33Z</dcterms:created>
  <dcterms:modified xsi:type="dcterms:W3CDTF">2017-12-12T19:44:02Z</dcterms:modified>
</cp:coreProperties>
</file>