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9"/>
  </p:notesMasterIdLst>
  <p:sldIdLst>
    <p:sldId id="355" r:id="rId2"/>
    <p:sldId id="443" r:id="rId3"/>
    <p:sldId id="403" r:id="rId4"/>
    <p:sldId id="444" r:id="rId5"/>
    <p:sldId id="445" r:id="rId6"/>
    <p:sldId id="446" r:id="rId7"/>
    <p:sldId id="447" r:id="rId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 Bordt" initials="MB" lastIdx="3" clrIdx="0"/>
  <p:cmAuthor id="1" name="Hye Kyeong Choi" initials="HKC" lastIdx="1" clrIdx="1">
    <p:extLst>
      <p:ext uri="{19B8F6BF-5375-455C-9EA6-DF929625EA0E}">
        <p15:presenceInfo xmlns:p15="http://schemas.microsoft.com/office/powerpoint/2012/main" userId="Hye Kyeong Cho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FFFF00"/>
    <a:srgbClr val="7EB2E6"/>
    <a:srgbClr val="FFC000"/>
    <a:srgbClr val="9CC7CE"/>
    <a:srgbClr val="3477B2"/>
    <a:srgbClr val="1F5FA0"/>
    <a:srgbClr val="A1C4E3"/>
    <a:srgbClr val="374D81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51" autoAdjust="0"/>
    <p:restoredTop sz="74527" autoAdjust="0"/>
  </p:normalViewPr>
  <p:slideViewPr>
    <p:cSldViewPr>
      <p:cViewPr varScale="1">
        <p:scale>
          <a:sx n="50" d="100"/>
          <a:sy n="50" d="100"/>
        </p:scale>
        <p:origin x="184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91981-7663-4A9D-B59B-8AFC747EF511}" type="datetimeFigureOut">
              <a:rPr lang="en-GB" smtClean="0"/>
              <a:t>20/12/2019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4F098-84AE-407B-B54D-1F21ED0129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81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similar for all Physical Supply and Use Tables</a:t>
            </a:r>
            <a:r>
              <a:rPr lang="en-GB" baseline="0" dirty="0"/>
              <a:t> (Energy, materials, water, solid waste…); Who supplies them? Who uses them?</a:t>
            </a:r>
          </a:p>
          <a:p>
            <a:endParaRPr lang="en-GB" dirty="0"/>
          </a:p>
          <a:p>
            <a:r>
              <a:rPr lang="en-GB" dirty="0"/>
              <a:t>1. Energy inputs are extracted,</a:t>
            </a:r>
            <a:r>
              <a:rPr lang="en-GB" baseline="0" dirty="0"/>
              <a:t> harvested or captured from the environment (supplier) by the relevant industries (users).</a:t>
            </a:r>
          </a:p>
          <a:p>
            <a:r>
              <a:rPr lang="en-GB" baseline="0" dirty="0"/>
              <a:t>2. These industries, in turn, become the suppliers of energy products.</a:t>
            </a:r>
          </a:p>
          <a:p>
            <a:r>
              <a:rPr lang="en-GB" baseline="0" dirty="0"/>
              <a:t>3. Together with imports, energy products are used (for transformation or directly) by industries, households, accumulation, and exports</a:t>
            </a:r>
          </a:p>
          <a:p>
            <a:r>
              <a:rPr lang="en-GB" baseline="0" dirty="0"/>
              <a:t>4. In consuming energy, residuals (losses of energy products, heat) are supplied</a:t>
            </a:r>
          </a:p>
          <a:p>
            <a:r>
              <a:rPr lang="en-GB" baseline="0" dirty="0"/>
              <a:t>5. Some of which are collected and treated, accumulated, exported or released to the environment.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11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more groups, could add more questions to report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5597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need to do some calculations,</a:t>
            </a:r>
            <a:r>
              <a:rPr lang="en-GB" baseline="0" dirty="0"/>
              <a:t> but this is mostly putting the numbers in the right cells in the table.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9999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4611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do we get</a:t>
            </a:r>
            <a:r>
              <a:rPr lang="en-GB" baseline="0" dirty="0"/>
              <a:t> this?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613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Total electricity supply is 75PJ from coal, 60PJ from solar.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98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Bonus question: Coal</a:t>
            </a:r>
            <a:r>
              <a:rPr lang="en-GB" baseline="0" dirty="0"/>
              <a:t> is counted twice (as coal [140PJ] and as electricity [75PJ] + heat [35PJ] = 110PJ)</a:t>
            </a:r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098-84AE-407B-B54D-1F21ED012977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1457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14729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94404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346" y="6669358"/>
            <a:ext cx="2738610" cy="184055"/>
          </a:xfrm>
        </p:spPr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77002" y="6612555"/>
            <a:ext cx="365760" cy="263279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2CB06D-A88C-40BF-8BE9-7604EA0C4219}"/>
              </a:ext>
            </a:extLst>
          </p:cNvPr>
          <p:cNvSpPr/>
          <p:nvPr userDrawn="1"/>
        </p:nvSpPr>
        <p:spPr>
          <a:xfrm>
            <a:off x="6329082" y="116632"/>
            <a:ext cx="2814918" cy="54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873FE5-F0A1-4623-A456-511429E01A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2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4576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657981"/>
            <a:ext cx="7886700" cy="4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86627" y="6574054"/>
            <a:ext cx="385011" cy="311407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55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822322"/>
            <a:ext cx="1971675" cy="577098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822322"/>
            <a:ext cx="5800725" cy="57709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25127" y="6602929"/>
            <a:ext cx="423510" cy="259883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04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67506"/>
            <a:ext cx="7886700" cy="48952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67377" y="6601225"/>
            <a:ext cx="365759" cy="284234"/>
          </a:xfrm>
        </p:spPr>
        <p:txBody>
          <a:bodyPr/>
          <a:lstStyle>
            <a:lvl1pPr>
              <a:defRPr sz="1100"/>
            </a:lvl1pPr>
          </a:lstStyle>
          <a:p>
            <a:fld id="{7F77BAF3-E4BC-4C2C-9A89-0B94AC2F43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65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15504" y="6612556"/>
            <a:ext cx="394635" cy="253656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3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04727"/>
            <a:ext cx="3886200" cy="480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704727"/>
            <a:ext cx="3886200" cy="480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-77002" y="6591300"/>
            <a:ext cx="375385" cy="255660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83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0600"/>
            <a:ext cx="7886700" cy="8150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59912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18045"/>
            <a:ext cx="3868340" cy="40830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59912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18045"/>
            <a:ext cx="3887391" cy="40830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-105877" y="6610721"/>
            <a:ext cx="404260" cy="245863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82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-105877" y="6620347"/>
            <a:ext cx="404260" cy="245863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6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05878" y="6610721"/>
            <a:ext cx="394636" cy="245863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60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08183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53840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0838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-77002" y="6593305"/>
            <a:ext cx="365760" cy="263280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69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08181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538407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0838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-67376" y="6669358"/>
            <a:ext cx="365760" cy="196851"/>
          </a:xfrm>
        </p:spPr>
        <p:txBody>
          <a:bodyPr/>
          <a:lstStyle>
            <a:lvl1pPr>
              <a:defRPr sz="11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72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8E3B65A-C79D-43D1-878D-2BA9FCB92F92}"/>
              </a:ext>
            </a:extLst>
          </p:cNvPr>
          <p:cNvSpPr txBox="1"/>
          <p:nvPr userDrawn="1"/>
        </p:nvSpPr>
        <p:spPr>
          <a:xfrm>
            <a:off x="6400800" y="289830"/>
            <a:ext cx="2743200" cy="369332"/>
          </a:xfrm>
          <a:prstGeom prst="rect">
            <a:avLst/>
          </a:prstGeom>
          <a:solidFill>
            <a:schemeClr val="bg2">
              <a:lumMod val="25000"/>
              <a:alpha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10600"/>
            <a:ext cx="7886700" cy="8160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57981"/>
            <a:ext cx="7886700" cy="496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65420"/>
            <a:ext cx="216346" cy="18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16C2253-506A-4FE0-83A8-2FB02280D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346" y="6669360"/>
            <a:ext cx="8927654" cy="188640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rmAutofit fontScale="77500" lnSpcReduction="20000"/>
          </a:bodyPr>
          <a:lstStyle/>
          <a:p>
            <a:endParaRPr lang="en-GB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6346" y="6669358"/>
            <a:ext cx="2738610" cy="184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9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5ACF959-5601-4F64-BB0B-1C8728D5D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16346" cy="6858000"/>
          </a:xfrm>
          <a:prstGeom prst="rect">
            <a:avLst/>
          </a:prstGeom>
          <a:solidFill>
            <a:srgbClr val="2A3990"/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5D6C106-8F47-4470-A9D8-1FD842234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69359"/>
            <a:ext cx="216346" cy="188641"/>
          </a:xfrm>
          <a:prstGeom prst="rect">
            <a:avLst/>
          </a:prstGeom>
          <a:solidFill>
            <a:srgbClr val="E17B1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45720" anchor="t" anchorCtr="0">
            <a:normAutofit fontScale="70000" lnSpcReduction="20000"/>
          </a:bodyPr>
          <a:lstStyle/>
          <a:p>
            <a:pPr marL="0" indent="0"/>
            <a:endPara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DFA8788E-BDDC-4CD7-84EA-76A59F3E93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6346" y="747415"/>
            <a:ext cx="8927654" cy="14585"/>
          </a:xfrm>
          <a:prstGeom prst="line">
            <a:avLst/>
          </a:prstGeom>
          <a:noFill/>
          <a:ln w="20955">
            <a:solidFill>
              <a:srgbClr val="E17B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2C5761-DAE0-4F27-8CA1-9F3A3AA62D7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16632"/>
            <a:ext cx="576064" cy="5760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297542-BBC8-4052-9396-B2F1CB77D3D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2088232" cy="5425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6F3DED1-BEF0-4C47-8B87-257EF7E30421}"/>
              </a:ext>
            </a:extLst>
          </p:cNvPr>
          <p:cNvSpPr txBox="1"/>
          <p:nvPr/>
        </p:nvSpPr>
        <p:spPr>
          <a:xfrm>
            <a:off x="5724128" y="6654552"/>
            <a:ext cx="34198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i="1" dirty="0">
                <a:solidFill>
                  <a:schemeClr val="bg1">
                    <a:lumMod val="95000"/>
                  </a:schemeClr>
                </a:solidFill>
              </a:rPr>
              <a:t>http://www.unescap.org/our-work/statistics</a:t>
            </a:r>
          </a:p>
        </p:txBody>
      </p:sp>
    </p:spTree>
    <p:extLst>
      <p:ext uri="{BB962C8B-B14F-4D97-AF65-F5344CB8AC3E}">
        <p14:creationId xmlns:p14="http://schemas.microsoft.com/office/powerpoint/2010/main" val="125361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1533525"/>
            <a:ext cx="7743825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marL="27432" indent="0"/>
            <a:r>
              <a:rPr lang="en-GB" dirty="0"/>
              <a:t>The supply-use chain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1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789176" y="5202438"/>
            <a:ext cx="4459224" cy="36912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181691" y="2133600"/>
            <a:ext cx="1133509" cy="559817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828800" y="4642134"/>
            <a:ext cx="1066800" cy="56475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789176" y="2664447"/>
            <a:ext cx="1147728" cy="60260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5105398" y="2664447"/>
            <a:ext cx="1143001" cy="59245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7315200" y="2698106"/>
            <a:ext cx="1128712" cy="60260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7310403" y="2133600"/>
            <a:ext cx="1133509" cy="60260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7324164" y="5202437"/>
            <a:ext cx="1128711" cy="360164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7324165" y="4621512"/>
            <a:ext cx="1092730" cy="60260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1828799" y="3256906"/>
            <a:ext cx="6615113" cy="60260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1828799" y="5554896"/>
            <a:ext cx="1066800" cy="60260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4024311" y="5569595"/>
            <a:ext cx="4459226" cy="60260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 rot="3523304">
            <a:off x="4419600" y="1429966"/>
            <a:ext cx="304800" cy="4419600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Down Arrow 11"/>
          <p:cNvSpPr/>
          <p:nvPr/>
        </p:nvSpPr>
        <p:spPr>
          <a:xfrm rot="10800000">
            <a:off x="2371691" y="3031331"/>
            <a:ext cx="304800" cy="1643062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Down Arrow 12"/>
          <p:cNvSpPr/>
          <p:nvPr/>
        </p:nvSpPr>
        <p:spPr>
          <a:xfrm rot="2969384">
            <a:off x="6289450" y="2623271"/>
            <a:ext cx="304800" cy="3255216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Down Arrow 22"/>
          <p:cNvSpPr/>
          <p:nvPr/>
        </p:nvSpPr>
        <p:spPr>
          <a:xfrm rot="10800000">
            <a:off x="3429000" y="3660542"/>
            <a:ext cx="304800" cy="1664243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Down Arrow 27"/>
          <p:cNvSpPr/>
          <p:nvPr/>
        </p:nvSpPr>
        <p:spPr>
          <a:xfrm rot="2969384">
            <a:off x="6394680" y="3265125"/>
            <a:ext cx="304800" cy="2918167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5E4F09-6F88-49E4-B8E2-A92C048BF996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Level 1</a:t>
            </a:r>
          </a:p>
        </p:txBody>
      </p:sp>
    </p:spTree>
    <p:extLst>
      <p:ext uri="{BB962C8B-B14F-4D97-AF65-F5344CB8AC3E}">
        <p14:creationId xmlns:p14="http://schemas.microsoft.com/office/powerpoint/2010/main" val="160175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4" grpId="0" animBg="1"/>
      <p:bldP spid="24" grpId="1" animBg="1"/>
      <p:bldP spid="25" grpId="0" animBg="1"/>
      <p:bldP spid="29" grpId="0" animBg="1"/>
      <p:bldP spid="8" grpId="0" animBg="1"/>
      <p:bldP spid="8" grpId="1" animBg="1"/>
      <p:bldP spid="12" grpId="0" animBg="1"/>
      <p:bldP spid="12" grpId="1" animBg="1"/>
      <p:bldP spid="13" grpId="0" animBg="1"/>
      <p:bldP spid="13" grpId="1" animBg="1"/>
      <p:bldP spid="23" grpId="0" animBg="1"/>
      <p:bldP spid="23" grpId="1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Group exercise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00200"/>
            <a:ext cx="3430800" cy="38862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5">
                    <a:lumMod val="75000"/>
                  </a:schemeClr>
                </a:solidFill>
              </a:rPr>
              <a:t>Situation: </a:t>
            </a: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Have information on energy supply and use</a:t>
            </a: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Compile basic supply and use tables</a:t>
            </a:r>
          </a:p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5">
                    <a:lumMod val="75000"/>
                  </a:schemeClr>
                </a:solidFill>
              </a:rPr>
              <a:t>Groups of 3-5 (not alone!)</a:t>
            </a: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Put data into correct cells in handouts</a:t>
            </a: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Check totals</a:t>
            </a:r>
          </a:p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5">
                    <a:lumMod val="75000"/>
                  </a:schemeClr>
                </a:solidFill>
              </a:rPr>
              <a:t>Report on</a:t>
            </a: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Total supply of energy from natural inputs</a:t>
            </a: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Total energy supply</a:t>
            </a: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Total use of energy residuals</a:t>
            </a:r>
          </a:p>
          <a:p>
            <a:pPr marL="470862" lvl="1" indent="-285750"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Total energy use</a:t>
            </a:r>
          </a:p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1981200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8153400" y="5212975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8153400" y="5410200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8153400" y="3200400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00" y="1411200"/>
            <a:ext cx="4780800" cy="430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66E6F8-6DF8-42AC-A03C-8975A85941C5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Level 1</a:t>
            </a:r>
          </a:p>
        </p:txBody>
      </p:sp>
    </p:spTree>
    <p:extLst>
      <p:ext uri="{BB962C8B-B14F-4D97-AF65-F5344CB8AC3E}">
        <p14:creationId xmlns:p14="http://schemas.microsoft.com/office/powerpoint/2010/main" val="2196188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Group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724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/>
              <a:t>A simplified physical supply and use table for energy: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mining industry extracts </a:t>
            </a:r>
            <a:r>
              <a:rPr lang="en-US" sz="1800" b="1" dirty="0"/>
              <a:t>150 PJ</a:t>
            </a:r>
            <a:r>
              <a:rPr lang="en-US" sz="1800" dirty="0"/>
              <a:t> of coal.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In total, </a:t>
            </a:r>
            <a:r>
              <a:rPr lang="en-US" sz="1800" b="1" dirty="0"/>
              <a:t>60 PJ</a:t>
            </a:r>
            <a:r>
              <a:rPr lang="en-US" sz="1800" dirty="0"/>
              <a:t> of electricity are generated from solar panels,</a:t>
            </a:r>
          </a:p>
          <a:p>
            <a:pPr lvl="1"/>
            <a:r>
              <a:rPr lang="en-US" sz="1600" b="1" dirty="0"/>
              <a:t>50 PJ</a:t>
            </a:r>
            <a:r>
              <a:rPr lang="en-US" sz="1600" dirty="0"/>
              <a:t> of which are produced by solar power industry and the rest by households.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All the coal is sent for processing to the coal power plant. </a:t>
            </a:r>
          </a:p>
          <a:p>
            <a:pPr lvl="1"/>
            <a:r>
              <a:rPr lang="en-US" sz="1600" dirty="0"/>
              <a:t>However, due to losses during extraction, the coal power plant received </a:t>
            </a:r>
            <a:r>
              <a:rPr lang="en-US" sz="1600" b="1" dirty="0"/>
              <a:t>140PJ</a:t>
            </a:r>
            <a:r>
              <a:rPr lang="en-US" sz="1600" dirty="0"/>
              <a:t> of coal.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remaining supply of coal is converted to electricity and heat.</a:t>
            </a:r>
          </a:p>
          <a:p>
            <a:pPr lvl="1"/>
            <a:r>
              <a:rPr lang="en-US" sz="1600" dirty="0"/>
              <a:t>The coal power plant produces </a:t>
            </a:r>
            <a:r>
              <a:rPr lang="en-US" sz="1600" b="1" dirty="0"/>
              <a:t>75 PJ</a:t>
            </a:r>
            <a:r>
              <a:rPr lang="en-US" sz="1600" dirty="0"/>
              <a:t> of electricity and </a:t>
            </a:r>
            <a:r>
              <a:rPr lang="en-US" sz="1600" b="1" dirty="0"/>
              <a:t>35 PJ</a:t>
            </a:r>
            <a:r>
              <a:rPr lang="en-US" sz="1600" dirty="0"/>
              <a:t> of heat.</a:t>
            </a:r>
          </a:p>
          <a:p>
            <a:pPr lvl="1"/>
            <a:r>
              <a:rPr lang="en-US" sz="1600" dirty="0"/>
              <a:t>Losses during transformation account for the rest of the coal supply.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resulting electricity from solar and coal is used as follows:</a:t>
            </a:r>
          </a:p>
          <a:p>
            <a:pPr lvl="1"/>
            <a:r>
              <a:rPr lang="en-US" sz="1600" dirty="0"/>
              <a:t>Mining </a:t>
            </a:r>
            <a:r>
              <a:rPr lang="en-US" sz="1600" b="1" dirty="0"/>
              <a:t>15 PJ</a:t>
            </a:r>
            <a:r>
              <a:rPr lang="en-US" sz="1600" dirty="0"/>
              <a:t>, manufacturing </a:t>
            </a:r>
            <a:r>
              <a:rPr lang="en-US" sz="1600" b="1" dirty="0"/>
              <a:t>20PJ</a:t>
            </a:r>
            <a:r>
              <a:rPr lang="en-US" sz="1600" dirty="0"/>
              <a:t>, Electricity </a:t>
            </a:r>
            <a:r>
              <a:rPr lang="en-US" sz="1600" b="1" dirty="0"/>
              <a:t>32 PJ</a:t>
            </a:r>
            <a:r>
              <a:rPr lang="en-US" sz="1600" dirty="0"/>
              <a:t> and with households consuming the rest of the electricity.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Households use 26PJ of heat, electricity sector uses 2 PJ and the rest is used by mining.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When household generates energy, it is considered as part of the industry.</a:t>
            </a:r>
            <a:endParaRPr lang="en-GB" sz="1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5AA0B0-C343-4FC9-8D30-3A66D3CB88BA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Level 1</a:t>
            </a:r>
          </a:p>
        </p:txBody>
      </p:sp>
    </p:spTree>
    <p:extLst>
      <p:ext uri="{BB962C8B-B14F-4D97-AF65-F5344CB8AC3E}">
        <p14:creationId xmlns:p14="http://schemas.microsoft.com/office/powerpoint/2010/main" val="2604548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Group exercise – the answers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4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600200"/>
            <a:ext cx="3352800" cy="38862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Total supply of energy from natural inputs (</a:t>
            </a:r>
            <a:r>
              <a:rPr lang="en-GB" sz="1600" b="1" dirty="0">
                <a:solidFill>
                  <a:schemeClr val="accent5">
                    <a:lumMod val="75000"/>
                  </a:schemeClr>
                </a:solidFill>
              </a:rPr>
              <a:t>210 PJ</a:t>
            </a: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Total energy supply (</a:t>
            </a:r>
            <a:r>
              <a:rPr lang="en-GB" sz="1600" b="1" dirty="0">
                <a:solidFill>
                  <a:schemeClr val="accent5">
                    <a:lumMod val="75000"/>
                  </a:schemeClr>
                </a:solidFill>
              </a:rPr>
              <a:t>730 PJ</a:t>
            </a: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Total use of energy residuals (</a:t>
            </a:r>
            <a:r>
              <a:rPr lang="en-GB" sz="1600" b="1" dirty="0">
                <a:solidFill>
                  <a:schemeClr val="accent5">
                    <a:lumMod val="75000"/>
                  </a:schemeClr>
                </a:solidFill>
              </a:rPr>
              <a:t>210 PJ</a:t>
            </a: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Total energy use (</a:t>
            </a:r>
            <a:r>
              <a:rPr lang="en-GB" sz="1600" b="1" dirty="0">
                <a:solidFill>
                  <a:schemeClr val="accent5">
                    <a:lumMod val="75000"/>
                  </a:schemeClr>
                </a:solidFill>
              </a:rPr>
              <a:t>730 PJ</a:t>
            </a:r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6" name="Oval 5"/>
          <p:cNvSpPr/>
          <p:nvPr/>
        </p:nvSpPr>
        <p:spPr>
          <a:xfrm>
            <a:off x="8153400" y="2209800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8153400" y="5441575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8153400" y="5638800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8153400" y="3429000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00" y="1639800"/>
            <a:ext cx="4780800" cy="430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324313-A488-434D-B1B3-EF9F08D1FFFC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Level 1</a:t>
            </a:r>
          </a:p>
        </p:txBody>
      </p:sp>
    </p:spTree>
    <p:extLst>
      <p:ext uri="{BB962C8B-B14F-4D97-AF65-F5344CB8AC3E}">
        <p14:creationId xmlns:p14="http://schemas.microsoft.com/office/powerpoint/2010/main" val="4006269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00" y="1640252"/>
            <a:ext cx="4780800" cy="430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Group exercise – the answers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5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600200"/>
            <a:ext cx="3352800" cy="38862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The mining industry extracts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150 PJ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of coal.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In total, 60 PJ of electricity are generated from solar panels,</a:t>
            </a: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50 PJ of which are produced by solar power industry and the rest by households.</a:t>
            </a: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r>
              <a:rPr lang="en-US" sz="1600" dirty="0">
                <a:solidFill>
                  <a:srgbClr val="FF0000"/>
                </a:solidFill>
              </a:rPr>
              <a:t>Household solar generation is in electricity industry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3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All the coal is sent for processing to the coal power plant. </a:t>
            </a: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However, due to losses during extraction, the coal power plant received 140PJ of coal.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3"/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3"/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91400" y="2296256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391400" y="244193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988860" y="4554527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190130" y="4685085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5006791" y="268090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006791" y="317396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181166" y="4936400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311F2D-8AFE-42CD-BD22-D47DAF854810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Level 1</a:t>
            </a:r>
          </a:p>
        </p:txBody>
      </p:sp>
    </p:spTree>
    <p:extLst>
      <p:ext uri="{BB962C8B-B14F-4D97-AF65-F5344CB8AC3E}">
        <p14:creationId xmlns:p14="http://schemas.microsoft.com/office/powerpoint/2010/main" val="166385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00" y="1640252"/>
            <a:ext cx="4780800" cy="430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Group exercise – the answers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6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600200"/>
            <a:ext cx="3352800" cy="45720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4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The remaining supply of coal is converted to electricity and heat.</a:t>
            </a:r>
          </a:p>
          <a:p>
            <a:pPr marL="651510" lvl="1" indent="-285750">
              <a:buClr>
                <a:schemeClr val="accent5">
                  <a:lumMod val="75000"/>
                </a:schemeClr>
              </a:buClr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The coal power plant produces 75 PJ of electricity and 35 PJ of heat.</a:t>
            </a:r>
          </a:p>
          <a:p>
            <a:pPr marL="651510" lvl="1" indent="-285750">
              <a:buClr>
                <a:schemeClr val="accent5">
                  <a:lumMod val="75000"/>
                </a:schemeClr>
              </a:buClr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Losses during transformation account for the </a:t>
            </a: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</a:rPr>
              <a:t>rest</a:t>
            </a: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 of the coal supply. </a:t>
            </a:r>
            <a:r>
              <a:rPr lang="en-US" sz="1400" dirty="0">
                <a:solidFill>
                  <a:srgbClr val="FF0000"/>
                </a:solidFill>
              </a:rPr>
              <a:t>(140 – 35 – 75 = 30)</a:t>
            </a: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r>
              <a:rPr lang="en-US" sz="1600" dirty="0">
                <a:solidFill>
                  <a:srgbClr val="FF0000"/>
                </a:solidFill>
              </a:rPr>
              <a:t>Total electricity supply (135 PJ) </a:t>
            </a:r>
            <a:br>
              <a:rPr lang="en-US" sz="1600" dirty="0">
                <a:solidFill>
                  <a:srgbClr val="FF0000"/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= 75 PJ form coal + 60 PJ from solar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5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The resulting electricity from solar and coal is used as follows:</a:t>
            </a: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Mining 15 PJ</a:t>
            </a: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Manufacturing 20PJ</a:t>
            </a: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Electricity 32 PJ and with </a:t>
            </a:r>
          </a:p>
          <a:p>
            <a:pPr marL="708660" lvl="1" indent="-342900">
              <a:buClr>
                <a:schemeClr val="accent5">
                  <a:lumMod val="75000"/>
                </a:schemeClr>
              </a:buClr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Households consuming the </a:t>
            </a: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</a:rPr>
              <a:t>rest</a:t>
            </a: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 of the electricity.  </a:t>
            </a:r>
            <a:r>
              <a:rPr lang="en-US" sz="1400" dirty="0">
                <a:solidFill>
                  <a:srgbClr val="FF0000"/>
                </a:solidFill>
              </a:rPr>
              <a:t>(68 PJ)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5"/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48395" y="277195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257355" y="2897457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6261840" y="3299467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5047125" y="5061032"/>
            <a:ext cx="240254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400795" y="2617879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  <a:latin typeface="+mj-lt"/>
              </a:rPr>
              <a:t>75+60</a:t>
            </a:r>
            <a:endParaRPr lang="en-GB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010395" y="4921243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D1E937-61D3-48C8-8AB4-9D2A19F541F0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Level 1</a:t>
            </a:r>
          </a:p>
        </p:txBody>
      </p:sp>
    </p:spTree>
    <p:extLst>
      <p:ext uri="{BB962C8B-B14F-4D97-AF65-F5344CB8AC3E}">
        <p14:creationId xmlns:p14="http://schemas.microsoft.com/office/powerpoint/2010/main" val="171776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9" grpId="0" animBg="1"/>
      <p:bldP spid="19" grpId="1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00" y="1640252"/>
            <a:ext cx="4780800" cy="430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Group exercise – the answers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SEEA-CF - Energy Flow Accounts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7BAF3-E4BC-4C2C-9A89-0B94AC2F4359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600200"/>
            <a:ext cx="3352800" cy="47244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Households use 26PJ of heat, electricity sector uses 2 PJ and the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rest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(7PJ)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is used by mining.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+mj-lt"/>
              <a:buAutoNum type="arabicPeriod" startAt="6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“Other” residual is total end use </a:t>
            </a: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Check: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Total supply of natural inputs</a:t>
            </a:r>
            <a:br>
              <a:rPr lang="en-US" sz="16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= total use of natural inputs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Total supply of energy products = total use of energy products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Total supply of energy residuals </a:t>
            </a:r>
            <a:br>
              <a:rPr lang="en-US" sz="16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= total use of energy residuals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Bonus question: What energy product is double-counted and why?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71440" y="5182052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248400" y="5188205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024715" y="5191017"/>
            <a:ext cx="60960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8229600" y="2205235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8229600" y="4496252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8229600" y="2628852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8229600" y="4919869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8229600" y="3162252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8229600" y="5453269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5047125" y="3429452"/>
            <a:ext cx="2402540" cy="10142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4742324" y="4991552"/>
            <a:ext cx="3030075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/>
          <p:cNvSpPr/>
          <p:nvPr/>
        </p:nvSpPr>
        <p:spPr>
          <a:xfrm>
            <a:off x="5181600" y="5042263"/>
            <a:ext cx="609600" cy="381000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927B4E-01E3-498E-8732-AA249472C1A2}"/>
              </a:ext>
            </a:extLst>
          </p:cNvPr>
          <p:cNvSpPr txBox="1"/>
          <p:nvPr/>
        </p:nvSpPr>
        <p:spPr>
          <a:xfrm>
            <a:off x="6400800" y="312494"/>
            <a:ext cx="2114550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Segoe UI Semibold" panose="020B0702040204020203" pitchFamily="34" charset="0"/>
              </a:rPr>
              <a:t>2. Level 1</a:t>
            </a:r>
          </a:p>
        </p:txBody>
      </p:sp>
    </p:spTree>
    <p:extLst>
      <p:ext uri="{BB962C8B-B14F-4D97-AF65-F5344CB8AC3E}">
        <p14:creationId xmlns:p14="http://schemas.microsoft.com/office/powerpoint/2010/main" val="17287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2" grpId="0" animBg="1"/>
      <p:bldP spid="12" grpId="1" animBg="1"/>
      <p:bldP spid="13" grpId="0" animBg="1"/>
      <p:bldP spid="13" grpId="1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17" grpId="0" animBg="1"/>
      <p:bldP spid="17" grpId="1" animBg="1"/>
      <p:bldP spid="19" grpId="0" animBg="1"/>
      <p:bldP spid="19" grpId="1" animBg="1"/>
      <p:bldP spid="26" grpId="0" animBg="1"/>
      <p:bldP spid="26" grpId="1" animBg="1"/>
    </p:bldLst>
  </p:timing>
</p:sld>
</file>

<file path=ppt/theme/theme1.xml><?xml version="1.0" encoding="utf-8"?>
<a:theme xmlns:a="http://schemas.openxmlformats.org/drawingml/2006/main" name="SD PowerPoint Templa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onstantia Custom 1">
      <a:majorFont>
        <a:latin typeface="Constantia"/>
        <a:ea typeface=""/>
        <a:cs typeface=""/>
      </a:majorFont>
      <a:minorFont>
        <a:latin typeface="Constanti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 PowerPoint Template" id="{F0AA63F3-4312-493B-8174-352B2AD520BD}" vid="{DD105971-6F86-4F45-9EF8-20BC841C00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Jakarta_clarke</Template>
  <TotalTime>22035</TotalTime>
  <Words>745</Words>
  <Application>Microsoft Office PowerPoint</Application>
  <PresentationFormat>On-screen Show (4:3)</PresentationFormat>
  <Paragraphs>100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Constantia</vt:lpstr>
      <vt:lpstr>Segoe UI Semibold</vt:lpstr>
      <vt:lpstr>Verdana</vt:lpstr>
      <vt:lpstr>Wingdings 2</vt:lpstr>
      <vt:lpstr>SD PowerPoint Template</vt:lpstr>
      <vt:lpstr>The supply-use chain</vt:lpstr>
      <vt:lpstr>Group exercise</vt:lpstr>
      <vt:lpstr>Group Exercise</vt:lpstr>
      <vt:lpstr>Group exercise – the answers</vt:lpstr>
      <vt:lpstr>Group exercise – the answers</vt:lpstr>
      <vt:lpstr>Group exercise – the answers</vt:lpstr>
      <vt:lpstr>Group exercise – the 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Statistics: past, present and opportunitis</dc:title>
  <dc:creator>Michael Bordt</dc:creator>
  <cp:lastModifiedBy>Rikke Munk Hansen</cp:lastModifiedBy>
  <cp:revision>629</cp:revision>
  <cp:lastPrinted>2017-02-06T05:17:05Z</cp:lastPrinted>
  <dcterms:created xsi:type="dcterms:W3CDTF">2006-08-16T00:00:00Z</dcterms:created>
  <dcterms:modified xsi:type="dcterms:W3CDTF">2019-12-20T03:09:46Z</dcterms:modified>
</cp:coreProperties>
</file>