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7" r:id="rId2"/>
    <p:sldId id="331" r:id="rId3"/>
    <p:sldId id="332" r:id="rId4"/>
    <p:sldId id="336" r:id="rId5"/>
    <p:sldId id="333" r:id="rId6"/>
    <p:sldId id="341" r:id="rId7"/>
    <p:sldId id="339" r:id="rId8"/>
    <p:sldId id="340" r:id="rId9"/>
    <p:sldId id="346" r:id="rId10"/>
    <p:sldId id="350" r:id="rId11"/>
    <p:sldId id="347" r:id="rId12"/>
    <p:sldId id="345" r:id="rId13"/>
    <p:sldId id="342" r:id="rId14"/>
    <p:sldId id="328" r:id="rId15"/>
  </p:sldIdLst>
  <p:sldSz cx="12195175" cy="6859588"/>
  <p:notesSz cx="9931400" cy="6819900"/>
  <p:embeddedFontLst>
    <p:embeddedFont>
      <p:font typeface="MetaNormalLF-Roman" panose="020B0500000000000000" pitchFamily="34" charset="0"/>
      <p:regular r:id="rId18"/>
      <p:bold r:id="rId19"/>
      <p:italic r:id="rId20"/>
      <p:boldItalic r:id="rId21"/>
    </p:embeddedFont>
    <p:embeddedFont>
      <p:font typeface="Agfa Rotis Semisans Ex Bold" panose="020B070304050403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venir Next Condensed" panose="020B0506020202020204" pitchFamily="34" charset="0"/>
      <p:regular r:id="rId27"/>
      <p:bold r:id="rId28"/>
      <p:italic r:id="rId29"/>
      <p:boldItalic r:id="rId30"/>
    </p:embeddedFont>
    <p:embeddedFont>
      <p:font typeface="Palatino Linotype" panose="02040502050505030304" pitchFamily="18" charset="0"/>
      <p:regular r:id="rId31"/>
      <p:bold r:id="rId32"/>
      <p:italic r:id="rId33"/>
      <p:boldItalic r:id="rId34"/>
    </p:embeddedFont>
    <p:embeddedFont>
      <p:font typeface="MetaMediumLF-Roman" panose="020B0800000000000000" pitchFamily="34" charset="0"/>
      <p:bold r:id="rId35"/>
    </p:embeddedFont>
  </p:embeddedFont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945">
          <p15:clr>
            <a:srgbClr val="A4A3A4"/>
          </p15:clr>
        </p15:guide>
        <p15:guide id="3" orient="horz" pos="790">
          <p15:clr>
            <a:srgbClr val="A4A3A4"/>
          </p15:clr>
        </p15:guide>
        <p15:guide id="4" pos="3841">
          <p15:clr>
            <a:srgbClr val="A4A3A4"/>
          </p15:clr>
        </p15:guide>
        <p15:guide id="5" pos="453">
          <p15:clr>
            <a:srgbClr val="A4A3A4"/>
          </p15:clr>
        </p15:guide>
        <p15:guide id="6" pos="74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st, Julia (G205)" initials="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39A"/>
    <a:srgbClr val="537179"/>
    <a:srgbClr val="E7E7E7"/>
    <a:srgbClr val="81A0A9"/>
    <a:srgbClr val="0F7AA9"/>
    <a:srgbClr val="000000"/>
    <a:srgbClr val="666666"/>
    <a:srgbClr val="808080"/>
    <a:srgbClr val="FFCC00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1" autoAdjust="0"/>
    <p:restoredTop sz="94673" autoAdjust="0"/>
  </p:normalViewPr>
  <p:slideViewPr>
    <p:cSldViewPr snapToGrid="0" snapToObjects="1">
      <p:cViewPr varScale="1">
        <p:scale>
          <a:sx n="84" d="100"/>
          <a:sy n="84" d="100"/>
        </p:scale>
        <p:origin x="259" y="77"/>
      </p:cViewPr>
      <p:guideLst>
        <p:guide orient="horz" pos="2161"/>
        <p:guide orient="horz" pos="3945"/>
        <p:guide orient="horz" pos="790"/>
        <p:guide pos="3841"/>
        <p:guide pos="453"/>
        <p:guide pos="74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689" cy="34132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393" y="0"/>
            <a:ext cx="4304689" cy="34132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de-DE" smtClean="0"/>
              <a:t>07.11.2018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77487"/>
            <a:ext cx="4304689" cy="34132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393" y="6477487"/>
            <a:ext cx="4304689" cy="34132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7" cy="34099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5498" y="0"/>
            <a:ext cx="4303607" cy="34099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8D9BBD62-E87A-4D5C-B70B-7C95F8DCB9B3}" type="datetimeFigureOut">
              <a:rPr lang="de-DE" smtClean="0"/>
              <a:pPr/>
              <a:t>07.11.2018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2400" y="511175"/>
            <a:ext cx="454660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141" y="3239453"/>
            <a:ext cx="7945120" cy="306895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77722"/>
            <a:ext cx="4303607" cy="34099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5498" y="6477722"/>
            <a:ext cx="4303607" cy="34099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74870A76-7E73-40B4-AABF-FD9679C021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720188" y="862277"/>
            <a:ext cx="11043504" cy="2423468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1" i="0" cap="none" baseline="0">
                <a:solidFill>
                  <a:srgbClr val="666666"/>
                </a:solidFill>
                <a:latin typeface="Agfa Rotis Semisans Ex Bold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20188" y="3473549"/>
            <a:ext cx="11043075" cy="1753006"/>
          </a:xfrm>
        </p:spPr>
        <p:txBody>
          <a:bodyPr lIns="504101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3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9790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© 	</a:t>
            </a:r>
            <a:r>
              <a:rPr lang="en-US" dirty="0" smtClean="0"/>
              <a:t> Federal Statistical Office of Germany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02" y="8133"/>
            <a:ext cx="2335904" cy="8013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233" y="6365127"/>
            <a:ext cx="195089" cy="1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720188" y="1807619"/>
            <a:ext cx="11042875" cy="439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 marL="1678853" indent="-357789">
              <a:buSzPct val="150000"/>
              <a:buFont typeface="MetaNormalLF-Roman" panose="020B0500000000000000" pitchFamily="34" charset="0"/>
              <a:buChar char="»"/>
              <a:defRPr/>
            </a:lvl2pPr>
            <a:lvl3pPr marL="2273755" indent="-359905">
              <a:buSzPct val="150000"/>
              <a:buFont typeface="MetaNormalLF-Roman" panose="020B0500000000000000" pitchFamily="34" charset="0"/>
              <a:buChar char="»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9790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               SEEA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SDGs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790" y="6310187"/>
            <a:ext cx="602106" cy="2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alt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720188" y="1807619"/>
            <a:ext cx="11042875" cy="439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 marL="1678853" indent="-357789">
              <a:buSzPct val="150000"/>
              <a:buFont typeface="MetaNormalLF-Roman" panose="020B0500000000000000" pitchFamily="34" charset="0"/>
              <a:buChar char="»"/>
              <a:defRPr/>
            </a:lvl2pPr>
            <a:lvl3pPr marL="2273755" indent="-359905">
              <a:buSzPct val="150000"/>
              <a:buFont typeface="MetaNormalLF-Roman" panose="020B0500000000000000" pitchFamily="34" charset="0"/>
              <a:buChar char="»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0265" y="6058893"/>
            <a:ext cx="11033274" cy="14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000" baseline="0">
                <a:latin typeface="MetaNormalLF-Roman" panose="020B0500000000000000" pitchFamily="34" charset="0"/>
              </a:defRPr>
            </a:lvl1pPr>
          </a:lstStyle>
          <a:p>
            <a:r>
              <a:rPr lang="de-DE" sz="1000" dirty="0" err="1" smtClean="0">
                <a:latin typeface="MetaNormalLF-Roman" panose="020B0500000000000000" pitchFamily="34" charset="0"/>
              </a:rPr>
              <a:t>Sources</a:t>
            </a:r>
            <a:r>
              <a:rPr lang="de-DE" sz="1000" dirty="0" smtClean="0">
                <a:latin typeface="MetaNormalLF-Roman" panose="020B0500000000000000" pitchFamily="34" charset="0"/>
              </a:rPr>
              <a:t>, </a:t>
            </a:r>
            <a:r>
              <a:rPr lang="de-DE" sz="1000" dirty="0" err="1" smtClean="0">
                <a:latin typeface="MetaNormalLF-Roman" panose="020B0500000000000000" pitchFamily="34" charset="0"/>
              </a:rPr>
              <a:t>Photo</a:t>
            </a:r>
            <a:r>
              <a:rPr lang="de-DE" sz="1000" dirty="0" smtClean="0">
                <a:latin typeface="MetaNormalLF-Roman" panose="020B0500000000000000" pitchFamily="34" charset="0"/>
              </a:rPr>
              <a:t> </a:t>
            </a:r>
            <a:r>
              <a:rPr lang="de-DE" sz="1000" dirty="0" err="1" smtClean="0">
                <a:latin typeface="MetaNormalLF-Roman" panose="020B0500000000000000" pitchFamily="34" charset="0"/>
              </a:rPr>
              <a:t>credits</a:t>
            </a:r>
            <a:r>
              <a:rPr lang="de-DE" sz="1000" dirty="0" smtClean="0">
                <a:latin typeface="MetaNormalLF-Roman" panose="020B0500000000000000" pitchFamily="34" charset="0"/>
              </a:rPr>
              <a:t>: ©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0265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32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9790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© 	</a:t>
            </a:r>
            <a:r>
              <a:rPr lang="en-US" dirty="0" smtClean="0"/>
              <a:t>Federal Statistical Office of Germany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710453" y="1152370"/>
            <a:ext cx="11052810" cy="931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21525" y="1805655"/>
            <a:ext cx="11041736" cy="439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gray">
          <a:xfrm>
            <a:off x="2" y="0"/>
            <a:ext cx="12193058" cy="812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7739" tIns="63870" rIns="127739" bIns="6387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taNormalLF-Roman" pitchFamily="34" charset="0"/>
              <a:cs typeface="Arial" pitchFamily="34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9516742" y="6310187"/>
            <a:ext cx="1308970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0899371" y="6310187"/>
            <a:ext cx="863892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720188" y="817389"/>
            <a:ext cx="11042875" cy="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 bwMode="gray">
          <a:xfrm>
            <a:off x="9546802" y="430527"/>
            <a:ext cx="2600102" cy="3077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MetaMediumLF-Roman" panose="020B0800000000000000" pitchFamily="34" charset="0"/>
              </a:rPr>
              <a:t>www.destatis.de</a:t>
            </a:r>
          </a:p>
        </p:txBody>
      </p:sp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444" rtl="0" eaLnBrk="1" latinLnBrk="0" hangingPunct="1">
        <a:spcBef>
          <a:spcPct val="0"/>
        </a:spcBef>
        <a:buNone/>
        <a:defRPr sz="3600" b="0" kern="1200" baseline="0">
          <a:solidFill>
            <a:srgbClr val="666666"/>
          </a:solidFill>
          <a:latin typeface="MetaMediumLF-Roman" pitchFamily="34" charset="0"/>
          <a:ea typeface="+mj-ea"/>
          <a:cs typeface="+mj-cs"/>
        </a:defRPr>
      </a:lvl1pPr>
    </p:titleStyle>
    <p:bodyStyle>
      <a:lvl1pPr marL="478462" indent="0" algn="l" defTabSz="121944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Tx/>
        <a:buNone/>
        <a:defRPr lang="de-DE" sz="23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1pPr>
      <a:lvl2pPr marL="1678853" indent="-357789" algn="l" defTabSz="1219444" rtl="0" eaLnBrk="1" latinLnBrk="0" hangingPunct="1">
        <a:lnSpc>
          <a:spcPct val="100000"/>
        </a:lnSpc>
        <a:spcBef>
          <a:spcPts val="800"/>
        </a:spcBef>
        <a:buClr>
          <a:srgbClr val="CC0033"/>
        </a:buClr>
        <a:buSzPct val="150000"/>
        <a:buFont typeface="MetaNormalLF-Roman" panose="020B0500000000000000" pitchFamily="34" charset="0"/>
        <a:buChar char="»"/>
        <a:tabLst>
          <a:tab pos="1314714" algn="l"/>
        </a:tabLst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2pPr>
      <a:lvl3pPr marL="2273755" indent="-359905" algn="l" defTabSz="1219444" rtl="0" eaLnBrk="1" latinLnBrk="0" hangingPunct="1">
        <a:lnSpc>
          <a:spcPct val="100000"/>
        </a:lnSpc>
        <a:spcBef>
          <a:spcPts val="800"/>
        </a:spcBef>
        <a:buClr>
          <a:srgbClr val="FFCC00"/>
        </a:buClr>
        <a:buSzPct val="150000"/>
        <a:buFont typeface="MetaNormalLF-Roman" panose="020B0500000000000000" pitchFamily="34" charset="0"/>
        <a:buChar char="»"/>
        <a:defRPr lang="de-DE" sz="19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3pPr>
      <a:lvl4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4pPr>
      <a:lvl5pPr marL="2875008" indent="-368374" algn="l" defTabSz="1054311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5pPr>
      <a:lvl6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               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4070" y="2292294"/>
            <a:ext cx="11033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Avenir Next Condensed" panose="020B0506020202020204" pitchFamily="34" charset="0"/>
              </a:rPr>
              <a:t>“The </a:t>
            </a:r>
            <a:r>
              <a:rPr lang="en-US" sz="3200" b="1" i="1" dirty="0">
                <a:latin typeface="Avenir Next Condensed" panose="020B0506020202020204" pitchFamily="34" charset="0"/>
              </a:rPr>
              <a:t>interlinkages and integrated nature</a:t>
            </a:r>
            <a:r>
              <a:rPr lang="en-US" sz="3200" i="1" dirty="0">
                <a:latin typeface="Avenir Next Condensed" panose="020B0506020202020204" pitchFamily="34" charset="0"/>
              </a:rPr>
              <a:t> of the </a:t>
            </a:r>
            <a:r>
              <a:rPr lang="en-US" sz="3200" i="1" dirty="0" smtClean="0">
                <a:latin typeface="Avenir Next Condensed" panose="020B0506020202020204" pitchFamily="34" charset="0"/>
              </a:rPr>
              <a:t>Sustainable </a:t>
            </a:r>
            <a:r>
              <a:rPr lang="en-US" sz="3200" i="1" dirty="0">
                <a:latin typeface="Avenir Next Condensed" panose="020B0506020202020204" pitchFamily="34" charset="0"/>
              </a:rPr>
              <a:t>Development Goals </a:t>
            </a:r>
            <a:r>
              <a:rPr lang="en-US" sz="3200" b="1" i="1" dirty="0" smtClean="0">
                <a:latin typeface="Avenir Next Condensed" panose="020B0506020202020204" pitchFamily="34" charset="0"/>
              </a:rPr>
              <a:t>are </a:t>
            </a:r>
            <a:r>
              <a:rPr lang="en-US" sz="3200" b="1" i="1" dirty="0">
                <a:latin typeface="Avenir Next Condensed" panose="020B0506020202020204" pitchFamily="34" charset="0"/>
              </a:rPr>
              <a:t>of crucial importance </a:t>
            </a:r>
            <a:r>
              <a:rPr lang="en-US" sz="3200" i="1" dirty="0">
                <a:latin typeface="Avenir Next Condensed" panose="020B0506020202020204" pitchFamily="34" charset="0"/>
              </a:rPr>
              <a:t>in ensuring that the </a:t>
            </a:r>
            <a:r>
              <a:rPr lang="en-US" sz="3200" i="1" dirty="0" smtClean="0">
                <a:latin typeface="Avenir Next Condensed" panose="020B0506020202020204" pitchFamily="34" charset="0"/>
              </a:rPr>
              <a:t>purpose </a:t>
            </a:r>
            <a:r>
              <a:rPr lang="en-US" sz="3200" i="1" dirty="0">
                <a:latin typeface="Avenir Next Condensed" panose="020B0506020202020204" pitchFamily="34" charset="0"/>
              </a:rPr>
              <a:t>of the new Agenda is realized</a:t>
            </a:r>
            <a:r>
              <a:rPr lang="en-US" sz="3200" i="1" dirty="0" smtClean="0">
                <a:latin typeface="Avenir Next Condensed" panose="020B0506020202020204" pitchFamily="34" charset="0"/>
              </a:rPr>
              <a:t>.”</a:t>
            </a:r>
          </a:p>
          <a:p>
            <a:endParaRPr lang="en-US" sz="3200" i="1" dirty="0">
              <a:effectLst/>
              <a:latin typeface="Avenir Next Condensed" panose="020B0506020202020204" pitchFamily="34" charset="0"/>
            </a:endParaRPr>
          </a:p>
          <a:p>
            <a:r>
              <a:rPr lang="en-US" sz="1200" dirty="0" smtClean="0">
                <a:latin typeface="Avenir Next Condensed" panose="020B0506020202020204" pitchFamily="34" charset="0"/>
              </a:rPr>
              <a:t>Source: Preamble of Agenda 2030</a:t>
            </a:r>
            <a:endParaRPr lang="en-US" sz="1200" dirty="0">
              <a:effectLst/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37179"/>
                </a:solidFill>
                <a:latin typeface="Palatino Linotype" panose="02040502050505030304" pitchFamily="18" charset="0"/>
              </a:rPr>
              <a:t>UN Committee of Experts on Environmental-Economic Accounting (UNCEEA) </a:t>
            </a:r>
            <a:endParaRPr lang="en-US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gray">
          <a:xfrm>
            <a:off x="710453" y="2333158"/>
            <a:ext cx="10390363" cy="25004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78462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678853" indent="-357789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CC0033"/>
              </a:buClr>
              <a:buSzPct val="150000"/>
              <a:buFont typeface="MetaNormalLF-Roman" panose="020B0500000000000000" pitchFamily="34" charset="0"/>
              <a:buChar char="»"/>
              <a:tabLst>
                <a:tab pos="1314714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2273755" indent="-35990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150000"/>
              <a:buFont typeface="MetaNormalLF-Roman" panose="020B0500000000000000" pitchFamily="34" charset="0"/>
              <a:buChar char="»"/>
              <a:defRPr lang="de-DE"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Established by the UN Statistical Commission at its 36</a:t>
            </a:r>
            <a:r>
              <a:rPr lang="en-US" sz="1600" baseline="300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</a:t>
            </a:r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session in March 2005</a:t>
            </a:r>
          </a:p>
          <a:p>
            <a:r>
              <a:rPr lang="en-US" sz="1600" b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Intergovernmental body (Countries, International Organizations)  </a:t>
            </a:r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to provide overall vision, coordination, prioritization and direction in the field of environmental economic accounting and supporting statistics.</a:t>
            </a:r>
          </a:p>
          <a:p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Objectives:</a:t>
            </a:r>
          </a:p>
          <a:p>
            <a:pPr lvl="1"/>
            <a:r>
              <a:rPr lang="en-US" sz="1600" b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Mainstream environmental-economic accounts </a:t>
            </a:r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 supporting statistics</a:t>
            </a:r>
          </a:p>
          <a:p>
            <a:pPr lvl="1"/>
            <a:r>
              <a:rPr lang="en-US" sz="1600" b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Develop the SEEA methodology </a:t>
            </a:r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 elevate experimental components of to an international statistical standard</a:t>
            </a:r>
          </a:p>
          <a:p>
            <a:pPr lvl="1"/>
            <a:r>
              <a:rPr lang="en-US" sz="1600" b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Advance the implementation </a:t>
            </a:r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of SEEA in countries</a:t>
            </a: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Global SEEA </a:t>
            </a:r>
            <a:r>
              <a:rPr lang="en-US" dirty="0">
                <a:solidFill>
                  <a:srgbClr val="537179"/>
                </a:solidFill>
                <a:latin typeface="Palatino Linotype" panose="02040502050505030304" pitchFamily="18" charset="0"/>
              </a:rPr>
              <a:t>Databases</a:t>
            </a:r>
            <a:endParaRPr lang="en-US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gray">
          <a:xfrm>
            <a:off x="710453" y="2084028"/>
            <a:ext cx="10682971" cy="250049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78462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678853" indent="-357789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CC0033"/>
              </a:buClr>
              <a:buSzPct val="150000"/>
              <a:buFont typeface="MetaNormalLF-Roman" panose="020B0500000000000000" pitchFamily="34" charset="0"/>
              <a:buChar char="»"/>
              <a:tabLst>
                <a:tab pos="1314714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2273755" indent="-35990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150000"/>
              <a:buFont typeface="MetaNormalLF-Roman" panose="020B0500000000000000" pitchFamily="34" charset="0"/>
              <a:buChar char="»"/>
              <a:defRPr lang="de-DE"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537179"/>
                </a:solidFill>
                <a:latin typeface="Palatino Linotype" panose="02040502050505030304" pitchFamily="18" charset="0"/>
              </a:rPr>
              <a:t>UNCEEA tasked by UN Statistical Commission </a:t>
            </a:r>
            <a:r>
              <a:rPr lang="en-US" sz="1800" dirty="0">
                <a:solidFill>
                  <a:srgbClr val="537179"/>
                </a:solidFill>
                <a:latin typeface="Palatino Linotype" panose="02040502050505030304" pitchFamily="18" charset="0"/>
              </a:rPr>
              <a:t>to explore global </a:t>
            </a:r>
            <a:r>
              <a:rPr lang="en-US" sz="18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databases using county data, </a:t>
            </a:r>
            <a:r>
              <a:rPr lang="en-US" sz="1800" dirty="0">
                <a:solidFill>
                  <a:srgbClr val="537179"/>
                </a:solidFill>
                <a:latin typeface="Palatino Linotype" panose="02040502050505030304" pitchFamily="18" charset="0"/>
              </a:rPr>
              <a:t>which will facilitate use of SEEA for SDGs</a:t>
            </a:r>
          </a:p>
          <a:p>
            <a:r>
              <a:rPr lang="en-US" sz="1800" dirty="0">
                <a:solidFill>
                  <a:srgbClr val="537179"/>
                </a:solidFill>
                <a:latin typeface="Palatino Linotype" panose="02040502050505030304" pitchFamily="18" charset="0"/>
              </a:rPr>
              <a:t>Priority databases: </a:t>
            </a:r>
            <a:endParaRPr lang="en-US" sz="18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pPr marL="1964603" lvl="1" indent="-285750">
              <a:buClr>
                <a:srgbClr val="27939A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7939A"/>
                </a:solidFill>
                <a:latin typeface="Palatino Linotype" panose="02040502050505030304" pitchFamily="18" charset="0"/>
              </a:rPr>
              <a:t>energy </a:t>
            </a:r>
          </a:p>
          <a:p>
            <a:pPr marL="1964603" lvl="1" indent="-285750">
              <a:buClr>
                <a:srgbClr val="27939A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7939A"/>
                </a:solidFill>
                <a:latin typeface="Palatino Linotype" panose="02040502050505030304" pitchFamily="18" charset="0"/>
              </a:rPr>
              <a:t>air </a:t>
            </a:r>
            <a:r>
              <a:rPr lang="en-US" sz="1800" dirty="0">
                <a:solidFill>
                  <a:srgbClr val="27939A"/>
                </a:solidFill>
                <a:latin typeface="Palatino Linotype" panose="02040502050505030304" pitchFamily="18" charset="0"/>
              </a:rPr>
              <a:t>emissions </a:t>
            </a:r>
            <a:endParaRPr lang="en-US" sz="1800" dirty="0" smtClean="0">
              <a:solidFill>
                <a:srgbClr val="27939A"/>
              </a:solidFill>
              <a:latin typeface="Palatino Linotype" panose="02040502050505030304" pitchFamily="18" charset="0"/>
            </a:endParaRPr>
          </a:p>
          <a:p>
            <a:pPr marL="1964603" lvl="1" indent="-285750">
              <a:buClr>
                <a:srgbClr val="27939A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7939A"/>
                </a:solidFill>
                <a:latin typeface="Palatino Linotype" panose="02040502050505030304" pitchFamily="18" charset="0"/>
              </a:rPr>
              <a:t>material flow</a:t>
            </a:r>
          </a:p>
          <a:p>
            <a:pPr marL="1964603" lvl="1" indent="-285750">
              <a:buClr>
                <a:srgbClr val="27939A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7939A"/>
                </a:solidFill>
                <a:latin typeface="Palatino Linotype" panose="02040502050505030304" pitchFamily="18" charset="0"/>
              </a:rPr>
              <a:t>land</a:t>
            </a:r>
          </a:p>
          <a:p>
            <a:pPr marL="1964603" lvl="1" indent="-285750">
              <a:buClr>
                <a:srgbClr val="27939A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7939A"/>
                </a:solidFill>
                <a:latin typeface="Palatino Linotype" panose="02040502050505030304" pitchFamily="18" charset="0"/>
              </a:rPr>
              <a:t>water</a:t>
            </a:r>
            <a:endParaRPr lang="en-US" sz="1800" dirty="0">
              <a:solidFill>
                <a:srgbClr val="27939A"/>
              </a:solidFill>
              <a:latin typeface="Palatino Linotype" panose="02040502050505030304" pitchFamily="18" charset="0"/>
            </a:endParaRPr>
          </a:p>
          <a:p>
            <a:r>
              <a:rPr lang="en-US" sz="1800" dirty="0">
                <a:solidFill>
                  <a:srgbClr val="537179"/>
                </a:solidFill>
                <a:latin typeface="Palatino Linotype" panose="02040502050505030304" pitchFamily="18" charset="0"/>
              </a:rPr>
              <a:t>SEEA Data Structure Definitions (DSDs) have been developed, tested and are now being </a:t>
            </a:r>
            <a:r>
              <a:rPr lang="en-US" sz="18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finalized.</a:t>
            </a:r>
            <a:endParaRPr lang="en-US" sz="1800" dirty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Aligning </a:t>
            </a:r>
            <a:r>
              <a:rPr lang="en-US" dirty="0">
                <a:solidFill>
                  <a:srgbClr val="537179"/>
                </a:solidFill>
                <a:latin typeface="Palatino Linotype" panose="02040502050505030304" pitchFamily="18" charset="0"/>
              </a:rPr>
              <a:t>relevant SDG indicators with the SEEA </a:t>
            </a:r>
            <a:endParaRPr lang="en-US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gray">
          <a:xfrm>
            <a:off x="710451" y="1967398"/>
            <a:ext cx="10390363" cy="20742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78462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678853" indent="-357789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CC0033"/>
              </a:buClr>
              <a:buSzPct val="150000"/>
              <a:buFont typeface="MetaNormalLF-Roman" panose="020B0500000000000000" pitchFamily="34" charset="0"/>
              <a:buChar char="»"/>
              <a:tabLst>
                <a:tab pos="1314714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2273755" indent="-35990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150000"/>
              <a:buFont typeface="MetaNormalLF-Roman" panose="020B0500000000000000" pitchFamily="34" charset="0"/>
              <a:buChar char="»"/>
              <a:defRPr lang="de-DE"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537179"/>
                </a:solidFill>
                <a:latin typeface="Palatino Linotype" panose="02040502050505030304" pitchFamily="18" charset="0"/>
              </a:rPr>
              <a:t>Progress made in aligning relevant SDG indicators with the SEEA through collaboration with custodian </a:t>
            </a:r>
            <a:r>
              <a:rPr lang="en-US" sz="16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agencies</a:t>
            </a:r>
          </a:p>
          <a:p>
            <a:pPr marL="1321064" lvl="1" indent="0">
              <a:buNone/>
            </a:pPr>
            <a:r>
              <a:rPr lang="en-US" sz="1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Example</a:t>
            </a:r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: </a:t>
            </a:r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Goal 6: Ensure availability and sustainable management of water and sanitation for all</a:t>
            </a:r>
          </a:p>
          <a:p>
            <a:pPr lvl="1"/>
            <a:r>
              <a:rPr lang="en-US" sz="1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Alignment </a:t>
            </a:r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of multiple indicators with the SEEA, including 6.4.1 (water-use efficiency) and 6.3.1 </a:t>
            </a:r>
            <a:r>
              <a:rPr lang="en-US" sz="1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(</a:t>
            </a:r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proportion of wastewater safely treated)</a:t>
            </a:r>
          </a:p>
          <a:p>
            <a:pPr lvl="1"/>
            <a:r>
              <a:rPr lang="en-US" sz="1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Country </a:t>
            </a:r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testing of indicators 6.3.2 (water quality) and 6.6.1 (water-related ecosystems) as part of the </a:t>
            </a:r>
            <a:r>
              <a:rPr lang="en-US" sz="1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work </a:t>
            </a:r>
            <a:r>
              <a:rPr lang="en-US" sz="1400" dirty="0" err="1">
                <a:solidFill>
                  <a:srgbClr val="537179"/>
                </a:solidFill>
                <a:latin typeface="Palatino Linotype" panose="02040502050505030304" pitchFamily="18" charset="0"/>
              </a:rPr>
              <a:t>programme</a:t>
            </a:r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 of the UNCEEA</a:t>
            </a: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gray">
          <a:xfrm>
            <a:off x="710450" y="4235937"/>
            <a:ext cx="10390363" cy="20742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78462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678853" indent="-357789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CC0033"/>
              </a:buClr>
              <a:buSzPct val="150000"/>
              <a:buFont typeface="MetaNormalLF-Roman" panose="020B0500000000000000" pitchFamily="34" charset="0"/>
              <a:buChar char="»"/>
              <a:tabLst>
                <a:tab pos="1314714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2273755" indent="-35990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150000"/>
              <a:buFont typeface="MetaNormalLF-Roman" panose="020B0500000000000000" pitchFamily="34" charset="0"/>
              <a:buChar char="»"/>
              <a:defRPr lang="de-DE"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537179"/>
                </a:solidFill>
                <a:latin typeface="Palatino Linotype" panose="02040502050505030304" pitchFamily="18" charset="0"/>
              </a:rPr>
              <a:t>However, the SEEA can inform many more indicators that are not currently aligned </a:t>
            </a:r>
          </a:p>
          <a:p>
            <a:pPr marL="1321064" lvl="1" indent="0">
              <a:buNone/>
            </a:pPr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Example: Goal 7, Ensure access to affordable, reliable, sustainable and modern energy for all</a:t>
            </a:r>
          </a:p>
          <a:p>
            <a:pPr lvl="1"/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Difference of territory vs residence principle for SDG 7 indicators</a:t>
            </a:r>
          </a:p>
          <a:p>
            <a:pPr lvl="1"/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Use of residence principle and SEEA facilitates analysis by economic sector, promotes consistent measurement over time</a:t>
            </a:r>
          </a:p>
          <a:p>
            <a:pPr lvl="1"/>
            <a:r>
              <a:rPr lang="en-US" sz="1400" dirty="0">
                <a:solidFill>
                  <a:srgbClr val="537179"/>
                </a:solidFill>
                <a:latin typeface="Palatino Linotype" panose="02040502050505030304" pitchFamily="18" charset="0"/>
              </a:rPr>
              <a:t>Information derived from the SEEA can complement indicators 7.2.1, 7.3.1, 7.a.1 and 7.b.1</a:t>
            </a: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 smtClean="0">
              <a:solidFill>
                <a:srgbClr val="537179"/>
              </a:solidFill>
              <a:latin typeface="Palatino Linotype" panose="02040502050505030304" pitchFamily="18" charset="0"/>
            </a:endParaRPr>
          </a:p>
          <a:p>
            <a:endParaRPr lang="en-US" sz="1600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Conclusion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20189" y="1807619"/>
            <a:ext cx="10439648" cy="4107626"/>
          </a:xfrm>
        </p:spPr>
        <p:txBody>
          <a:bodyPr/>
          <a:lstStyle/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SEEA </a:t>
            </a:r>
            <a:r>
              <a:rPr lang="en-US" sz="2400" dirty="0">
                <a:solidFill>
                  <a:srgbClr val="537179"/>
                </a:solidFill>
                <a:latin typeface="Palatino Linotype" panose="02040502050505030304" pitchFamily="18" charset="0"/>
              </a:rPr>
              <a:t>itself does not contain predefined indicator sets for SDG reporting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SEEA provides </a:t>
            </a:r>
            <a:r>
              <a:rPr lang="en-US" sz="2400" dirty="0">
                <a:solidFill>
                  <a:srgbClr val="537179"/>
                </a:solidFill>
                <a:latin typeface="Palatino Linotype" panose="02040502050505030304" pitchFamily="18" charset="0"/>
              </a:rPr>
              <a:t>the statistical </a:t>
            </a: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 accounting </a:t>
            </a:r>
            <a:r>
              <a:rPr lang="en-US" sz="2400" b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framework </a:t>
            </a:r>
            <a:r>
              <a:rPr lang="en-US" sz="2400" b="1" dirty="0">
                <a:solidFill>
                  <a:srgbClr val="537179"/>
                </a:solidFill>
                <a:latin typeface="Palatino Linotype" panose="02040502050505030304" pitchFamily="18" charset="0"/>
              </a:rPr>
              <a:t>to measure</a:t>
            </a:r>
            <a:r>
              <a:rPr lang="en-US" sz="2400" dirty="0">
                <a:solidFill>
                  <a:srgbClr val="537179"/>
                </a:solidFill>
                <a:latin typeface="Palatino Linotype" panose="02040502050505030304" pitchFamily="18" charset="0"/>
              </a:rPr>
              <a:t> many facets of the environment and economy </a:t>
            </a:r>
            <a:r>
              <a:rPr lang="en-US" sz="2400" b="1" dirty="0">
                <a:solidFill>
                  <a:srgbClr val="537179"/>
                </a:solidFill>
                <a:latin typeface="Palatino Linotype" panose="02040502050505030304" pitchFamily="18" charset="0"/>
              </a:rPr>
              <a:t>in a coherent and integrated way</a:t>
            </a:r>
          </a:p>
          <a:p>
            <a:pPr marL="898525" indent="-420688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SEEA </a:t>
            </a: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is the </a:t>
            </a:r>
            <a:r>
              <a:rPr lang="en-US" sz="2400" b="1" dirty="0">
                <a:solidFill>
                  <a:srgbClr val="537179"/>
                </a:solidFill>
                <a:latin typeface="Palatino Linotype" panose="02040502050505030304" pitchFamily="18" charset="0"/>
              </a:rPr>
              <a:t>conceptual basis </a:t>
            </a: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for building up the required integrated indicator framework to report on interlinked and integrated SDGs</a:t>
            </a: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.</a:t>
            </a:r>
          </a:p>
          <a:p>
            <a:pPr marL="898525" indent="-420688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Global SEEA Database source for deriving global indicators</a:t>
            </a:r>
          </a:p>
          <a:p>
            <a:pPr marL="898525" indent="-420688">
              <a:buFont typeface="Wingdings" panose="05000000000000000000" pitchFamily="2" charset="2"/>
              <a:buChar char="à"/>
            </a:pPr>
            <a:r>
              <a:rPr lang="en-US" sz="2400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Closer collaboration between IAEG SDG and UN CEEA required </a:t>
            </a:r>
            <a:endParaRPr lang="de-DE" sz="2400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3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 bwMode="gray">
          <a:xfrm>
            <a:off x="720265" y="5642675"/>
            <a:ext cx="3739896" cy="667512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endParaRPr lang="en-US" sz="1600" dirty="0" smtClean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175" y="3259588"/>
            <a:ext cx="3600000" cy="3600000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 bwMode="gray">
          <a:xfrm>
            <a:off x="720188" y="862277"/>
            <a:ext cx="11043504" cy="24234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444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defRPr>
            </a:lvl1pPr>
          </a:lstStyle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Thanks for your attention!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 bwMode="gray">
          <a:xfrm>
            <a:off x="720265" y="3553271"/>
            <a:ext cx="2068655" cy="175564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noAutofit/>
          </a:bodyPr>
          <a:lstStyle/>
          <a:p>
            <a:r>
              <a:rPr lang="en-US" sz="2300" b="1" dirty="0" smtClean="0"/>
              <a:t>Sven C. Kaumanns</a:t>
            </a:r>
          </a:p>
          <a:p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Head of Section</a:t>
            </a:r>
          </a:p>
          <a:p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Environmental Economic Accounts and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Sustainability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3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Federal Statistical Office of Germany</a:t>
            </a:r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9069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188" y="862277"/>
            <a:ext cx="11043504" cy="1963219"/>
          </a:xfrm>
        </p:spPr>
        <p:txBody>
          <a:bodyPr/>
          <a:lstStyle/>
          <a:p>
            <a:r>
              <a:rPr lang="en-US" sz="4000" dirty="0" smtClean="0"/>
              <a:t>SEEA </a:t>
            </a:r>
            <a:r>
              <a:rPr lang="en-US" sz="4000" dirty="0"/>
              <a:t>and the SDG</a:t>
            </a:r>
            <a:r>
              <a:rPr lang="en-US" sz="2400" dirty="0"/>
              <a:t>s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smtClean="0"/>
              <a:t>© 	</a:t>
            </a:r>
            <a:r>
              <a:rPr lang="en-US" smtClean="0"/>
              <a:t> Federal Statistical Office of Germany</a:t>
            </a:r>
            <a:endParaRPr lang="de-DE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2459692" y="2281452"/>
            <a:ext cx="7554332" cy="3600000"/>
            <a:chOff x="1408853" y="3357966"/>
            <a:chExt cx="4532599" cy="216000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450" y="3357966"/>
              <a:ext cx="2160002" cy="216000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853" y="3357966"/>
              <a:ext cx="2177212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41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What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is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SEEA?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20189" y="1807619"/>
            <a:ext cx="10439648" cy="4107626"/>
          </a:xfrm>
        </p:spPr>
        <p:txBody>
          <a:bodyPr/>
          <a:lstStyle/>
          <a:p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“The System of Environmental-Economic Accounting (SEEA) is a 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framework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that integrates 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economic and environmental data 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to provide a more 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comprehensive and multipurpose view of the interrelationships between the economy and the environment 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 the stocks and changes in stocks of environmental assets, as they 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bring benefits to humanity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. </a:t>
            </a:r>
          </a:p>
          <a:p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It contains the 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internationally agreed standard concepts, definitions, classifications, accounting rules and tables for producing internationally comparable statistics and accounts.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 SEEA framework follows a similar accounting structure as the 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System of National Accounts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(SNA). The framework uses concepts, definitions and classifications consistent with the SNA in order to facilitate the integration of environmental and economic statistics. </a:t>
            </a:r>
          </a:p>
          <a:p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 SEEA is a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multi-purpose system that generates a wide range of statistics, accounts and indicators with many different potential analytical applications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. It is a flexible system that can be adapted to countries' priorities and policy needs while at the same time providing a </a:t>
            </a:r>
            <a:r>
              <a:rPr lang="en-US" sz="1800" b="1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common </a:t>
            </a:r>
            <a:r>
              <a:rPr lang="en-US" sz="1800" b="1" i="1" dirty="0">
                <a:solidFill>
                  <a:srgbClr val="537179"/>
                </a:solidFill>
                <a:latin typeface="Palatino Linotype" panose="02040502050505030304" pitchFamily="18" charset="0"/>
              </a:rPr>
              <a:t>framework, concepts, terms and definitions</a:t>
            </a:r>
            <a:r>
              <a:rPr lang="en-US" sz="1800" i="1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.”</a:t>
            </a:r>
            <a:endParaRPr lang="de-DE" sz="1800" i="1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Inhaltsplatzhalter 3"/>
          <p:cNvSpPr txBox="1">
            <a:spLocks/>
          </p:cNvSpPr>
          <p:nvPr/>
        </p:nvSpPr>
        <p:spPr bwMode="gray">
          <a:xfrm>
            <a:off x="710453" y="6029546"/>
            <a:ext cx="11042875" cy="2275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478462" indent="0" algn="l" defTabSz="1219444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Tx/>
              <a:buNone/>
              <a:defRPr lang="de-DE" sz="23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678853" indent="-357789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CC0033"/>
              </a:buClr>
              <a:buSzPct val="150000"/>
              <a:buFont typeface="MetaNormalLF-Roman" panose="020B0500000000000000" pitchFamily="34" charset="0"/>
              <a:buChar char="»"/>
              <a:tabLst>
                <a:tab pos="1314714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2273755" indent="-359905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SzPct val="150000"/>
              <a:buFont typeface="MetaNormalLF-Roman" panose="020B0500000000000000" pitchFamily="34" charset="0"/>
              <a:buChar char="»"/>
              <a:defRPr lang="de-DE"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875008" indent="-368374" algn="l" defTabSz="1054311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875008" indent="-368374" algn="l" defTabSz="121944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3963192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914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636" indent="-304861" algn="l" defTabSz="1219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Source: </a:t>
            </a:r>
            <a:r>
              <a:rPr lang="en-US" sz="800" dirty="0"/>
              <a:t>https://seea.un.org/</a:t>
            </a:r>
          </a:p>
        </p:txBody>
      </p:sp>
    </p:spTree>
    <p:extLst>
      <p:ext uri="{BB962C8B-B14F-4D97-AF65-F5344CB8AC3E}">
        <p14:creationId xmlns:p14="http://schemas.microsoft.com/office/powerpoint/2010/main" val="20239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SEEA – The common conceptual approach</a:t>
            </a:r>
            <a:endParaRPr lang="en-US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67590" y="5111146"/>
            <a:ext cx="11171456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68694"/>
              </a:buClr>
            </a:pPr>
            <a:r>
              <a:rPr lang="en-US" i="1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 </a:t>
            </a:r>
            <a:r>
              <a:rPr lang="en-US" i="1" dirty="0" smtClean="0">
                <a:latin typeface="Palatino Linotype" panose="02040502050505030304" pitchFamily="18" charset="0"/>
              </a:rPr>
              <a:t>The </a:t>
            </a:r>
            <a:r>
              <a:rPr lang="en-US" i="1" dirty="0">
                <a:latin typeface="Palatino Linotype" panose="02040502050505030304" pitchFamily="18" charset="0"/>
              </a:rPr>
              <a:t>answers to these and many more questions should be consistent across </a:t>
            </a:r>
            <a:r>
              <a:rPr lang="en-US" i="1" dirty="0" smtClean="0">
                <a:latin typeface="Palatino Linotype" panose="02040502050505030304" pitchFamily="18" charset="0"/>
              </a:rPr>
              <a:t>indicators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68694"/>
              </a:buClr>
            </a:pPr>
            <a:r>
              <a:rPr lang="en-US" sz="2200" b="1" i="1" dirty="0" smtClean="0">
                <a:solidFill>
                  <a:srgbClr val="068694"/>
                </a:solidFill>
                <a:latin typeface="Palatino Linotype" panose="02040502050505030304" pitchFamily="18" charset="0"/>
              </a:rPr>
              <a:t>       Aligning </a:t>
            </a:r>
            <a:r>
              <a:rPr lang="en-US" sz="2200" b="1" i="1" dirty="0">
                <a:solidFill>
                  <a:srgbClr val="068694"/>
                </a:solidFill>
                <a:latin typeface="Palatino Linotype" panose="02040502050505030304" pitchFamily="18" charset="0"/>
              </a:rPr>
              <a:t>indicators to the SEEA and SNA helps build this </a:t>
            </a:r>
            <a:r>
              <a:rPr lang="en-US" sz="2200" b="1" i="1" dirty="0" smtClean="0">
                <a:solidFill>
                  <a:srgbClr val="068694"/>
                </a:solidFill>
                <a:latin typeface="Palatino Linotype" panose="02040502050505030304" pitchFamily="18" charset="0"/>
              </a:rPr>
              <a:t>consistency!</a:t>
            </a:r>
            <a:endParaRPr lang="en-US" sz="2200" b="1" i="1" dirty="0">
              <a:solidFill>
                <a:srgbClr val="068694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893691" y="2827474"/>
            <a:ext cx="3613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define efficiency? 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3272760" y="3419611"/>
            <a:ext cx="3950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define productivity? </a:t>
            </a:r>
          </a:p>
        </p:txBody>
      </p:sp>
      <p:sp>
        <p:nvSpPr>
          <p:cNvPr id="7" name="Rechteck 6"/>
          <p:cNvSpPr/>
          <p:nvPr/>
        </p:nvSpPr>
        <p:spPr>
          <a:xfrm>
            <a:off x="6329206" y="25614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disaggregate and compare across sectors?  </a:t>
            </a:r>
          </a:p>
        </p:txBody>
      </p:sp>
      <p:sp>
        <p:nvSpPr>
          <p:cNvPr id="10" name="Rechteck 9"/>
          <p:cNvSpPr/>
          <p:nvPr/>
        </p:nvSpPr>
        <p:spPr>
          <a:xfrm>
            <a:off x="467590" y="19629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juxtapose environmental and economic </a:t>
            </a:r>
            <a:r>
              <a:rPr lang="en-US" sz="2000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information?</a:t>
            </a:r>
            <a:endParaRPr lang="de-DE" sz="2000" dirty="0"/>
          </a:p>
        </p:txBody>
      </p:sp>
      <p:sp>
        <p:nvSpPr>
          <p:cNvPr id="11" name="Rechteck 10"/>
          <p:cNvSpPr/>
          <p:nvPr/>
        </p:nvSpPr>
        <p:spPr>
          <a:xfrm>
            <a:off x="545218" y="3854469"/>
            <a:ext cx="4578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When is something considered waste? </a:t>
            </a:r>
            <a:endParaRPr lang="de-DE" sz="2000" dirty="0"/>
          </a:p>
        </p:txBody>
      </p:sp>
      <p:sp>
        <p:nvSpPr>
          <p:cNvPr id="12" name="Rechteck 11"/>
          <p:cNvSpPr/>
          <p:nvPr/>
        </p:nvSpPr>
        <p:spPr>
          <a:xfrm>
            <a:off x="6307929" y="3743205"/>
            <a:ext cx="4737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latin typeface="Palatino Linotype" panose="02040502050505030304" pitchFamily="18" charset="0"/>
              </a:rPr>
              <a:t>How do we define reuse and recycling? 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25904" y="423720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latin typeface="Palatino Linotype" panose="02040502050505030304" pitchFamily="18" charset="0"/>
              </a:rPr>
              <a:t>How do we measure and classify expenditure, taxes and subsidies?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96537" y="4446606"/>
            <a:ext cx="2385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What is a resource?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168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What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does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cover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?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9" y="1967718"/>
            <a:ext cx="2312309" cy="180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" y="3868972"/>
            <a:ext cx="2130881" cy="180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98" y="4408933"/>
            <a:ext cx="2154746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63" y="2093411"/>
            <a:ext cx="2335879" cy="180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09" y="1031835"/>
            <a:ext cx="2093024" cy="180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10" y="4617086"/>
            <a:ext cx="2476800" cy="180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78" y="1812108"/>
            <a:ext cx="2797124" cy="180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39" y="3671011"/>
            <a:ext cx="2097841" cy="180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23" y="4392380"/>
            <a:ext cx="126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Which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goals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are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covered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by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SEEA?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62" y="1784455"/>
            <a:ext cx="1800000" cy="180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34" y="2274637"/>
            <a:ext cx="1800000" cy="18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65" y="3480735"/>
            <a:ext cx="1800000" cy="180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34" y="1962180"/>
            <a:ext cx="1800000" cy="180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49" y="3948535"/>
            <a:ext cx="1800000" cy="180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07" y="1944894"/>
            <a:ext cx="1800000" cy="180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21" y="2844894"/>
            <a:ext cx="1800000" cy="18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91" y="4746714"/>
            <a:ext cx="1800000" cy="180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12" y="2952876"/>
            <a:ext cx="1800000" cy="180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91" y="4454381"/>
            <a:ext cx="1800000" cy="180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9" y="353666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34" y="1618199"/>
            <a:ext cx="8114462" cy="4813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Who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is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covered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by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SEEA?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Inhaltsplatzhalter 3"/>
          <p:cNvSpPr>
            <a:spLocks noGrp="1"/>
          </p:cNvSpPr>
          <p:nvPr>
            <p:ph sz="quarter" idx="13"/>
          </p:nvPr>
        </p:nvSpPr>
        <p:spPr>
          <a:xfrm>
            <a:off x="2933452" y="6389109"/>
            <a:ext cx="11042875" cy="227586"/>
          </a:xfrm>
        </p:spPr>
        <p:txBody>
          <a:bodyPr/>
          <a:lstStyle/>
          <a:p>
            <a:r>
              <a:rPr lang="en-US" sz="800" dirty="0" smtClean="0"/>
              <a:t>Source:  UNCEEA “Global </a:t>
            </a:r>
            <a:r>
              <a:rPr lang="en-US" sz="800" dirty="0"/>
              <a:t>Assessment of </a:t>
            </a:r>
            <a:r>
              <a:rPr lang="en-US" sz="800" dirty="0" smtClean="0"/>
              <a:t>Environmental-Economic Accounting </a:t>
            </a:r>
            <a:r>
              <a:rPr lang="en-US" sz="800" dirty="0"/>
              <a:t>and Supporting </a:t>
            </a:r>
            <a:r>
              <a:rPr lang="en-US" sz="800" dirty="0" smtClean="0"/>
              <a:t>Statistics 2017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7388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18" y="1648523"/>
            <a:ext cx="8876980" cy="47405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Who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is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covered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by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SEEA?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Inhaltsplatzhalter 3"/>
          <p:cNvSpPr>
            <a:spLocks noGrp="1"/>
          </p:cNvSpPr>
          <p:nvPr>
            <p:ph sz="quarter" idx="13"/>
          </p:nvPr>
        </p:nvSpPr>
        <p:spPr>
          <a:xfrm>
            <a:off x="2933452" y="6389109"/>
            <a:ext cx="11042875" cy="227586"/>
          </a:xfrm>
        </p:spPr>
        <p:txBody>
          <a:bodyPr/>
          <a:lstStyle/>
          <a:p>
            <a:r>
              <a:rPr lang="en-US" sz="800" dirty="0" smtClean="0"/>
              <a:t>Source:  UNCEEA “Global </a:t>
            </a:r>
            <a:r>
              <a:rPr lang="en-US" sz="800" dirty="0"/>
              <a:t>Assessment of </a:t>
            </a:r>
            <a:r>
              <a:rPr lang="en-US" sz="800" dirty="0" smtClean="0"/>
              <a:t>Environmental-Economic Accounting </a:t>
            </a:r>
            <a:r>
              <a:rPr lang="en-US" sz="800" dirty="0"/>
              <a:t>and Supporting </a:t>
            </a:r>
            <a:r>
              <a:rPr lang="en-US" sz="800" dirty="0" smtClean="0"/>
              <a:t>Statistics 2017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215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SEEA – The common conceptual approach</a:t>
            </a:r>
            <a:endParaRPr lang="en-US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              SEEA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and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</a:t>
            </a:r>
            <a:r>
              <a:rPr lang="de-DE" dirty="0" err="1" smtClean="0">
                <a:solidFill>
                  <a:srgbClr val="537179"/>
                </a:solidFill>
                <a:latin typeface="Palatino Linotype" panose="02040502050505030304" pitchFamily="18" charset="0"/>
              </a:rPr>
              <a:t>the</a:t>
            </a:r>
            <a:r>
              <a:rPr lang="de-DE" dirty="0" smtClean="0">
                <a:solidFill>
                  <a:srgbClr val="537179"/>
                </a:solidFill>
                <a:latin typeface="Palatino Linotype" panose="02040502050505030304" pitchFamily="18" charset="0"/>
              </a:rPr>
              <a:t> SDGs</a:t>
            </a:r>
            <a:endParaRPr lang="de-DE" dirty="0">
              <a:solidFill>
                <a:srgbClr val="53717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67590" y="5111146"/>
            <a:ext cx="11171456" cy="94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rgbClr val="068694"/>
              </a:buClr>
            </a:pPr>
            <a:r>
              <a:rPr lang="en-US" i="1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 </a:t>
            </a:r>
            <a:r>
              <a:rPr lang="en-US" i="1" dirty="0" smtClean="0">
                <a:latin typeface="Palatino Linotype" panose="02040502050505030304" pitchFamily="18" charset="0"/>
              </a:rPr>
              <a:t>The </a:t>
            </a:r>
            <a:r>
              <a:rPr lang="en-US" i="1" dirty="0">
                <a:latin typeface="Palatino Linotype" panose="02040502050505030304" pitchFamily="18" charset="0"/>
              </a:rPr>
              <a:t>answers to these and many more questions should be consistent across </a:t>
            </a:r>
            <a:r>
              <a:rPr lang="en-US" i="1" dirty="0" smtClean="0">
                <a:latin typeface="Palatino Linotype" panose="02040502050505030304" pitchFamily="18" charset="0"/>
              </a:rPr>
              <a:t>indicators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068694"/>
              </a:buClr>
            </a:pPr>
            <a:r>
              <a:rPr lang="en-US" sz="2200" b="1" i="1" dirty="0" smtClean="0">
                <a:solidFill>
                  <a:srgbClr val="068694"/>
                </a:solidFill>
                <a:latin typeface="Palatino Linotype" panose="02040502050505030304" pitchFamily="18" charset="0"/>
              </a:rPr>
              <a:t>       Aligning </a:t>
            </a:r>
            <a:r>
              <a:rPr lang="en-US" sz="2200" b="1" i="1" dirty="0">
                <a:solidFill>
                  <a:srgbClr val="068694"/>
                </a:solidFill>
                <a:latin typeface="Palatino Linotype" panose="02040502050505030304" pitchFamily="18" charset="0"/>
              </a:rPr>
              <a:t>indicators to the SEEA and SNA helps build this </a:t>
            </a:r>
            <a:r>
              <a:rPr lang="en-US" sz="2200" b="1" i="1" dirty="0" smtClean="0">
                <a:solidFill>
                  <a:srgbClr val="068694"/>
                </a:solidFill>
                <a:latin typeface="Palatino Linotype" panose="02040502050505030304" pitchFamily="18" charset="0"/>
              </a:rPr>
              <a:t>consistency!</a:t>
            </a:r>
            <a:endParaRPr lang="en-US" sz="2200" b="1" i="1" dirty="0">
              <a:solidFill>
                <a:srgbClr val="068694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893691" y="2827474"/>
            <a:ext cx="3613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define efficiency? 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3272760" y="3419611"/>
            <a:ext cx="3950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define productivity? </a:t>
            </a:r>
          </a:p>
        </p:txBody>
      </p:sp>
      <p:sp>
        <p:nvSpPr>
          <p:cNvPr id="7" name="Rechteck 6"/>
          <p:cNvSpPr/>
          <p:nvPr/>
        </p:nvSpPr>
        <p:spPr>
          <a:xfrm>
            <a:off x="6329206" y="25614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disaggregate and compare across sectors?  </a:t>
            </a:r>
          </a:p>
        </p:txBody>
      </p:sp>
      <p:sp>
        <p:nvSpPr>
          <p:cNvPr id="10" name="Rechteck 9"/>
          <p:cNvSpPr/>
          <p:nvPr/>
        </p:nvSpPr>
        <p:spPr>
          <a:xfrm>
            <a:off x="467590" y="19629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Palatino Linotype" panose="02040502050505030304" pitchFamily="18" charset="0"/>
              </a:rPr>
              <a:t>How do we juxtapose environmental and economic </a:t>
            </a:r>
            <a:r>
              <a:rPr lang="en-US" sz="2000" dirty="0" smtClean="0">
                <a:solidFill>
                  <a:schemeClr val="dk1"/>
                </a:solidFill>
                <a:latin typeface="Palatino Linotype" panose="02040502050505030304" pitchFamily="18" charset="0"/>
              </a:rPr>
              <a:t>information?</a:t>
            </a:r>
            <a:endParaRPr lang="de-DE" sz="2000" dirty="0"/>
          </a:p>
        </p:txBody>
      </p:sp>
      <p:sp>
        <p:nvSpPr>
          <p:cNvPr id="11" name="Rechteck 10"/>
          <p:cNvSpPr/>
          <p:nvPr/>
        </p:nvSpPr>
        <p:spPr>
          <a:xfrm>
            <a:off x="545218" y="3854469"/>
            <a:ext cx="4578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When is something considered waste? </a:t>
            </a:r>
            <a:endParaRPr lang="de-DE" sz="2000" dirty="0"/>
          </a:p>
        </p:txBody>
      </p:sp>
      <p:sp>
        <p:nvSpPr>
          <p:cNvPr id="12" name="Rechteck 11"/>
          <p:cNvSpPr/>
          <p:nvPr/>
        </p:nvSpPr>
        <p:spPr>
          <a:xfrm>
            <a:off x="6307929" y="3743205"/>
            <a:ext cx="4737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latin typeface="Palatino Linotype" panose="02040502050505030304" pitchFamily="18" charset="0"/>
              </a:rPr>
              <a:t>How do we define reuse and recycling? 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25904" y="423720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68694"/>
              </a:buClr>
            </a:pPr>
            <a:r>
              <a:rPr lang="en-US" sz="2000" dirty="0">
                <a:latin typeface="Palatino Linotype" panose="02040502050505030304" pitchFamily="18" charset="0"/>
              </a:rPr>
              <a:t>How do we measure and classify expenditure, taxes and subsidies?</a:t>
            </a:r>
            <a:endParaRPr lang="en-GB" sz="2000" dirty="0">
              <a:latin typeface="Palatino Linotype" panose="02040502050505030304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796537" y="4446606"/>
            <a:ext cx="2385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What is a resource?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46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tistisches Bundesamt Wiesbaden">
      <a:dk1>
        <a:sysClr val="windowText" lastClr="000000"/>
      </a:dk1>
      <a:lt1>
        <a:sysClr val="window" lastClr="FFFFFF"/>
      </a:lt1>
      <a:dk2>
        <a:srgbClr val="333366"/>
      </a:dk2>
      <a:lt2>
        <a:srgbClr val="FF6600"/>
      </a:lt2>
      <a:accent1>
        <a:srgbClr val="CC0033"/>
      </a:accent1>
      <a:accent2>
        <a:srgbClr val="FFCC00"/>
      </a:accent2>
      <a:accent3>
        <a:srgbClr val="3366CC"/>
      </a:accent3>
      <a:accent4>
        <a:srgbClr val="66CCFF"/>
      </a:accent4>
      <a:accent5>
        <a:srgbClr val="990033"/>
      </a:accent5>
      <a:accent6>
        <a:srgbClr val="66CC66"/>
      </a:accent6>
      <a:hlink>
        <a:srgbClr val="0000FF"/>
      </a:hlink>
      <a:folHlink>
        <a:srgbClr val="800080"/>
      </a:folHlink>
    </a:clrScheme>
    <a:fontScheme name="Benutzerdefiniert 2">
      <a:majorFont>
        <a:latin typeface="MetaMediumLF-Roman"/>
        <a:ea typeface=""/>
        <a:cs typeface=""/>
      </a:majorFont>
      <a:minorFont>
        <a:latin typeface="MetaMedium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ln>
          <a:noFill/>
        </a:ln>
      </a:spPr>
      <a:bodyPr vert="horz" wrap="square" lIns="0" tIns="0" rIns="0" bIns="0" rtlCol="0">
        <a:noAutofit/>
      </a:bodyPr>
      <a:lstStyle>
        <a:defPPr>
          <a:defRPr sz="2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922</Words>
  <Application>Microsoft Office PowerPoint</Application>
  <PresentationFormat>Benutzerdefiniert</PresentationFormat>
  <Paragraphs>110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MetaNormalLF-Roman</vt:lpstr>
      <vt:lpstr>Agfa Rotis Semisans Ex Bold</vt:lpstr>
      <vt:lpstr>Calibri</vt:lpstr>
      <vt:lpstr>Avenir Next Condensed</vt:lpstr>
      <vt:lpstr>Wingdings</vt:lpstr>
      <vt:lpstr>Palatino Linotype</vt:lpstr>
      <vt:lpstr>MetaMediumLF-Roman</vt:lpstr>
      <vt:lpstr>blank</vt:lpstr>
      <vt:lpstr>PowerPoint-Präsentation</vt:lpstr>
      <vt:lpstr>SEEA and the SDGs </vt:lpstr>
      <vt:lpstr>What is the SEEA?</vt:lpstr>
      <vt:lpstr>SEEA – The common conceptual approach</vt:lpstr>
      <vt:lpstr>What does SEEA cover?</vt:lpstr>
      <vt:lpstr>Which goals are covered by SEEA?</vt:lpstr>
      <vt:lpstr>Who is covered by SEEA?</vt:lpstr>
      <vt:lpstr>Who is covered by SEEA?</vt:lpstr>
      <vt:lpstr>SEEA – The common conceptual approach</vt:lpstr>
      <vt:lpstr>UN Committee of Experts on Environmental-Economic Accounting (UNCEEA) </vt:lpstr>
      <vt:lpstr>Global SEEA Databases</vt:lpstr>
      <vt:lpstr>Aligning relevant SDG indicators with the SEEA </vt:lpstr>
      <vt:lpstr>Conclusion</vt:lpstr>
      <vt:lpstr>PowerPoint-Präsentation</vt:lpstr>
    </vt:vector>
  </TitlesOfParts>
  <Company>Statistisches Bundesamt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Junglewitz, Georg (G204)</dc:creator>
  <cp:lastModifiedBy>Sven Kaumanns</cp:lastModifiedBy>
  <cp:revision>49</cp:revision>
  <cp:lastPrinted>2018-10-31T13:59:33Z</cp:lastPrinted>
  <dcterms:created xsi:type="dcterms:W3CDTF">2018-10-24T08:40:22Z</dcterms:created>
  <dcterms:modified xsi:type="dcterms:W3CDTF">2018-11-07T08:37:07Z</dcterms:modified>
</cp:coreProperties>
</file>