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96" r:id="rId2"/>
    <p:sldId id="317" r:id="rId3"/>
    <p:sldId id="318" r:id="rId4"/>
    <p:sldId id="298" r:id="rId5"/>
    <p:sldId id="300" r:id="rId6"/>
    <p:sldId id="286" r:id="rId7"/>
    <p:sldId id="303" r:id="rId8"/>
    <p:sldId id="305" r:id="rId9"/>
    <p:sldId id="321" r:id="rId10"/>
    <p:sldId id="324" r:id="rId11"/>
    <p:sldId id="313" r:id="rId12"/>
    <p:sldId id="304" r:id="rId13"/>
    <p:sldId id="315" r:id="rId14"/>
    <p:sldId id="325" r:id="rId15"/>
    <p:sldId id="316" r:id="rId16"/>
    <p:sldId id="295"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087BA8"/>
    <a:srgbClr val="7BC7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148" autoAdjust="0"/>
  </p:normalViewPr>
  <p:slideViewPr>
    <p:cSldViewPr snapToGrid="0">
      <p:cViewPr varScale="1">
        <p:scale>
          <a:sx n="91" d="100"/>
          <a:sy n="91" d="100"/>
        </p:scale>
        <p:origin x="370" y="67"/>
      </p:cViewPr>
      <p:guideLst/>
    </p:cSldViewPr>
  </p:slideViewPr>
  <p:notesTextViewPr>
    <p:cViewPr>
      <p:scale>
        <a:sx n="1" d="1"/>
        <a:sy n="1" d="1"/>
      </p:scale>
      <p:origin x="0" y="0"/>
    </p:cViewPr>
  </p:notesTextViewPr>
  <p:notesViewPr>
    <p:cSldViewPr snapToGrid="0">
      <p:cViewPr varScale="1">
        <p:scale>
          <a:sx n="145" d="100"/>
          <a:sy n="145" d="100"/>
        </p:scale>
        <p:origin x="5107" y="9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EE2394-7922-4C2D-B750-CBF8D2CF7B31}" type="datetimeFigureOut">
              <a:rPr lang="de-DE" smtClean="0"/>
              <a:t>06.09.2026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6E769A-F8F8-43A8-BD5D-462CA4821AC6}" type="slidenum">
              <a:rPr lang="de-DE" smtClean="0"/>
              <a:t>‹Nr.›</a:t>
            </a:fld>
            <a:endParaRPr lang="de-DE"/>
          </a:p>
        </p:txBody>
      </p:sp>
    </p:spTree>
    <p:extLst>
      <p:ext uri="{BB962C8B-B14F-4D97-AF65-F5344CB8AC3E}">
        <p14:creationId xmlns:p14="http://schemas.microsoft.com/office/powerpoint/2010/main" val="2934866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76E769A-F8F8-43A8-BD5D-462CA4821AC6}" type="slidenum">
              <a:rPr lang="de-DE" smtClean="0"/>
              <a:t>16</a:t>
            </a:fld>
            <a:endParaRPr lang="de-DE"/>
          </a:p>
        </p:txBody>
      </p:sp>
    </p:spTree>
    <p:extLst>
      <p:ext uri="{BB962C8B-B14F-4D97-AF65-F5344CB8AC3E}">
        <p14:creationId xmlns:p14="http://schemas.microsoft.com/office/powerpoint/2010/main" val="1806795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2695" y="1669490"/>
            <a:ext cx="10515600" cy="576170"/>
          </a:xfrm>
          <a:prstGeom prst="rect">
            <a:avLst/>
          </a:prstGeom>
        </p:spPr>
        <p:txBody>
          <a:bodyPr/>
          <a:lstStyle>
            <a:lvl1pPr>
              <a:defRPr sz="4000" b="0" spc="100" baseline="0">
                <a:solidFill>
                  <a:srgbClr val="FFC000"/>
                </a:solidFill>
                <a:latin typeface="Franklin Gothic Medium"/>
              </a:defRPr>
            </a:lvl1pPr>
          </a:lstStyle>
          <a:p>
            <a:r>
              <a:rPr lang="en-US" dirty="0"/>
              <a:t>PRESENTATION TITLE</a:t>
            </a:r>
          </a:p>
        </p:txBody>
      </p:sp>
      <p:sp>
        <p:nvSpPr>
          <p:cNvPr id="7" name="Text Placeholder 6"/>
          <p:cNvSpPr>
            <a:spLocks noGrp="1"/>
          </p:cNvSpPr>
          <p:nvPr>
            <p:ph type="body" sz="quarter" idx="10" hasCustomPrompt="1"/>
          </p:nvPr>
        </p:nvSpPr>
        <p:spPr>
          <a:xfrm>
            <a:off x="712695" y="2435969"/>
            <a:ext cx="10515600" cy="656856"/>
          </a:xfrm>
          <a:prstGeom prst="rect">
            <a:avLst/>
          </a:prstGeom>
        </p:spPr>
        <p:txBody>
          <a:bodyPr/>
          <a:lstStyle>
            <a:lvl1pPr marL="0" indent="0">
              <a:buNone/>
              <a:defRPr sz="2800">
                <a:solidFill>
                  <a:schemeClr val="bg1"/>
                </a:solidFill>
                <a:latin typeface="Franklin Gothic Book"/>
                <a:cs typeface="Franklin Gothic Book"/>
              </a:defRPr>
            </a:lvl1pPr>
          </a:lstStyle>
          <a:p>
            <a:pPr lvl="0"/>
            <a:r>
              <a:rPr lang="en-US" dirty="0"/>
              <a:t>Name(s) of compiler(s) or subtitle</a:t>
            </a:r>
          </a:p>
        </p:txBody>
      </p:sp>
      <p:pic>
        <p:nvPicPr>
          <p:cNvPr id="4" name="Grafik 3">
            <a:extLst>
              <a:ext uri="{FF2B5EF4-FFF2-40B4-BE49-F238E27FC236}">
                <a16:creationId xmlns:a16="http://schemas.microsoft.com/office/drawing/2014/main" id="{BC01F082-7B6B-4661-9DB8-FC95990725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3691477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with Headline and Bullets">
    <p:bg>
      <p:bgPr>
        <a:blipFill dpi="0" rotWithShape="1">
          <a:blip r:embed="rId2">
            <a:lum/>
          </a:blip>
          <a:srcRect/>
          <a:stretch>
            <a:fillRect t="18000" b="1000"/>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614916" y="2391515"/>
            <a:ext cx="10878879" cy="4051815"/>
          </a:xfrm>
          <a:prstGeom prst="rect">
            <a:avLst/>
          </a:prstGeom>
        </p:spPr>
        <p:txBody>
          <a:bodyPr/>
          <a:lstStyle>
            <a:lvl1pPr marL="228600" indent="-228600">
              <a:lnSpc>
                <a:spcPct val="110000"/>
              </a:lnSpc>
              <a:buClr>
                <a:srgbClr val="0984AF"/>
              </a:buClr>
              <a:buFontTx/>
              <a:buBlip>
                <a:blip r:embed="rId3"/>
              </a:buBlip>
              <a:defRPr sz="1800">
                <a:solidFill>
                  <a:srgbClr val="017BA9"/>
                </a:solidFill>
                <a:latin typeface="Palatino Linotype" panose="02040502050505030304" pitchFamily="18" charset="0"/>
              </a:defRPr>
            </a:lvl1pPr>
            <a:lvl2pPr marL="742950" indent="-285750">
              <a:lnSpc>
                <a:spcPct val="110000"/>
              </a:lnSpc>
              <a:buClr>
                <a:srgbClr val="0984AF"/>
              </a:buClr>
              <a:buFontTx/>
              <a:buBlip>
                <a:blip r:embed="rId3"/>
              </a:buBlip>
              <a:defRPr sz="1800">
                <a:solidFill>
                  <a:srgbClr val="017BA9"/>
                </a:solidFill>
                <a:latin typeface="Palatino Linotype" panose="02040502050505030304" pitchFamily="18" charset="0"/>
              </a:defRPr>
            </a:lvl2pPr>
            <a:lvl3pPr marL="1200150" indent="-285750">
              <a:lnSpc>
                <a:spcPct val="110000"/>
              </a:lnSpc>
              <a:buClr>
                <a:srgbClr val="0984AF"/>
              </a:buClr>
              <a:buFontTx/>
              <a:buBlip>
                <a:blip r:embed="rId3"/>
              </a:buBlip>
              <a:defRPr lang="en-US" sz="1800" kern="1200" dirty="0">
                <a:solidFill>
                  <a:srgbClr val="017BA9"/>
                </a:solidFill>
                <a:latin typeface="Palatino Linotype" panose="02040502050505030304" pitchFamily="18" charset="0"/>
                <a:ea typeface="+mn-ea"/>
                <a:cs typeface="+mn-cs"/>
              </a:defRPr>
            </a:lvl3pPr>
            <a:lvl4pPr marL="914400" indent="0">
              <a:buFont typeface="Wingdings" panose="05000000000000000000" pitchFamily="2" charset="2"/>
              <a:buNone/>
              <a:defRPr sz="1800">
                <a:solidFill>
                  <a:srgbClr val="017BA9"/>
                </a:solidFill>
                <a:latin typeface="Palatino Linotype" panose="02040502050505030304" pitchFamily="18" charset="0"/>
              </a:defRPr>
            </a:lvl4pPr>
            <a:lvl5pPr marL="0" indent="0">
              <a:lnSpc>
                <a:spcPct val="110000"/>
              </a:lnSpc>
              <a:buClr>
                <a:srgbClr val="0984AF"/>
              </a:buClr>
              <a:buNone/>
              <a:defRPr sz="1800" baseline="0">
                <a:solidFill>
                  <a:srgbClr val="017BA9"/>
                </a:solidFill>
                <a:latin typeface="Palatino Linotype" panose="02040502050505030304" pitchFamily="18" charset="0"/>
              </a:defRPr>
            </a:lvl5pPr>
            <a:lvl8pPr marL="3143250" indent="0">
              <a:buNone/>
              <a:defRPr/>
            </a:lvl8pPr>
          </a:lstStyle>
          <a:p>
            <a:pPr lvl="0"/>
            <a:r>
              <a:rPr lang="en-US" dirty="0"/>
              <a:t>Bullet 1</a:t>
            </a:r>
          </a:p>
          <a:p>
            <a:pPr lvl="1"/>
            <a:r>
              <a:rPr lang="en-US" dirty="0"/>
              <a:t>Indent 1</a:t>
            </a:r>
          </a:p>
          <a:p>
            <a:pPr lvl="2"/>
            <a:r>
              <a:rPr lang="en-US" dirty="0"/>
              <a:t>Indent 1</a:t>
            </a:r>
          </a:p>
          <a:p>
            <a:pPr lvl="0"/>
            <a:r>
              <a:rPr lang="en-US" dirty="0"/>
              <a:t>Bullet 2</a:t>
            </a:r>
          </a:p>
          <a:p>
            <a:pPr lvl="1"/>
            <a:r>
              <a:rPr lang="en-US" dirty="0"/>
              <a:t>Indent 1</a:t>
            </a:r>
          </a:p>
          <a:p>
            <a:pPr lvl="2"/>
            <a:r>
              <a:rPr lang="en-US" dirty="0"/>
              <a:t>Indent 1</a:t>
            </a:r>
          </a:p>
          <a:p>
            <a:pPr lvl="0"/>
            <a:r>
              <a:rPr lang="en-US" dirty="0"/>
              <a:t>Bullet 3</a:t>
            </a:r>
          </a:p>
        </p:txBody>
      </p:sp>
      <p:sp>
        <p:nvSpPr>
          <p:cNvPr id="3" name="Titel 2">
            <a:extLst>
              <a:ext uri="{FF2B5EF4-FFF2-40B4-BE49-F238E27FC236}">
                <a16:creationId xmlns:a16="http://schemas.microsoft.com/office/drawing/2014/main" id="{4887C72B-A723-4D35-8DB4-3B26711B5825}"/>
              </a:ext>
            </a:extLst>
          </p:cNvPr>
          <p:cNvSpPr>
            <a:spLocks noGrp="1"/>
          </p:cNvSpPr>
          <p:nvPr>
            <p:ph type="title" hasCustomPrompt="1"/>
          </p:nvPr>
        </p:nvSpPr>
        <p:spPr>
          <a:xfrm>
            <a:off x="614917" y="1513972"/>
            <a:ext cx="10878880" cy="676335"/>
          </a:xfrm>
          <a:prstGeom prst="rect">
            <a:avLst/>
          </a:prstGeom>
        </p:spPr>
        <p:txBody>
          <a:bodyPr/>
          <a:lstStyle>
            <a:lvl1pPr>
              <a:defRPr>
                <a:solidFill>
                  <a:srgbClr val="017BA9"/>
                </a:solidFill>
                <a:latin typeface="Franklin Gothic Medium" panose="020B0603020102020204" pitchFamily="34" charset="0"/>
              </a:defRPr>
            </a:lvl1pPr>
          </a:lstStyle>
          <a:p>
            <a:r>
              <a:rPr lang="de-DE" dirty="0"/>
              <a:t>Headline</a:t>
            </a:r>
          </a:p>
        </p:txBody>
      </p:sp>
      <p:sp>
        <p:nvSpPr>
          <p:cNvPr id="12" name="Datumsplatzhalter 3">
            <a:extLst>
              <a:ext uri="{FF2B5EF4-FFF2-40B4-BE49-F238E27FC236}">
                <a16:creationId xmlns:a16="http://schemas.microsoft.com/office/drawing/2014/main" id="{1A1A7A3D-D4FF-4FC4-BE4B-AFB7E5EA854B}"/>
              </a:ext>
            </a:extLst>
          </p:cNvPr>
          <p:cNvSpPr>
            <a:spLocks noGrp="1"/>
          </p:cNvSpPr>
          <p:nvPr>
            <p:ph type="dt" sz="half" idx="2"/>
          </p:nvPr>
        </p:nvSpPr>
        <p:spPr>
          <a:xfrm>
            <a:off x="847061" y="6539023"/>
            <a:ext cx="2743200" cy="244587"/>
          </a:xfrm>
          <a:prstGeom prst="rect">
            <a:avLst/>
          </a:prstGeom>
        </p:spPr>
        <p:txBody>
          <a:bodyPr vert="horz" lIns="91440" tIns="45720" rIns="91440" bIns="45720" rtlCol="0" anchor="ctr"/>
          <a:lstStyle>
            <a:lvl1pPr algn="l">
              <a:defRPr sz="1200">
                <a:solidFill>
                  <a:schemeClr val="tx1">
                    <a:tint val="75000"/>
                  </a:schemeClr>
                </a:solidFill>
                <a:latin typeface="Franklin Gothic Book" panose="020B0503020102020204" pitchFamily="34" charset="0"/>
              </a:defRPr>
            </a:lvl1pPr>
          </a:lstStyle>
          <a:p>
            <a:fld id="{28617C39-07E7-40C2-B8F6-C16CA61504BF}" type="datetime2">
              <a:rPr lang="en-GB" smtClean="0"/>
              <a:t>Sunday, 06 September 2026</a:t>
            </a:fld>
            <a:endParaRPr lang="de-DE" dirty="0"/>
          </a:p>
        </p:txBody>
      </p:sp>
      <p:sp>
        <p:nvSpPr>
          <p:cNvPr id="14" name="Foliennummernplatzhalter 5">
            <a:extLst>
              <a:ext uri="{FF2B5EF4-FFF2-40B4-BE49-F238E27FC236}">
                <a16:creationId xmlns:a16="http://schemas.microsoft.com/office/drawing/2014/main" id="{F258D312-E5FD-442C-948E-1E9F010AD66E}"/>
              </a:ext>
            </a:extLst>
          </p:cNvPr>
          <p:cNvSpPr txBox="1">
            <a:spLocks/>
          </p:cNvSpPr>
          <p:nvPr userDrawn="1"/>
        </p:nvSpPr>
        <p:spPr>
          <a:xfrm>
            <a:off x="8619461" y="6539023"/>
            <a:ext cx="2743200" cy="244587"/>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A389CC-55A9-4051-8F90-B3A0E463ECDE}" type="slidenum">
              <a:rPr lang="de-DE" smtClean="0"/>
              <a:pPr/>
              <a:t>‹Nr.›</a:t>
            </a:fld>
            <a:endParaRPr lang="de-DE"/>
          </a:p>
        </p:txBody>
      </p:sp>
      <p:pic>
        <p:nvPicPr>
          <p:cNvPr id="4" name="Grafik 3">
            <a:extLst>
              <a:ext uri="{FF2B5EF4-FFF2-40B4-BE49-F238E27FC236}">
                <a16:creationId xmlns:a16="http://schemas.microsoft.com/office/drawing/2014/main" id="{2E44C3BF-750C-42DE-A90C-664E3DB855B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3762611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with Bullets">
    <p:bg>
      <p:bgPr>
        <a:blipFill dpi="0" rotWithShape="1">
          <a:blip r:embed="rId2">
            <a:lum/>
          </a:blip>
          <a:srcRect/>
          <a:stretch>
            <a:fillRect t="18000" b="1000"/>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614916" y="1594884"/>
            <a:ext cx="10878879" cy="4880343"/>
          </a:xfrm>
          <a:prstGeom prst="rect">
            <a:avLst/>
          </a:prstGeom>
        </p:spPr>
        <p:txBody>
          <a:bodyPr/>
          <a:lstStyle>
            <a:lvl1pPr marL="228600" indent="-228600">
              <a:lnSpc>
                <a:spcPct val="110000"/>
              </a:lnSpc>
              <a:buClr>
                <a:srgbClr val="0984AF"/>
              </a:buClr>
              <a:buFontTx/>
              <a:buBlip>
                <a:blip r:embed="rId3"/>
              </a:buBlip>
              <a:defRPr sz="1800">
                <a:solidFill>
                  <a:srgbClr val="017BA9"/>
                </a:solidFill>
                <a:latin typeface="Palatino Linotype" panose="02040502050505030304" pitchFamily="18" charset="0"/>
              </a:defRPr>
            </a:lvl1pPr>
            <a:lvl2pPr marL="685800" indent="-228600">
              <a:lnSpc>
                <a:spcPct val="110000"/>
              </a:lnSpc>
              <a:buClr>
                <a:srgbClr val="0984AF"/>
              </a:buClr>
              <a:buFontTx/>
              <a:buBlip>
                <a:blip r:embed="rId3"/>
              </a:buBlip>
              <a:defRPr sz="1800">
                <a:solidFill>
                  <a:srgbClr val="017BA9"/>
                </a:solidFill>
                <a:latin typeface="Palatino Linotype" panose="02040502050505030304" pitchFamily="18" charset="0"/>
              </a:defRPr>
            </a:lvl2pPr>
            <a:lvl3pPr marL="1143000" indent="-228600">
              <a:lnSpc>
                <a:spcPct val="110000"/>
              </a:lnSpc>
              <a:buClr>
                <a:srgbClr val="0984AF"/>
              </a:buClr>
              <a:buFontTx/>
              <a:buBlip>
                <a:blip r:embed="rId3"/>
              </a:buBlip>
              <a:defRPr lang="en-US" sz="1800" kern="1200" dirty="0">
                <a:solidFill>
                  <a:srgbClr val="017BA9"/>
                </a:solidFill>
                <a:latin typeface="Palatino Linotype" panose="02040502050505030304" pitchFamily="18" charset="0"/>
                <a:ea typeface="+mn-ea"/>
                <a:cs typeface="+mn-cs"/>
              </a:defRPr>
            </a:lvl3pPr>
            <a:lvl4pPr marL="1200150" indent="-285750">
              <a:buFont typeface="Wingdings" panose="05000000000000000000" pitchFamily="2" charset="2"/>
              <a:buChar char="ª"/>
              <a:defRPr sz="1800">
                <a:solidFill>
                  <a:srgbClr val="017BA9"/>
                </a:solidFill>
                <a:latin typeface="Palatino Linotype" panose="02040502050505030304" pitchFamily="18" charset="0"/>
              </a:defRPr>
            </a:lvl4pPr>
            <a:lvl5pPr marL="0" indent="0">
              <a:lnSpc>
                <a:spcPct val="110000"/>
              </a:lnSpc>
              <a:buClr>
                <a:srgbClr val="0984AF"/>
              </a:buClr>
              <a:buNone/>
              <a:defRPr sz="1800" baseline="0">
                <a:solidFill>
                  <a:srgbClr val="017BA9"/>
                </a:solidFill>
                <a:latin typeface="Palatino Linotype" panose="02040502050505030304" pitchFamily="18" charset="0"/>
              </a:defRPr>
            </a:lvl5pPr>
            <a:lvl8pPr marL="3143250" indent="0">
              <a:buNone/>
              <a:defRPr/>
            </a:lvl8pPr>
          </a:lstStyle>
          <a:p>
            <a:pPr lvl="0"/>
            <a:r>
              <a:rPr lang="en-US" dirty="0"/>
              <a:t>Bullet 1</a:t>
            </a:r>
          </a:p>
          <a:p>
            <a:pPr lvl="1"/>
            <a:r>
              <a:rPr lang="en-US" dirty="0"/>
              <a:t>Indent 1</a:t>
            </a:r>
          </a:p>
          <a:p>
            <a:pPr lvl="2"/>
            <a:r>
              <a:rPr lang="en-US" dirty="0"/>
              <a:t>Intend 1</a:t>
            </a:r>
          </a:p>
          <a:p>
            <a:pPr lvl="0"/>
            <a:r>
              <a:rPr lang="en-US" dirty="0"/>
              <a:t>Bullet 2</a:t>
            </a:r>
          </a:p>
        </p:txBody>
      </p:sp>
      <p:sp>
        <p:nvSpPr>
          <p:cNvPr id="13" name="Datumsplatzhalter 3">
            <a:extLst>
              <a:ext uri="{FF2B5EF4-FFF2-40B4-BE49-F238E27FC236}">
                <a16:creationId xmlns:a16="http://schemas.microsoft.com/office/drawing/2014/main" id="{1A519826-4DA8-40AF-B8DA-AE7DC6620BBE}"/>
              </a:ext>
            </a:extLst>
          </p:cNvPr>
          <p:cNvSpPr>
            <a:spLocks noGrp="1"/>
          </p:cNvSpPr>
          <p:nvPr>
            <p:ph type="dt" sz="half" idx="2"/>
          </p:nvPr>
        </p:nvSpPr>
        <p:spPr>
          <a:xfrm>
            <a:off x="847061" y="6539023"/>
            <a:ext cx="2743200" cy="244587"/>
          </a:xfrm>
          <a:prstGeom prst="rect">
            <a:avLst/>
          </a:prstGeom>
        </p:spPr>
        <p:txBody>
          <a:bodyPr vert="horz" lIns="91440" tIns="45720" rIns="91440" bIns="45720" rtlCol="0" anchor="ctr"/>
          <a:lstStyle>
            <a:lvl1pPr algn="l">
              <a:defRPr sz="1200">
                <a:solidFill>
                  <a:schemeClr val="tx1">
                    <a:tint val="75000"/>
                  </a:schemeClr>
                </a:solidFill>
                <a:latin typeface="Franklin Gothic Book" panose="020B0503020102020204" pitchFamily="34" charset="0"/>
              </a:defRPr>
            </a:lvl1pPr>
          </a:lstStyle>
          <a:p>
            <a:fld id="{28617C39-07E7-40C2-B8F6-C16CA61504BF}" type="datetime2">
              <a:rPr lang="en-GB" smtClean="0"/>
              <a:t>Sunday, 06 September 2026</a:t>
            </a:fld>
            <a:endParaRPr lang="de-DE" dirty="0"/>
          </a:p>
        </p:txBody>
      </p:sp>
      <p:sp>
        <p:nvSpPr>
          <p:cNvPr id="15" name="Foliennummernplatzhalter 5">
            <a:extLst>
              <a:ext uri="{FF2B5EF4-FFF2-40B4-BE49-F238E27FC236}">
                <a16:creationId xmlns:a16="http://schemas.microsoft.com/office/drawing/2014/main" id="{6E9B54C7-E6EB-4EE7-8F28-31515A2C2A0C}"/>
              </a:ext>
            </a:extLst>
          </p:cNvPr>
          <p:cNvSpPr txBox="1">
            <a:spLocks/>
          </p:cNvSpPr>
          <p:nvPr userDrawn="1"/>
        </p:nvSpPr>
        <p:spPr>
          <a:xfrm>
            <a:off x="8619461" y="6539023"/>
            <a:ext cx="2743200" cy="244587"/>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A389CC-55A9-4051-8F90-B3A0E463ECDE}" type="slidenum">
              <a:rPr lang="de-DE" smtClean="0"/>
              <a:pPr/>
              <a:t>‹Nr.›</a:t>
            </a:fld>
            <a:endParaRPr lang="de-DE"/>
          </a:p>
        </p:txBody>
      </p:sp>
      <p:pic>
        <p:nvPicPr>
          <p:cNvPr id="6" name="Grafik 5">
            <a:extLst>
              <a:ext uri="{FF2B5EF4-FFF2-40B4-BE49-F238E27FC236}">
                <a16:creationId xmlns:a16="http://schemas.microsoft.com/office/drawing/2014/main" id="{BF1DAE6F-E7A7-43AF-84A7-E18D53D2AF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2444250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with Headline and Text">
    <p:bg>
      <p:bgPr>
        <a:blipFill dpi="0" rotWithShape="1">
          <a:blip r:embed="rId2">
            <a:lum/>
          </a:blip>
          <a:srcRect/>
          <a:stretch>
            <a:fillRect t="18000" b="1000"/>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614916" y="2391515"/>
            <a:ext cx="10878879" cy="4030550"/>
          </a:xfrm>
          <a:prstGeom prst="rect">
            <a:avLst/>
          </a:prstGeom>
        </p:spPr>
        <p:txBody>
          <a:bodyPr/>
          <a:lstStyle>
            <a:lvl1pPr marL="0" indent="0">
              <a:lnSpc>
                <a:spcPct val="110000"/>
              </a:lnSpc>
              <a:buClr>
                <a:srgbClr val="0984AF"/>
              </a:buClr>
              <a:buFont typeface="Wingdings" panose="05000000000000000000" pitchFamily="2" charset="2"/>
              <a:buNone/>
              <a:defRPr sz="1800">
                <a:solidFill>
                  <a:srgbClr val="017BA9"/>
                </a:solidFill>
                <a:latin typeface="Palatino Linotype" panose="02040502050505030304" pitchFamily="18" charset="0"/>
              </a:defRPr>
            </a:lvl1pPr>
            <a:lvl2pPr marL="685800" indent="-228600">
              <a:lnSpc>
                <a:spcPct val="110000"/>
              </a:lnSpc>
              <a:buClr>
                <a:srgbClr val="0984AF"/>
              </a:buClr>
              <a:buFont typeface="Symbol" panose="05050102010706020507" pitchFamily="18" charset="2"/>
              <a:buChar char="-"/>
              <a:defRPr sz="1800">
                <a:solidFill>
                  <a:srgbClr val="017BA9"/>
                </a:solidFill>
                <a:latin typeface="Palatino Linotype" panose="02040502050505030304" pitchFamily="18" charset="0"/>
              </a:defRPr>
            </a:lvl2pPr>
            <a:lvl3pPr marL="1143000" indent="-228600">
              <a:lnSpc>
                <a:spcPct val="110000"/>
              </a:lnSpc>
              <a:buClr>
                <a:srgbClr val="0984AF"/>
              </a:buClr>
              <a:buFont typeface="Wingdings" panose="05000000000000000000" pitchFamily="2" charset="2"/>
              <a:buChar char=""/>
              <a:defRPr lang="en-US" sz="1800" kern="1200" dirty="0">
                <a:solidFill>
                  <a:srgbClr val="017BA9"/>
                </a:solidFill>
                <a:latin typeface="Palatino Linotype" panose="02040502050505030304" pitchFamily="18" charset="0"/>
                <a:ea typeface="+mn-ea"/>
                <a:cs typeface="+mn-cs"/>
              </a:defRPr>
            </a:lvl3pPr>
            <a:lvl4pPr marL="1200150" indent="-285750">
              <a:buFont typeface="Wingdings" panose="05000000000000000000" pitchFamily="2" charset="2"/>
              <a:buChar char="ª"/>
              <a:defRPr sz="1800">
                <a:solidFill>
                  <a:srgbClr val="017BA9"/>
                </a:solidFill>
                <a:latin typeface="Palatino Linotype" panose="02040502050505030304" pitchFamily="18" charset="0"/>
              </a:defRPr>
            </a:lvl4pPr>
            <a:lvl5pPr marL="0" indent="0">
              <a:lnSpc>
                <a:spcPct val="110000"/>
              </a:lnSpc>
              <a:buClr>
                <a:srgbClr val="0984AF"/>
              </a:buClr>
              <a:buNone/>
              <a:defRPr sz="1800" baseline="0">
                <a:solidFill>
                  <a:srgbClr val="017BA9"/>
                </a:solidFill>
                <a:latin typeface="Palatino Linotype" panose="02040502050505030304" pitchFamily="18" charset="0"/>
              </a:defRPr>
            </a:lvl5pPr>
            <a:lvl8pPr marL="3143250" indent="0">
              <a:buNone/>
              <a:defRPr/>
            </a:lvl8pPr>
          </a:lstStyle>
          <a:p>
            <a:pPr lvl="0"/>
            <a:endParaRPr lang="en-US" dirty="0"/>
          </a:p>
        </p:txBody>
      </p:sp>
      <p:sp>
        <p:nvSpPr>
          <p:cNvPr id="3" name="Titel 2">
            <a:extLst>
              <a:ext uri="{FF2B5EF4-FFF2-40B4-BE49-F238E27FC236}">
                <a16:creationId xmlns:a16="http://schemas.microsoft.com/office/drawing/2014/main" id="{4887C72B-A723-4D35-8DB4-3B26711B5825}"/>
              </a:ext>
            </a:extLst>
          </p:cNvPr>
          <p:cNvSpPr>
            <a:spLocks noGrp="1"/>
          </p:cNvSpPr>
          <p:nvPr>
            <p:ph type="title" hasCustomPrompt="1"/>
          </p:nvPr>
        </p:nvSpPr>
        <p:spPr>
          <a:xfrm>
            <a:off x="614917" y="1513972"/>
            <a:ext cx="10878880" cy="676335"/>
          </a:xfrm>
          <a:prstGeom prst="rect">
            <a:avLst/>
          </a:prstGeom>
        </p:spPr>
        <p:txBody>
          <a:bodyPr/>
          <a:lstStyle>
            <a:lvl1pPr>
              <a:defRPr>
                <a:solidFill>
                  <a:srgbClr val="017BA9"/>
                </a:solidFill>
                <a:latin typeface="Franklin Gothic Medium" panose="020B0603020102020204" pitchFamily="34" charset="0"/>
              </a:defRPr>
            </a:lvl1pPr>
          </a:lstStyle>
          <a:p>
            <a:r>
              <a:rPr lang="de-DE" dirty="0"/>
              <a:t>Headline</a:t>
            </a:r>
          </a:p>
        </p:txBody>
      </p:sp>
      <p:sp>
        <p:nvSpPr>
          <p:cNvPr id="10" name="Datumsplatzhalter 3">
            <a:extLst>
              <a:ext uri="{FF2B5EF4-FFF2-40B4-BE49-F238E27FC236}">
                <a16:creationId xmlns:a16="http://schemas.microsoft.com/office/drawing/2014/main" id="{C1F6AC97-433D-4124-B608-A4542F206CE3}"/>
              </a:ext>
            </a:extLst>
          </p:cNvPr>
          <p:cNvSpPr>
            <a:spLocks noGrp="1"/>
          </p:cNvSpPr>
          <p:nvPr>
            <p:ph type="dt" sz="half" idx="2"/>
          </p:nvPr>
        </p:nvSpPr>
        <p:spPr>
          <a:xfrm>
            <a:off x="847061" y="6539023"/>
            <a:ext cx="2743200" cy="244587"/>
          </a:xfrm>
          <a:prstGeom prst="rect">
            <a:avLst/>
          </a:prstGeom>
        </p:spPr>
        <p:txBody>
          <a:bodyPr vert="horz" lIns="91440" tIns="45720" rIns="91440" bIns="45720" rtlCol="0" anchor="ctr"/>
          <a:lstStyle>
            <a:lvl1pPr algn="l">
              <a:defRPr sz="1200">
                <a:solidFill>
                  <a:schemeClr val="tx1">
                    <a:tint val="75000"/>
                  </a:schemeClr>
                </a:solidFill>
                <a:latin typeface="Franklin Gothic Book" panose="020B0503020102020204" pitchFamily="34" charset="0"/>
              </a:defRPr>
            </a:lvl1pPr>
          </a:lstStyle>
          <a:p>
            <a:fld id="{28617C39-07E7-40C2-B8F6-C16CA61504BF}" type="datetime2">
              <a:rPr lang="en-GB" smtClean="0"/>
              <a:t>Sunday, 06 September 2026</a:t>
            </a:fld>
            <a:endParaRPr lang="de-DE" dirty="0"/>
          </a:p>
        </p:txBody>
      </p:sp>
      <p:sp>
        <p:nvSpPr>
          <p:cNvPr id="12" name="Foliennummernplatzhalter 5">
            <a:extLst>
              <a:ext uri="{FF2B5EF4-FFF2-40B4-BE49-F238E27FC236}">
                <a16:creationId xmlns:a16="http://schemas.microsoft.com/office/drawing/2014/main" id="{2C0F9FA0-0516-4061-8A16-5F60DEDAA0AA}"/>
              </a:ext>
            </a:extLst>
          </p:cNvPr>
          <p:cNvSpPr txBox="1">
            <a:spLocks/>
          </p:cNvSpPr>
          <p:nvPr userDrawn="1"/>
        </p:nvSpPr>
        <p:spPr>
          <a:xfrm>
            <a:off x="8619461" y="6539023"/>
            <a:ext cx="2743200" cy="244587"/>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A389CC-55A9-4051-8F90-B3A0E463ECDE}" type="slidenum">
              <a:rPr lang="de-DE" smtClean="0"/>
              <a:pPr/>
              <a:t>‹Nr.›</a:t>
            </a:fld>
            <a:endParaRPr lang="de-DE"/>
          </a:p>
        </p:txBody>
      </p:sp>
      <p:pic>
        <p:nvPicPr>
          <p:cNvPr id="7" name="Grafik 6">
            <a:extLst>
              <a:ext uri="{FF2B5EF4-FFF2-40B4-BE49-F238E27FC236}">
                <a16:creationId xmlns:a16="http://schemas.microsoft.com/office/drawing/2014/main" id="{72234185-9551-401E-837F-CEE012CCA6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3174617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with Text">
    <p:bg>
      <p:bgPr>
        <a:blipFill dpi="0" rotWithShape="1">
          <a:blip r:embed="rId2">
            <a:lum/>
          </a:blip>
          <a:srcRect/>
          <a:stretch>
            <a:fillRect t="18000" b="1000"/>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614916" y="1573619"/>
            <a:ext cx="10878879" cy="4880344"/>
          </a:xfrm>
          <a:prstGeom prst="rect">
            <a:avLst/>
          </a:prstGeom>
        </p:spPr>
        <p:txBody>
          <a:bodyPr/>
          <a:lstStyle>
            <a:lvl1pPr marL="0" indent="0">
              <a:lnSpc>
                <a:spcPct val="110000"/>
              </a:lnSpc>
              <a:buClr>
                <a:srgbClr val="0984AF"/>
              </a:buClr>
              <a:buFont typeface="Wingdings" panose="05000000000000000000" pitchFamily="2" charset="2"/>
              <a:buNone/>
              <a:defRPr sz="1800">
                <a:solidFill>
                  <a:srgbClr val="017BA9"/>
                </a:solidFill>
                <a:latin typeface="Palatino Linotype" panose="02040502050505030304" pitchFamily="18" charset="0"/>
              </a:defRPr>
            </a:lvl1pPr>
            <a:lvl2pPr marL="685800" indent="-228600">
              <a:lnSpc>
                <a:spcPct val="110000"/>
              </a:lnSpc>
              <a:buClr>
                <a:srgbClr val="0984AF"/>
              </a:buClr>
              <a:buFont typeface="Symbol" panose="05050102010706020507" pitchFamily="18" charset="2"/>
              <a:buChar char="-"/>
              <a:defRPr sz="1800">
                <a:solidFill>
                  <a:srgbClr val="017BA9"/>
                </a:solidFill>
                <a:latin typeface="Palatino Linotype" panose="02040502050505030304" pitchFamily="18" charset="0"/>
              </a:defRPr>
            </a:lvl2pPr>
            <a:lvl3pPr marL="1143000" indent="-228600">
              <a:lnSpc>
                <a:spcPct val="110000"/>
              </a:lnSpc>
              <a:buClr>
                <a:srgbClr val="0984AF"/>
              </a:buClr>
              <a:buFont typeface="Wingdings" panose="05000000000000000000" pitchFamily="2" charset="2"/>
              <a:buChar char=""/>
              <a:defRPr lang="en-US" sz="1800" kern="1200" dirty="0">
                <a:solidFill>
                  <a:srgbClr val="017BA9"/>
                </a:solidFill>
                <a:latin typeface="Palatino Linotype" panose="02040502050505030304" pitchFamily="18" charset="0"/>
                <a:ea typeface="+mn-ea"/>
                <a:cs typeface="+mn-cs"/>
              </a:defRPr>
            </a:lvl3pPr>
            <a:lvl4pPr marL="1200150" indent="-285750">
              <a:buFont typeface="Wingdings" panose="05000000000000000000" pitchFamily="2" charset="2"/>
              <a:buChar char="ª"/>
              <a:defRPr sz="1800">
                <a:solidFill>
                  <a:srgbClr val="017BA9"/>
                </a:solidFill>
                <a:latin typeface="Palatino Linotype" panose="02040502050505030304" pitchFamily="18" charset="0"/>
              </a:defRPr>
            </a:lvl4pPr>
            <a:lvl5pPr marL="0" indent="0">
              <a:lnSpc>
                <a:spcPct val="110000"/>
              </a:lnSpc>
              <a:buClr>
                <a:srgbClr val="0984AF"/>
              </a:buClr>
              <a:buNone/>
              <a:defRPr sz="1800" baseline="0">
                <a:solidFill>
                  <a:srgbClr val="017BA9"/>
                </a:solidFill>
                <a:latin typeface="Palatino Linotype" panose="02040502050505030304" pitchFamily="18" charset="0"/>
              </a:defRPr>
            </a:lvl5pPr>
            <a:lvl8pPr marL="3143250" indent="0">
              <a:buNone/>
              <a:defRPr/>
            </a:lvl8pPr>
          </a:lstStyle>
          <a:p>
            <a:pPr lvl="0"/>
            <a:endParaRPr lang="en-US" dirty="0"/>
          </a:p>
        </p:txBody>
      </p:sp>
      <p:sp>
        <p:nvSpPr>
          <p:cNvPr id="13" name="Datumsplatzhalter 3">
            <a:extLst>
              <a:ext uri="{FF2B5EF4-FFF2-40B4-BE49-F238E27FC236}">
                <a16:creationId xmlns:a16="http://schemas.microsoft.com/office/drawing/2014/main" id="{FFD338B2-F7B0-44FB-B5C2-350872CDA887}"/>
              </a:ext>
            </a:extLst>
          </p:cNvPr>
          <p:cNvSpPr>
            <a:spLocks noGrp="1"/>
          </p:cNvSpPr>
          <p:nvPr>
            <p:ph type="dt" sz="half" idx="2"/>
          </p:nvPr>
        </p:nvSpPr>
        <p:spPr>
          <a:xfrm>
            <a:off x="847061" y="6539023"/>
            <a:ext cx="2743200" cy="244587"/>
          </a:xfrm>
          <a:prstGeom prst="rect">
            <a:avLst/>
          </a:prstGeom>
        </p:spPr>
        <p:txBody>
          <a:bodyPr vert="horz" lIns="91440" tIns="45720" rIns="91440" bIns="45720" rtlCol="0" anchor="ctr"/>
          <a:lstStyle>
            <a:lvl1pPr algn="l">
              <a:defRPr sz="1200">
                <a:solidFill>
                  <a:schemeClr val="tx1">
                    <a:tint val="75000"/>
                  </a:schemeClr>
                </a:solidFill>
                <a:latin typeface="Franklin Gothic Book" panose="020B0503020102020204" pitchFamily="34" charset="0"/>
              </a:defRPr>
            </a:lvl1pPr>
          </a:lstStyle>
          <a:p>
            <a:fld id="{28617C39-07E7-40C2-B8F6-C16CA61504BF}" type="datetime2">
              <a:rPr lang="en-GB" smtClean="0"/>
              <a:t>Sunday, 06 September 2026</a:t>
            </a:fld>
            <a:endParaRPr lang="de-DE" dirty="0"/>
          </a:p>
        </p:txBody>
      </p:sp>
      <p:sp>
        <p:nvSpPr>
          <p:cNvPr id="15" name="Foliennummernplatzhalter 5">
            <a:extLst>
              <a:ext uri="{FF2B5EF4-FFF2-40B4-BE49-F238E27FC236}">
                <a16:creationId xmlns:a16="http://schemas.microsoft.com/office/drawing/2014/main" id="{CFCFB455-58F7-4895-9F7C-9CDDFD678B26}"/>
              </a:ext>
            </a:extLst>
          </p:cNvPr>
          <p:cNvSpPr txBox="1">
            <a:spLocks/>
          </p:cNvSpPr>
          <p:nvPr userDrawn="1"/>
        </p:nvSpPr>
        <p:spPr>
          <a:xfrm>
            <a:off x="8619461" y="6539023"/>
            <a:ext cx="2743200" cy="244587"/>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A389CC-55A9-4051-8F90-B3A0E463ECDE}" type="slidenum">
              <a:rPr lang="de-DE" smtClean="0"/>
              <a:pPr/>
              <a:t>‹Nr.›</a:t>
            </a:fld>
            <a:endParaRPr lang="de-DE"/>
          </a:p>
        </p:txBody>
      </p:sp>
      <p:pic>
        <p:nvPicPr>
          <p:cNvPr id="6" name="Grafik 5">
            <a:extLst>
              <a:ext uri="{FF2B5EF4-FFF2-40B4-BE49-F238E27FC236}">
                <a16:creationId xmlns:a16="http://schemas.microsoft.com/office/drawing/2014/main" id="{4702557E-3730-4E4D-BB6C-8BAC2E17BAD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2438766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freestyle">
    <p:bg>
      <p:bgPr>
        <a:blipFill dpi="0" rotWithShape="1">
          <a:blip r:embed="rId2">
            <a:lum/>
          </a:blip>
          <a:srcRect/>
          <a:stretch>
            <a:fillRect t="18000" b="1000"/>
          </a:stretch>
        </a:blipFill>
        <a:effectLst/>
      </p:bgPr>
    </p:bg>
    <p:spTree>
      <p:nvGrpSpPr>
        <p:cNvPr id="1" name=""/>
        <p:cNvGrpSpPr/>
        <p:nvPr/>
      </p:nvGrpSpPr>
      <p:grpSpPr>
        <a:xfrm>
          <a:off x="0" y="0"/>
          <a:ext cx="0" cy="0"/>
          <a:chOff x="0" y="0"/>
          <a:chExt cx="0" cy="0"/>
        </a:xfrm>
      </p:grpSpPr>
      <p:sp>
        <p:nvSpPr>
          <p:cNvPr id="7" name="Datumsplatzhalter 3">
            <a:extLst>
              <a:ext uri="{FF2B5EF4-FFF2-40B4-BE49-F238E27FC236}">
                <a16:creationId xmlns:a16="http://schemas.microsoft.com/office/drawing/2014/main" id="{DF3A5569-11F3-432E-A4D8-D1985A37A3E6}"/>
              </a:ext>
            </a:extLst>
          </p:cNvPr>
          <p:cNvSpPr>
            <a:spLocks noGrp="1"/>
          </p:cNvSpPr>
          <p:nvPr>
            <p:ph type="dt" sz="half" idx="2"/>
          </p:nvPr>
        </p:nvSpPr>
        <p:spPr>
          <a:xfrm>
            <a:off x="847061" y="6539023"/>
            <a:ext cx="2743200" cy="244587"/>
          </a:xfrm>
          <a:prstGeom prst="rect">
            <a:avLst/>
          </a:prstGeom>
        </p:spPr>
        <p:txBody>
          <a:bodyPr vert="horz" lIns="91440" tIns="45720" rIns="91440" bIns="45720" rtlCol="0" anchor="ctr"/>
          <a:lstStyle>
            <a:lvl1pPr algn="l">
              <a:defRPr sz="1200">
                <a:solidFill>
                  <a:schemeClr val="tx1">
                    <a:tint val="75000"/>
                  </a:schemeClr>
                </a:solidFill>
                <a:latin typeface="Franklin Gothic Book" panose="020B0503020102020204" pitchFamily="34" charset="0"/>
              </a:defRPr>
            </a:lvl1pPr>
          </a:lstStyle>
          <a:p>
            <a:fld id="{28617C39-07E7-40C2-B8F6-C16CA61504BF}" type="datetime2">
              <a:rPr lang="en-GB" smtClean="0"/>
              <a:t>Sunday, 06 September 2026</a:t>
            </a:fld>
            <a:endParaRPr lang="de-DE" dirty="0"/>
          </a:p>
        </p:txBody>
      </p:sp>
      <p:sp>
        <p:nvSpPr>
          <p:cNvPr id="9" name="Foliennummernplatzhalter 5">
            <a:extLst>
              <a:ext uri="{FF2B5EF4-FFF2-40B4-BE49-F238E27FC236}">
                <a16:creationId xmlns:a16="http://schemas.microsoft.com/office/drawing/2014/main" id="{2DCFE608-923C-42CF-81A4-946275B755A6}"/>
              </a:ext>
            </a:extLst>
          </p:cNvPr>
          <p:cNvSpPr txBox="1">
            <a:spLocks/>
          </p:cNvSpPr>
          <p:nvPr userDrawn="1"/>
        </p:nvSpPr>
        <p:spPr>
          <a:xfrm>
            <a:off x="8619461" y="6539023"/>
            <a:ext cx="2743200" cy="244587"/>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A389CC-55A9-4051-8F90-B3A0E463ECDE}" type="slidenum">
              <a:rPr lang="de-DE" smtClean="0"/>
              <a:pPr/>
              <a:t>‹Nr.›</a:t>
            </a:fld>
            <a:endParaRPr lang="de-DE"/>
          </a:p>
        </p:txBody>
      </p:sp>
      <p:pic>
        <p:nvPicPr>
          <p:cNvPr id="5" name="Grafik 4">
            <a:extLst>
              <a:ext uri="{FF2B5EF4-FFF2-40B4-BE49-F238E27FC236}">
                <a16:creationId xmlns:a16="http://schemas.microsoft.com/office/drawing/2014/main" id="{CDB4D018-F7B2-4758-A99E-4D0B51CF813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3114618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38200" y="2944906"/>
            <a:ext cx="9144000" cy="605397"/>
          </a:xfrm>
          <a:prstGeom prst="rect">
            <a:avLst/>
          </a:prstGeom>
        </p:spPr>
        <p:txBody>
          <a:bodyPr anchor="b"/>
          <a:lstStyle>
            <a:lvl1pPr algn="l">
              <a:defRPr sz="3600" b="0" i="0">
                <a:solidFill>
                  <a:schemeClr val="bg1"/>
                </a:solidFill>
                <a:latin typeface="Franklin Gothic Medium"/>
              </a:defRPr>
            </a:lvl1pPr>
          </a:lstStyle>
          <a:p>
            <a:r>
              <a:rPr lang="en-US" dirty="0"/>
              <a:t>DIVIDER</a:t>
            </a:r>
          </a:p>
        </p:txBody>
      </p:sp>
      <p:sp>
        <p:nvSpPr>
          <p:cNvPr id="5" name="Datumsplatzhalter 3">
            <a:extLst>
              <a:ext uri="{FF2B5EF4-FFF2-40B4-BE49-F238E27FC236}">
                <a16:creationId xmlns:a16="http://schemas.microsoft.com/office/drawing/2014/main" id="{632C3A11-8F8F-4317-A76F-C054E31A9A1C}"/>
              </a:ext>
            </a:extLst>
          </p:cNvPr>
          <p:cNvSpPr>
            <a:spLocks noGrp="1"/>
          </p:cNvSpPr>
          <p:nvPr>
            <p:ph type="dt" sz="half" idx="2"/>
          </p:nvPr>
        </p:nvSpPr>
        <p:spPr>
          <a:xfrm>
            <a:off x="847061" y="6539023"/>
            <a:ext cx="2743200" cy="244587"/>
          </a:xfrm>
          <a:prstGeom prst="rect">
            <a:avLst/>
          </a:prstGeom>
        </p:spPr>
        <p:txBody>
          <a:bodyPr vert="horz" lIns="91440" tIns="45720" rIns="91440" bIns="45720" rtlCol="0" anchor="ctr"/>
          <a:lstStyle>
            <a:lvl1pPr algn="l">
              <a:defRPr sz="1200">
                <a:solidFill>
                  <a:schemeClr val="tx1">
                    <a:tint val="75000"/>
                  </a:schemeClr>
                </a:solidFill>
                <a:latin typeface="Franklin Gothic Book" panose="020B0503020102020204" pitchFamily="34" charset="0"/>
              </a:defRPr>
            </a:lvl1pPr>
          </a:lstStyle>
          <a:p>
            <a:fld id="{28617C39-07E7-40C2-B8F6-C16CA61504BF}" type="datetime2">
              <a:rPr lang="en-GB" smtClean="0"/>
              <a:t>Sunday, 06 September 2026</a:t>
            </a:fld>
            <a:endParaRPr lang="de-DE" dirty="0"/>
          </a:p>
        </p:txBody>
      </p:sp>
      <p:sp>
        <p:nvSpPr>
          <p:cNvPr id="7" name="Foliennummernplatzhalter 5">
            <a:extLst>
              <a:ext uri="{FF2B5EF4-FFF2-40B4-BE49-F238E27FC236}">
                <a16:creationId xmlns:a16="http://schemas.microsoft.com/office/drawing/2014/main" id="{B96069A4-B5CC-4876-9008-058DCC786770}"/>
              </a:ext>
            </a:extLst>
          </p:cNvPr>
          <p:cNvSpPr txBox="1">
            <a:spLocks/>
          </p:cNvSpPr>
          <p:nvPr userDrawn="1"/>
        </p:nvSpPr>
        <p:spPr>
          <a:xfrm>
            <a:off x="8619461" y="6539023"/>
            <a:ext cx="2743200" cy="244587"/>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A389CC-55A9-4051-8F90-B3A0E463ECDE}" type="slidenum">
              <a:rPr lang="de-DE" smtClean="0"/>
              <a:pPr/>
              <a:t>‹Nr.›</a:t>
            </a:fld>
            <a:endParaRPr lang="de-DE"/>
          </a:p>
        </p:txBody>
      </p:sp>
      <p:pic>
        <p:nvPicPr>
          <p:cNvPr id="8" name="Grafik 7">
            <a:extLst>
              <a:ext uri="{FF2B5EF4-FFF2-40B4-BE49-F238E27FC236}">
                <a16:creationId xmlns:a16="http://schemas.microsoft.com/office/drawing/2014/main" id="{D874E76E-AEE0-4E3B-B870-4E26BEFE502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6216" y="6539023"/>
            <a:ext cx="979568" cy="305504"/>
          </a:xfrm>
          <a:prstGeom prst="rect">
            <a:avLst/>
          </a:prstGeom>
        </p:spPr>
      </p:pic>
    </p:spTree>
    <p:extLst>
      <p:ext uri="{BB962C8B-B14F-4D97-AF65-F5344CB8AC3E}">
        <p14:creationId xmlns:p14="http://schemas.microsoft.com/office/powerpoint/2010/main" val="126121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568789" y="5499740"/>
            <a:ext cx="9144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sz="3600" b="0" dirty="0">
                <a:latin typeface="Franklin Gothic Medium"/>
              </a:rPr>
              <a:t>THANK YOU</a:t>
            </a:r>
          </a:p>
        </p:txBody>
      </p:sp>
      <p:sp>
        <p:nvSpPr>
          <p:cNvPr id="11" name="Subtitle 2"/>
          <p:cNvSpPr txBox="1">
            <a:spLocks/>
          </p:cNvSpPr>
          <p:nvPr userDrawn="1"/>
        </p:nvSpPr>
        <p:spPr>
          <a:xfrm>
            <a:off x="568789" y="6052926"/>
            <a:ext cx="9144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dirty="0"/>
              <a:t>https://seea.un.org/content/london-group-environmental-accounting</a:t>
            </a:r>
          </a:p>
        </p:txBody>
      </p:sp>
      <p:pic>
        <p:nvPicPr>
          <p:cNvPr id="4" name="Grafik 3">
            <a:extLst>
              <a:ext uri="{FF2B5EF4-FFF2-40B4-BE49-F238E27FC236}">
                <a16:creationId xmlns:a16="http://schemas.microsoft.com/office/drawing/2014/main" id="{3C216480-D80B-43C7-9052-3E3FBBB4F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04516" y="2267712"/>
            <a:ext cx="6982968" cy="2322576"/>
          </a:xfrm>
          <a:prstGeom prst="rect">
            <a:avLst/>
          </a:prstGeom>
        </p:spPr>
      </p:pic>
    </p:spTree>
    <p:extLst>
      <p:ext uri="{BB962C8B-B14F-4D97-AF65-F5344CB8AC3E}">
        <p14:creationId xmlns:p14="http://schemas.microsoft.com/office/powerpoint/2010/main" val="811633960"/>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b="-8000"/>
          </a:stretch>
        </a:blipFill>
        <a:effectLst/>
      </p:bgPr>
    </p:bg>
    <p:spTree>
      <p:nvGrpSpPr>
        <p:cNvPr id="1" name=""/>
        <p:cNvGrpSpPr/>
        <p:nvPr/>
      </p:nvGrpSpPr>
      <p:grpSpPr>
        <a:xfrm>
          <a:off x="0" y="0"/>
          <a:ext cx="0" cy="0"/>
          <a:chOff x="0" y="0"/>
          <a:chExt cx="0" cy="0"/>
        </a:xfrm>
      </p:grpSpPr>
      <p:sp>
        <p:nvSpPr>
          <p:cNvPr id="151" name="Datumsplatzhalter 150">
            <a:extLst>
              <a:ext uri="{FF2B5EF4-FFF2-40B4-BE49-F238E27FC236}">
                <a16:creationId xmlns:a16="http://schemas.microsoft.com/office/drawing/2014/main" id="{458E76E3-9797-4008-A6F8-3405E4C946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70E270-33BE-4ABF-B7E0-35C60D6B663B}" type="datetime2">
              <a:rPr lang="en-GB" smtClean="0"/>
              <a:t>Sunday, 06 September 2026</a:t>
            </a:fld>
            <a:endParaRPr lang="de-DE"/>
          </a:p>
        </p:txBody>
      </p:sp>
      <p:pic>
        <p:nvPicPr>
          <p:cNvPr id="3" name="Grafik 2">
            <a:extLst>
              <a:ext uri="{FF2B5EF4-FFF2-40B4-BE49-F238E27FC236}">
                <a16:creationId xmlns:a16="http://schemas.microsoft.com/office/drawing/2014/main" id="{783DCAD2-86F8-4DB9-A39F-F481EE0944F0}"/>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80764" y="136525"/>
            <a:ext cx="3512949" cy="1168427"/>
          </a:xfrm>
          <a:prstGeom prst="rect">
            <a:avLst/>
          </a:prstGeom>
        </p:spPr>
      </p:pic>
    </p:spTree>
    <p:extLst>
      <p:ext uri="{BB962C8B-B14F-4D97-AF65-F5344CB8AC3E}">
        <p14:creationId xmlns:p14="http://schemas.microsoft.com/office/powerpoint/2010/main" val="41810522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D293FC3C-380E-FB03-1056-E594CB249F69}"/>
              </a:ext>
            </a:extLst>
          </p:cNvPr>
          <p:cNvSpPr>
            <a:spLocks noGrp="1"/>
          </p:cNvSpPr>
          <p:nvPr>
            <p:ph type="title"/>
          </p:nvPr>
        </p:nvSpPr>
        <p:spPr/>
        <p:txBody>
          <a:bodyPr/>
          <a:lstStyle/>
          <a:p>
            <a:r>
              <a:rPr lang="en-US" dirty="0"/>
              <a:t>Environmental taxation in the SEEA CF</a:t>
            </a:r>
            <a:endParaRPr lang="de-DE" dirty="0">
              <a:solidFill>
                <a:schemeClr val="bg1"/>
              </a:solidFill>
            </a:endParaRPr>
          </a:p>
        </p:txBody>
      </p:sp>
      <p:sp>
        <p:nvSpPr>
          <p:cNvPr id="6" name="Textplatzhalter 5">
            <a:extLst>
              <a:ext uri="{FF2B5EF4-FFF2-40B4-BE49-F238E27FC236}">
                <a16:creationId xmlns:a16="http://schemas.microsoft.com/office/drawing/2014/main" id="{6FD3EB31-1DD2-4E15-44A5-32D94B8A21DD}"/>
              </a:ext>
            </a:extLst>
          </p:cNvPr>
          <p:cNvSpPr>
            <a:spLocks noGrp="1"/>
          </p:cNvSpPr>
          <p:nvPr>
            <p:ph type="body" sz="quarter" idx="10"/>
          </p:nvPr>
        </p:nvSpPr>
        <p:spPr/>
        <p:txBody>
          <a:bodyPr/>
          <a:lstStyle/>
          <a:p>
            <a:r>
              <a:rPr lang="en-US" dirty="0"/>
              <a:t>A chance towards a general SEEA approach or why the SEEA CF needs a general level of principle.</a:t>
            </a:r>
            <a:endParaRPr lang="de-DE" dirty="0"/>
          </a:p>
        </p:txBody>
      </p:sp>
    </p:spTree>
    <p:extLst>
      <p:ext uri="{BB962C8B-B14F-4D97-AF65-F5344CB8AC3E}">
        <p14:creationId xmlns:p14="http://schemas.microsoft.com/office/powerpoint/2010/main" val="208360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98203" y="2124993"/>
            <a:ext cx="5040000" cy="4414030"/>
          </a:xfrm>
          <a:solidFill>
            <a:srgbClr val="D9D9D9"/>
          </a:solidFill>
        </p:spPr>
        <p:txBody>
          <a:bodyPr/>
          <a:lstStyle/>
          <a:p>
            <a:pPr marL="0" indent="0">
              <a:buNone/>
            </a:pPr>
            <a:r>
              <a:rPr lang="en-US" b="1" dirty="0"/>
              <a:t>3. Identify who is directly impacted</a:t>
            </a:r>
          </a:p>
          <a:p>
            <a:r>
              <a:rPr lang="en-US" b="1" dirty="0"/>
              <a:t>Who has the obligation to pay?</a:t>
            </a:r>
          </a:p>
          <a:p>
            <a:r>
              <a:rPr lang="en-US" b="1" dirty="0"/>
              <a:t>Whose economic assets are impacted?</a:t>
            </a:r>
          </a:p>
          <a:p>
            <a:pPr marL="0" indent="0">
              <a:buNone/>
            </a:pPr>
            <a:endParaRPr lang="en-US" sz="1400" dirty="0"/>
          </a:p>
          <a:p>
            <a:endParaRPr lang="en-US" sz="1600" dirty="0"/>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A proposal for a general SEEA approach</a:t>
            </a:r>
            <a:endParaRPr lang="de-DE" sz="32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
        <p:nvSpPr>
          <p:cNvPr id="3" name="Textplatzhalter 6">
            <a:extLst>
              <a:ext uri="{FF2B5EF4-FFF2-40B4-BE49-F238E27FC236}">
                <a16:creationId xmlns:a16="http://schemas.microsoft.com/office/drawing/2014/main" id="{F5E74DD1-D1F4-C917-2D02-8EC0E3D13A39}"/>
              </a:ext>
            </a:extLst>
          </p:cNvPr>
          <p:cNvSpPr txBox="1">
            <a:spLocks/>
          </p:cNvSpPr>
          <p:nvPr/>
        </p:nvSpPr>
        <p:spPr>
          <a:xfrm>
            <a:off x="6453797" y="2124994"/>
            <a:ext cx="5040000" cy="4414029"/>
          </a:xfrm>
          <a:prstGeom prst="rect">
            <a:avLst/>
          </a:prstGeom>
          <a:solidFill>
            <a:srgbClr val="D9D9D9"/>
          </a:solidFill>
        </p:spPr>
        <p:txBody>
          <a:bodyPr/>
          <a:lstStyle>
            <a:lvl1pPr marL="228600" indent="-228600" algn="l" defTabSz="914400" rtl="0" eaLnBrk="1" latinLnBrk="0" hangingPunct="1">
              <a:lnSpc>
                <a:spcPct val="110000"/>
              </a:lnSpc>
              <a:spcBef>
                <a:spcPts val="10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1pPr>
            <a:lvl2pPr marL="742950" indent="-285750" algn="l" defTabSz="914400" rtl="0" eaLnBrk="1" latinLnBrk="0" hangingPunct="1">
              <a:lnSpc>
                <a:spcPct val="110000"/>
              </a:lnSpc>
              <a:spcBef>
                <a:spcPts val="5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2pPr>
            <a:lvl3pPr marL="1200150" indent="-285750" algn="l" defTabSz="914400" rtl="0" eaLnBrk="1" latinLnBrk="0" hangingPunct="1">
              <a:lnSpc>
                <a:spcPct val="110000"/>
              </a:lnSpc>
              <a:spcBef>
                <a:spcPts val="500"/>
              </a:spcBef>
              <a:buClr>
                <a:srgbClr val="0984AF"/>
              </a:buClr>
              <a:buFontTx/>
              <a:buBlip>
                <a:blip r:embed="rId2"/>
              </a:buBlip>
              <a:defRPr lang="en-US" sz="1800" kern="1200" dirty="0">
                <a:solidFill>
                  <a:srgbClr val="017BA9"/>
                </a:solidFill>
                <a:latin typeface="Palatino Linotype" panose="02040502050505030304" pitchFamily="18" charset="0"/>
                <a:ea typeface="+mn-ea"/>
                <a:cs typeface="+mn-cs"/>
              </a:defRPr>
            </a:lvl3pPr>
            <a:lvl4pPr marL="914400" indent="0" algn="l" defTabSz="914400" rtl="0" eaLnBrk="1" latinLnBrk="0" hangingPunct="1">
              <a:lnSpc>
                <a:spcPct val="90000"/>
              </a:lnSpc>
              <a:spcBef>
                <a:spcPts val="500"/>
              </a:spcBef>
              <a:buFont typeface="Wingdings" panose="05000000000000000000" pitchFamily="2" charset="2"/>
              <a:buNone/>
              <a:defRPr sz="1800" kern="1200">
                <a:solidFill>
                  <a:srgbClr val="017BA9"/>
                </a:solidFill>
                <a:latin typeface="Palatino Linotype" panose="02040502050505030304" pitchFamily="18" charset="0"/>
                <a:ea typeface="+mn-ea"/>
                <a:cs typeface="+mn-cs"/>
              </a:defRPr>
            </a:lvl4pPr>
            <a:lvl5pPr marL="0" indent="0" algn="l" defTabSz="914400" rtl="0" eaLnBrk="1" latinLnBrk="0" hangingPunct="1">
              <a:lnSpc>
                <a:spcPct val="110000"/>
              </a:lnSpc>
              <a:spcBef>
                <a:spcPts val="500"/>
              </a:spcBef>
              <a:buClr>
                <a:srgbClr val="0984AF"/>
              </a:buClr>
              <a:buFont typeface="Arial" panose="020B0604020202020204" pitchFamily="34" charset="0"/>
              <a:buNone/>
              <a:defRPr sz="1800" kern="1200" baseline="0">
                <a:solidFill>
                  <a:srgbClr val="017BA9"/>
                </a:solidFill>
                <a:latin typeface="Palatino Linotype" panose="0204050205050503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14325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b="1" dirty="0"/>
              <a:t>4. </a:t>
            </a:r>
            <a:r>
              <a:rPr lang="en-US" sz="2000" b="1" dirty="0"/>
              <a:t>Determine the monetary expression</a:t>
            </a:r>
          </a:p>
          <a:p>
            <a:r>
              <a:rPr lang="en-US" b="1" dirty="0"/>
              <a:t>The amount should reflect the financial impact associated with the environmental activity at the point in time of the activity.</a:t>
            </a:r>
          </a:p>
          <a:p>
            <a:r>
              <a:rPr lang="en-US" sz="1800" b="1" dirty="0"/>
              <a:t>The monetary expression should be allocated to the sector of the unit operating the activity.</a:t>
            </a:r>
          </a:p>
          <a:p>
            <a:r>
              <a:rPr lang="en-US" sz="1800" b="1" dirty="0"/>
              <a:t>The amount paid or payable and the point in time of the legal obligation or payment under the instrument do not necessarily determine this value.</a:t>
            </a:r>
            <a:endParaRPr lang="en-US" sz="1800" dirty="0"/>
          </a:p>
          <a:p>
            <a:pPr marL="0" indent="0">
              <a:buFontTx/>
              <a:buNone/>
            </a:pPr>
            <a:endParaRPr lang="en-US" sz="1400" dirty="0"/>
          </a:p>
          <a:p>
            <a:endParaRPr lang="en-US" sz="1400" dirty="0"/>
          </a:p>
          <a:p>
            <a:pPr marL="0" indent="0">
              <a:buNone/>
            </a:pPr>
            <a:endParaRPr lang="en-US" sz="1600" dirty="0"/>
          </a:p>
        </p:txBody>
      </p:sp>
    </p:spTree>
    <p:extLst>
      <p:ext uri="{BB962C8B-B14F-4D97-AF65-F5344CB8AC3E}">
        <p14:creationId xmlns:p14="http://schemas.microsoft.com/office/powerpoint/2010/main" val="3968932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14917" y="2496127"/>
            <a:ext cx="11213290" cy="3737075"/>
          </a:xfrm>
        </p:spPr>
        <p:txBody>
          <a:bodyPr/>
          <a:lstStyle/>
          <a:p>
            <a:pPr marL="0" indent="0">
              <a:buNone/>
            </a:pPr>
            <a:r>
              <a:rPr lang="en-US" sz="2000" dirty="0"/>
              <a:t>It serves as a general approach, applicable to individual environmental resources in parallel, independently of each other and any specific kind of environmental taxation:</a:t>
            </a:r>
          </a:p>
          <a:p>
            <a:pPr lvl="1"/>
            <a:r>
              <a:rPr lang="en-US" sz="2000" dirty="0"/>
              <a:t>Environmental taxes </a:t>
            </a:r>
          </a:p>
          <a:p>
            <a:pPr lvl="1"/>
            <a:r>
              <a:rPr lang="en-US" sz="2000" dirty="0"/>
              <a:t>Levies and comparable charges</a:t>
            </a:r>
          </a:p>
          <a:p>
            <a:pPr lvl="1"/>
            <a:r>
              <a:rPr lang="en-US" sz="2000" dirty="0"/>
              <a:t>Compulsory monetary arrangements</a:t>
            </a:r>
          </a:p>
          <a:p>
            <a:pPr lvl="1"/>
            <a:r>
              <a:rPr lang="en-US" sz="2000" dirty="0"/>
              <a:t>Emissions trading schemes</a:t>
            </a:r>
          </a:p>
          <a:p>
            <a:pPr marL="0" indent="0">
              <a:buNone/>
            </a:pPr>
            <a:r>
              <a:rPr lang="en-US" sz="2000" dirty="0"/>
              <a:t>The environmental relationship is the starting point; the legal and institutional form of the instrument is not. However, the measures could be classified incidentally afterwards.</a:t>
            </a:r>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600" dirty="0"/>
              <a:t>A general approach</a:t>
            </a:r>
            <a:br>
              <a:rPr lang="en-US" sz="3600" dirty="0"/>
            </a:br>
            <a:endParaRPr lang="de-DE" sz="36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965237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05728491-2F0C-4D6E-BD29-209DC9D2282C}"/>
              </a:ext>
            </a:extLst>
          </p:cNvPr>
          <p:cNvSpPr>
            <a:spLocks noGrp="1"/>
          </p:cNvSpPr>
          <p:nvPr>
            <p:ph type="body" sz="quarter" idx="13"/>
          </p:nvPr>
        </p:nvSpPr>
        <p:spPr>
          <a:xfrm>
            <a:off x="614916" y="2595716"/>
            <a:ext cx="10878879" cy="3847614"/>
          </a:xfrm>
        </p:spPr>
        <p:txBody>
          <a:bodyPr/>
          <a:lstStyle/>
          <a:p>
            <a:pPr marL="0" indent="0">
              <a:buNone/>
            </a:pPr>
            <a:r>
              <a:rPr lang="en-US" dirty="0"/>
              <a:t>The current CF follows the SNA treatment of emission permits and ETS.</a:t>
            </a:r>
          </a:p>
          <a:p>
            <a:pPr marL="0" indent="0">
              <a:buNone/>
            </a:pPr>
            <a:r>
              <a:rPr lang="en-US" dirty="0"/>
              <a:t>The resulting treatment focuses on:</a:t>
            </a:r>
          </a:p>
          <a:p>
            <a:pPr lvl="1"/>
            <a:r>
              <a:rPr lang="en-US" dirty="0"/>
              <a:t>Issuance and acquisition of allowances,</a:t>
            </a:r>
          </a:p>
          <a:p>
            <a:pPr lvl="1"/>
            <a:r>
              <a:rPr lang="en-US" dirty="0"/>
              <a:t>Economic ownership,</a:t>
            </a:r>
          </a:p>
          <a:p>
            <a:pPr lvl="1"/>
            <a:r>
              <a:rPr lang="en-US" dirty="0"/>
              <a:t>Tax liability,</a:t>
            </a:r>
          </a:p>
          <a:p>
            <a:pPr lvl="1"/>
            <a:r>
              <a:rPr lang="en-US" dirty="0"/>
              <a:t>Related financial transactions.</a:t>
            </a:r>
            <a:endParaRPr lang="de-DE" dirty="0"/>
          </a:p>
        </p:txBody>
      </p:sp>
      <p:sp>
        <p:nvSpPr>
          <p:cNvPr id="3" name="Titel 2">
            <a:extLst>
              <a:ext uri="{FF2B5EF4-FFF2-40B4-BE49-F238E27FC236}">
                <a16:creationId xmlns:a16="http://schemas.microsoft.com/office/drawing/2014/main" id="{9287AC75-9286-4282-9BF6-BEAA1D46EB92}"/>
              </a:ext>
            </a:extLst>
          </p:cNvPr>
          <p:cNvSpPr>
            <a:spLocks noGrp="1"/>
          </p:cNvSpPr>
          <p:nvPr>
            <p:ph type="title"/>
          </p:nvPr>
        </p:nvSpPr>
        <p:spPr/>
        <p:txBody>
          <a:bodyPr/>
          <a:lstStyle/>
          <a:p>
            <a:r>
              <a:rPr lang="en-US" dirty="0"/>
              <a:t>ETS as the test case</a:t>
            </a:r>
            <a:br>
              <a:rPr lang="en-US" dirty="0"/>
            </a:br>
            <a:r>
              <a:rPr lang="en-US" sz="2400" dirty="0"/>
              <a:t>Current SEEA CF / SNA approach</a:t>
            </a:r>
            <a:endParaRPr lang="de-DE" sz="2400" dirty="0"/>
          </a:p>
        </p:txBody>
      </p:sp>
      <p:sp>
        <p:nvSpPr>
          <p:cNvPr id="4" name="Datumsplatzhalter 3">
            <a:extLst>
              <a:ext uri="{FF2B5EF4-FFF2-40B4-BE49-F238E27FC236}">
                <a16:creationId xmlns:a16="http://schemas.microsoft.com/office/drawing/2014/main" id="{E123249C-E30D-447B-AAE0-B0DB64D1B16B}"/>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4137091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05728491-2F0C-4D6E-BD29-209DC9D2282C}"/>
              </a:ext>
            </a:extLst>
          </p:cNvPr>
          <p:cNvSpPr>
            <a:spLocks noGrp="1"/>
          </p:cNvSpPr>
          <p:nvPr>
            <p:ph type="body" sz="quarter" idx="13"/>
          </p:nvPr>
        </p:nvSpPr>
        <p:spPr>
          <a:xfrm>
            <a:off x="614916" y="2595716"/>
            <a:ext cx="10878879" cy="3847614"/>
          </a:xfrm>
        </p:spPr>
        <p:txBody>
          <a:bodyPr/>
          <a:lstStyle/>
          <a:p>
            <a:pPr marL="0" indent="0">
              <a:buNone/>
            </a:pPr>
            <a:r>
              <a:rPr lang="en-US" dirty="0"/>
              <a:t>Environmental event = emissions</a:t>
            </a:r>
          </a:p>
          <a:p>
            <a:pPr marL="0" indent="0">
              <a:buNone/>
            </a:pPr>
            <a:r>
              <a:rPr lang="en-US" dirty="0"/>
              <a:t>at the moment of emissions:</a:t>
            </a:r>
          </a:p>
          <a:p>
            <a:pPr marL="0" indent="0">
              <a:buNone/>
            </a:pPr>
            <a:r>
              <a:rPr lang="en-US" dirty="0"/>
              <a:t>	Emissions → consumption of emissions capacity → environmental impact</a:t>
            </a:r>
          </a:p>
          <a:p>
            <a:pPr marL="0" indent="0">
              <a:buNone/>
            </a:pPr>
            <a:r>
              <a:rPr lang="en-US" dirty="0"/>
              <a:t>The associated monetary value should therefore reflect the current monetary impact of the emissions capacity consumed at the time of the emissions on the emitting unit expressed as current value of the certificates needed to compensate at the point in time of the emissions. </a:t>
            </a:r>
          </a:p>
          <a:p>
            <a:pPr marL="0" indent="0">
              <a:buNone/>
            </a:pPr>
            <a:r>
              <a:rPr lang="en-US" dirty="0"/>
              <a:t>The acquisition history of the allowance does not determine this value. Whether the allowance was: purchased previously, received free of charge, already held, or acquired subsequently does not change the environmental event. This deliberately differs from the current SNA-based treatment.</a:t>
            </a:r>
            <a:endParaRPr lang="de-DE" dirty="0"/>
          </a:p>
        </p:txBody>
      </p:sp>
      <p:sp>
        <p:nvSpPr>
          <p:cNvPr id="3" name="Titel 2">
            <a:extLst>
              <a:ext uri="{FF2B5EF4-FFF2-40B4-BE49-F238E27FC236}">
                <a16:creationId xmlns:a16="http://schemas.microsoft.com/office/drawing/2014/main" id="{9287AC75-9286-4282-9BF6-BEAA1D46EB92}"/>
              </a:ext>
            </a:extLst>
          </p:cNvPr>
          <p:cNvSpPr>
            <a:spLocks noGrp="1"/>
          </p:cNvSpPr>
          <p:nvPr>
            <p:ph type="title"/>
          </p:nvPr>
        </p:nvSpPr>
        <p:spPr/>
        <p:txBody>
          <a:bodyPr/>
          <a:lstStyle/>
          <a:p>
            <a:r>
              <a:rPr lang="en-US" dirty="0"/>
              <a:t>Proposed perspective: ETS as test case</a:t>
            </a:r>
            <a:br>
              <a:rPr lang="en-US" dirty="0"/>
            </a:br>
            <a:endParaRPr lang="de-DE" sz="2400" dirty="0"/>
          </a:p>
        </p:txBody>
      </p:sp>
      <p:sp>
        <p:nvSpPr>
          <p:cNvPr id="4" name="Datumsplatzhalter 3">
            <a:extLst>
              <a:ext uri="{FF2B5EF4-FFF2-40B4-BE49-F238E27FC236}">
                <a16:creationId xmlns:a16="http://schemas.microsoft.com/office/drawing/2014/main" id="{E123249C-E30D-447B-AAE0-B0DB64D1B16B}"/>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2269598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05728491-2F0C-4D6E-BD29-209DC9D2282C}"/>
              </a:ext>
            </a:extLst>
          </p:cNvPr>
          <p:cNvSpPr>
            <a:spLocks noGrp="1"/>
          </p:cNvSpPr>
          <p:nvPr>
            <p:ph type="body" sz="quarter" idx="13"/>
          </p:nvPr>
        </p:nvSpPr>
        <p:spPr>
          <a:xfrm>
            <a:off x="614916" y="2595716"/>
            <a:ext cx="10878879" cy="3847614"/>
          </a:xfrm>
        </p:spPr>
        <p:txBody>
          <a:bodyPr/>
          <a:lstStyle/>
          <a:p>
            <a:pPr marL="0" indent="0">
              <a:buNone/>
            </a:pPr>
            <a:r>
              <a:rPr lang="en-US" dirty="0"/>
              <a:t>Environmental event = emissions (combusting the fuel)</a:t>
            </a:r>
          </a:p>
          <a:p>
            <a:pPr marL="0" indent="0">
              <a:buNone/>
            </a:pPr>
            <a:r>
              <a:rPr lang="en-US" dirty="0"/>
              <a:t>at the moment of emissions:</a:t>
            </a:r>
          </a:p>
          <a:p>
            <a:pPr marL="0" indent="0">
              <a:buNone/>
            </a:pPr>
            <a:r>
              <a:rPr lang="en-US" dirty="0"/>
              <a:t>	Emissions → consumption of emissions capacity → environmental impact</a:t>
            </a:r>
          </a:p>
          <a:p>
            <a:pPr marL="0" indent="0">
              <a:buNone/>
            </a:pPr>
            <a:r>
              <a:rPr lang="en-US" dirty="0"/>
              <a:t>The associated monetary value should therefore reflect the current monetary impact of the emissions capacity consumed at the time of the emissions on the emitting unit expressed as the tax paid or to be paid. </a:t>
            </a:r>
          </a:p>
          <a:p>
            <a:pPr marL="0" indent="0">
              <a:buNone/>
            </a:pPr>
            <a:r>
              <a:rPr lang="en-US" dirty="0"/>
              <a:t>It is irrelevant which unit was legally obliged to pay the tax – the producer, the (large-scale) supplier, the consumer – and when the payment has to be made (production, supply or a certain point in time afterwards).</a:t>
            </a:r>
            <a:endParaRPr lang="de-DE" dirty="0"/>
          </a:p>
        </p:txBody>
      </p:sp>
      <p:sp>
        <p:nvSpPr>
          <p:cNvPr id="3" name="Titel 2">
            <a:extLst>
              <a:ext uri="{FF2B5EF4-FFF2-40B4-BE49-F238E27FC236}">
                <a16:creationId xmlns:a16="http://schemas.microsoft.com/office/drawing/2014/main" id="{9287AC75-9286-4282-9BF6-BEAA1D46EB92}"/>
              </a:ext>
            </a:extLst>
          </p:cNvPr>
          <p:cNvSpPr>
            <a:spLocks noGrp="1"/>
          </p:cNvSpPr>
          <p:nvPr>
            <p:ph type="title"/>
          </p:nvPr>
        </p:nvSpPr>
        <p:spPr/>
        <p:txBody>
          <a:bodyPr/>
          <a:lstStyle/>
          <a:p>
            <a:r>
              <a:rPr lang="en-US" dirty="0"/>
              <a:t>Proposed perspective: Fuel Tax as test case</a:t>
            </a:r>
            <a:br>
              <a:rPr lang="en-US" dirty="0"/>
            </a:br>
            <a:endParaRPr lang="de-DE" sz="2400" dirty="0"/>
          </a:p>
        </p:txBody>
      </p:sp>
      <p:sp>
        <p:nvSpPr>
          <p:cNvPr id="4" name="Datumsplatzhalter 3">
            <a:extLst>
              <a:ext uri="{FF2B5EF4-FFF2-40B4-BE49-F238E27FC236}">
                <a16:creationId xmlns:a16="http://schemas.microsoft.com/office/drawing/2014/main" id="{E123249C-E30D-447B-AAE0-B0DB64D1B16B}"/>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2827148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05728491-2F0C-4D6E-BD29-209DC9D2282C}"/>
              </a:ext>
            </a:extLst>
          </p:cNvPr>
          <p:cNvSpPr>
            <a:spLocks noGrp="1"/>
          </p:cNvSpPr>
          <p:nvPr>
            <p:ph type="body" sz="quarter" idx="13"/>
          </p:nvPr>
        </p:nvSpPr>
        <p:spPr>
          <a:xfrm>
            <a:off x="614916" y="2296886"/>
            <a:ext cx="11124800" cy="4146444"/>
          </a:xfrm>
        </p:spPr>
        <p:txBody>
          <a:bodyPr/>
          <a:lstStyle/>
          <a:p>
            <a:r>
              <a:rPr lang="en-US" sz="1600" dirty="0"/>
              <a:t>Make the environment–economy boundary explicit and consistently applicable</a:t>
            </a:r>
          </a:p>
          <a:p>
            <a:r>
              <a:rPr lang="en-US" sz="1600" dirty="0"/>
              <a:t>Use the environmental relationship as the starting point</a:t>
            </a:r>
          </a:p>
          <a:p>
            <a:r>
              <a:rPr lang="en-US" sz="1600" dirty="0"/>
              <a:t>Define environmentally related taxation independently of the SNA tax classification</a:t>
            </a:r>
          </a:p>
          <a:p>
            <a:r>
              <a:rPr lang="en-US" sz="1600" dirty="0"/>
              <a:t>Apply the same principles to comparable monetary instruments</a:t>
            </a:r>
          </a:p>
          <a:p>
            <a:r>
              <a:rPr lang="en-US" sz="1600" dirty="0"/>
              <a:t>Replace instrument-specific conceptual solutions where the general principle provides a better basis</a:t>
            </a:r>
          </a:p>
          <a:p>
            <a:r>
              <a:rPr lang="en-US" sz="1600" dirty="0"/>
              <a:t>Use the ETS as an application of the general principle, not as the basis for that principle</a:t>
            </a:r>
          </a:p>
          <a:p>
            <a:r>
              <a:rPr lang="en-US" sz="1600" dirty="0"/>
              <a:t>Create a basis for assessing future environmental policy instruments without requiring a new conceptual solution for each one</a:t>
            </a:r>
          </a:p>
          <a:p>
            <a:pPr marL="0" indent="0">
              <a:buNone/>
            </a:pPr>
            <a:r>
              <a:rPr lang="en-US" sz="1600" dirty="0"/>
              <a:t>The aim is not to make the SEEA different from the SNA for its own sake. The aim is to ensure that the SEEA can consistently describe the relationship between economic activity and the environment from its own perspective.</a:t>
            </a:r>
            <a:endParaRPr lang="de-DE" sz="1600" dirty="0"/>
          </a:p>
        </p:txBody>
      </p:sp>
      <p:sp>
        <p:nvSpPr>
          <p:cNvPr id="3" name="Titel 2">
            <a:extLst>
              <a:ext uri="{FF2B5EF4-FFF2-40B4-BE49-F238E27FC236}">
                <a16:creationId xmlns:a16="http://schemas.microsoft.com/office/drawing/2014/main" id="{9287AC75-9286-4282-9BF6-BEAA1D46EB92}"/>
              </a:ext>
            </a:extLst>
          </p:cNvPr>
          <p:cNvSpPr>
            <a:spLocks noGrp="1"/>
          </p:cNvSpPr>
          <p:nvPr>
            <p:ph type="title"/>
          </p:nvPr>
        </p:nvSpPr>
        <p:spPr/>
        <p:txBody>
          <a:bodyPr/>
          <a:lstStyle/>
          <a:p>
            <a:r>
              <a:rPr lang="en-US" dirty="0"/>
              <a:t>What would this mean for the revision?</a:t>
            </a:r>
            <a:endParaRPr lang="de-DE" sz="2400" dirty="0"/>
          </a:p>
        </p:txBody>
      </p:sp>
      <p:sp>
        <p:nvSpPr>
          <p:cNvPr id="4" name="Datumsplatzhalter 3">
            <a:extLst>
              <a:ext uri="{FF2B5EF4-FFF2-40B4-BE49-F238E27FC236}">
                <a16:creationId xmlns:a16="http://schemas.microsoft.com/office/drawing/2014/main" id="{E123249C-E30D-447B-AAE0-B0DB64D1B16B}"/>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1487414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8450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2C49D929-B029-4E39-BE16-D1A62B70A69C}"/>
              </a:ext>
            </a:extLst>
          </p:cNvPr>
          <p:cNvSpPr>
            <a:spLocks noGrp="1"/>
          </p:cNvSpPr>
          <p:nvPr>
            <p:ph type="body" sz="quarter" idx="13"/>
          </p:nvPr>
        </p:nvSpPr>
        <p:spPr>
          <a:xfrm>
            <a:off x="810451" y="2653202"/>
            <a:ext cx="3600000" cy="1872000"/>
          </a:xfrm>
          <a:solidFill>
            <a:srgbClr val="D9D9D9"/>
          </a:solidFill>
        </p:spPr>
        <p:txBody>
          <a:bodyPr/>
          <a:lstStyle/>
          <a:p>
            <a:pPr marL="0" indent="0">
              <a:buNone/>
            </a:pPr>
            <a:r>
              <a:rPr lang="en-US" sz="1200" b="1" dirty="0"/>
              <a:t>SEEA CF -&gt; Environment–economy relationship</a:t>
            </a:r>
            <a:endParaRPr lang="en-US" sz="1200" dirty="0"/>
          </a:p>
          <a:p>
            <a:pPr>
              <a:buFont typeface="Arial" panose="020B0604020202020204" pitchFamily="34" charset="0"/>
              <a:buChar char="•"/>
            </a:pPr>
            <a:r>
              <a:rPr lang="en-US" sz="1200" dirty="0"/>
              <a:t>Environment and its relationship with the economy </a:t>
            </a:r>
          </a:p>
          <a:p>
            <a:pPr>
              <a:buFont typeface="Arial" panose="020B0604020202020204" pitchFamily="34" charset="0"/>
              <a:buChar char="•"/>
            </a:pPr>
            <a:r>
              <a:rPr lang="en-US" sz="1200" dirty="0"/>
              <a:t>Environmental stocks, flows and interactions </a:t>
            </a:r>
          </a:p>
          <a:p>
            <a:pPr>
              <a:buFont typeface="Arial" panose="020B0604020202020204" pitchFamily="34" charset="0"/>
              <a:buChar char="•"/>
            </a:pPr>
            <a:r>
              <a:rPr lang="en-US" sz="1200" b="1" dirty="0"/>
              <a:t>Impact of the economy on the environment – and contribution of the environment to the economy</a:t>
            </a:r>
            <a:r>
              <a:rPr lang="en-US" sz="1200" dirty="0"/>
              <a:t> </a:t>
            </a:r>
            <a:endParaRPr lang="de-DE" sz="1200" dirty="0"/>
          </a:p>
        </p:txBody>
      </p:sp>
      <p:sp>
        <p:nvSpPr>
          <p:cNvPr id="3" name="Titel 2">
            <a:extLst>
              <a:ext uri="{FF2B5EF4-FFF2-40B4-BE49-F238E27FC236}">
                <a16:creationId xmlns:a16="http://schemas.microsoft.com/office/drawing/2014/main" id="{3E83B172-C557-08B0-48FB-A1F5E3779696}"/>
              </a:ext>
            </a:extLst>
          </p:cNvPr>
          <p:cNvSpPr>
            <a:spLocks noGrp="1"/>
          </p:cNvSpPr>
          <p:nvPr>
            <p:ph type="title"/>
          </p:nvPr>
        </p:nvSpPr>
        <p:spPr/>
        <p:txBody>
          <a:bodyPr/>
          <a:lstStyle/>
          <a:p>
            <a:r>
              <a:rPr lang="en-GB" sz="3200" dirty="0"/>
              <a:t>same phenomena - different perspectives</a:t>
            </a:r>
          </a:p>
        </p:txBody>
      </p:sp>
      <p:sp>
        <p:nvSpPr>
          <p:cNvPr id="4" name="Datumsplatzhalter 3">
            <a:extLst>
              <a:ext uri="{FF2B5EF4-FFF2-40B4-BE49-F238E27FC236}">
                <a16:creationId xmlns:a16="http://schemas.microsoft.com/office/drawing/2014/main" id="{7E0FF78D-1025-2D05-C1B5-2029875B46C8}"/>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
        <p:nvSpPr>
          <p:cNvPr id="5" name="Textplatzhalter 1">
            <a:extLst>
              <a:ext uri="{FF2B5EF4-FFF2-40B4-BE49-F238E27FC236}">
                <a16:creationId xmlns:a16="http://schemas.microsoft.com/office/drawing/2014/main" id="{EEBAE465-10FB-8DD5-003E-752AAF79A36E}"/>
              </a:ext>
            </a:extLst>
          </p:cNvPr>
          <p:cNvSpPr txBox="1">
            <a:spLocks/>
          </p:cNvSpPr>
          <p:nvPr/>
        </p:nvSpPr>
        <p:spPr>
          <a:xfrm>
            <a:off x="4541261" y="2653199"/>
            <a:ext cx="3600000" cy="1872000"/>
          </a:xfrm>
          <a:prstGeom prst="rect">
            <a:avLst/>
          </a:prstGeom>
          <a:solidFill>
            <a:srgbClr val="D9D9D9"/>
          </a:solidFill>
        </p:spPr>
        <p:txBody>
          <a:bodyPr/>
          <a:lstStyle>
            <a:lvl1pPr marL="228600" indent="-228600" algn="l" defTabSz="914400" rtl="0" eaLnBrk="1" latinLnBrk="0" hangingPunct="1">
              <a:lnSpc>
                <a:spcPct val="110000"/>
              </a:lnSpc>
              <a:spcBef>
                <a:spcPts val="10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1pPr>
            <a:lvl2pPr marL="742950" indent="-285750" algn="l" defTabSz="914400" rtl="0" eaLnBrk="1" latinLnBrk="0" hangingPunct="1">
              <a:lnSpc>
                <a:spcPct val="110000"/>
              </a:lnSpc>
              <a:spcBef>
                <a:spcPts val="5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2pPr>
            <a:lvl3pPr marL="1200150" indent="-285750" algn="l" defTabSz="914400" rtl="0" eaLnBrk="1" latinLnBrk="0" hangingPunct="1">
              <a:lnSpc>
                <a:spcPct val="110000"/>
              </a:lnSpc>
              <a:spcBef>
                <a:spcPts val="500"/>
              </a:spcBef>
              <a:buClr>
                <a:srgbClr val="0984AF"/>
              </a:buClr>
              <a:buFontTx/>
              <a:buBlip>
                <a:blip r:embed="rId2"/>
              </a:buBlip>
              <a:defRPr lang="en-US" sz="1800" kern="1200" dirty="0">
                <a:solidFill>
                  <a:srgbClr val="017BA9"/>
                </a:solidFill>
                <a:latin typeface="Palatino Linotype" panose="02040502050505030304" pitchFamily="18" charset="0"/>
                <a:ea typeface="+mn-ea"/>
                <a:cs typeface="+mn-cs"/>
              </a:defRPr>
            </a:lvl3pPr>
            <a:lvl4pPr marL="914400" indent="0" algn="l" defTabSz="914400" rtl="0" eaLnBrk="1" latinLnBrk="0" hangingPunct="1">
              <a:lnSpc>
                <a:spcPct val="90000"/>
              </a:lnSpc>
              <a:spcBef>
                <a:spcPts val="500"/>
              </a:spcBef>
              <a:buFont typeface="Wingdings" panose="05000000000000000000" pitchFamily="2" charset="2"/>
              <a:buNone/>
              <a:defRPr sz="1800" kern="1200">
                <a:solidFill>
                  <a:srgbClr val="017BA9"/>
                </a:solidFill>
                <a:latin typeface="Palatino Linotype" panose="02040502050505030304" pitchFamily="18" charset="0"/>
                <a:ea typeface="+mn-ea"/>
                <a:cs typeface="+mn-cs"/>
              </a:defRPr>
            </a:lvl4pPr>
            <a:lvl5pPr marL="0" indent="0" algn="l" defTabSz="914400" rtl="0" eaLnBrk="1" latinLnBrk="0" hangingPunct="1">
              <a:lnSpc>
                <a:spcPct val="110000"/>
              </a:lnSpc>
              <a:spcBef>
                <a:spcPts val="500"/>
              </a:spcBef>
              <a:buClr>
                <a:srgbClr val="0984AF"/>
              </a:buClr>
              <a:buFont typeface="Arial" panose="020B0604020202020204" pitchFamily="34" charset="0"/>
              <a:buNone/>
              <a:defRPr sz="1800" kern="1200" baseline="0">
                <a:solidFill>
                  <a:srgbClr val="017BA9"/>
                </a:solidFill>
                <a:latin typeface="Palatino Linotype" panose="0204050205050503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14325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t>SNA -&gt; Economic activity</a:t>
            </a:r>
            <a:endParaRPr lang="en-US" sz="1200" dirty="0"/>
          </a:p>
          <a:p>
            <a:pPr>
              <a:buFont typeface="Arial" panose="020B0604020202020204" pitchFamily="34" charset="0"/>
              <a:buChar char="•"/>
            </a:pPr>
            <a:r>
              <a:rPr lang="en-US" sz="1200" dirty="0"/>
              <a:t>Institutional units and sectors </a:t>
            </a:r>
          </a:p>
          <a:p>
            <a:pPr>
              <a:buFont typeface="Arial" panose="020B0604020202020204" pitchFamily="34" charset="0"/>
              <a:buChar char="•"/>
            </a:pPr>
            <a:r>
              <a:rPr lang="en-US" sz="1200" dirty="0"/>
              <a:t>Transactions within the economy and economic activity </a:t>
            </a:r>
          </a:p>
          <a:p>
            <a:pPr>
              <a:buFont typeface="Arial" panose="020B0604020202020204" pitchFamily="34" charset="0"/>
              <a:buChar char="•"/>
            </a:pPr>
            <a:r>
              <a:rPr lang="en-US" sz="1200" b="1" dirty="0"/>
              <a:t>Economic ownership, property rights and associated economic benefits</a:t>
            </a:r>
            <a:r>
              <a:rPr lang="en-US" sz="1200" dirty="0"/>
              <a:t> </a:t>
            </a:r>
          </a:p>
          <a:p>
            <a:endParaRPr lang="de-DE" sz="1200" dirty="0"/>
          </a:p>
        </p:txBody>
      </p:sp>
      <p:sp>
        <p:nvSpPr>
          <p:cNvPr id="6" name="Textplatzhalter 1">
            <a:extLst>
              <a:ext uri="{FF2B5EF4-FFF2-40B4-BE49-F238E27FC236}">
                <a16:creationId xmlns:a16="http://schemas.microsoft.com/office/drawing/2014/main" id="{B90374A4-697E-2237-7DFA-C3EC1EB9D535}"/>
              </a:ext>
            </a:extLst>
          </p:cNvPr>
          <p:cNvSpPr txBox="1">
            <a:spLocks/>
          </p:cNvSpPr>
          <p:nvPr/>
        </p:nvSpPr>
        <p:spPr>
          <a:xfrm>
            <a:off x="8272072" y="2653199"/>
            <a:ext cx="3600000" cy="1872000"/>
          </a:xfrm>
          <a:prstGeom prst="rect">
            <a:avLst/>
          </a:prstGeom>
          <a:solidFill>
            <a:srgbClr val="D9D9D9"/>
          </a:solidFill>
        </p:spPr>
        <p:txBody>
          <a:bodyPr/>
          <a:lstStyle>
            <a:lvl1pPr marL="228600" indent="-228600" algn="l" defTabSz="914400" rtl="0" eaLnBrk="1" latinLnBrk="0" hangingPunct="1">
              <a:lnSpc>
                <a:spcPct val="110000"/>
              </a:lnSpc>
              <a:spcBef>
                <a:spcPts val="10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1pPr>
            <a:lvl2pPr marL="742950" indent="-285750" algn="l" defTabSz="914400" rtl="0" eaLnBrk="1" latinLnBrk="0" hangingPunct="1">
              <a:lnSpc>
                <a:spcPct val="110000"/>
              </a:lnSpc>
              <a:spcBef>
                <a:spcPts val="5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2pPr>
            <a:lvl3pPr marL="1200150" indent="-285750" algn="l" defTabSz="914400" rtl="0" eaLnBrk="1" latinLnBrk="0" hangingPunct="1">
              <a:lnSpc>
                <a:spcPct val="110000"/>
              </a:lnSpc>
              <a:spcBef>
                <a:spcPts val="500"/>
              </a:spcBef>
              <a:buClr>
                <a:srgbClr val="0984AF"/>
              </a:buClr>
              <a:buFontTx/>
              <a:buBlip>
                <a:blip r:embed="rId2"/>
              </a:buBlip>
              <a:defRPr lang="en-US" sz="1800" kern="1200" dirty="0">
                <a:solidFill>
                  <a:srgbClr val="017BA9"/>
                </a:solidFill>
                <a:latin typeface="Palatino Linotype" panose="02040502050505030304" pitchFamily="18" charset="0"/>
                <a:ea typeface="+mn-ea"/>
                <a:cs typeface="+mn-cs"/>
              </a:defRPr>
            </a:lvl3pPr>
            <a:lvl4pPr marL="914400" indent="0" algn="l" defTabSz="914400" rtl="0" eaLnBrk="1" latinLnBrk="0" hangingPunct="1">
              <a:lnSpc>
                <a:spcPct val="90000"/>
              </a:lnSpc>
              <a:spcBef>
                <a:spcPts val="500"/>
              </a:spcBef>
              <a:buFont typeface="Wingdings" panose="05000000000000000000" pitchFamily="2" charset="2"/>
              <a:buNone/>
              <a:defRPr sz="1800" kern="1200">
                <a:solidFill>
                  <a:srgbClr val="017BA9"/>
                </a:solidFill>
                <a:latin typeface="Palatino Linotype" panose="02040502050505030304" pitchFamily="18" charset="0"/>
                <a:ea typeface="+mn-ea"/>
                <a:cs typeface="+mn-cs"/>
              </a:defRPr>
            </a:lvl4pPr>
            <a:lvl5pPr marL="0" indent="0" algn="l" defTabSz="914400" rtl="0" eaLnBrk="1" latinLnBrk="0" hangingPunct="1">
              <a:lnSpc>
                <a:spcPct val="110000"/>
              </a:lnSpc>
              <a:spcBef>
                <a:spcPts val="500"/>
              </a:spcBef>
              <a:buClr>
                <a:srgbClr val="0984AF"/>
              </a:buClr>
              <a:buFont typeface="Arial" panose="020B0604020202020204" pitchFamily="34" charset="0"/>
              <a:buNone/>
              <a:defRPr sz="1800" kern="1200" baseline="0">
                <a:solidFill>
                  <a:srgbClr val="017BA9"/>
                </a:solidFill>
                <a:latin typeface="Palatino Linotype" panose="0204050205050503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14325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t>GFS -&gt; Government finances</a:t>
            </a:r>
            <a:endParaRPr lang="en-US" sz="1200" dirty="0"/>
          </a:p>
          <a:p>
            <a:pPr>
              <a:buFont typeface="Arial" panose="020B0604020202020204" pitchFamily="34" charset="0"/>
              <a:buChar char="•"/>
            </a:pPr>
            <a:r>
              <a:rPr lang="en-US" sz="1200" dirty="0"/>
              <a:t>Government units and operations </a:t>
            </a:r>
          </a:p>
          <a:p>
            <a:pPr>
              <a:buFont typeface="Arial" panose="020B0604020202020204" pitchFamily="34" charset="0"/>
              <a:buChar char="•"/>
            </a:pPr>
            <a:r>
              <a:rPr lang="en-US" sz="1200" dirty="0"/>
              <a:t>Revenues, expenditure, assets and liabilities </a:t>
            </a:r>
          </a:p>
          <a:p>
            <a:pPr>
              <a:buFont typeface="Arial" panose="020B0604020202020204" pitchFamily="34" charset="0"/>
              <a:buChar char="•"/>
            </a:pPr>
            <a:r>
              <a:rPr lang="en-US" sz="1200" b="1" dirty="0"/>
              <a:t>Fiscal perspective as the central </a:t>
            </a:r>
            <a:r>
              <a:rPr lang="en-US" sz="1200" b="1" dirty="0" err="1"/>
              <a:t>organising</a:t>
            </a:r>
            <a:r>
              <a:rPr lang="en-US" sz="1200" b="1" dirty="0"/>
              <a:t> basis</a:t>
            </a:r>
            <a:endParaRPr lang="en-US" sz="1200" dirty="0"/>
          </a:p>
          <a:p>
            <a:endParaRPr lang="de-DE" sz="1200" dirty="0"/>
          </a:p>
        </p:txBody>
      </p:sp>
      <p:sp>
        <p:nvSpPr>
          <p:cNvPr id="10" name="Textfeld 9">
            <a:extLst>
              <a:ext uri="{FF2B5EF4-FFF2-40B4-BE49-F238E27FC236}">
                <a16:creationId xmlns:a16="http://schemas.microsoft.com/office/drawing/2014/main" id="{5336A505-D779-A942-99DE-9559F89E0C40}"/>
              </a:ext>
            </a:extLst>
          </p:cNvPr>
          <p:cNvSpPr txBox="1"/>
          <p:nvPr/>
        </p:nvSpPr>
        <p:spPr>
          <a:xfrm>
            <a:off x="719080" y="2184770"/>
            <a:ext cx="11278034" cy="369332"/>
          </a:xfrm>
          <a:prstGeom prst="rect">
            <a:avLst/>
          </a:prstGeom>
          <a:noFill/>
        </p:spPr>
        <p:txBody>
          <a:bodyPr wrap="square">
            <a:spAutoFit/>
          </a:bodyPr>
          <a:lstStyle/>
          <a:p>
            <a:pPr marR="0" lvl="0" algn="l" defTabSz="914400" rtl="0" eaLnBrk="1" fontAlgn="auto" latinLnBrk="0" hangingPunct="1">
              <a:lnSpc>
                <a:spcPct val="100000"/>
              </a:lnSpc>
              <a:spcBef>
                <a:spcPts val="1000"/>
              </a:spcBef>
              <a:spcAft>
                <a:spcPts val="0"/>
              </a:spcAft>
              <a:buClr>
                <a:srgbClr val="0984AF"/>
              </a:buClr>
              <a:buSzTx/>
              <a:tabLst/>
              <a:defRPr/>
            </a:pPr>
            <a:r>
              <a:rPr kumimoji="0" lang="en-US" b="0" i="0" u="none" strike="noStrike" kern="1200" cap="none" spc="0" normalizeH="0" baseline="0" noProof="0" dirty="0">
                <a:ln>
                  <a:noFill/>
                </a:ln>
                <a:solidFill>
                  <a:srgbClr val="017BA9"/>
                </a:solidFill>
                <a:effectLst/>
                <a:uLnTx/>
                <a:uFillTx/>
                <a:latin typeface="Palatino Linotype" panose="02040502050505030304" pitchFamily="18" charset="0"/>
                <a:ea typeface="DengXian"/>
                <a:cs typeface="Calibri" panose="020F0502020204030204" pitchFamily="34" charset="0"/>
              </a:rPr>
              <a:t>SEEA CF, SNA and GFS shall describe many of the </a:t>
            </a:r>
            <a:r>
              <a:rPr kumimoji="0" lang="en-US" b="1" i="0" u="none" strike="noStrike" kern="1200" cap="none" spc="0" normalizeH="0" baseline="0" noProof="0" dirty="0">
                <a:ln>
                  <a:noFill/>
                </a:ln>
                <a:solidFill>
                  <a:srgbClr val="017BA9"/>
                </a:solidFill>
                <a:effectLst/>
                <a:uLnTx/>
                <a:uFillTx/>
                <a:latin typeface="Palatino Linotype" panose="02040502050505030304" pitchFamily="18" charset="0"/>
                <a:ea typeface="DengXian"/>
                <a:cs typeface="Calibri" panose="020F0502020204030204" pitchFamily="34" charset="0"/>
              </a:rPr>
              <a:t>same phenomena </a:t>
            </a:r>
            <a:r>
              <a:rPr kumimoji="0" lang="en-US" b="0" i="0" u="none" strike="noStrike" kern="1200" cap="none" spc="0" normalizeH="0" baseline="0" noProof="0" dirty="0">
                <a:ln>
                  <a:noFill/>
                </a:ln>
                <a:solidFill>
                  <a:srgbClr val="017BA9"/>
                </a:solidFill>
                <a:effectLst/>
                <a:uLnTx/>
                <a:uFillTx/>
                <a:latin typeface="Palatino Linotype" panose="02040502050505030304" pitchFamily="18" charset="0"/>
                <a:ea typeface="DengXian"/>
                <a:cs typeface="Calibri" panose="020F0502020204030204" pitchFamily="34" charset="0"/>
              </a:rPr>
              <a:t>from </a:t>
            </a:r>
            <a:r>
              <a:rPr kumimoji="0" lang="en-US" b="1" i="0" u="none" strike="noStrike" kern="1200" cap="none" spc="0" normalizeH="0" baseline="0" noProof="0" dirty="0">
                <a:ln>
                  <a:noFill/>
                </a:ln>
                <a:solidFill>
                  <a:srgbClr val="017BA9"/>
                </a:solidFill>
                <a:effectLst/>
                <a:uLnTx/>
                <a:uFillTx/>
                <a:latin typeface="Palatino Linotype" panose="02040502050505030304" pitchFamily="18" charset="0"/>
                <a:ea typeface="DengXian"/>
                <a:cs typeface="Calibri" panose="020F0502020204030204" pitchFamily="34" charset="0"/>
              </a:rPr>
              <a:t>different perspectives</a:t>
            </a:r>
          </a:p>
        </p:txBody>
      </p:sp>
      <p:sp>
        <p:nvSpPr>
          <p:cNvPr id="12" name="Textfeld 11">
            <a:extLst>
              <a:ext uri="{FF2B5EF4-FFF2-40B4-BE49-F238E27FC236}">
                <a16:creationId xmlns:a16="http://schemas.microsoft.com/office/drawing/2014/main" id="{8D144E0C-E32D-9C1F-1A6F-54D28BA8B18D}"/>
              </a:ext>
            </a:extLst>
          </p:cNvPr>
          <p:cNvSpPr txBox="1"/>
          <p:nvPr/>
        </p:nvSpPr>
        <p:spPr>
          <a:xfrm>
            <a:off x="719080" y="4672291"/>
            <a:ext cx="11061621" cy="1733808"/>
          </a:xfrm>
          <a:prstGeom prst="rect">
            <a:avLst/>
          </a:prstGeom>
          <a:noFill/>
        </p:spPr>
        <p:txBody>
          <a:bodyPr wrap="square">
            <a:spAutoFit/>
          </a:bodyPr>
          <a:lstStyle/>
          <a:p>
            <a:pPr marL="449263" marR="0" lvl="0" indent="-449263" algn="l" defTabSz="914400" rtl="0" eaLnBrk="1" fontAlgn="auto" latinLnBrk="0" hangingPunct="1">
              <a:lnSpc>
                <a:spcPct val="100000"/>
              </a:lnSpc>
              <a:spcBef>
                <a:spcPts val="1000"/>
              </a:spcBef>
              <a:spcAft>
                <a:spcPts val="0"/>
              </a:spcAft>
              <a:buClr>
                <a:srgbClr val="0984AF"/>
              </a:buClr>
              <a:buSzTx/>
              <a:buFontTx/>
              <a:buBlip>
                <a:blip r:embed="rId2"/>
              </a:buBlip>
              <a:tabLst/>
              <a:defRPr/>
            </a:pPr>
            <a:r>
              <a:rPr kumimoji="0" lang="en-GB" b="0"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Differences in concepts and classifications are therefore not </a:t>
            </a:r>
            <a:r>
              <a:rPr kumimoji="0" lang="en-GB" b="1"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necessarily inconsistencies </a:t>
            </a:r>
            <a:r>
              <a:rPr kumimoji="0" lang="en-GB" b="0"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but</a:t>
            </a:r>
            <a:r>
              <a:rPr kumimoji="0" lang="en-GB" b="1"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 necessary perquisites</a:t>
            </a:r>
          </a:p>
          <a:p>
            <a:pPr marL="449263" marR="0" lvl="0" indent="-449263" algn="l" defTabSz="914400" rtl="0" eaLnBrk="1" fontAlgn="auto" latinLnBrk="0" hangingPunct="1">
              <a:lnSpc>
                <a:spcPct val="100000"/>
              </a:lnSpc>
              <a:spcBef>
                <a:spcPts val="1000"/>
              </a:spcBef>
              <a:spcAft>
                <a:spcPts val="0"/>
              </a:spcAft>
              <a:buClr>
                <a:srgbClr val="0984AF"/>
              </a:buClr>
              <a:buSzTx/>
              <a:buFontTx/>
              <a:buBlip>
                <a:blip r:embed="rId2"/>
              </a:buBlip>
              <a:tabLst/>
              <a:defRPr/>
            </a:pPr>
            <a:r>
              <a:rPr kumimoji="0" lang="en-GB" b="0"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Harmonisation is therefore not necessarily </a:t>
            </a:r>
            <a:r>
              <a:rPr lang="en-GB" dirty="0">
                <a:solidFill>
                  <a:srgbClr val="017BA9"/>
                </a:solidFill>
                <a:latin typeface="Palatino Linotype" panose="02040502050505030304" pitchFamily="18" charset="0"/>
                <a:cs typeface="Calibri" panose="020F0502020204030204" pitchFamily="34" charset="0"/>
              </a:rPr>
              <a:t>s</a:t>
            </a:r>
            <a:r>
              <a:rPr kumimoji="0" lang="en-GB" b="0"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tandardisation, but rather a loss of the respective focus and thus a loss of relevant information</a:t>
            </a:r>
          </a:p>
          <a:p>
            <a:pPr marL="449263" marR="0" lvl="0" indent="-449263" algn="l" defTabSz="914400" rtl="0" eaLnBrk="1" fontAlgn="auto" latinLnBrk="0" hangingPunct="1">
              <a:lnSpc>
                <a:spcPct val="100000"/>
              </a:lnSpc>
              <a:spcBef>
                <a:spcPts val="1000"/>
              </a:spcBef>
              <a:spcAft>
                <a:spcPts val="0"/>
              </a:spcAft>
              <a:buClr>
                <a:srgbClr val="0984AF"/>
              </a:buClr>
              <a:buSzTx/>
              <a:buFontTx/>
              <a:buBlip>
                <a:blip r:embed="rId2"/>
              </a:buBlip>
              <a:tabLst/>
              <a:defRPr/>
            </a:pPr>
            <a:r>
              <a:rPr kumimoji="0" lang="en-GB" b="0" i="0" u="none" strike="noStrike" kern="1200" cap="none" spc="0" normalizeH="0" baseline="0" dirty="0">
                <a:ln>
                  <a:noFill/>
                </a:ln>
                <a:solidFill>
                  <a:srgbClr val="017BA9"/>
                </a:solidFill>
                <a:effectLst/>
                <a:uLnTx/>
                <a:uFillTx/>
                <a:latin typeface="Palatino Linotype" panose="02040502050505030304" pitchFamily="18" charset="0"/>
                <a:ea typeface="+mn-ea"/>
                <a:cs typeface="Calibri" panose="020F0502020204030204" pitchFamily="34" charset="0"/>
              </a:rPr>
              <a:t>CF is neither intended nor capable of replacing the other frameworks</a:t>
            </a:r>
          </a:p>
        </p:txBody>
      </p:sp>
    </p:spTree>
    <p:extLst>
      <p:ext uri="{BB962C8B-B14F-4D97-AF65-F5344CB8AC3E}">
        <p14:creationId xmlns:p14="http://schemas.microsoft.com/office/powerpoint/2010/main" val="1551361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14917" y="2190307"/>
            <a:ext cx="11213290" cy="3737075"/>
          </a:xfrm>
        </p:spPr>
        <p:txBody>
          <a:bodyPr/>
          <a:lstStyle/>
          <a:p>
            <a:pPr lvl="1"/>
            <a:endParaRPr lang="en-US" sz="2000" dirty="0"/>
          </a:p>
          <a:p>
            <a:pPr lvl="1"/>
            <a:r>
              <a:rPr lang="en-US" dirty="0"/>
              <a:t>It cannot and should not be the role of the CF to focus on institutional relationships within the economy.</a:t>
            </a:r>
          </a:p>
          <a:p>
            <a:pPr lvl="1"/>
            <a:r>
              <a:rPr lang="en-US" dirty="0"/>
              <a:t>In contrast to economic ownership in the SNA, the SEEA is dominated by the criterion of environment versus economy; thus, a resource within the environment belongs to the environment independently of economic ownership.</a:t>
            </a:r>
          </a:p>
          <a:p>
            <a:pPr lvl="1"/>
            <a:r>
              <a:rPr lang="en-US" dirty="0"/>
              <a:t>Economic ownership is not the central issue for the CF, but rather for the SNA, and is the SNA's problem. We should not make it ours. </a:t>
            </a:r>
          </a:p>
          <a:p>
            <a:pPr lvl="1"/>
            <a:r>
              <a:rPr lang="en-US" dirty="0"/>
              <a:t>However, economic ownership might be a criterion in the CF when determining monetary values in connection with the use of environmental resources.</a:t>
            </a:r>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The role of environment and the CF</a:t>
            </a:r>
            <a:endParaRPr lang="de-DE" sz="48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1739332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14917" y="2190307"/>
            <a:ext cx="11213290" cy="3737075"/>
          </a:xfrm>
        </p:spPr>
        <p:txBody>
          <a:bodyPr/>
          <a:lstStyle/>
          <a:p>
            <a:pPr marL="0" indent="0">
              <a:buNone/>
            </a:pPr>
            <a:r>
              <a:rPr lang="en-US" sz="2000" dirty="0"/>
              <a:t>Different fiscal policy instruments may have similar environmental effects, while their legal and institutional arrangements differ substantially:</a:t>
            </a:r>
          </a:p>
          <a:p>
            <a:pPr lvl="1"/>
            <a:r>
              <a:rPr lang="en-US" sz="2000" dirty="0"/>
              <a:t>taxes and levies </a:t>
            </a:r>
          </a:p>
          <a:p>
            <a:pPr lvl="1"/>
            <a:r>
              <a:rPr lang="en-US" sz="2000" dirty="0"/>
              <a:t>emissions trading schemes </a:t>
            </a:r>
          </a:p>
          <a:p>
            <a:pPr lvl="1"/>
            <a:r>
              <a:rPr lang="en-US" sz="2000" dirty="0"/>
              <a:t>other compulsory monetary instruments </a:t>
            </a:r>
          </a:p>
          <a:p>
            <a:pPr lvl="1"/>
            <a:r>
              <a:rPr lang="en-US" sz="2000" dirty="0"/>
              <a:t>regulatory or market-based mechanisms</a:t>
            </a:r>
          </a:p>
          <a:p>
            <a:pPr marL="0" lvl="1" indent="0">
              <a:buNone/>
            </a:pPr>
            <a:endParaRPr lang="en-US" sz="2000" b="1" dirty="0"/>
          </a:p>
          <a:p>
            <a:pPr marL="0" lvl="1" indent="0">
              <a:buNone/>
            </a:pPr>
            <a:r>
              <a:rPr lang="en-US" sz="2000" b="1" dirty="0"/>
              <a:t>Therefore, looking solely at taxes as defined in the SNA results in an incomplete picture that is inconsistent across countries’ environmental policies and the environmental taxation of the private households and enterprises.</a:t>
            </a:r>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Different instruments – similar environmental relationships</a:t>
            </a:r>
            <a:endParaRPr lang="de-DE" sz="48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3904675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14915" y="2391515"/>
            <a:ext cx="11036495" cy="4051815"/>
          </a:xfrm>
        </p:spPr>
        <p:txBody>
          <a:bodyPr/>
          <a:lstStyle/>
          <a:p>
            <a:pPr marL="0" indent="0">
              <a:buNone/>
            </a:pPr>
            <a:r>
              <a:rPr lang="en-US" b="1" dirty="0"/>
              <a:t>SNA tax → environmental tax and levies</a:t>
            </a:r>
          </a:p>
          <a:p>
            <a:pPr marL="0" indent="0">
              <a:buNone/>
            </a:pPr>
            <a:r>
              <a:rPr lang="en-US" dirty="0"/>
              <a:t>The current CF starts from the SNA concept of a tax as a compulsory, unrequited payment to government and then determines whether that tax is environmentally related.</a:t>
            </a:r>
          </a:p>
          <a:p>
            <a:pPr marL="0" indent="0">
              <a:buNone/>
            </a:pPr>
            <a:r>
              <a:rPr lang="en-US" dirty="0"/>
              <a:t>For emissions trading, the CF explicitly states that: “SNA decisions on the appropriate accounting treatment are followed in the SEEA.” (SEEA CF 2012, para. 4.185)</a:t>
            </a:r>
          </a:p>
          <a:p>
            <a:pPr marL="449263" indent="-449263">
              <a:lnSpc>
                <a:spcPct val="100000"/>
              </a:lnSpc>
            </a:pPr>
            <a:r>
              <a:rPr lang="en-US" dirty="0">
                <a:ea typeface="DengXian"/>
                <a:cs typeface="Calibri" panose="020F0502020204030204" pitchFamily="34" charset="0"/>
              </a:rPr>
              <a:t>Currently the starting point for environmentally related taxation and comparable monetary instruments is the SNA.</a:t>
            </a:r>
          </a:p>
          <a:p>
            <a:pPr marL="449263" indent="-449263">
              <a:lnSpc>
                <a:spcPct val="100000"/>
              </a:lnSpc>
            </a:pPr>
            <a:r>
              <a:rPr lang="en-US" dirty="0">
                <a:ea typeface="DengXian"/>
                <a:cs typeface="Calibri" panose="020F0502020204030204" pitchFamily="34" charset="0"/>
              </a:rPr>
              <a:t>For environmentally related taxation and comparable monetary instruments, the SEEA perspective should start from the relationship between the economy and the environment.</a:t>
            </a:r>
          </a:p>
          <a:p>
            <a:pPr marL="0" indent="0">
              <a:lnSpc>
                <a:spcPct val="100000"/>
              </a:lnSpc>
              <a:buNone/>
            </a:pPr>
            <a:r>
              <a:rPr lang="en-US" b="1" u="sng" dirty="0">
                <a:ea typeface="DengXian"/>
                <a:cs typeface="Calibri" panose="020F0502020204030204" pitchFamily="34" charset="0"/>
              </a:rPr>
              <a:t>Key question</a:t>
            </a:r>
            <a:r>
              <a:rPr lang="en-US" dirty="0">
                <a:ea typeface="DengXian"/>
                <a:cs typeface="Calibri" panose="020F0502020204030204" pitchFamily="34" charset="0"/>
              </a:rPr>
              <a:t>: </a:t>
            </a:r>
            <a:r>
              <a:rPr lang="en-US" dirty="0">
                <a:highlight>
                  <a:srgbClr val="FFFF00"/>
                </a:highlight>
                <a:ea typeface="DengXian"/>
                <a:cs typeface="Calibri" panose="020F0502020204030204" pitchFamily="34" charset="0"/>
              </a:rPr>
              <a:t>How can the SEEA CF provide a consistent environmental perspective without making the SNA classification its starting point?</a:t>
            </a:r>
            <a:endParaRPr lang="en-US" dirty="0">
              <a:highlight>
                <a:srgbClr val="FFFF00"/>
              </a:highlight>
              <a:cs typeface="Calibri" panose="020F0502020204030204" pitchFamily="34" charset="0"/>
            </a:endParaRPr>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Current logic of Environmental taxation in the SEEA CF</a:t>
            </a:r>
            <a:endParaRPr lang="de-DE" sz="32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558500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14917" y="2190307"/>
            <a:ext cx="10878880" cy="4051815"/>
          </a:xfrm>
        </p:spPr>
        <p:txBody>
          <a:bodyPr/>
          <a:lstStyle/>
          <a:p>
            <a:pPr marL="0" indent="0">
              <a:lnSpc>
                <a:spcPct val="100000"/>
              </a:lnSpc>
              <a:buNone/>
            </a:pPr>
            <a:r>
              <a:rPr lang="en-US" dirty="0">
                <a:ea typeface="DengXian"/>
                <a:cs typeface="Calibri" panose="020F0502020204030204" pitchFamily="34" charset="0"/>
              </a:rPr>
              <a:t>Environment–economy relationship </a:t>
            </a:r>
          </a:p>
          <a:p>
            <a:pPr>
              <a:lnSpc>
                <a:spcPct val="100000"/>
              </a:lnSpc>
              <a:spcBef>
                <a:spcPts val="0"/>
              </a:spcBef>
              <a:buFontTx/>
              <a:buChar char="-"/>
            </a:pPr>
            <a:r>
              <a:rPr lang="en-US" dirty="0">
                <a:ea typeface="DengXian"/>
                <a:cs typeface="Calibri" panose="020F0502020204030204" pitchFamily="34" charset="0"/>
              </a:rPr>
              <a:t>Natural inputs: Environment → Economy</a:t>
            </a:r>
          </a:p>
          <a:p>
            <a:pPr>
              <a:lnSpc>
                <a:spcPct val="100000"/>
              </a:lnSpc>
              <a:spcBef>
                <a:spcPts val="0"/>
              </a:spcBef>
              <a:buFontTx/>
              <a:buChar char="-"/>
            </a:pPr>
            <a:r>
              <a:rPr lang="en-US" dirty="0">
                <a:ea typeface="DengXian"/>
                <a:cs typeface="Calibri" panose="020F0502020204030204" pitchFamily="34" charset="0"/>
              </a:rPr>
              <a:t>Residuals: Economy → Environment</a:t>
            </a:r>
          </a:p>
          <a:p>
            <a:pPr>
              <a:lnSpc>
                <a:spcPct val="100000"/>
              </a:lnSpc>
              <a:spcBef>
                <a:spcPts val="0"/>
              </a:spcBef>
              <a:buFontTx/>
              <a:buChar char="-"/>
            </a:pPr>
            <a:r>
              <a:rPr lang="en-US" dirty="0">
                <a:ea typeface="DengXian"/>
                <a:cs typeface="Calibri" panose="020F0502020204030204" pitchFamily="34" charset="0"/>
              </a:rPr>
              <a:t>Physical flows provide the basis for describing the interaction between the economy and the environment.</a:t>
            </a:r>
          </a:p>
          <a:p>
            <a:pPr marL="0" indent="0">
              <a:lnSpc>
                <a:spcPct val="100000"/>
              </a:lnSpc>
              <a:buNone/>
            </a:pPr>
            <a:r>
              <a:rPr lang="en-US" dirty="0">
                <a:ea typeface="DengXian"/>
                <a:cs typeface="Calibri" panose="020F0502020204030204" pitchFamily="34" charset="0"/>
              </a:rPr>
              <a:t>Environmental assets</a:t>
            </a:r>
          </a:p>
          <a:p>
            <a:pPr>
              <a:lnSpc>
                <a:spcPct val="100000"/>
              </a:lnSpc>
              <a:spcBef>
                <a:spcPts val="0"/>
              </a:spcBef>
              <a:buFontTx/>
              <a:buChar char="-"/>
            </a:pPr>
            <a:r>
              <a:rPr lang="en-US" dirty="0">
                <a:cs typeface="Calibri" panose="020F0502020204030204" pitchFamily="34" charset="0"/>
              </a:rPr>
              <a:t>Naturally occurring living and non-living components of the Earth</a:t>
            </a:r>
          </a:p>
          <a:p>
            <a:pPr>
              <a:lnSpc>
                <a:spcPct val="100000"/>
              </a:lnSpc>
              <a:spcBef>
                <a:spcPts val="0"/>
              </a:spcBef>
              <a:buFontTx/>
              <a:buChar char="-"/>
            </a:pPr>
            <a:r>
              <a:rPr lang="en-US" dirty="0">
                <a:cs typeface="Calibri" panose="020F0502020204030204" pitchFamily="34" charset="0"/>
              </a:rPr>
              <a:t>The environmental perspective is not defined (solely) by economic ownership.</a:t>
            </a:r>
          </a:p>
          <a:p>
            <a:pPr marL="0" indent="0">
              <a:lnSpc>
                <a:spcPct val="100000"/>
              </a:lnSpc>
              <a:buNone/>
            </a:pPr>
            <a:r>
              <a:rPr lang="en-US" dirty="0">
                <a:cs typeface="Calibri" panose="020F0502020204030204" pitchFamily="34" charset="0"/>
              </a:rPr>
              <a:t>Environmental taxes</a:t>
            </a:r>
          </a:p>
          <a:p>
            <a:pPr>
              <a:lnSpc>
                <a:spcPct val="100000"/>
              </a:lnSpc>
              <a:spcBef>
                <a:spcPts val="0"/>
              </a:spcBef>
              <a:buFontTx/>
              <a:buChar char="-"/>
            </a:pPr>
            <a:r>
              <a:rPr lang="en-US" dirty="0">
                <a:cs typeface="Calibri" panose="020F0502020204030204" pitchFamily="34" charset="0"/>
              </a:rPr>
              <a:t>Existing criterion based on a physical unit, or proxy, associated with a proven, specific and negative environmental impact.</a:t>
            </a:r>
          </a:p>
          <a:p>
            <a:pPr marL="0" indent="0">
              <a:lnSpc>
                <a:spcPct val="100000"/>
              </a:lnSpc>
              <a:spcBef>
                <a:spcPts val="0"/>
              </a:spcBef>
              <a:buNone/>
            </a:pPr>
            <a:endParaRPr lang="en-US" dirty="0">
              <a:cs typeface="Calibri" panose="020F0502020204030204" pitchFamily="34" charset="0"/>
            </a:endParaRPr>
          </a:p>
          <a:p>
            <a:pPr marL="0" indent="0">
              <a:lnSpc>
                <a:spcPct val="100000"/>
              </a:lnSpc>
              <a:spcBef>
                <a:spcPts val="0"/>
              </a:spcBef>
              <a:buNone/>
            </a:pPr>
            <a:r>
              <a:rPr lang="en-US" dirty="0">
                <a:cs typeface="Calibri" panose="020F0502020204030204" pitchFamily="34" charset="0"/>
              </a:rPr>
              <a:t>The issue </a:t>
            </a:r>
            <a:r>
              <a:rPr lang="en-US" b="1" dirty="0">
                <a:cs typeface="Calibri" panose="020F0502020204030204" pitchFamily="34" charset="0"/>
              </a:rPr>
              <a:t>is not the absence </a:t>
            </a:r>
            <a:r>
              <a:rPr lang="en-US" dirty="0">
                <a:cs typeface="Calibri" panose="020F0502020204030204" pitchFamily="34" charset="0"/>
              </a:rPr>
              <a:t>of these concepts. The issue is that they </a:t>
            </a:r>
            <a:r>
              <a:rPr lang="en-US" b="1" dirty="0">
                <a:cs typeface="Calibri" panose="020F0502020204030204" pitchFamily="34" charset="0"/>
              </a:rPr>
              <a:t>are not consistently used </a:t>
            </a:r>
            <a:r>
              <a:rPr lang="en-US" dirty="0">
                <a:cs typeface="Calibri" panose="020F0502020204030204" pitchFamily="34" charset="0"/>
              </a:rPr>
              <a:t>as the overarching basis for environmentally related monetary instruments.</a:t>
            </a:r>
          </a:p>
          <a:p>
            <a:pPr marL="0" indent="0">
              <a:lnSpc>
                <a:spcPct val="100000"/>
              </a:lnSpc>
              <a:buNone/>
            </a:pPr>
            <a:endParaRPr lang="en-US" sz="2000" dirty="0">
              <a:ea typeface="DengXian"/>
              <a:cs typeface="Calibri" panose="020F0502020204030204" pitchFamily="34" charset="0"/>
            </a:endParaRPr>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The CF already contains essential building blocks </a:t>
            </a:r>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304755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14915" y="2604655"/>
            <a:ext cx="8676569" cy="3838675"/>
          </a:xfrm>
        </p:spPr>
        <p:txBody>
          <a:bodyPr/>
          <a:lstStyle/>
          <a:p>
            <a:pPr marL="285750" lvl="1"/>
            <a:r>
              <a:rPr lang="en-US" sz="1600" dirty="0"/>
              <a:t>The Framework cannot provide a separate conceptual treatment for every individual policy measure. </a:t>
            </a:r>
          </a:p>
          <a:p>
            <a:pPr marL="285750" lvl="1"/>
            <a:r>
              <a:rPr lang="en-US" sz="1600" dirty="0"/>
              <a:t>Individual policy instruments may differ across countries and may change over time.</a:t>
            </a:r>
          </a:p>
          <a:p>
            <a:pPr marL="285750" lvl="1"/>
            <a:r>
              <a:rPr lang="en-US" sz="1600" dirty="0"/>
              <a:t>New environmental policy instruments will continue to emerge (e.g. </a:t>
            </a:r>
            <a:r>
              <a:rPr lang="en-US" sz="1600" dirty="0" err="1"/>
              <a:t>BioDiv</a:t>
            </a:r>
            <a:r>
              <a:rPr lang="en-US" sz="1600" dirty="0"/>
              <a:t> certificates, tradeable water rights).</a:t>
            </a:r>
          </a:p>
          <a:p>
            <a:pPr marL="285750" lvl="1"/>
            <a:r>
              <a:rPr lang="en-US" sz="1600" dirty="0"/>
              <a:t>A framework that is adjusted to each instrument individually will inevitably become fragmented and require repeated revisions.</a:t>
            </a:r>
          </a:p>
          <a:p>
            <a:pPr marL="0" lvl="1" indent="0">
              <a:spcBef>
                <a:spcPts val="600"/>
              </a:spcBef>
              <a:spcAft>
                <a:spcPts val="600"/>
              </a:spcAft>
              <a:buNone/>
            </a:pPr>
            <a:r>
              <a:rPr lang="en-US" sz="1600" dirty="0">
                <a:solidFill>
                  <a:schemeClr val="accent6">
                    <a:lumMod val="50000"/>
                  </a:schemeClr>
                </a:solidFill>
              </a:rPr>
              <a:t>The SEEA CF needs to operate at the </a:t>
            </a:r>
            <a:r>
              <a:rPr lang="en-US" sz="1600" b="1" dirty="0">
                <a:solidFill>
                  <a:schemeClr val="accent6">
                    <a:lumMod val="50000"/>
                  </a:schemeClr>
                </a:solidFill>
              </a:rPr>
              <a:t>appropriate level of abstraction:</a:t>
            </a:r>
            <a:r>
              <a:rPr lang="en-US" sz="1600" dirty="0">
                <a:solidFill>
                  <a:schemeClr val="accent6">
                    <a:lumMod val="50000"/>
                  </a:schemeClr>
                </a:solidFill>
              </a:rPr>
              <a:t> it should establish </a:t>
            </a:r>
            <a:r>
              <a:rPr lang="en-US" sz="1600" b="1" dirty="0">
                <a:solidFill>
                  <a:schemeClr val="accent6">
                    <a:lumMod val="50000"/>
                  </a:schemeClr>
                </a:solidFill>
              </a:rPr>
              <a:t>general principles </a:t>
            </a:r>
            <a:r>
              <a:rPr lang="en-US" sz="1600" dirty="0">
                <a:solidFill>
                  <a:schemeClr val="accent6">
                    <a:lumMod val="50000"/>
                  </a:schemeClr>
                </a:solidFill>
              </a:rPr>
              <a:t>that allow different instruments with similar environmental relationships to be treated consistently</a:t>
            </a:r>
            <a:r>
              <a:rPr lang="en-US" sz="1600" b="1" dirty="0"/>
              <a:t>.</a:t>
            </a:r>
          </a:p>
          <a:p>
            <a:pPr marL="0" lvl="1" indent="0">
              <a:buNone/>
            </a:pPr>
            <a:r>
              <a:rPr lang="en-US" sz="1600" dirty="0"/>
              <a:t>The objective is not to predict future instruments – but to provide a principle by which they can be assessed when they emerge</a:t>
            </a:r>
            <a:r>
              <a:rPr lang="en-US" sz="1400" dirty="0"/>
              <a:t>.</a:t>
            </a:r>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The SEEA CF shouldn't be designed instrument by instrument</a:t>
            </a:r>
            <a:br>
              <a:rPr lang="en-US" sz="3200" dirty="0"/>
            </a:br>
            <a:r>
              <a:rPr lang="en-US" sz="2400" dirty="0"/>
              <a:t>SEEA CF needs the helicopter view</a:t>
            </a:r>
            <a:endParaRPr lang="de-DE" sz="32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pic>
        <p:nvPicPr>
          <p:cNvPr id="4" name="Grafik 3">
            <a:extLst>
              <a:ext uri="{FF2B5EF4-FFF2-40B4-BE49-F238E27FC236}">
                <a16:creationId xmlns:a16="http://schemas.microsoft.com/office/drawing/2014/main" id="{11027B40-8C12-4330-A201-839E3502BF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8846" y="1728591"/>
            <a:ext cx="2997199" cy="4495799"/>
          </a:xfrm>
          <a:prstGeom prst="rect">
            <a:avLst/>
          </a:prstGeom>
          <a:effectLst>
            <a:softEdge rad="863600"/>
          </a:effectLst>
        </p:spPr>
      </p:pic>
    </p:spTree>
    <p:extLst>
      <p:ext uri="{BB962C8B-B14F-4D97-AF65-F5344CB8AC3E}">
        <p14:creationId xmlns:p14="http://schemas.microsoft.com/office/powerpoint/2010/main" val="4006880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0ED85A5E-8F86-417E-B211-60B6B0577DCA}"/>
              </a:ext>
            </a:extLst>
          </p:cNvPr>
          <p:cNvSpPr>
            <a:spLocks noGrp="1"/>
          </p:cNvSpPr>
          <p:nvPr>
            <p:ph type="body" sz="quarter" idx="13"/>
          </p:nvPr>
        </p:nvSpPr>
        <p:spPr>
          <a:xfrm>
            <a:off x="614917" y="2504767"/>
            <a:ext cx="10878879" cy="3719795"/>
          </a:xfrm>
        </p:spPr>
        <p:txBody>
          <a:bodyPr/>
          <a:lstStyle/>
          <a:p>
            <a:pPr marL="0" indent="0">
              <a:buNone/>
            </a:pPr>
            <a:r>
              <a:rPr lang="en-US" sz="1600" dirty="0"/>
              <a:t>Environmentally related taxation should be defined as any government-imposed payment or other change in financial situation, based on a physical unit, or proxy for a physical unit, of something with a proven, specific and negative impact on the environment, for using environmental resources. </a:t>
            </a:r>
          </a:p>
          <a:p>
            <a:pPr marL="0" indent="0">
              <a:buNone/>
            </a:pPr>
            <a:r>
              <a:rPr lang="en-US" sz="1600" dirty="0"/>
              <a:t>Such government-imposed measure constitutes taxation, independently of whether economic rights to the physical use or exploitation of natural resources exist. </a:t>
            </a:r>
          </a:p>
          <a:p>
            <a:pPr marL="0" indent="0">
              <a:buNone/>
            </a:pPr>
            <a:r>
              <a:rPr lang="en-US" sz="1600" dirty="0"/>
              <a:t>It should be determined regardless of whether the payment is classified as a tax in the SNA, who the actual recipient of a payment is, who has the legal obligation to make the payment, or whether there is a payment at all – or whether it represents some other type of change in the economic or financial situation of enterprises or private households.</a:t>
            </a:r>
          </a:p>
          <a:p>
            <a:pPr marL="0" indent="0">
              <a:buNone/>
            </a:pPr>
            <a:r>
              <a:rPr lang="en-US" sz="1600" dirty="0"/>
              <a:t>Therefore: </a:t>
            </a:r>
          </a:p>
          <a:p>
            <a:pPr lvl="1"/>
            <a:r>
              <a:rPr lang="en-US" sz="1600" dirty="0"/>
              <a:t>Purpose should not be the criterion; Legal designation should not be the criterion; SNA classification as tax should not be the criterion.</a:t>
            </a:r>
          </a:p>
          <a:p>
            <a:pPr lvl="1"/>
            <a:r>
              <a:rPr lang="en-US" sz="1600" dirty="0"/>
              <a:t>The relevant criterion should be the </a:t>
            </a:r>
            <a:r>
              <a:rPr lang="en-US" sz="1600" b="1" dirty="0"/>
              <a:t>environmental impact of an action associated with the taxation base</a:t>
            </a:r>
            <a:r>
              <a:rPr lang="en-US" dirty="0"/>
              <a:t>.</a:t>
            </a:r>
            <a:endParaRPr lang="de-DE" dirty="0"/>
          </a:p>
        </p:txBody>
      </p:sp>
      <p:sp>
        <p:nvSpPr>
          <p:cNvPr id="3" name="Titel 2">
            <a:extLst>
              <a:ext uri="{FF2B5EF4-FFF2-40B4-BE49-F238E27FC236}">
                <a16:creationId xmlns:a16="http://schemas.microsoft.com/office/drawing/2014/main" id="{2C0342D7-1FDD-4638-85E2-D6C93A5C788E}"/>
              </a:ext>
            </a:extLst>
          </p:cNvPr>
          <p:cNvSpPr>
            <a:spLocks noGrp="1"/>
          </p:cNvSpPr>
          <p:nvPr>
            <p:ph type="title"/>
          </p:nvPr>
        </p:nvSpPr>
        <p:spPr/>
        <p:txBody>
          <a:bodyPr/>
          <a:lstStyle/>
          <a:p>
            <a:r>
              <a:rPr lang="en-US" sz="3200" dirty="0"/>
              <a:t>What is environmentally related taxation?</a:t>
            </a:r>
            <a:br>
              <a:rPr lang="en-US" dirty="0"/>
            </a:br>
            <a:r>
              <a:rPr lang="en-US" sz="2400" dirty="0"/>
              <a:t>A proposal for a SEEA-specific perspective</a:t>
            </a:r>
            <a:endParaRPr lang="de-DE" sz="2400" dirty="0"/>
          </a:p>
        </p:txBody>
      </p:sp>
      <p:sp>
        <p:nvSpPr>
          <p:cNvPr id="4" name="Datumsplatzhalter 3">
            <a:extLst>
              <a:ext uri="{FF2B5EF4-FFF2-40B4-BE49-F238E27FC236}">
                <a16:creationId xmlns:a16="http://schemas.microsoft.com/office/drawing/2014/main" id="{CF520892-BEDE-407E-BDB2-6CC104D7AFA7}"/>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Tree>
    <p:extLst>
      <p:ext uri="{BB962C8B-B14F-4D97-AF65-F5344CB8AC3E}">
        <p14:creationId xmlns:p14="http://schemas.microsoft.com/office/powerpoint/2010/main" val="1902808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12C692E4-6987-44A2-9C3C-455DC0834827}"/>
              </a:ext>
            </a:extLst>
          </p:cNvPr>
          <p:cNvSpPr>
            <a:spLocks noGrp="1"/>
          </p:cNvSpPr>
          <p:nvPr>
            <p:ph type="body" sz="quarter" idx="13"/>
          </p:nvPr>
        </p:nvSpPr>
        <p:spPr>
          <a:xfrm>
            <a:off x="698203" y="2124993"/>
            <a:ext cx="5040000" cy="4414030"/>
          </a:xfrm>
          <a:solidFill>
            <a:srgbClr val="D9D9D9"/>
          </a:solidFill>
        </p:spPr>
        <p:txBody>
          <a:bodyPr/>
          <a:lstStyle/>
          <a:p>
            <a:pPr marL="0" indent="0">
              <a:buNone/>
            </a:pPr>
            <a:r>
              <a:rPr lang="en-US" b="1" dirty="0"/>
              <a:t>1. Identify the environmental relationship and event</a:t>
            </a:r>
          </a:p>
          <a:p>
            <a:r>
              <a:rPr lang="en-US" b="1" dirty="0"/>
              <a:t>Environmental criterion:</a:t>
            </a:r>
          </a:p>
          <a:p>
            <a:pPr lvl="1"/>
            <a:r>
              <a:rPr lang="en-US" sz="1600" b="1" u="sng" dirty="0"/>
              <a:t>Primary</a:t>
            </a:r>
            <a:r>
              <a:rPr lang="en-US" sz="1600" b="1" dirty="0"/>
              <a:t>: A physical flow across the environment–economy boundary.</a:t>
            </a:r>
          </a:p>
          <a:p>
            <a:pPr lvl="1"/>
            <a:r>
              <a:rPr lang="en-US" sz="1600" b="1" u="sng" dirty="0"/>
              <a:t>Complementary</a:t>
            </a:r>
            <a:r>
              <a:rPr lang="en-US" sz="1600" b="1" dirty="0"/>
              <a:t>: A demonstrable environmental impact or (change in) environmental conditions.</a:t>
            </a:r>
          </a:p>
          <a:p>
            <a:pPr lvl="1"/>
            <a:r>
              <a:rPr lang="en-US" sz="1600" b="1" dirty="0"/>
              <a:t>Not sufficient: The stated policy purpose or intention</a:t>
            </a:r>
            <a:r>
              <a:rPr lang="en-US" sz="1600" dirty="0"/>
              <a:t>.</a:t>
            </a:r>
          </a:p>
          <a:p>
            <a:r>
              <a:rPr lang="en-US" b="1" dirty="0"/>
              <a:t>When does the event occur?</a:t>
            </a:r>
          </a:p>
          <a:p>
            <a:r>
              <a:rPr lang="en-US" b="1" dirty="0"/>
              <a:t>Which economic activity directly causes it?</a:t>
            </a:r>
            <a:endParaRPr lang="en-US" dirty="0"/>
          </a:p>
          <a:p>
            <a:pPr marL="0" indent="0">
              <a:buNone/>
            </a:pPr>
            <a:endParaRPr lang="en-US" sz="1400" dirty="0"/>
          </a:p>
          <a:p>
            <a:endParaRPr lang="en-US" sz="1400" dirty="0"/>
          </a:p>
          <a:p>
            <a:endParaRPr lang="en-US" sz="1600" dirty="0"/>
          </a:p>
        </p:txBody>
      </p:sp>
      <p:sp>
        <p:nvSpPr>
          <p:cNvPr id="6" name="Titel 5">
            <a:extLst>
              <a:ext uri="{FF2B5EF4-FFF2-40B4-BE49-F238E27FC236}">
                <a16:creationId xmlns:a16="http://schemas.microsoft.com/office/drawing/2014/main" id="{A96749E5-0434-4A97-B9E3-43A43DE2ED67}"/>
              </a:ext>
            </a:extLst>
          </p:cNvPr>
          <p:cNvSpPr>
            <a:spLocks noGrp="1"/>
          </p:cNvSpPr>
          <p:nvPr>
            <p:ph type="title"/>
          </p:nvPr>
        </p:nvSpPr>
        <p:spPr/>
        <p:txBody>
          <a:bodyPr/>
          <a:lstStyle/>
          <a:p>
            <a:r>
              <a:rPr lang="en-US" sz="3200" dirty="0"/>
              <a:t>A proposal for a general SEEA approach</a:t>
            </a:r>
            <a:endParaRPr lang="de-DE" sz="3200" dirty="0"/>
          </a:p>
        </p:txBody>
      </p:sp>
      <p:sp>
        <p:nvSpPr>
          <p:cNvPr id="2" name="Datumsplatzhalter 1">
            <a:extLst>
              <a:ext uri="{FF2B5EF4-FFF2-40B4-BE49-F238E27FC236}">
                <a16:creationId xmlns:a16="http://schemas.microsoft.com/office/drawing/2014/main" id="{CB5924D2-74E0-4389-9C7C-3A0FD26727C0}"/>
              </a:ext>
            </a:extLst>
          </p:cNvPr>
          <p:cNvSpPr>
            <a:spLocks noGrp="1"/>
          </p:cNvSpPr>
          <p:nvPr>
            <p:ph type="dt" sz="half" idx="2"/>
          </p:nvPr>
        </p:nvSpPr>
        <p:spPr/>
        <p:txBody>
          <a:bodyPr/>
          <a:lstStyle/>
          <a:p>
            <a:fld id="{28617C39-07E7-40C2-B8F6-C16CA61504BF}" type="datetime2">
              <a:rPr lang="en-GB" smtClean="0"/>
              <a:t>Sunday, 06 September 2026</a:t>
            </a:fld>
            <a:endParaRPr lang="de-DE" dirty="0"/>
          </a:p>
        </p:txBody>
      </p:sp>
      <p:sp>
        <p:nvSpPr>
          <p:cNvPr id="3" name="Textplatzhalter 6">
            <a:extLst>
              <a:ext uri="{FF2B5EF4-FFF2-40B4-BE49-F238E27FC236}">
                <a16:creationId xmlns:a16="http://schemas.microsoft.com/office/drawing/2014/main" id="{F5E74DD1-D1F4-C917-2D02-8EC0E3D13A39}"/>
              </a:ext>
            </a:extLst>
          </p:cNvPr>
          <p:cNvSpPr txBox="1">
            <a:spLocks/>
          </p:cNvSpPr>
          <p:nvPr/>
        </p:nvSpPr>
        <p:spPr>
          <a:xfrm>
            <a:off x="6453797" y="2124994"/>
            <a:ext cx="5040000" cy="4414029"/>
          </a:xfrm>
          <a:prstGeom prst="rect">
            <a:avLst/>
          </a:prstGeom>
          <a:solidFill>
            <a:srgbClr val="D9D9D9"/>
          </a:solidFill>
        </p:spPr>
        <p:txBody>
          <a:bodyPr/>
          <a:lstStyle>
            <a:lvl1pPr marL="228600" indent="-228600" algn="l" defTabSz="914400" rtl="0" eaLnBrk="1" latinLnBrk="0" hangingPunct="1">
              <a:lnSpc>
                <a:spcPct val="110000"/>
              </a:lnSpc>
              <a:spcBef>
                <a:spcPts val="10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1pPr>
            <a:lvl2pPr marL="742950" indent="-285750" algn="l" defTabSz="914400" rtl="0" eaLnBrk="1" latinLnBrk="0" hangingPunct="1">
              <a:lnSpc>
                <a:spcPct val="110000"/>
              </a:lnSpc>
              <a:spcBef>
                <a:spcPts val="500"/>
              </a:spcBef>
              <a:buClr>
                <a:srgbClr val="0984AF"/>
              </a:buClr>
              <a:buFontTx/>
              <a:buBlip>
                <a:blip r:embed="rId2"/>
              </a:buBlip>
              <a:defRPr sz="1800" kern="1200">
                <a:solidFill>
                  <a:srgbClr val="017BA9"/>
                </a:solidFill>
                <a:latin typeface="Palatino Linotype" panose="02040502050505030304" pitchFamily="18" charset="0"/>
                <a:ea typeface="+mn-ea"/>
                <a:cs typeface="+mn-cs"/>
              </a:defRPr>
            </a:lvl2pPr>
            <a:lvl3pPr marL="1200150" indent="-285750" algn="l" defTabSz="914400" rtl="0" eaLnBrk="1" latinLnBrk="0" hangingPunct="1">
              <a:lnSpc>
                <a:spcPct val="110000"/>
              </a:lnSpc>
              <a:spcBef>
                <a:spcPts val="500"/>
              </a:spcBef>
              <a:buClr>
                <a:srgbClr val="0984AF"/>
              </a:buClr>
              <a:buFontTx/>
              <a:buBlip>
                <a:blip r:embed="rId2"/>
              </a:buBlip>
              <a:defRPr lang="en-US" sz="1800" kern="1200" dirty="0">
                <a:solidFill>
                  <a:srgbClr val="017BA9"/>
                </a:solidFill>
                <a:latin typeface="Palatino Linotype" panose="02040502050505030304" pitchFamily="18" charset="0"/>
                <a:ea typeface="+mn-ea"/>
                <a:cs typeface="+mn-cs"/>
              </a:defRPr>
            </a:lvl3pPr>
            <a:lvl4pPr marL="914400" indent="0" algn="l" defTabSz="914400" rtl="0" eaLnBrk="1" latinLnBrk="0" hangingPunct="1">
              <a:lnSpc>
                <a:spcPct val="90000"/>
              </a:lnSpc>
              <a:spcBef>
                <a:spcPts val="500"/>
              </a:spcBef>
              <a:buFont typeface="Wingdings" panose="05000000000000000000" pitchFamily="2" charset="2"/>
              <a:buNone/>
              <a:defRPr sz="1800" kern="1200">
                <a:solidFill>
                  <a:srgbClr val="017BA9"/>
                </a:solidFill>
                <a:latin typeface="Palatino Linotype" panose="02040502050505030304" pitchFamily="18" charset="0"/>
                <a:ea typeface="+mn-ea"/>
                <a:cs typeface="+mn-cs"/>
              </a:defRPr>
            </a:lvl4pPr>
            <a:lvl5pPr marL="0" indent="0" algn="l" defTabSz="914400" rtl="0" eaLnBrk="1" latinLnBrk="0" hangingPunct="1">
              <a:lnSpc>
                <a:spcPct val="110000"/>
              </a:lnSpc>
              <a:spcBef>
                <a:spcPts val="500"/>
              </a:spcBef>
              <a:buClr>
                <a:srgbClr val="0984AF"/>
              </a:buClr>
              <a:buFont typeface="Arial" panose="020B0604020202020204" pitchFamily="34" charset="0"/>
              <a:buNone/>
              <a:defRPr sz="1800" kern="1200" baseline="0">
                <a:solidFill>
                  <a:srgbClr val="017BA9"/>
                </a:solidFill>
                <a:latin typeface="Palatino Linotype" panose="0204050205050503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14325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b="1" dirty="0"/>
              <a:t>2. Identify the financial impact associated with that activity</a:t>
            </a:r>
          </a:p>
          <a:p>
            <a:r>
              <a:rPr lang="en-US" b="1" dirty="0"/>
              <a:t>Economic criterion:</a:t>
            </a:r>
          </a:p>
          <a:p>
            <a:pPr lvl="1"/>
            <a:r>
              <a:rPr lang="en-US" sz="1600" b="1" dirty="0"/>
              <a:t>Governmental-imposed</a:t>
            </a:r>
          </a:p>
          <a:p>
            <a:pPr lvl="1"/>
            <a:r>
              <a:rPr lang="en-US" sz="1600" b="1" u="sng" dirty="0"/>
              <a:t>Primary</a:t>
            </a:r>
            <a:r>
              <a:rPr lang="en-US" sz="1600" b="1" dirty="0"/>
              <a:t>: monetary flow</a:t>
            </a:r>
          </a:p>
          <a:p>
            <a:pPr lvl="1"/>
            <a:r>
              <a:rPr lang="en-US" sz="1600" b="1" u="sng" dirty="0"/>
              <a:t>Complementary</a:t>
            </a:r>
            <a:r>
              <a:rPr lang="en-US" sz="1600" b="1" dirty="0"/>
              <a:t>: Need for a re-valuation of an economic asset</a:t>
            </a:r>
          </a:p>
          <a:p>
            <a:pPr lvl="1"/>
            <a:r>
              <a:rPr lang="en-US" sz="1600" b="1" dirty="0"/>
              <a:t>Based on a physical unit, or proxy for a physical unit, of something with a proven, specific and negative impact on the environment, for using environmental resources.</a:t>
            </a:r>
          </a:p>
          <a:p>
            <a:pPr marL="0" indent="0">
              <a:buFontTx/>
              <a:buNone/>
            </a:pPr>
            <a:endParaRPr lang="en-US" sz="1400" dirty="0"/>
          </a:p>
          <a:p>
            <a:endParaRPr lang="en-US" sz="1400" dirty="0"/>
          </a:p>
          <a:p>
            <a:pPr marL="0" indent="0">
              <a:buNone/>
            </a:pPr>
            <a:endParaRPr lang="en-US" sz="1600" dirty="0"/>
          </a:p>
        </p:txBody>
      </p:sp>
    </p:spTree>
    <p:extLst>
      <p:ext uri="{BB962C8B-B14F-4D97-AF65-F5344CB8AC3E}">
        <p14:creationId xmlns:p14="http://schemas.microsoft.com/office/powerpoint/2010/main" val="1181534493"/>
      </p:ext>
    </p:extLst>
  </p:cSld>
  <p:clrMapOvr>
    <a:masterClrMapping/>
  </p:clrMapOvr>
</p:sld>
</file>

<file path=ppt/theme/theme1.xml><?xml version="1.0" encoding="utf-8"?>
<a:theme xmlns:a="http://schemas.openxmlformats.org/drawingml/2006/main" name="30 Years LG">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solidFill>
              <a:schemeClr val="bg1"/>
            </a:solidFill>
            <a:latin typeface="News Gothic" panose="0200050304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1677</Words>
  <Application>Microsoft Office PowerPoint</Application>
  <PresentationFormat>Breitbild</PresentationFormat>
  <Paragraphs>141</Paragraphs>
  <Slides>16</Slides>
  <Notes>1</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16</vt:i4>
      </vt:variant>
    </vt:vector>
  </HeadingPairs>
  <TitlesOfParts>
    <vt:vector size="25" baseType="lpstr">
      <vt:lpstr>Arial</vt:lpstr>
      <vt:lpstr>Calibri</vt:lpstr>
      <vt:lpstr>DengXian</vt:lpstr>
      <vt:lpstr>Franklin Gothic Book</vt:lpstr>
      <vt:lpstr>Franklin Gothic Medium</vt:lpstr>
      <vt:lpstr>Palatino Linotype</vt:lpstr>
      <vt:lpstr>Symbol</vt:lpstr>
      <vt:lpstr>Wingdings</vt:lpstr>
      <vt:lpstr>30 Years LG</vt:lpstr>
      <vt:lpstr>Environmental taxation in the SEEA CF</vt:lpstr>
      <vt:lpstr>same phenomena - different perspectives</vt:lpstr>
      <vt:lpstr>The role of environment and the CF</vt:lpstr>
      <vt:lpstr>Different instruments – similar environmental relationships</vt:lpstr>
      <vt:lpstr>Current logic of Environmental taxation in the SEEA CF</vt:lpstr>
      <vt:lpstr>The CF already contains essential building blocks </vt:lpstr>
      <vt:lpstr>The SEEA CF shouldn't be designed instrument by instrument SEEA CF needs the helicopter view</vt:lpstr>
      <vt:lpstr>What is environmentally related taxation? A proposal for a SEEA-specific perspective</vt:lpstr>
      <vt:lpstr>A proposal for a general SEEA approach</vt:lpstr>
      <vt:lpstr>A proposal for a general SEEA approach</vt:lpstr>
      <vt:lpstr>A general approach </vt:lpstr>
      <vt:lpstr>ETS as the test case Current SEEA CF / SNA approach</vt:lpstr>
      <vt:lpstr>Proposed perspective: ETS as test case </vt:lpstr>
      <vt:lpstr>Proposed perspective: Fuel Tax as test case </vt:lpstr>
      <vt:lpstr>What would this mean for the revision?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London Group Mandate</dc:title>
  <dc:creator>Kaumanns, Sven (G25)</dc:creator>
  <cp:lastModifiedBy>Kaumanns, Sven (G25)</cp:lastModifiedBy>
  <cp:revision>117</cp:revision>
  <dcterms:created xsi:type="dcterms:W3CDTF">2025-09-18T08:15:31Z</dcterms:created>
  <dcterms:modified xsi:type="dcterms:W3CDTF">2026-09-06T21:46:50Z</dcterms:modified>
</cp:coreProperties>
</file>