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embedTrueTypeFonts="1" saveSubsetFonts="1" autoCompressPictures="0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437" r:id="rId2"/>
    <p:sldId id="468" r:id="rId3"/>
    <p:sldId id="654" r:id="rId4"/>
    <p:sldId id="638" r:id="rId5"/>
    <p:sldId id="621" r:id="rId6"/>
    <p:sldId id="655" r:id="rId7"/>
    <p:sldId id="646" r:id="rId8"/>
    <p:sldId id="640" r:id="rId9"/>
    <p:sldId id="645" r:id="rId10"/>
    <p:sldId id="649" r:id="rId11"/>
    <p:sldId id="656" r:id="rId12"/>
    <p:sldId id="444" r:id="rId13"/>
  </p:sldIdLst>
  <p:sldSz cx="12195175" cy="6859588"/>
  <p:notesSz cx="6797675" cy="9928225"/>
  <p:embeddedFontLst>
    <p:embeddedFont>
      <p:font typeface="Statis Sans" panose="020B0503050000020004" pitchFamily="34" charset="0"/>
      <p:regular r:id="rId16"/>
      <p:bold r:id="rId17"/>
      <p:italic r:id="rId18"/>
      <p:boldItalic r:id="rId19"/>
    </p:embeddedFont>
    <p:embeddedFont>
      <p:font typeface="Statis Sans Light" panose="020B0403050000020004" pitchFamily="34" charset="0"/>
      <p:regular r:id="rId20"/>
      <p:italic r:id="rId21"/>
    </p:embeddedFont>
  </p:embeddedFontLst>
  <p:defaultTextStyle>
    <a:defPPr>
      <a:defRPr lang="de-DE"/>
    </a:defPPr>
    <a:lvl1pPr marL="0" algn="l" defTabSz="1219444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722" algn="l" defTabSz="1219444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444" algn="l" defTabSz="1219444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9166" algn="l" defTabSz="1219444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8888" algn="l" defTabSz="1219444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8610" algn="l" defTabSz="1219444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8332" algn="l" defTabSz="1219444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8053" algn="l" defTabSz="1219444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7775" algn="l" defTabSz="1219444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546" userDrawn="1">
          <p15:clr>
            <a:srgbClr val="A4A3A4"/>
          </p15:clr>
        </p15:guide>
        <p15:guide id="2" pos="384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athias Friedrich" initials="MF" lastIdx="1" clrIdx="0">
    <p:extLst>
      <p:ext uri="{19B8F6BF-5375-455C-9EA6-DF929625EA0E}">
        <p15:presenceInfo xmlns:p15="http://schemas.microsoft.com/office/powerpoint/2012/main" userId="8550697cc3795f4a" providerId="Windows Live"/>
      </p:ext>
    </p:extLst>
  </p:cmAuthor>
  <p:cmAuthor id="2" name="Bellingen, Marius (G25)" initials="BM(" lastIdx="1" clrIdx="1">
    <p:extLst>
      <p:ext uri="{19B8F6BF-5375-455C-9EA6-DF929625EA0E}">
        <p15:presenceInfo xmlns:p15="http://schemas.microsoft.com/office/powerpoint/2012/main" userId="S-1-5-21-3467134252-3680697208-2783584628-82666" providerId="AD"/>
      </p:ext>
    </p:extLst>
  </p:cmAuthor>
  <p:cmAuthor id="3" name="Felgendreher, Simon (G25)" initials="FS(" lastIdx="3" clrIdx="2">
    <p:extLst>
      <p:ext uri="{19B8F6BF-5375-455C-9EA6-DF929625EA0E}">
        <p15:presenceInfo xmlns:p15="http://schemas.microsoft.com/office/powerpoint/2012/main" userId="S-1-5-21-3467134252-3680697208-2783584628-26539" providerId="AD"/>
      </p:ext>
    </p:extLst>
  </p:cmAuthor>
  <p:cmAuthor id="4" name="Stahl, Nuan (G25)" initials="SN(" lastIdx="7" clrIdx="3">
    <p:extLst>
      <p:ext uri="{19B8F6BF-5375-455C-9EA6-DF929625EA0E}">
        <p15:presenceInfo xmlns:p15="http://schemas.microsoft.com/office/powerpoint/2012/main" userId="S-1-5-21-3467134252-3680697208-2783584628-129667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AEAEA"/>
    <a:srgbClr val="999999"/>
    <a:srgbClr val="FFFFFF"/>
    <a:srgbClr val="E1E1E1"/>
    <a:srgbClr val="E7EAEF"/>
    <a:srgbClr val="C3C3C3"/>
    <a:srgbClr val="696969"/>
    <a:srgbClr val="FFCC00"/>
    <a:srgbClr val="CC0033"/>
    <a:srgbClr val="90D2F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Mittlere Formatvorlage 2 - Akz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642" autoAdjust="0"/>
    <p:restoredTop sz="90091" autoAdjust="0"/>
  </p:normalViewPr>
  <p:slideViewPr>
    <p:cSldViewPr snapToGrid="0" snapToObjects="1">
      <p:cViewPr varScale="1">
        <p:scale>
          <a:sx n="221" d="100"/>
          <a:sy n="221" d="100"/>
        </p:scale>
        <p:origin x="1746" y="168"/>
      </p:cViewPr>
      <p:guideLst>
        <p:guide orient="horz" pos="2546"/>
        <p:guide pos="3841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3.fntdata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font" Target="fonts/font6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2.fntdata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font" Target="fonts/font1.fntdata"/><Relationship Id="rId20" Type="http://schemas.openxmlformats.org/officeDocument/2006/relationships/font" Target="fonts/font5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font" Target="fonts/font4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Relationship Id="rId22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46401" cy="496887"/>
          </a:xfrm>
          <a:prstGeom prst="rect">
            <a:avLst/>
          </a:prstGeom>
        </p:spPr>
        <p:txBody>
          <a:bodyPr vert="horz" lIns="91756" tIns="45878" rIns="91756" bIns="45878" rtlCol="0"/>
          <a:lstStyle>
            <a:lvl1pPr algn="l">
              <a:defRPr sz="1200"/>
            </a:lvl1pPr>
          </a:lstStyle>
          <a:p>
            <a:endParaRPr lang="de-DE" dirty="0">
              <a:latin typeface="Statis Sans" panose="020B0503050000020004" pitchFamily="34" charset="0"/>
            </a:endParaRPr>
          </a:p>
        </p:txBody>
      </p:sp>
      <p:sp>
        <p:nvSpPr>
          <p:cNvPr id="3" name="Datumsplatzhalter 2"/>
          <p:cNvSpPr>
            <a:spLocks noGrp="1"/>
          </p:cNvSpPr>
          <p:nvPr>
            <p:ph type="dt" sz="quarter" idx="1"/>
          </p:nvPr>
        </p:nvSpPr>
        <p:spPr>
          <a:xfrm>
            <a:off x="3849687" y="1"/>
            <a:ext cx="2946401" cy="496887"/>
          </a:xfrm>
          <a:prstGeom prst="rect">
            <a:avLst/>
          </a:prstGeom>
        </p:spPr>
        <p:txBody>
          <a:bodyPr vert="horz" lIns="91756" tIns="45878" rIns="91756" bIns="45878" rtlCol="0"/>
          <a:lstStyle>
            <a:lvl1pPr algn="r">
              <a:defRPr sz="1200"/>
            </a:lvl1pPr>
          </a:lstStyle>
          <a:p>
            <a:fld id="{3CF4DE4A-EBEF-48E6-8F0E-519C84312126}" type="datetimeFigureOut">
              <a:rPr lang="de-DE" smtClean="0">
                <a:latin typeface="Statis Sans" panose="020B0503050000020004" pitchFamily="34" charset="0"/>
              </a:rPr>
              <a:t>31.08.2026</a:t>
            </a:fld>
            <a:endParaRPr lang="de-DE" dirty="0">
              <a:latin typeface="Statis Sans" panose="020B0503050000020004" pitchFamily="34" charset="0"/>
            </a:endParaRPr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2"/>
          </p:nvPr>
        </p:nvSpPr>
        <p:spPr>
          <a:xfrm>
            <a:off x="0" y="9429751"/>
            <a:ext cx="2946401" cy="496887"/>
          </a:xfrm>
          <a:prstGeom prst="rect">
            <a:avLst/>
          </a:prstGeom>
        </p:spPr>
        <p:txBody>
          <a:bodyPr vert="horz" lIns="91756" tIns="45878" rIns="91756" bIns="45878" rtlCol="0" anchor="b"/>
          <a:lstStyle>
            <a:lvl1pPr algn="l">
              <a:defRPr sz="1200"/>
            </a:lvl1pPr>
          </a:lstStyle>
          <a:p>
            <a:endParaRPr lang="de-DE" dirty="0">
              <a:latin typeface="Statis Sans" panose="020B0503050000020004" pitchFamily="34" charset="0"/>
            </a:endParaRP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3"/>
          </p:nvPr>
        </p:nvSpPr>
        <p:spPr>
          <a:xfrm>
            <a:off x="3849687" y="9429751"/>
            <a:ext cx="2946401" cy="496887"/>
          </a:xfrm>
          <a:prstGeom prst="rect">
            <a:avLst/>
          </a:prstGeom>
        </p:spPr>
        <p:txBody>
          <a:bodyPr vert="horz" lIns="91756" tIns="45878" rIns="91756" bIns="45878" rtlCol="0" anchor="b"/>
          <a:lstStyle>
            <a:lvl1pPr algn="r">
              <a:defRPr sz="1200"/>
            </a:lvl1pPr>
          </a:lstStyle>
          <a:p>
            <a:fld id="{988AD56A-E425-4921-84C1-03420AB58DAC}" type="slidenum">
              <a:rPr lang="de-DE" smtClean="0">
                <a:latin typeface="Statis Sans" panose="020B0503050000020004" pitchFamily="34" charset="0"/>
              </a:rPr>
              <a:t>‹Nr.›</a:t>
            </a:fld>
            <a:endParaRPr lang="de-DE" dirty="0">
              <a:latin typeface="Statis Sans" panose="020B05030500000200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9680079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2" y="0"/>
            <a:ext cx="2945659" cy="496411"/>
          </a:xfrm>
          <a:prstGeom prst="rect">
            <a:avLst/>
          </a:prstGeom>
        </p:spPr>
        <p:txBody>
          <a:bodyPr vert="horz" lIns="91756" tIns="45878" rIns="91756" bIns="45878" rtlCol="0"/>
          <a:lstStyle>
            <a:lvl1pPr algn="l">
              <a:defRPr sz="1200">
                <a:latin typeface="Statis Sans" panose="020B0503050000020004" pitchFamily="34" charset="0"/>
              </a:defRPr>
            </a:lvl1pPr>
          </a:lstStyle>
          <a:p>
            <a:endParaRPr lang="de-DE" dirty="0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50445" y="0"/>
            <a:ext cx="2945659" cy="496411"/>
          </a:xfrm>
          <a:prstGeom prst="rect">
            <a:avLst/>
          </a:prstGeom>
        </p:spPr>
        <p:txBody>
          <a:bodyPr vert="horz" lIns="91756" tIns="45878" rIns="91756" bIns="45878" rtlCol="0"/>
          <a:lstStyle>
            <a:lvl1pPr algn="r">
              <a:defRPr sz="1200">
                <a:latin typeface="Statis Sans" panose="020B0503050000020004" pitchFamily="34" charset="0"/>
              </a:defRPr>
            </a:lvl1pPr>
          </a:lstStyle>
          <a:p>
            <a:fld id="{8D9BBD62-E87A-4D5C-B70B-7C95F8DCB9B3}" type="datetimeFigureOut">
              <a:rPr lang="de-DE" smtClean="0"/>
              <a:pPr/>
              <a:t>31.08.2026</a:t>
            </a:fld>
            <a:endParaRPr lang="de-DE" dirty="0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92075" y="744538"/>
            <a:ext cx="6613525" cy="3721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756" tIns="45878" rIns="91756" bIns="45878" rtlCol="0" anchor="ctr"/>
          <a:lstStyle/>
          <a:p>
            <a:endParaRPr lang="de-DE" dirty="0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79768" y="4715909"/>
            <a:ext cx="5438140" cy="4467701"/>
          </a:xfrm>
          <a:prstGeom prst="rect">
            <a:avLst/>
          </a:prstGeom>
        </p:spPr>
        <p:txBody>
          <a:bodyPr vert="horz" lIns="91756" tIns="45878" rIns="91756" bIns="45878" rtlCol="0"/>
          <a:lstStyle/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2" y="9430092"/>
            <a:ext cx="2945659" cy="496411"/>
          </a:xfrm>
          <a:prstGeom prst="rect">
            <a:avLst/>
          </a:prstGeom>
        </p:spPr>
        <p:txBody>
          <a:bodyPr vert="horz" lIns="91756" tIns="45878" rIns="91756" bIns="45878" rtlCol="0" anchor="b"/>
          <a:lstStyle>
            <a:lvl1pPr algn="l">
              <a:defRPr sz="1200">
                <a:latin typeface="Statis Sans" panose="020B0503050000020004" pitchFamily="34" charset="0"/>
              </a:defRPr>
            </a:lvl1pPr>
          </a:lstStyle>
          <a:p>
            <a:endParaRPr lang="de-DE" dirty="0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50445" y="9430092"/>
            <a:ext cx="2945659" cy="496411"/>
          </a:xfrm>
          <a:prstGeom prst="rect">
            <a:avLst/>
          </a:prstGeom>
        </p:spPr>
        <p:txBody>
          <a:bodyPr vert="horz" lIns="91756" tIns="45878" rIns="91756" bIns="45878" rtlCol="0" anchor="b"/>
          <a:lstStyle>
            <a:lvl1pPr algn="r">
              <a:defRPr sz="1200">
                <a:latin typeface="Statis Sans" panose="020B0503050000020004" pitchFamily="34" charset="0"/>
              </a:defRPr>
            </a:lvl1pPr>
          </a:lstStyle>
          <a:p>
            <a:fld id="{74870A76-7E73-40B4-AABF-FD9679C021EA}" type="slidenum">
              <a:rPr lang="de-DE" smtClean="0"/>
              <a:pPr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09732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19444" rtl="0" eaLnBrk="1" latinLnBrk="0" hangingPunct="1">
      <a:defRPr sz="1600" kern="1200">
        <a:solidFill>
          <a:schemeClr val="tx1"/>
        </a:solidFill>
        <a:latin typeface="Statis Sans" panose="020B0503050000020004" pitchFamily="34" charset="0"/>
        <a:ea typeface="+mn-ea"/>
        <a:cs typeface="+mn-cs"/>
      </a:defRPr>
    </a:lvl1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121944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870A76-7E73-40B4-AABF-FD9679C021EA}" type="slidenum">
              <a:rPr lang="de-DE" smtClean="0"/>
              <a:pPr/>
              <a:t>2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56970902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121944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870A76-7E73-40B4-AABF-FD9679C021EA}" type="slidenum">
              <a:rPr lang="de-DE" smtClean="0"/>
              <a:pPr/>
              <a:t>3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55598079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121944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870A76-7E73-40B4-AABF-FD9679C021EA}" type="slidenum">
              <a:rPr lang="de-DE" smtClean="0"/>
              <a:pPr/>
              <a:t>4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6256214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121944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870A76-7E73-40B4-AABF-FD9679C021EA}" type="slidenum">
              <a:rPr lang="de-DE" smtClean="0"/>
              <a:pPr/>
              <a:t>6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80563764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121944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870A76-7E73-40B4-AABF-FD9679C021EA}" type="slidenum">
              <a:rPr lang="de-DE" smtClean="0"/>
              <a:pPr/>
              <a:t>7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19476192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121944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870A76-7E73-40B4-AABF-FD9679C021EA}" type="slidenum">
              <a:rPr lang="de-DE" smtClean="0"/>
              <a:pPr/>
              <a:t>8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68414525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121944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870A76-7E73-40B4-AABF-FD9679C021EA}" type="slidenum">
              <a:rPr lang="de-DE" smtClean="0"/>
              <a:pPr/>
              <a:t>9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14802168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85750" marR="0" lvl="0" indent="-285750" algn="l" defTabSz="121944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de-DE" dirty="0"/>
              <a:t>Explain the physical service</a:t>
            </a:r>
          </a:p>
          <a:p>
            <a:pPr marL="285750" marR="0" lvl="0" indent="-285750" algn="l" defTabSz="121944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de-DE" dirty="0"/>
              <a:t>Status: conceptual ideas, no final judgment yet on how to value carbon</a:t>
            </a:r>
          </a:p>
          <a:p>
            <a:pPr marL="285750" marR="0" lvl="0" indent="-285750" algn="l" defTabSz="121944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de-DE" dirty="0"/>
              <a:t>-&gt; wait and see what the EU </a:t>
            </a:r>
            <a:r>
              <a:rPr lang="de-DE" dirty="0" err="1"/>
              <a:t>Feasibility</a:t>
            </a:r>
            <a:r>
              <a:rPr lang="de-DE" dirty="0"/>
              <a:t> Study proposes here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870A76-7E73-40B4-AABF-FD9679C021EA}" type="slidenum">
              <a:rPr lang="de-DE" smtClean="0"/>
              <a:pPr/>
              <a:t>10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03490805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85750" marR="0" lvl="0" indent="-285750" algn="l" defTabSz="121944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de-DE" dirty="0"/>
              <a:t>Explain the physical service</a:t>
            </a:r>
          </a:p>
          <a:p>
            <a:pPr marL="285750" marR="0" lvl="0" indent="-285750" algn="l" defTabSz="121944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de-DE" dirty="0"/>
              <a:t>Status: conceptual ideas, no final judgment yet on how to value carbon</a:t>
            </a:r>
          </a:p>
          <a:p>
            <a:pPr marL="285750" marR="0" lvl="0" indent="-285750" algn="l" defTabSz="121944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de-DE" dirty="0"/>
              <a:t>-&gt; wait and see what the EU </a:t>
            </a:r>
            <a:r>
              <a:rPr lang="de-DE" dirty="0" err="1"/>
              <a:t>Feasibility</a:t>
            </a:r>
            <a:r>
              <a:rPr lang="de-DE" dirty="0"/>
              <a:t> Study proposes here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870A76-7E73-40B4-AABF-FD9679C021EA}" type="slidenum">
              <a:rPr lang="de-DE" smtClean="0"/>
              <a:pPr/>
              <a:t>11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4306180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ihandform: Form 5">
            <a:extLst>
              <a:ext uri="{FF2B5EF4-FFF2-40B4-BE49-F238E27FC236}">
                <a16:creationId xmlns:a16="http://schemas.microsoft.com/office/drawing/2014/main" id="{37BADC4C-A79F-4080-8740-0CE2F19384BC}"/>
              </a:ext>
            </a:extLst>
          </p:cNvPr>
          <p:cNvSpPr/>
          <p:nvPr userDrawn="1"/>
        </p:nvSpPr>
        <p:spPr>
          <a:xfrm>
            <a:off x="7119145" y="4941296"/>
            <a:ext cx="3864741" cy="1918291"/>
          </a:xfrm>
          <a:custGeom>
            <a:avLst/>
            <a:gdLst>
              <a:gd name="connsiteX0" fmla="*/ 3042479 w 3864741"/>
              <a:gd name="connsiteY0" fmla="*/ 0 h 1918291"/>
              <a:gd name="connsiteX1" fmla="*/ 3805609 w 3864741"/>
              <a:gd name="connsiteY1" fmla="*/ 0 h 1918291"/>
              <a:gd name="connsiteX2" fmla="*/ 3813730 w 3864741"/>
              <a:gd name="connsiteY2" fmla="*/ 888 h 1918291"/>
              <a:gd name="connsiteX3" fmla="*/ 3824262 w 3864741"/>
              <a:gd name="connsiteY3" fmla="*/ 254 h 1918291"/>
              <a:gd name="connsiteX4" fmla="*/ 3826673 w 3864741"/>
              <a:gd name="connsiteY4" fmla="*/ 0 h 1918291"/>
              <a:gd name="connsiteX5" fmla="*/ 3864741 w 3864741"/>
              <a:gd name="connsiteY5" fmla="*/ 38068 h 1918291"/>
              <a:gd name="connsiteX6" fmla="*/ 3864741 w 3864741"/>
              <a:gd name="connsiteY6" fmla="*/ 801198 h 1918291"/>
              <a:gd name="connsiteX7" fmla="*/ 3826673 w 3864741"/>
              <a:gd name="connsiteY7" fmla="*/ 839266 h 1918291"/>
              <a:gd name="connsiteX8" fmla="*/ 3788606 w 3864741"/>
              <a:gd name="connsiteY8" fmla="*/ 801198 h 1918291"/>
              <a:gd name="connsiteX9" fmla="*/ 3788606 w 3864741"/>
              <a:gd name="connsiteY9" fmla="*/ 119660 h 1918291"/>
              <a:gd name="connsiteX10" fmla="*/ 2552801 w 3864741"/>
              <a:gd name="connsiteY10" fmla="*/ 1250778 h 1918291"/>
              <a:gd name="connsiteX11" fmla="*/ 2551024 w 3864741"/>
              <a:gd name="connsiteY11" fmla="*/ 1252428 h 1918291"/>
              <a:gd name="connsiteX12" fmla="*/ 2550390 w 3864741"/>
              <a:gd name="connsiteY12" fmla="*/ 1252935 h 1918291"/>
              <a:gd name="connsiteX13" fmla="*/ 2549121 w 3864741"/>
              <a:gd name="connsiteY13" fmla="*/ 1253950 h 1918291"/>
              <a:gd name="connsiteX14" fmla="*/ 2539731 w 3864741"/>
              <a:gd name="connsiteY14" fmla="*/ 1259788 h 1918291"/>
              <a:gd name="connsiteX15" fmla="*/ 2537701 w 3864741"/>
              <a:gd name="connsiteY15" fmla="*/ 1260676 h 1918291"/>
              <a:gd name="connsiteX16" fmla="*/ 2532117 w 3864741"/>
              <a:gd name="connsiteY16" fmla="*/ 1262199 h 1918291"/>
              <a:gd name="connsiteX17" fmla="*/ 2530214 w 3864741"/>
              <a:gd name="connsiteY17" fmla="*/ 1262452 h 1918291"/>
              <a:gd name="connsiteX18" fmla="*/ 2524884 w 3864741"/>
              <a:gd name="connsiteY18" fmla="*/ 1263214 h 1918291"/>
              <a:gd name="connsiteX19" fmla="*/ 2510038 w 3864741"/>
              <a:gd name="connsiteY19" fmla="*/ 1259914 h 1918291"/>
              <a:gd name="connsiteX20" fmla="*/ 2509657 w 3864741"/>
              <a:gd name="connsiteY20" fmla="*/ 1259788 h 1918291"/>
              <a:gd name="connsiteX21" fmla="*/ 2507627 w 3864741"/>
              <a:gd name="connsiteY21" fmla="*/ 1259026 h 1918291"/>
              <a:gd name="connsiteX22" fmla="*/ 1380569 w 3864741"/>
              <a:gd name="connsiteY22" fmla="*/ 686615 h 1918291"/>
              <a:gd name="connsiteX23" fmla="*/ 109354 w 3864741"/>
              <a:gd name="connsiteY23" fmla="*/ 1918291 h 1918291"/>
              <a:gd name="connsiteX24" fmla="*/ 0 w 3864741"/>
              <a:gd name="connsiteY24" fmla="*/ 1918291 h 1918291"/>
              <a:gd name="connsiteX25" fmla="*/ 1339202 w 3864741"/>
              <a:gd name="connsiteY25" fmla="*/ 620757 h 1918291"/>
              <a:gd name="connsiteX26" fmla="*/ 1373717 w 3864741"/>
              <a:gd name="connsiteY26" fmla="*/ 601597 h 1918291"/>
              <a:gd name="connsiteX27" fmla="*/ 1398461 w 3864741"/>
              <a:gd name="connsiteY27" fmla="*/ 610225 h 1918291"/>
              <a:gd name="connsiteX28" fmla="*/ 2518413 w 3864741"/>
              <a:gd name="connsiteY28" fmla="*/ 1178957 h 1918291"/>
              <a:gd name="connsiteX29" fmla="*/ 3723383 w 3864741"/>
              <a:gd name="connsiteY29" fmla="*/ 76135 h 1918291"/>
              <a:gd name="connsiteX30" fmla="*/ 3042479 w 3864741"/>
              <a:gd name="connsiteY30" fmla="*/ 76135 h 1918291"/>
              <a:gd name="connsiteX31" fmla="*/ 3004411 w 3864741"/>
              <a:gd name="connsiteY31" fmla="*/ 38068 h 1918291"/>
              <a:gd name="connsiteX32" fmla="*/ 3042479 w 3864741"/>
              <a:gd name="connsiteY32" fmla="*/ 0 h 19182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3864741" h="1918291">
                <a:moveTo>
                  <a:pt x="3042479" y="0"/>
                </a:moveTo>
                <a:lnTo>
                  <a:pt x="3805609" y="0"/>
                </a:lnTo>
                <a:cubicBezTo>
                  <a:pt x="3808401" y="0"/>
                  <a:pt x="3811066" y="381"/>
                  <a:pt x="3813730" y="888"/>
                </a:cubicBezTo>
                <a:cubicBezTo>
                  <a:pt x="3817156" y="254"/>
                  <a:pt x="3820709" y="0"/>
                  <a:pt x="3824262" y="254"/>
                </a:cubicBezTo>
                <a:cubicBezTo>
                  <a:pt x="3825151" y="127"/>
                  <a:pt x="3825912" y="0"/>
                  <a:pt x="3826673" y="0"/>
                </a:cubicBezTo>
                <a:cubicBezTo>
                  <a:pt x="3847738" y="0"/>
                  <a:pt x="3864741" y="17004"/>
                  <a:pt x="3864741" y="38068"/>
                </a:cubicBezTo>
                <a:lnTo>
                  <a:pt x="3864741" y="801198"/>
                </a:lnTo>
                <a:cubicBezTo>
                  <a:pt x="3864741" y="822263"/>
                  <a:pt x="3847738" y="839266"/>
                  <a:pt x="3826673" y="839266"/>
                </a:cubicBezTo>
                <a:cubicBezTo>
                  <a:pt x="3805609" y="839266"/>
                  <a:pt x="3788606" y="822263"/>
                  <a:pt x="3788606" y="801198"/>
                </a:cubicBezTo>
                <a:lnTo>
                  <a:pt x="3788606" y="119660"/>
                </a:lnTo>
                <a:lnTo>
                  <a:pt x="2552801" y="1250778"/>
                </a:lnTo>
                <a:cubicBezTo>
                  <a:pt x="2552293" y="1251413"/>
                  <a:pt x="2551659" y="1251793"/>
                  <a:pt x="2551024" y="1252428"/>
                </a:cubicBezTo>
                <a:lnTo>
                  <a:pt x="2550390" y="1252935"/>
                </a:lnTo>
                <a:cubicBezTo>
                  <a:pt x="2550009" y="1253316"/>
                  <a:pt x="2549502" y="1253570"/>
                  <a:pt x="2549121" y="1253950"/>
                </a:cubicBezTo>
                <a:cubicBezTo>
                  <a:pt x="2546329" y="1256361"/>
                  <a:pt x="2543157" y="1258265"/>
                  <a:pt x="2539731" y="1259788"/>
                </a:cubicBezTo>
                <a:cubicBezTo>
                  <a:pt x="2538969" y="1260041"/>
                  <a:pt x="2538335" y="1260422"/>
                  <a:pt x="2537701" y="1260676"/>
                </a:cubicBezTo>
                <a:cubicBezTo>
                  <a:pt x="2535924" y="1261310"/>
                  <a:pt x="2534021" y="1261818"/>
                  <a:pt x="2532117" y="1262199"/>
                </a:cubicBezTo>
                <a:cubicBezTo>
                  <a:pt x="2531483" y="1262325"/>
                  <a:pt x="2530848" y="1262325"/>
                  <a:pt x="2530214" y="1262452"/>
                </a:cubicBezTo>
                <a:cubicBezTo>
                  <a:pt x="2528437" y="1262706"/>
                  <a:pt x="2526661" y="1263214"/>
                  <a:pt x="2524884" y="1263214"/>
                </a:cubicBezTo>
                <a:cubicBezTo>
                  <a:pt x="2519809" y="1263214"/>
                  <a:pt x="2514860" y="1261945"/>
                  <a:pt x="2510038" y="1259914"/>
                </a:cubicBezTo>
                <a:cubicBezTo>
                  <a:pt x="2509911" y="1259914"/>
                  <a:pt x="2509784" y="1259788"/>
                  <a:pt x="2509657" y="1259788"/>
                </a:cubicBezTo>
                <a:cubicBezTo>
                  <a:pt x="2509023" y="1259534"/>
                  <a:pt x="2508262" y="1259407"/>
                  <a:pt x="2507627" y="1259026"/>
                </a:cubicBezTo>
                <a:lnTo>
                  <a:pt x="1380569" y="686615"/>
                </a:lnTo>
                <a:lnTo>
                  <a:pt x="109354" y="1918291"/>
                </a:lnTo>
                <a:lnTo>
                  <a:pt x="0" y="1918291"/>
                </a:lnTo>
                <a:lnTo>
                  <a:pt x="1339202" y="620757"/>
                </a:lnTo>
                <a:cubicBezTo>
                  <a:pt x="1346435" y="608068"/>
                  <a:pt x="1359885" y="601089"/>
                  <a:pt x="1373717" y="601597"/>
                </a:cubicBezTo>
                <a:cubicBezTo>
                  <a:pt x="1382472" y="601470"/>
                  <a:pt x="1391228" y="604388"/>
                  <a:pt x="1398461" y="610225"/>
                </a:cubicBezTo>
                <a:lnTo>
                  <a:pt x="2518413" y="1178957"/>
                </a:lnTo>
                <a:lnTo>
                  <a:pt x="3723383" y="76135"/>
                </a:lnTo>
                <a:lnTo>
                  <a:pt x="3042479" y="76135"/>
                </a:lnTo>
                <a:cubicBezTo>
                  <a:pt x="3021414" y="76135"/>
                  <a:pt x="3004411" y="59132"/>
                  <a:pt x="3004411" y="38068"/>
                </a:cubicBezTo>
                <a:cubicBezTo>
                  <a:pt x="3004411" y="17004"/>
                  <a:pt x="3021414" y="0"/>
                  <a:pt x="3042479" y="0"/>
                </a:cubicBezTo>
                <a:close/>
              </a:path>
            </a:pathLst>
          </a:custGeom>
          <a:solidFill>
            <a:srgbClr val="C3C3C3"/>
          </a:solidFill>
          <a:ln w="12671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pic>
        <p:nvPicPr>
          <p:cNvPr id="16" name="Grafik 15" descr="Ein Bild, das Zeichnung enthält.&#10;&#10;Automatisch generierte Beschreibung">
            <a:extLst>
              <a:ext uri="{FF2B5EF4-FFF2-40B4-BE49-F238E27FC236}">
                <a16:creationId xmlns:a16="http://schemas.microsoft.com/office/drawing/2014/main" id="{F5AC7C61-FD91-43C8-B979-2200F96EBFF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032748" y="290561"/>
            <a:ext cx="1757615" cy="469057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ctrTitle"/>
          </p:nvPr>
        </p:nvSpPr>
        <p:spPr bwMode="gray">
          <a:xfrm>
            <a:off x="1810389" y="813183"/>
            <a:ext cx="9975211" cy="2423468"/>
          </a:xfrm>
        </p:spPr>
        <p:txBody>
          <a:bodyPr lIns="0" tIns="0" rIns="0" bIns="0" anchor="b" anchorCtr="0">
            <a:noAutofit/>
          </a:bodyPr>
          <a:lstStyle>
            <a:lvl1pPr algn="l">
              <a:lnSpc>
                <a:spcPct val="100000"/>
              </a:lnSpc>
              <a:defRPr sz="5000" b="0" i="0" cap="none" baseline="0">
                <a:solidFill>
                  <a:schemeClr val="accent1"/>
                </a:solidFill>
                <a:latin typeface="+mj-lt"/>
              </a:defRPr>
            </a:lvl1pPr>
          </a:lstStyle>
          <a:p>
            <a:r>
              <a:rPr lang="de-DE"/>
              <a:t>Titelmasterformat durch Klicken bearbeiten</a:t>
            </a:r>
            <a:endParaRPr lang="de-DE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 hasCustomPrompt="1"/>
          </p:nvPr>
        </p:nvSpPr>
        <p:spPr bwMode="gray">
          <a:xfrm>
            <a:off x="1810389" y="3473549"/>
            <a:ext cx="9979973" cy="1753006"/>
          </a:xfrm>
        </p:spPr>
        <p:txBody>
          <a:bodyPr lIns="0" tIns="0" rIns="0" bIns="0">
            <a:noAutofit/>
          </a:bodyPr>
          <a:lstStyle>
            <a:lvl1pPr marL="0" indent="0" algn="l">
              <a:lnSpc>
                <a:spcPct val="120000"/>
              </a:lnSpc>
              <a:spcBef>
                <a:spcPts val="0"/>
              </a:spcBef>
              <a:buNone/>
              <a:defRPr sz="2400" b="0">
                <a:solidFill>
                  <a:schemeClr val="accent4"/>
                </a:solidFill>
                <a:latin typeface="+mn-lt"/>
              </a:defRPr>
            </a:lvl1pPr>
            <a:lvl2pPr marL="6097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44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91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8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861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83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80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77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dirty="0"/>
              <a:t>Formatvorlage des Untertitelmasters durch Klicken bearbeiten</a:t>
            </a:r>
          </a:p>
        </p:txBody>
      </p:sp>
    </p:spTree>
    <p:extLst>
      <p:ext uri="{BB962C8B-B14F-4D97-AF65-F5344CB8AC3E}">
        <p14:creationId xmlns:p14="http://schemas.microsoft.com/office/powerpoint/2010/main" val="2916576459"/>
      </p:ext>
    </p:extLst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alt und Tex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platzhalter 5">
            <a:extLst>
              <a:ext uri="{FF2B5EF4-FFF2-40B4-BE49-F238E27FC236}">
                <a16:creationId xmlns:a16="http://schemas.microsoft.com/office/drawing/2014/main" id="{23E3EBBA-D243-4CDB-8947-693C2E83590B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>
          <a:xfrm>
            <a:off x="6495678" y="1988360"/>
            <a:ext cx="5289923" cy="3817128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600"/>
            </a:lvl4pPr>
          </a:lstStyle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</p:txBody>
      </p:sp>
      <p:sp>
        <p:nvSpPr>
          <p:cNvPr id="5" name="Inhaltsplatzhalter 4">
            <a:extLst>
              <a:ext uri="{FF2B5EF4-FFF2-40B4-BE49-F238E27FC236}">
                <a16:creationId xmlns:a16="http://schemas.microsoft.com/office/drawing/2014/main" id="{CBC0B060-00A8-41E3-88B5-EF6DFFAED624}"/>
              </a:ext>
            </a:extLst>
          </p:cNvPr>
          <p:cNvSpPr>
            <a:spLocks noGrp="1"/>
          </p:cNvSpPr>
          <p:nvPr>
            <p:ph sz="quarter" idx="23" hasCustomPrompt="1"/>
          </p:nvPr>
        </p:nvSpPr>
        <p:spPr>
          <a:xfrm>
            <a:off x="710453" y="1988360"/>
            <a:ext cx="5289924" cy="3817128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de-DE" dirty="0"/>
              <a:t>Diagramme, SmartArt-Grafiken und Tabellen</a:t>
            </a:r>
          </a:p>
        </p:txBody>
      </p:sp>
      <p:sp>
        <p:nvSpPr>
          <p:cNvPr id="10" name="Textplatzhalter 9">
            <a:extLst>
              <a:ext uri="{FF2B5EF4-FFF2-40B4-BE49-F238E27FC236}">
                <a16:creationId xmlns:a16="http://schemas.microsoft.com/office/drawing/2014/main" id="{97207297-CF7A-422E-BFA6-FCE4D3F76BD3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709201" y="549056"/>
            <a:ext cx="8972682" cy="246062"/>
          </a:xfrm>
        </p:spPr>
        <p:txBody>
          <a:bodyPr anchor="ctr">
            <a:noAutofit/>
          </a:bodyPr>
          <a:lstStyle>
            <a:lvl1pPr algn="l">
              <a:defRPr sz="1600">
                <a:solidFill>
                  <a:schemeClr val="tx2">
                    <a:lumMod val="60000"/>
                    <a:lumOff val="40000"/>
                  </a:schemeClr>
                </a:solidFill>
                <a:latin typeface="Statis Sans Light" panose="020B0403050000020004" pitchFamily="34" charset="0"/>
              </a:defRPr>
            </a:lvl1pPr>
          </a:lstStyle>
          <a:p>
            <a:pPr lvl="0"/>
            <a:r>
              <a:rPr lang="de-DE" dirty="0"/>
              <a:t>Veranstaltung | Konferenz | Thema</a:t>
            </a:r>
          </a:p>
        </p:txBody>
      </p:sp>
      <p:sp>
        <p:nvSpPr>
          <p:cNvPr id="19" name="Textplatzhalter 18">
            <a:extLst>
              <a:ext uri="{FF2B5EF4-FFF2-40B4-BE49-F238E27FC236}">
                <a16:creationId xmlns:a16="http://schemas.microsoft.com/office/drawing/2014/main" id="{1BC4EF31-5126-4A9B-BA79-CF860577EB7C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710452" y="5888828"/>
            <a:ext cx="11075148" cy="263525"/>
          </a:xfrm>
        </p:spPr>
        <p:txBody>
          <a:bodyPr anchor="b">
            <a:noAutofit/>
          </a:bodyPr>
          <a:lstStyle>
            <a:lvl1pPr>
              <a:spcBef>
                <a:spcPts val="0"/>
              </a:spcBef>
              <a:spcAft>
                <a:spcPts val="0"/>
              </a:spcAft>
              <a:defRPr sz="900">
                <a:latin typeface="Statis Sans Light" panose="020B0403050000020004" pitchFamily="34" charset="0"/>
              </a:defRPr>
            </a:lvl1pPr>
          </a:lstStyle>
          <a:p>
            <a:r>
              <a:rPr lang="de-DE" dirty="0"/>
              <a:t>Quellenhinweise, Fotorechte: ©</a:t>
            </a: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5B67EE67-C119-47EC-8AF4-3B03C57BD1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  <a:endParaRPr lang="de-DE" dirty="0"/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1F0D5399-8542-416B-A419-EFBC4CD3188A}"/>
              </a:ext>
            </a:extLst>
          </p:cNvPr>
          <p:cNvSpPr>
            <a:spLocks noGrp="1"/>
          </p:cNvSpPr>
          <p:nvPr>
            <p:ph type="dt" sz="half" idx="30"/>
          </p:nvPr>
        </p:nvSpPr>
        <p:spPr/>
        <p:txBody>
          <a:bodyPr/>
          <a:lstStyle/>
          <a:p>
            <a:fld id="{D9AA04C0-67BC-445C-8471-275342C32945}" type="datetime1">
              <a:rPr lang="de-DE" smtClean="0">
                <a:latin typeface="Statis Sans Light" panose="020B0403050000020004" pitchFamily="34" charset="0"/>
              </a:rPr>
              <a:t>31.08.2026</a:t>
            </a:fld>
            <a:endParaRPr lang="de-DE" dirty="0">
              <a:latin typeface="Statis Sans Light" panose="020B0403050000020004" pitchFamily="34" charset="0"/>
            </a:endParaRPr>
          </a:p>
        </p:txBody>
      </p:sp>
      <p:sp>
        <p:nvSpPr>
          <p:cNvPr id="9" name="Fußzeilenplatzhalter 8">
            <a:extLst>
              <a:ext uri="{FF2B5EF4-FFF2-40B4-BE49-F238E27FC236}">
                <a16:creationId xmlns:a16="http://schemas.microsoft.com/office/drawing/2014/main" id="{05B7FF73-E3B4-425F-AE2E-1E1DE9EBD809}"/>
              </a:ext>
            </a:extLst>
          </p:cNvPr>
          <p:cNvSpPr>
            <a:spLocks noGrp="1"/>
          </p:cNvSpPr>
          <p:nvPr>
            <p:ph type="ftr" sz="quarter" idx="31"/>
          </p:nvPr>
        </p:nvSpPr>
        <p:spPr/>
        <p:txBody>
          <a:bodyPr/>
          <a:lstStyle/>
          <a:p>
            <a:pPr>
              <a:buClr>
                <a:schemeClr val="accent2"/>
              </a:buClr>
            </a:pPr>
            <a:r>
              <a:rPr lang="en-GB"/>
              <a:t>Statistisches Bundesamt (Destatis)</a:t>
            </a:r>
            <a:endParaRPr lang="en-GB" dirty="0">
              <a:latin typeface="Statis Sans Light" panose="020B0403050000020004" pitchFamily="34" charset="0"/>
            </a:endParaRPr>
          </a:p>
        </p:txBody>
      </p:sp>
      <p:sp>
        <p:nvSpPr>
          <p:cNvPr id="11" name="Foliennummernplatzhalter 10">
            <a:extLst>
              <a:ext uri="{FF2B5EF4-FFF2-40B4-BE49-F238E27FC236}">
                <a16:creationId xmlns:a16="http://schemas.microsoft.com/office/drawing/2014/main" id="{040381D1-C766-4BDB-968E-916EAD81A382}"/>
              </a:ext>
            </a:extLst>
          </p:cNvPr>
          <p:cNvSpPr>
            <a:spLocks noGrp="1"/>
          </p:cNvSpPr>
          <p:nvPr>
            <p:ph type="sldNum" sz="quarter" idx="32"/>
          </p:nvPr>
        </p:nvSpPr>
        <p:spPr/>
        <p:txBody>
          <a:bodyPr/>
          <a:lstStyle/>
          <a:p>
            <a:fld id="{490D50AA-A47B-42B3-AEBF-DBC41AAA668C}" type="slidenum">
              <a:rPr lang="de-DE" smtClean="0"/>
              <a:pPr/>
              <a:t>‹Nr.›</a:t>
            </a:fld>
            <a:endParaRPr lang="de-DE" dirty="0">
              <a:latin typeface="Statis Sans Light" panose="020B04030500000200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36128348"/>
      </p:ext>
    </p:extLst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alt und Text 2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platzhalter 5">
            <a:extLst>
              <a:ext uri="{FF2B5EF4-FFF2-40B4-BE49-F238E27FC236}">
                <a16:creationId xmlns:a16="http://schemas.microsoft.com/office/drawing/2014/main" id="{62D68EDA-619E-4539-A383-F869491E40CA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>
          <a:xfrm>
            <a:off x="8009776" y="1988360"/>
            <a:ext cx="3775825" cy="3817128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600"/>
            </a:lvl4pPr>
          </a:lstStyle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</p:txBody>
      </p:sp>
      <p:sp>
        <p:nvSpPr>
          <p:cNvPr id="5" name="Inhaltsplatzhalter 4">
            <a:extLst>
              <a:ext uri="{FF2B5EF4-FFF2-40B4-BE49-F238E27FC236}">
                <a16:creationId xmlns:a16="http://schemas.microsoft.com/office/drawing/2014/main" id="{CBC0B060-00A8-41E3-88B5-EF6DFFAED624}"/>
              </a:ext>
            </a:extLst>
          </p:cNvPr>
          <p:cNvSpPr>
            <a:spLocks noGrp="1"/>
          </p:cNvSpPr>
          <p:nvPr>
            <p:ph sz="quarter" idx="23" hasCustomPrompt="1"/>
          </p:nvPr>
        </p:nvSpPr>
        <p:spPr>
          <a:xfrm>
            <a:off x="710452" y="1988360"/>
            <a:ext cx="6804772" cy="3817128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de-DE" dirty="0"/>
              <a:t>Diagramme, SmartArt-Grafiken, Filme und Tabellen</a:t>
            </a:r>
          </a:p>
        </p:txBody>
      </p:sp>
      <p:sp>
        <p:nvSpPr>
          <p:cNvPr id="10" name="Textplatzhalter 9">
            <a:extLst>
              <a:ext uri="{FF2B5EF4-FFF2-40B4-BE49-F238E27FC236}">
                <a16:creationId xmlns:a16="http://schemas.microsoft.com/office/drawing/2014/main" id="{97207297-CF7A-422E-BFA6-FCE4D3F76BD3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709201" y="549056"/>
            <a:ext cx="8972682" cy="246062"/>
          </a:xfrm>
        </p:spPr>
        <p:txBody>
          <a:bodyPr anchor="ctr">
            <a:noAutofit/>
          </a:bodyPr>
          <a:lstStyle>
            <a:lvl1pPr algn="l">
              <a:defRPr sz="1600">
                <a:solidFill>
                  <a:schemeClr val="tx2">
                    <a:lumMod val="60000"/>
                    <a:lumOff val="40000"/>
                  </a:schemeClr>
                </a:solidFill>
                <a:latin typeface="Statis Sans Light" panose="020B0403050000020004" pitchFamily="34" charset="0"/>
              </a:defRPr>
            </a:lvl1pPr>
          </a:lstStyle>
          <a:p>
            <a:pPr lvl="0"/>
            <a:r>
              <a:rPr lang="de-DE" dirty="0"/>
              <a:t>Veranstaltung | Konferenz | Thema</a:t>
            </a:r>
          </a:p>
        </p:txBody>
      </p:sp>
      <p:sp>
        <p:nvSpPr>
          <p:cNvPr id="19" name="Textplatzhalter 18">
            <a:extLst>
              <a:ext uri="{FF2B5EF4-FFF2-40B4-BE49-F238E27FC236}">
                <a16:creationId xmlns:a16="http://schemas.microsoft.com/office/drawing/2014/main" id="{1BC4EF31-5126-4A9B-BA79-CF860577EB7C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710452" y="5888828"/>
            <a:ext cx="11075148" cy="263525"/>
          </a:xfrm>
        </p:spPr>
        <p:txBody>
          <a:bodyPr anchor="b">
            <a:noAutofit/>
          </a:bodyPr>
          <a:lstStyle>
            <a:lvl1pPr>
              <a:spcBef>
                <a:spcPts val="0"/>
              </a:spcBef>
              <a:spcAft>
                <a:spcPts val="0"/>
              </a:spcAft>
              <a:defRPr sz="900">
                <a:latin typeface="Statis Sans Light" panose="020B0403050000020004" pitchFamily="34" charset="0"/>
              </a:defRPr>
            </a:lvl1pPr>
          </a:lstStyle>
          <a:p>
            <a:r>
              <a:rPr lang="de-DE" dirty="0"/>
              <a:t>Quellenhinweise, Fotorechte: ©</a:t>
            </a: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8D03463F-62AB-43DC-B4E1-EE42AC0ACB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  <a:endParaRPr lang="de-DE" dirty="0"/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A39247B8-774E-4C92-A512-819B6A8A923D}"/>
              </a:ext>
            </a:extLst>
          </p:cNvPr>
          <p:cNvSpPr>
            <a:spLocks noGrp="1"/>
          </p:cNvSpPr>
          <p:nvPr>
            <p:ph type="dt" sz="half" idx="31"/>
          </p:nvPr>
        </p:nvSpPr>
        <p:spPr/>
        <p:txBody>
          <a:bodyPr/>
          <a:lstStyle/>
          <a:p>
            <a:fld id="{4F9E05C9-3402-404D-BA7F-34E203B488AB}" type="datetime1">
              <a:rPr lang="de-DE" smtClean="0">
                <a:latin typeface="Statis Sans Light" panose="020B0403050000020004" pitchFamily="34" charset="0"/>
              </a:rPr>
              <a:t>31.08.2026</a:t>
            </a:fld>
            <a:endParaRPr lang="de-DE" dirty="0">
              <a:latin typeface="Statis Sans Light" panose="020B0403050000020004" pitchFamily="34" charset="0"/>
            </a:endParaRPr>
          </a:p>
        </p:txBody>
      </p:sp>
      <p:sp>
        <p:nvSpPr>
          <p:cNvPr id="8" name="Fußzeilenplatzhalter 7">
            <a:extLst>
              <a:ext uri="{FF2B5EF4-FFF2-40B4-BE49-F238E27FC236}">
                <a16:creationId xmlns:a16="http://schemas.microsoft.com/office/drawing/2014/main" id="{C60A85C6-225A-41F5-8BC9-ACFC83DBBFF8}"/>
              </a:ext>
            </a:extLst>
          </p:cNvPr>
          <p:cNvSpPr>
            <a:spLocks noGrp="1"/>
          </p:cNvSpPr>
          <p:nvPr>
            <p:ph type="ftr" sz="quarter" idx="32"/>
          </p:nvPr>
        </p:nvSpPr>
        <p:spPr/>
        <p:txBody>
          <a:bodyPr/>
          <a:lstStyle/>
          <a:p>
            <a:pPr>
              <a:buClr>
                <a:schemeClr val="accent2"/>
              </a:buClr>
            </a:pPr>
            <a:r>
              <a:rPr lang="en-GB"/>
              <a:t>Statistisches Bundesamt (Destatis)</a:t>
            </a:r>
            <a:endParaRPr lang="en-GB" dirty="0">
              <a:latin typeface="Statis Sans Light" panose="020B0403050000020004" pitchFamily="34" charset="0"/>
            </a:endParaRPr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3386F98E-1969-4788-AC39-E1A1D403B6E2}"/>
              </a:ext>
            </a:extLst>
          </p:cNvPr>
          <p:cNvSpPr>
            <a:spLocks noGrp="1"/>
          </p:cNvSpPr>
          <p:nvPr>
            <p:ph type="sldNum" sz="quarter" idx="33"/>
          </p:nvPr>
        </p:nvSpPr>
        <p:spPr/>
        <p:txBody>
          <a:bodyPr/>
          <a:lstStyle/>
          <a:p>
            <a:fld id="{490D50AA-A47B-42B3-AEBF-DBC41AAA668C}" type="slidenum">
              <a:rPr lang="de-DE" smtClean="0"/>
              <a:pPr/>
              <a:t>‹Nr.›</a:t>
            </a:fld>
            <a:endParaRPr lang="de-DE" dirty="0">
              <a:latin typeface="Statis Sans Light" panose="020B04030500000200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48824354"/>
      </p:ext>
    </p:extLst>
  </p:cSld>
  <p:clrMapOvr>
    <a:masterClrMapping/>
  </p:clrMapOvr>
  <p:transition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und Inhalt 3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platzhalter 5">
            <a:extLst>
              <a:ext uri="{FF2B5EF4-FFF2-40B4-BE49-F238E27FC236}">
                <a16:creationId xmlns:a16="http://schemas.microsoft.com/office/drawing/2014/main" id="{19F1EA6A-AAA0-4CB2-8B2E-395C5F291365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>
          <a:xfrm>
            <a:off x="709201" y="1988360"/>
            <a:ext cx="3775825" cy="3817128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600"/>
            </a:lvl4pPr>
          </a:lstStyle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</p:txBody>
      </p:sp>
      <p:sp>
        <p:nvSpPr>
          <p:cNvPr id="5" name="Inhaltsplatzhalter 4">
            <a:extLst>
              <a:ext uri="{FF2B5EF4-FFF2-40B4-BE49-F238E27FC236}">
                <a16:creationId xmlns:a16="http://schemas.microsoft.com/office/drawing/2014/main" id="{CBC0B060-00A8-41E3-88B5-EF6DFFAED624}"/>
              </a:ext>
            </a:extLst>
          </p:cNvPr>
          <p:cNvSpPr>
            <a:spLocks noGrp="1"/>
          </p:cNvSpPr>
          <p:nvPr>
            <p:ph sz="quarter" idx="23" hasCustomPrompt="1"/>
          </p:nvPr>
        </p:nvSpPr>
        <p:spPr>
          <a:xfrm>
            <a:off x="4981576" y="1988360"/>
            <a:ext cx="6804024" cy="3817128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de-DE" dirty="0"/>
              <a:t>Diagramme, SmartArt-Grafiken, Filme und Tabellen</a:t>
            </a:r>
          </a:p>
        </p:txBody>
      </p:sp>
      <p:sp>
        <p:nvSpPr>
          <p:cNvPr id="10" name="Textplatzhalter 9">
            <a:extLst>
              <a:ext uri="{FF2B5EF4-FFF2-40B4-BE49-F238E27FC236}">
                <a16:creationId xmlns:a16="http://schemas.microsoft.com/office/drawing/2014/main" id="{97207297-CF7A-422E-BFA6-FCE4D3F76BD3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709201" y="549056"/>
            <a:ext cx="8972682" cy="246062"/>
          </a:xfrm>
        </p:spPr>
        <p:txBody>
          <a:bodyPr anchor="ctr">
            <a:noAutofit/>
          </a:bodyPr>
          <a:lstStyle>
            <a:lvl1pPr algn="l">
              <a:defRPr sz="1600">
                <a:solidFill>
                  <a:schemeClr val="tx2">
                    <a:lumMod val="60000"/>
                    <a:lumOff val="40000"/>
                  </a:schemeClr>
                </a:solidFill>
                <a:latin typeface="Statis Sans Light" panose="020B0403050000020004" pitchFamily="34" charset="0"/>
              </a:defRPr>
            </a:lvl1pPr>
          </a:lstStyle>
          <a:p>
            <a:pPr lvl="0"/>
            <a:r>
              <a:rPr lang="de-DE" dirty="0"/>
              <a:t>Veranstaltung | Konferenz | Thema</a:t>
            </a:r>
          </a:p>
        </p:txBody>
      </p:sp>
      <p:sp>
        <p:nvSpPr>
          <p:cNvPr id="19" name="Textplatzhalter 18">
            <a:extLst>
              <a:ext uri="{FF2B5EF4-FFF2-40B4-BE49-F238E27FC236}">
                <a16:creationId xmlns:a16="http://schemas.microsoft.com/office/drawing/2014/main" id="{1BC4EF31-5126-4A9B-BA79-CF860577EB7C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710452" y="5888828"/>
            <a:ext cx="11075148" cy="263525"/>
          </a:xfrm>
        </p:spPr>
        <p:txBody>
          <a:bodyPr anchor="b">
            <a:noAutofit/>
          </a:bodyPr>
          <a:lstStyle>
            <a:lvl1pPr>
              <a:spcBef>
                <a:spcPts val="0"/>
              </a:spcBef>
              <a:spcAft>
                <a:spcPts val="0"/>
              </a:spcAft>
              <a:defRPr sz="900">
                <a:latin typeface="Statis Sans Light" panose="020B0403050000020004" pitchFamily="34" charset="0"/>
              </a:defRPr>
            </a:lvl1pPr>
          </a:lstStyle>
          <a:p>
            <a:r>
              <a:rPr lang="de-DE" dirty="0"/>
              <a:t>Quellenhinweise, Fotorechte: ©</a:t>
            </a: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6D5A15C9-E0DE-4199-A42D-479D3A6836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  <a:endParaRPr lang="de-DE" dirty="0"/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18F557D4-584C-4DD5-9F67-3FD84A7E688A}"/>
              </a:ext>
            </a:extLst>
          </p:cNvPr>
          <p:cNvSpPr>
            <a:spLocks noGrp="1"/>
          </p:cNvSpPr>
          <p:nvPr>
            <p:ph type="dt" sz="half" idx="31"/>
          </p:nvPr>
        </p:nvSpPr>
        <p:spPr/>
        <p:txBody>
          <a:bodyPr/>
          <a:lstStyle/>
          <a:p>
            <a:fld id="{175C1243-4CDC-4D37-9785-C6CB06EEA84B}" type="datetime1">
              <a:rPr lang="de-DE" smtClean="0">
                <a:latin typeface="Statis Sans Light" panose="020B0403050000020004" pitchFamily="34" charset="0"/>
              </a:rPr>
              <a:t>31.08.2026</a:t>
            </a:fld>
            <a:endParaRPr lang="de-DE" dirty="0">
              <a:latin typeface="Statis Sans Light" panose="020B0403050000020004" pitchFamily="34" charset="0"/>
            </a:endParaRPr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DFF5C127-94D6-41BD-A67B-C3BE5C233BFB}"/>
              </a:ext>
            </a:extLst>
          </p:cNvPr>
          <p:cNvSpPr>
            <a:spLocks noGrp="1"/>
          </p:cNvSpPr>
          <p:nvPr>
            <p:ph type="ftr" sz="quarter" idx="32"/>
          </p:nvPr>
        </p:nvSpPr>
        <p:spPr/>
        <p:txBody>
          <a:bodyPr/>
          <a:lstStyle/>
          <a:p>
            <a:pPr>
              <a:buClr>
                <a:schemeClr val="accent2"/>
              </a:buClr>
            </a:pPr>
            <a:r>
              <a:rPr lang="en-GB"/>
              <a:t>Statistisches Bundesamt (Destatis)</a:t>
            </a:r>
            <a:endParaRPr lang="en-GB" dirty="0">
              <a:latin typeface="Statis Sans Light" panose="020B0403050000020004" pitchFamily="34" charset="0"/>
            </a:endParaRPr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B25E645D-A7EA-4322-A213-1975C9FDD953}"/>
              </a:ext>
            </a:extLst>
          </p:cNvPr>
          <p:cNvSpPr>
            <a:spLocks noGrp="1"/>
          </p:cNvSpPr>
          <p:nvPr>
            <p:ph type="sldNum" sz="quarter" idx="33"/>
          </p:nvPr>
        </p:nvSpPr>
        <p:spPr/>
        <p:txBody>
          <a:bodyPr/>
          <a:lstStyle/>
          <a:p>
            <a:fld id="{490D50AA-A47B-42B3-AEBF-DBC41AAA668C}" type="slidenum">
              <a:rPr lang="de-DE" smtClean="0"/>
              <a:pPr/>
              <a:t>‹Nr.›</a:t>
            </a:fld>
            <a:endParaRPr lang="de-DE" dirty="0">
              <a:latin typeface="Statis Sans Light" panose="020B04030500000200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20898221"/>
      </p:ext>
    </p:extLst>
  </p:cSld>
  <p:clrMapOvr>
    <a:masterClrMapping/>
  </p:clrMapOvr>
  <p:transition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ur Überschrif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platzhalter 9">
            <a:extLst>
              <a:ext uri="{FF2B5EF4-FFF2-40B4-BE49-F238E27FC236}">
                <a16:creationId xmlns:a16="http://schemas.microsoft.com/office/drawing/2014/main" id="{97207297-CF7A-422E-BFA6-FCE4D3F76BD3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709201" y="549056"/>
            <a:ext cx="8972682" cy="246062"/>
          </a:xfrm>
        </p:spPr>
        <p:txBody>
          <a:bodyPr anchor="ctr">
            <a:noAutofit/>
          </a:bodyPr>
          <a:lstStyle>
            <a:lvl1pPr algn="l">
              <a:defRPr sz="1600">
                <a:solidFill>
                  <a:schemeClr val="tx2">
                    <a:lumMod val="60000"/>
                    <a:lumOff val="40000"/>
                  </a:schemeClr>
                </a:solidFill>
                <a:latin typeface="Statis Sans Light" panose="020B0403050000020004" pitchFamily="34" charset="0"/>
              </a:defRPr>
            </a:lvl1pPr>
          </a:lstStyle>
          <a:p>
            <a:pPr lvl="0"/>
            <a:r>
              <a:rPr lang="de-DE" dirty="0"/>
              <a:t>Veranstaltung | Konferenz | Thema</a:t>
            </a:r>
          </a:p>
        </p:txBody>
      </p:sp>
      <p:sp>
        <p:nvSpPr>
          <p:cNvPr id="19" name="Textplatzhalter 18">
            <a:extLst>
              <a:ext uri="{FF2B5EF4-FFF2-40B4-BE49-F238E27FC236}">
                <a16:creationId xmlns:a16="http://schemas.microsoft.com/office/drawing/2014/main" id="{1BC4EF31-5126-4A9B-BA79-CF860577EB7C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710452" y="5888828"/>
            <a:ext cx="11075148" cy="263525"/>
          </a:xfrm>
        </p:spPr>
        <p:txBody>
          <a:bodyPr anchor="b">
            <a:noAutofit/>
          </a:bodyPr>
          <a:lstStyle>
            <a:lvl1pPr>
              <a:spcBef>
                <a:spcPts val="0"/>
              </a:spcBef>
              <a:spcAft>
                <a:spcPts val="0"/>
              </a:spcAft>
              <a:defRPr sz="900">
                <a:latin typeface="Statis Sans Light" panose="020B0403050000020004" pitchFamily="34" charset="0"/>
              </a:defRPr>
            </a:lvl1pPr>
          </a:lstStyle>
          <a:p>
            <a:r>
              <a:rPr lang="de-DE" dirty="0"/>
              <a:t>Quellenhinweise, Fotorechte: ©</a:t>
            </a: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2776722E-AD1A-4650-A3F1-353038E56D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  <a:endParaRPr lang="de-DE" dirty="0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1D0BDA81-E122-4813-98F7-FE28498A3E4D}"/>
              </a:ext>
            </a:extLst>
          </p:cNvPr>
          <p:cNvSpPr>
            <a:spLocks noGrp="1"/>
          </p:cNvSpPr>
          <p:nvPr>
            <p:ph type="dt" sz="half" idx="22"/>
          </p:nvPr>
        </p:nvSpPr>
        <p:spPr/>
        <p:txBody>
          <a:bodyPr/>
          <a:lstStyle/>
          <a:p>
            <a:fld id="{E7A81A03-6A63-4F43-85C7-B7EB934678FE}" type="datetime1">
              <a:rPr lang="de-DE" smtClean="0">
                <a:latin typeface="Statis Sans Light" panose="020B0403050000020004" pitchFamily="34" charset="0"/>
              </a:rPr>
              <a:t>31.08.2026</a:t>
            </a:fld>
            <a:endParaRPr lang="de-DE" dirty="0">
              <a:latin typeface="Statis Sans Light" panose="020B0403050000020004" pitchFamily="34" charset="0"/>
            </a:endParaRPr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34AD1D45-BC4B-4A9F-9D16-BE008AEB6DBB}"/>
              </a:ext>
            </a:extLst>
          </p:cNvPr>
          <p:cNvSpPr>
            <a:spLocks noGrp="1"/>
          </p:cNvSpPr>
          <p:nvPr>
            <p:ph type="ftr" sz="quarter" idx="23"/>
          </p:nvPr>
        </p:nvSpPr>
        <p:spPr/>
        <p:txBody>
          <a:bodyPr/>
          <a:lstStyle/>
          <a:p>
            <a:pPr>
              <a:buClr>
                <a:schemeClr val="accent2"/>
              </a:buClr>
            </a:pPr>
            <a:r>
              <a:rPr lang="en-GB"/>
              <a:t>Statistisches Bundesamt (Destatis)</a:t>
            </a:r>
            <a:endParaRPr lang="en-GB" dirty="0">
              <a:latin typeface="Statis Sans Light" panose="020B0403050000020004" pitchFamily="34" charset="0"/>
            </a:endParaRP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859F498B-6D38-4F8D-86E6-39231EAFADD0}"/>
              </a:ext>
            </a:extLst>
          </p:cNvPr>
          <p:cNvSpPr>
            <a:spLocks noGrp="1"/>
          </p:cNvSpPr>
          <p:nvPr>
            <p:ph type="sldNum" sz="quarter" idx="24"/>
          </p:nvPr>
        </p:nvSpPr>
        <p:spPr/>
        <p:txBody>
          <a:bodyPr/>
          <a:lstStyle/>
          <a:p>
            <a:fld id="{490D50AA-A47B-42B3-AEBF-DBC41AAA668C}" type="slidenum">
              <a:rPr lang="de-DE" smtClean="0"/>
              <a:pPr/>
              <a:t>‹Nr.›</a:t>
            </a:fld>
            <a:endParaRPr lang="de-DE" dirty="0">
              <a:latin typeface="Statis Sans Light" panose="020B04030500000200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7360335"/>
      </p:ext>
    </p:extLst>
  </p:cSld>
  <p:clrMapOvr>
    <a:masterClrMapping/>
  </p:clrMapOvr>
  <p:transition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ere Sei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platzhalter 9">
            <a:extLst>
              <a:ext uri="{FF2B5EF4-FFF2-40B4-BE49-F238E27FC236}">
                <a16:creationId xmlns:a16="http://schemas.microsoft.com/office/drawing/2014/main" id="{97207297-CF7A-422E-BFA6-FCE4D3F76BD3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709201" y="549056"/>
            <a:ext cx="8972682" cy="246062"/>
          </a:xfrm>
        </p:spPr>
        <p:txBody>
          <a:bodyPr anchor="ctr">
            <a:noAutofit/>
          </a:bodyPr>
          <a:lstStyle>
            <a:lvl1pPr algn="l">
              <a:defRPr sz="1600">
                <a:solidFill>
                  <a:schemeClr val="tx2">
                    <a:lumMod val="60000"/>
                    <a:lumOff val="40000"/>
                  </a:schemeClr>
                </a:solidFill>
                <a:latin typeface="Statis Sans Light" panose="020B0403050000020004" pitchFamily="34" charset="0"/>
              </a:defRPr>
            </a:lvl1pPr>
          </a:lstStyle>
          <a:p>
            <a:pPr lvl="0"/>
            <a:r>
              <a:rPr lang="de-DE" dirty="0"/>
              <a:t>Veranstaltung | Konferenz | Thema</a:t>
            </a:r>
          </a:p>
        </p:txBody>
      </p:sp>
      <p:sp>
        <p:nvSpPr>
          <p:cNvPr id="19" name="Textplatzhalter 18">
            <a:extLst>
              <a:ext uri="{FF2B5EF4-FFF2-40B4-BE49-F238E27FC236}">
                <a16:creationId xmlns:a16="http://schemas.microsoft.com/office/drawing/2014/main" id="{1BC4EF31-5126-4A9B-BA79-CF860577EB7C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710452" y="5888828"/>
            <a:ext cx="11075148" cy="263525"/>
          </a:xfrm>
        </p:spPr>
        <p:txBody>
          <a:bodyPr anchor="b">
            <a:noAutofit/>
          </a:bodyPr>
          <a:lstStyle>
            <a:lvl1pPr>
              <a:spcBef>
                <a:spcPts val="0"/>
              </a:spcBef>
              <a:spcAft>
                <a:spcPts val="0"/>
              </a:spcAft>
              <a:defRPr sz="900">
                <a:latin typeface="Statis Sans Light" panose="020B0403050000020004" pitchFamily="34" charset="0"/>
              </a:defRPr>
            </a:lvl1pPr>
          </a:lstStyle>
          <a:p>
            <a:r>
              <a:rPr lang="de-DE" dirty="0"/>
              <a:t>Quellenhinweise, Fotorechte: ©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40B5DDB4-0E90-4BB5-97E2-46B4AB0C98D4}"/>
              </a:ext>
            </a:extLst>
          </p:cNvPr>
          <p:cNvSpPr>
            <a:spLocks noGrp="1"/>
          </p:cNvSpPr>
          <p:nvPr>
            <p:ph type="dt" sz="half" idx="22"/>
          </p:nvPr>
        </p:nvSpPr>
        <p:spPr/>
        <p:txBody>
          <a:bodyPr/>
          <a:lstStyle/>
          <a:p>
            <a:fld id="{BF26D54F-57A7-439F-9181-EAF2EC1F5378}" type="datetime1">
              <a:rPr lang="de-DE" smtClean="0">
                <a:latin typeface="Statis Sans Light" panose="020B0403050000020004" pitchFamily="34" charset="0"/>
              </a:rPr>
              <a:t>31.08.2026</a:t>
            </a:fld>
            <a:endParaRPr lang="de-DE" dirty="0">
              <a:latin typeface="Statis Sans Light" panose="020B0403050000020004" pitchFamily="34" charset="0"/>
            </a:endParaRPr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49FE9D94-02B8-4E5B-8B3C-4FF91B839DA5}"/>
              </a:ext>
            </a:extLst>
          </p:cNvPr>
          <p:cNvSpPr>
            <a:spLocks noGrp="1"/>
          </p:cNvSpPr>
          <p:nvPr>
            <p:ph type="ftr" sz="quarter" idx="23"/>
          </p:nvPr>
        </p:nvSpPr>
        <p:spPr/>
        <p:txBody>
          <a:bodyPr/>
          <a:lstStyle/>
          <a:p>
            <a:pPr>
              <a:buClr>
                <a:schemeClr val="accent2"/>
              </a:buClr>
            </a:pPr>
            <a:r>
              <a:rPr lang="en-GB"/>
              <a:t>Statistisches Bundesamt (Destatis)</a:t>
            </a:r>
            <a:endParaRPr lang="en-GB" dirty="0">
              <a:latin typeface="Statis Sans Light" panose="020B0403050000020004" pitchFamily="34" charset="0"/>
            </a:endParaRP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ADC4E274-E4DD-4DF9-9879-5D80A51C214F}"/>
              </a:ext>
            </a:extLst>
          </p:cNvPr>
          <p:cNvSpPr>
            <a:spLocks noGrp="1"/>
          </p:cNvSpPr>
          <p:nvPr>
            <p:ph type="sldNum" sz="quarter" idx="24"/>
          </p:nvPr>
        </p:nvSpPr>
        <p:spPr/>
        <p:txBody>
          <a:bodyPr/>
          <a:lstStyle/>
          <a:p>
            <a:fld id="{490D50AA-A47B-42B3-AEBF-DBC41AAA668C}" type="slidenum">
              <a:rPr lang="de-DE" smtClean="0"/>
              <a:pPr/>
              <a:t>‹Nr.›</a:t>
            </a:fld>
            <a:endParaRPr lang="de-DE" dirty="0">
              <a:latin typeface="Statis Sans Light" panose="020B04030500000200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9253051"/>
      </p:ext>
    </p:extLst>
  </p:cSld>
  <p:clrMapOvr>
    <a:masterClrMapping/>
  </p:clrMapOvr>
  <p:transition>
    <p:fad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Kontak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ihandform: Form 5">
            <a:extLst>
              <a:ext uri="{FF2B5EF4-FFF2-40B4-BE49-F238E27FC236}">
                <a16:creationId xmlns:a16="http://schemas.microsoft.com/office/drawing/2014/main" id="{37BADC4C-A79F-4080-8740-0CE2F19384BC}"/>
              </a:ext>
            </a:extLst>
          </p:cNvPr>
          <p:cNvSpPr/>
          <p:nvPr userDrawn="1"/>
        </p:nvSpPr>
        <p:spPr>
          <a:xfrm>
            <a:off x="7119145" y="4941296"/>
            <a:ext cx="3864741" cy="1918291"/>
          </a:xfrm>
          <a:custGeom>
            <a:avLst/>
            <a:gdLst>
              <a:gd name="connsiteX0" fmla="*/ 3042479 w 3864741"/>
              <a:gd name="connsiteY0" fmla="*/ 0 h 1918291"/>
              <a:gd name="connsiteX1" fmla="*/ 3805609 w 3864741"/>
              <a:gd name="connsiteY1" fmla="*/ 0 h 1918291"/>
              <a:gd name="connsiteX2" fmla="*/ 3813730 w 3864741"/>
              <a:gd name="connsiteY2" fmla="*/ 888 h 1918291"/>
              <a:gd name="connsiteX3" fmla="*/ 3824262 w 3864741"/>
              <a:gd name="connsiteY3" fmla="*/ 254 h 1918291"/>
              <a:gd name="connsiteX4" fmla="*/ 3826673 w 3864741"/>
              <a:gd name="connsiteY4" fmla="*/ 0 h 1918291"/>
              <a:gd name="connsiteX5" fmla="*/ 3864741 w 3864741"/>
              <a:gd name="connsiteY5" fmla="*/ 38068 h 1918291"/>
              <a:gd name="connsiteX6" fmla="*/ 3864741 w 3864741"/>
              <a:gd name="connsiteY6" fmla="*/ 801198 h 1918291"/>
              <a:gd name="connsiteX7" fmla="*/ 3826673 w 3864741"/>
              <a:gd name="connsiteY7" fmla="*/ 839266 h 1918291"/>
              <a:gd name="connsiteX8" fmla="*/ 3788606 w 3864741"/>
              <a:gd name="connsiteY8" fmla="*/ 801198 h 1918291"/>
              <a:gd name="connsiteX9" fmla="*/ 3788606 w 3864741"/>
              <a:gd name="connsiteY9" fmla="*/ 119660 h 1918291"/>
              <a:gd name="connsiteX10" fmla="*/ 2552801 w 3864741"/>
              <a:gd name="connsiteY10" fmla="*/ 1250778 h 1918291"/>
              <a:gd name="connsiteX11" fmla="*/ 2551024 w 3864741"/>
              <a:gd name="connsiteY11" fmla="*/ 1252428 h 1918291"/>
              <a:gd name="connsiteX12" fmla="*/ 2550390 w 3864741"/>
              <a:gd name="connsiteY12" fmla="*/ 1252935 h 1918291"/>
              <a:gd name="connsiteX13" fmla="*/ 2549121 w 3864741"/>
              <a:gd name="connsiteY13" fmla="*/ 1253950 h 1918291"/>
              <a:gd name="connsiteX14" fmla="*/ 2539731 w 3864741"/>
              <a:gd name="connsiteY14" fmla="*/ 1259788 h 1918291"/>
              <a:gd name="connsiteX15" fmla="*/ 2537701 w 3864741"/>
              <a:gd name="connsiteY15" fmla="*/ 1260676 h 1918291"/>
              <a:gd name="connsiteX16" fmla="*/ 2532117 w 3864741"/>
              <a:gd name="connsiteY16" fmla="*/ 1262199 h 1918291"/>
              <a:gd name="connsiteX17" fmla="*/ 2530214 w 3864741"/>
              <a:gd name="connsiteY17" fmla="*/ 1262452 h 1918291"/>
              <a:gd name="connsiteX18" fmla="*/ 2524884 w 3864741"/>
              <a:gd name="connsiteY18" fmla="*/ 1263214 h 1918291"/>
              <a:gd name="connsiteX19" fmla="*/ 2510038 w 3864741"/>
              <a:gd name="connsiteY19" fmla="*/ 1259914 h 1918291"/>
              <a:gd name="connsiteX20" fmla="*/ 2509657 w 3864741"/>
              <a:gd name="connsiteY20" fmla="*/ 1259788 h 1918291"/>
              <a:gd name="connsiteX21" fmla="*/ 2507627 w 3864741"/>
              <a:gd name="connsiteY21" fmla="*/ 1259026 h 1918291"/>
              <a:gd name="connsiteX22" fmla="*/ 1380569 w 3864741"/>
              <a:gd name="connsiteY22" fmla="*/ 686615 h 1918291"/>
              <a:gd name="connsiteX23" fmla="*/ 109354 w 3864741"/>
              <a:gd name="connsiteY23" fmla="*/ 1918291 h 1918291"/>
              <a:gd name="connsiteX24" fmla="*/ 0 w 3864741"/>
              <a:gd name="connsiteY24" fmla="*/ 1918291 h 1918291"/>
              <a:gd name="connsiteX25" fmla="*/ 1339202 w 3864741"/>
              <a:gd name="connsiteY25" fmla="*/ 620757 h 1918291"/>
              <a:gd name="connsiteX26" fmla="*/ 1373717 w 3864741"/>
              <a:gd name="connsiteY26" fmla="*/ 601597 h 1918291"/>
              <a:gd name="connsiteX27" fmla="*/ 1398461 w 3864741"/>
              <a:gd name="connsiteY27" fmla="*/ 610225 h 1918291"/>
              <a:gd name="connsiteX28" fmla="*/ 2518413 w 3864741"/>
              <a:gd name="connsiteY28" fmla="*/ 1178957 h 1918291"/>
              <a:gd name="connsiteX29" fmla="*/ 3723383 w 3864741"/>
              <a:gd name="connsiteY29" fmla="*/ 76135 h 1918291"/>
              <a:gd name="connsiteX30" fmla="*/ 3042479 w 3864741"/>
              <a:gd name="connsiteY30" fmla="*/ 76135 h 1918291"/>
              <a:gd name="connsiteX31" fmla="*/ 3004411 w 3864741"/>
              <a:gd name="connsiteY31" fmla="*/ 38068 h 1918291"/>
              <a:gd name="connsiteX32" fmla="*/ 3042479 w 3864741"/>
              <a:gd name="connsiteY32" fmla="*/ 0 h 19182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3864741" h="1918291">
                <a:moveTo>
                  <a:pt x="3042479" y="0"/>
                </a:moveTo>
                <a:lnTo>
                  <a:pt x="3805609" y="0"/>
                </a:lnTo>
                <a:cubicBezTo>
                  <a:pt x="3808401" y="0"/>
                  <a:pt x="3811066" y="381"/>
                  <a:pt x="3813730" y="888"/>
                </a:cubicBezTo>
                <a:cubicBezTo>
                  <a:pt x="3817156" y="254"/>
                  <a:pt x="3820709" y="0"/>
                  <a:pt x="3824262" y="254"/>
                </a:cubicBezTo>
                <a:cubicBezTo>
                  <a:pt x="3825151" y="127"/>
                  <a:pt x="3825912" y="0"/>
                  <a:pt x="3826673" y="0"/>
                </a:cubicBezTo>
                <a:cubicBezTo>
                  <a:pt x="3847738" y="0"/>
                  <a:pt x="3864741" y="17004"/>
                  <a:pt x="3864741" y="38068"/>
                </a:cubicBezTo>
                <a:lnTo>
                  <a:pt x="3864741" y="801198"/>
                </a:lnTo>
                <a:cubicBezTo>
                  <a:pt x="3864741" y="822263"/>
                  <a:pt x="3847738" y="839266"/>
                  <a:pt x="3826673" y="839266"/>
                </a:cubicBezTo>
                <a:cubicBezTo>
                  <a:pt x="3805609" y="839266"/>
                  <a:pt x="3788606" y="822263"/>
                  <a:pt x="3788606" y="801198"/>
                </a:cubicBezTo>
                <a:lnTo>
                  <a:pt x="3788606" y="119660"/>
                </a:lnTo>
                <a:lnTo>
                  <a:pt x="2552801" y="1250778"/>
                </a:lnTo>
                <a:cubicBezTo>
                  <a:pt x="2552293" y="1251413"/>
                  <a:pt x="2551659" y="1251793"/>
                  <a:pt x="2551024" y="1252428"/>
                </a:cubicBezTo>
                <a:lnTo>
                  <a:pt x="2550390" y="1252935"/>
                </a:lnTo>
                <a:cubicBezTo>
                  <a:pt x="2550009" y="1253316"/>
                  <a:pt x="2549502" y="1253570"/>
                  <a:pt x="2549121" y="1253950"/>
                </a:cubicBezTo>
                <a:cubicBezTo>
                  <a:pt x="2546329" y="1256361"/>
                  <a:pt x="2543157" y="1258265"/>
                  <a:pt x="2539731" y="1259788"/>
                </a:cubicBezTo>
                <a:cubicBezTo>
                  <a:pt x="2538969" y="1260041"/>
                  <a:pt x="2538335" y="1260422"/>
                  <a:pt x="2537701" y="1260676"/>
                </a:cubicBezTo>
                <a:cubicBezTo>
                  <a:pt x="2535924" y="1261310"/>
                  <a:pt x="2534021" y="1261818"/>
                  <a:pt x="2532117" y="1262199"/>
                </a:cubicBezTo>
                <a:cubicBezTo>
                  <a:pt x="2531483" y="1262325"/>
                  <a:pt x="2530848" y="1262325"/>
                  <a:pt x="2530214" y="1262452"/>
                </a:cubicBezTo>
                <a:cubicBezTo>
                  <a:pt x="2528437" y="1262706"/>
                  <a:pt x="2526661" y="1263214"/>
                  <a:pt x="2524884" y="1263214"/>
                </a:cubicBezTo>
                <a:cubicBezTo>
                  <a:pt x="2519809" y="1263214"/>
                  <a:pt x="2514860" y="1261945"/>
                  <a:pt x="2510038" y="1259914"/>
                </a:cubicBezTo>
                <a:cubicBezTo>
                  <a:pt x="2509911" y="1259914"/>
                  <a:pt x="2509784" y="1259788"/>
                  <a:pt x="2509657" y="1259788"/>
                </a:cubicBezTo>
                <a:cubicBezTo>
                  <a:pt x="2509023" y="1259534"/>
                  <a:pt x="2508262" y="1259407"/>
                  <a:pt x="2507627" y="1259026"/>
                </a:cubicBezTo>
                <a:lnTo>
                  <a:pt x="1380569" y="686615"/>
                </a:lnTo>
                <a:lnTo>
                  <a:pt x="109354" y="1918291"/>
                </a:lnTo>
                <a:lnTo>
                  <a:pt x="0" y="1918291"/>
                </a:lnTo>
                <a:lnTo>
                  <a:pt x="1339202" y="620757"/>
                </a:lnTo>
                <a:cubicBezTo>
                  <a:pt x="1346435" y="608068"/>
                  <a:pt x="1359885" y="601089"/>
                  <a:pt x="1373717" y="601597"/>
                </a:cubicBezTo>
                <a:cubicBezTo>
                  <a:pt x="1382472" y="601470"/>
                  <a:pt x="1391228" y="604388"/>
                  <a:pt x="1398461" y="610225"/>
                </a:cubicBezTo>
                <a:lnTo>
                  <a:pt x="2518413" y="1178957"/>
                </a:lnTo>
                <a:lnTo>
                  <a:pt x="3723383" y="76135"/>
                </a:lnTo>
                <a:lnTo>
                  <a:pt x="3042479" y="76135"/>
                </a:lnTo>
                <a:cubicBezTo>
                  <a:pt x="3021414" y="76135"/>
                  <a:pt x="3004411" y="59132"/>
                  <a:pt x="3004411" y="38068"/>
                </a:cubicBezTo>
                <a:cubicBezTo>
                  <a:pt x="3004411" y="17004"/>
                  <a:pt x="3021414" y="0"/>
                  <a:pt x="3042479" y="0"/>
                </a:cubicBezTo>
                <a:close/>
              </a:path>
            </a:pathLst>
          </a:custGeom>
          <a:solidFill>
            <a:srgbClr val="C3C3C3"/>
          </a:solidFill>
          <a:ln w="12671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pic>
        <p:nvPicPr>
          <p:cNvPr id="16" name="Grafik 15" descr="Ein Bild, das Zeichnung enthält.&#10;&#10;Automatisch generierte Beschreibung">
            <a:extLst>
              <a:ext uri="{FF2B5EF4-FFF2-40B4-BE49-F238E27FC236}">
                <a16:creationId xmlns:a16="http://schemas.microsoft.com/office/drawing/2014/main" id="{F5AC7C61-FD91-43C8-B979-2200F96EBFF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032748" y="290561"/>
            <a:ext cx="1757615" cy="469057"/>
          </a:xfrm>
          <a:prstGeom prst="rect">
            <a:avLst/>
          </a:prstGeom>
        </p:spPr>
      </p:pic>
      <p:sp>
        <p:nvSpPr>
          <p:cNvPr id="5" name="Titel 1">
            <a:extLst>
              <a:ext uri="{FF2B5EF4-FFF2-40B4-BE49-F238E27FC236}">
                <a16:creationId xmlns:a16="http://schemas.microsoft.com/office/drawing/2014/main" id="{005AE674-85F5-42FB-B4AF-6221EAD1D99E}"/>
              </a:ext>
            </a:extLst>
          </p:cNvPr>
          <p:cNvSpPr>
            <a:spLocks noGrp="1"/>
          </p:cNvSpPr>
          <p:nvPr>
            <p:ph type="ctrTitle"/>
          </p:nvPr>
        </p:nvSpPr>
        <p:spPr bwMode="gray">
          <a:xfrm>
            <a:off x="1810389" y="861373"/>
            <a:ext cx="9975211" cy="1617401"/>
          </a:xfrm>
        </p:spPr>
        <p:txBody>
          <a:bodyPr lIns="0" tIns="0" rIns="0" bIns="0" anchor="b" anchorCtr="0">
            <a:noAutofit/>
          </a:bodyPr>
          <a:lstStyle>
            <a:lvl1pPr algn="l">
              <a:lnSpc>
                <a:spcPct val="100000"/>
              </a:lnSpc>
              <a:defRPr sz="5000" b="0" i="0" cap="none" baseline="0">
                <a:solidFill>
                  <a:schemeClr val="accent1"/>
                </a:solidFill>
                <a:latin typeface="+mj-lt"/>
              </a:defRPr>
            </a:lvl1pPr>
          </a:lstStyle>
          <a:p>
            <a:r>
              <a:rPr lang="de-DE"/>
              <a:t>Titelmasterformat durch Klicken bearbeiten</a:t>
            </a:r>
            <a:endParaRPr lang="de-DE" dirty="0"/>
          </a:p>
        </p:txBody>
      </p:sp>
      <p:sp>
        <p:nvSpPr>
          <p:cNvPr id="8" name="Textplatzhalter 19">
            <a:extLst>
              <a:ext uri="{FF2B5EF4-FFF2-40B4-BE49-F238E27FC236}">
                <a16:creationId xmlns:a16="http://schemas.microsoft.com/office/drawing/2014/main" id="{5A6B5378-86D3-496A-B164-7393A8185EB9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1797027" y="2729990"/>
            <a:ext cx="3864741" cy="1160813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Pct val="120000"/>
              <a:buFont typeface="+mj-lt"/>
              <a:buNone/>
              <a:defRPr sz="2300">
                <a:latin typeface="+mn-lt"/>
              </a:defRPr>
            </a:lvl1pPr>
          </a:lstStyle>
          <a:p>
            <a:pPr lvl="0"/>
            <a:r>
              <a:rPr lang="de-DE"/>
              <a:t>Formatvorlagen des Textmasters bearbeiten</a:t>
            </a:r>
          </a:p>
        </p:txBody>
      </p:sp>
      <p:sp>
        <p:nvSpPr>
          <p:cNvPr id="9" name="Textplatzhalter 19">
            <a:extLst>
              <a:ext uri="{FF2B5EF4-FFF2-40B4-BE49-F238E27FC236}">
                <a16:creationId xmlns:a16="http://schemas.microsoft.com/office/drawing/2014/main" id="{C26FD313-9B7C-4EF6-9408-353179C4F9DC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5792419" y="2729991"/>
            <a:ext cx="3864741" cy="2658219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Pct val="120000"/>
              <a:buFont typeface="+mj-lt"/>
              <a:buNone/>
              <a:defRPr sz="2300">
                <a:latin typeface="+mn-lt"/>
              </a:defRPr>
            </a:lvl1pPr>
          </a:lstStyle>
          <a:p>
            <a:pPr lvl="0"/>
            <a:r>
              <a:rPr lang="de-DE"/>
              <a:t>Formatvorlagen des Textmasters bearbeiten</a:t>
            </a:r>
          </a:p>
        </p:txBody>
      </p:sp>
      <p:sp>
        <p:nvSpPr>
          <p:cNvPr id="10" name="Textplatzhalter 19">
            <a:extLst>
              <a:ext uri="{FF2B5EF4-FFF2-40B4-BE49-F238E27FC236}">
                <a16:creationId xmlns:a16="http://schemas.microsoft.com/office/drawing/2014/main" id="{D259C415-7CB8-4480-BE46-B9B5A4AB0CE6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1797027" y="4191512"/>
            <a:ext cx="3864741" cy="1196698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chemeClr val="tx1"/>
              </a:buClr>
              <a:buSzPct val="120000"/>
              <a:buFont typeface="+mj-lt"/>
              <a:buNone/>
              <a:defRPr sz="2300">
                <a:solidFill>
                  <a:schemeClr val="accent1"/>
                </a:solidFill>
                <a:latin typeface="+mn-lt"/>
              </a:defRPr>
            </a:lvl1pPr>
          </a:lstStyle>
          <a:p>
            <a:pPr lvl="0"/>
            <a:r>
              <a:rPr lang="de-DE"/>
              <a:t>Formatvorlagen des Textmasters bearbeiten</a:t>
            </a:r>
          </a:p>
        </p:txBody>
      </p:sp>
    </p:spTree>
    <p:extLst>
      <p:ext uri="{BB962C8B-B14F-4D97-AF65-F5344CB8AC3E}">
        <p14:creationId xmlns:p14="http://schemas.microsoft.com/office/powerpoint/2010/main" val="728787245"/>
      </p:ext>
    </p:extLst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 2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ihandform: Form 5">
            <a:extLst>
              <a:ext uri="{FF2B5EF4-FFF2-40B4-BE49-F238E27FC236}">
                <a16:creationId xmlns:a16="http://schemas.microsoft.com/office/drawing/2014/main" id="{37BADC4C-A79F-4080-8740-0CE2F19384BC}"/>
              </a:ext>
            </a:extLst>
          </p:cNvPr>
          <p:cNvSpPr/>
          <p:nvPr userDrawn="1"/>
        </p:nvSpPr>
        <p:spPr>
          <a:xfrm>
            <a:off x="7119145" y="4941296"/>
            <a:ext cx="3864741" cy="1918291"/>
          </a:xfrm>
          <a:custGeom>
            <a:avLst/>
            <a:gdLst>
              <a:gd name="connsiteX0" fmla="*/ 3042479 w 3864741"/>
              <a:gd name="connsiteY0" fmla="*/ 0 h 1918291"/>
              <a:gd name="connsiteX1" fmla="*/ 3805609 w 3864741"/>
              <a:gd name="connsiteY1" fmla="*/ 0 h 1918291"/>
              <a:gd name="connsiteX2" fmla="*/ 3813730 w 3864741"/>
              <a:gd name="connsiteY2" fmla="*/ 888 h 1918291"/>
              <a:gd name="connsiteX3" fmla="*/ 3824262 w 3864741"/>
              <a:gd name="connsiteY3" fmla="*/ 254 h 1918291"/>
              <a:gd name="connsiteX4" fmla="*/ 3826673 w 3864741"/>
              <a:gd name="connsiteY4" fmla="*/ 0 h 1918291"/>
              <a:gd name="connsiteX5" fmla="*/ 3864741 w 3864741"/>
              <a:gd name="connsiteY5" fmla="*/ 38068 h 1918291"/>
              <a:gd name="connsiteX6" fmla="*/ 3864741 w 3864741"/>
              <a:gd name="connsiteY6" fmla="*/ 801198 h 1918291"/>
              <a:gd name="connsiteX7" fmla="*/ 3826673 w 3864741"/>
              <a:gd name="connsiteY7" fmla="*/ 839266 h 1918291"/>
              <a:gd name="connsiteX8" fmla="*/ 3788606 w 3864741"/>
              <a:gd name="connsiteY8" fmla="*/ 801198 h 1918291"/>
              <a:gd name="connsiteX9" fmla="*/ 3788606 w 3864741"/>
              <a:gd name="connsiteY9" fmla="*/ 119660 h 1918291"/>
              <a:gd name="connsiteX10" fmla="*/ 2552801 w 3864741"/>
              <a:gd name="connsiteY10" fmla="*/ 1250778 h 1918291"/>
              <a:gd name="connsiteX11" fmla="*/ 2551024 w 3864741"/>
              <a:gd name="connsiteY11" fmla="*/ 1252428 h 1918291"/>
              <a:gd name="connsiteX12" fmla="*/ 2550390 w 3864741"/>
              <a:gd name="connsiteY12" fmla="*/ 1252935 h 1918291"/>
              <a:gd name="connsiteX13" fmla="*/ 2549121 w 3864741"/>
              <a:gd name="connsiteY13" fmla="*/ 1253950 h 1918291"/>
              <a:gd name="connsiteX14" fmla="*/ 2539731 w 3864741"/>
              <a:gd name="connsiteY14" fmla="*/ 1259788 h 1918291"/>
              <a:gd name="connsiteX15" fmla="*/ 2537701 w 3864741"/>
              <a:gd name="connsiteY15" fmla="*/ 1260676 h 1918291"/>
              <a:gd name="connsiteX16" fmla="*/ 2532117 w 3864741"/>
              <a:gd name="connsiteY16" fmla="*/ 1262199 h 1918291"/>
              <a:gd name="connsiteX17" fmla="*/ 2530214 w 3864741"/>
              <a:gd name="connsiteY17" fmla="*/ 1262452 h 1918291"/>
              <a:gd name="connsiteX18" fmla="*/ 2524884 w 3864741"/>
              <a:gd name="connsiteY18" fmla="*/ 1263214 h 1918291"/>
              <a:gd name="connsiteX19" fmla="*/ 2510038 w 3864741"/>
              <a:gd name="connsiteY19" fmla="*/ 1259914 h 1918291"/>
              <a:gd name="connsiteX20" fmla="*/ 2509657 w 3864741"/>
              <a:gd name="connsiteY20" fmla="*/ 1259788 h 1918291"/>
              <a:gd name="connsiteX21" fmla="*/ 2507627 w 3864741"/>
              <a:gd name="connsiteY21" fmla="*/ 1259026 h 1918291"/>
              <a:gd name="connsiteX22" fmla="*/ 1380569 w 3864741"/>
              <a:gd name="connsiteY22" fmla="*/ 686615 h 1918291"/>
              <a:gd name="connsiteX23" fmla="*/ 109354 w 3864741"/>
              <a:gd name="connsiteY23" fmla="*/ 1918291 h 1918291"/>
              <a:gd name="connsiteX24" fmla="*/ 0 w 3864741"/>
              <a:gd name="connsiteY24" fmla="*/ 1918291 h 1918291"/>
              <a:gd name="connsiteX25" fmla="*/ 1339202 w 3864741"/>
              <a:gd name="connsiteY25" fmla="*/ 620757 h 1918291"/>
              <a:gd name="connsiteX26" fmla="*/ 1373717 w 3864741"/>
              <a:gd name="connsiteY26" fmla="*/ 601597 h 1918291"/>
              <a:gd name="connsiteX27" fmla="*/ 1398461 w 3864741"/>
              <a:gd name="connsiteY27" fmla="*/ 610225 h 1918291"/>
              <a:gd name="connsiteX28" fmla="*/ 2518413 w 3864741"/>
              <a:gd name="connsiteY28" fmla="*/ 1178957 h 1918291"/>
              <a:gd name="connsiteX29" fmla="*/ 3723383 w 3864741"/>
              <a:gd name="connsiteY29" fmla="*/ 76135 h 1918291"/>
              <a:gd name="connsiteX30" fmla="*/ 3042479 w 3864741"/>
              <a:gd name="connsiteY30" fmla="*/ 76135 h 1918291"/>
              <a:gd name="connsiteX31" fmla="*/ 3004411 w 3864741"/>
              <a:gd name="connsiteY31" fmla="*/ 38068 h 1918291"/>
              <a:gd name="connsiteX32" fmla="*/ 3042479 w 3864741"/>
              <a:gd name="connsiteY32" fmla="*/ 0 h 19182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3864741" h="1918291">
                <a:moveTo>
                  <a:pt x="3042479" y="0"/>
                </a:moveTo>
                <a:lnTo>
                  <a:pt x="3805609" y="0"/>
                </a:lnTo>
                <a:cubicBezTo>
                  <a:pt x="3808401" y="0"/>
                  <a:pt x="3811066" y="381"/>
                  <a:pt x="3813730" y="888"/>
                </a:cubicBezTo>
                <a:cubicBezTo>
                  <a:pt x="3817156" y="254"/>
                  <a:pt x="3820709" y="0"/>
                  <a:pt x="3824262" y="254"/>
                </a:cubicBezTo>
                <a:cubicBezTo>
                  <a:pt x="3825151" y="127"/>
                  <a:pt x="3825912" y="0"/>
                  <a:pt x="3826673" y="0"/>
                </a:cubicBezTo>
                <a:cubicBezTo>
                  <a:pt x="3847738" y="0"/>
                  <a:pt x="3864741" y="17004"/>
                  <a:pt x="3864741" y="38068"/>
                </a:cubicBezTo>
                <a:lnTo>
                  <a:pt x="3864741" y="801198"/>
                </a:lnTo>
                <a:cubicBezTo>
                  <a:pt x="3864741" y="822263"/>
                  <a:pt x="3847738" y="839266"/>
                  <a:pt x="3826673" y="839266"/>
                </a:cubicBezTo>
                <a:cubicBezTo>
                  <a:pt x="3805609" y="839266"/>
                  <a:pt x="3788606" y="822263"/>
                  <a:pt x="3788606" y="801198"/>
                </a:cubicBezTo>
                <a:lnTo>
                  <a:pt x="3788606" y="119660"/>
                </a:lnTo>
                <a:lnTo>
                  <a:pt x="2552801" y="1250778"/>
                </a:lnTo>
                <a:cubicBezTo>
                  <a:pt x="2552293" y="1251413"/>
                  <a:pt x="2551659" y="1251793"/>
                  <a:pt x="2551024" y="1252428"/>
                </a:cubicBezTo>
                <a:lnTo>
                  <a:pt x="2550390" y="1252935"/>
                </a:lnTo>
                <a:cubicBezTo>
                  <a:pt x="2550009" y="1253316"/>
                  <a:pt x="2549502" y="1253570"/>
                  <a:pt x="2549121" y="1253950"/>
                </a:cubicBezTo>
                <a:cubicBezTo>
                  <a:pt x="2546329" y="1256361"/>
                  <a:pt x="2543157" y="1258265"/>
                  <a:pt x="2539731" y="1259788"/>
                </a:cubicBezTo>
                <a:cubicBezTo>
                  <a:pt x="2538969" y="1260041"/>
                  <a:pt x="2538335" y="1260422"/>
                  <a:pt x="2537701" y="1260676"/>
                </a:cubicBezTo>
                <a:cubicBezTo>
                  <a:pt x="2535924" y="1261310"/>
                  <a:pt x="2534021" y="1261818"/>
                  <a:pt x="2532117" y="1262199"/>
                </a:cubicBezTo>
                <a:cubicBezTo>
                  <a:pt x="2531483" y="1262325"/>
                  <a:pt x="2530848" y="1262325"/>
                  <a:pt x="2530214" y="1262452"/>
                </a:cubicBezTo>
                <a:cubicBezTo>
                  <a:pt x="2528437" y="1262706"/>
                  <a:pt x="2526661" y="1263214"/>
                  <a:pt x="2524884" y="1263214"/>
                </a:cubicBezTo>
                <a:cubicBezTo>
                  <a:pt x="2519809" y="1263214"/>
                  <a:pt x="2514860" y="1261945"/>
                  <a:pt x="2510038" y="1259914"/>
                </a:cubicBezTo>
                <a:cubicBezTo>
                  <a:pt x="2509911" y="1259914"/>
                  <a:pt x="2509784" y="1259788"/>
                  <a:pt x="2509657" y="1259788"/>
                </a:cubicBezTo>
                <a:cubicBezTo>
                  <a:pt x="2509023" y="1259534"/>
                  <a:pt x="2508262" y="1259407"/>
                  <a:pt x="2507627" y="1259026"/>
                </a:cubicBezTo>
                <a:lnTo>
                  <a:pt x="1380569" y="686615"/>
                </a:lnTo>
                <a:lnTo>
                  <a:pt x="109354" y="1918291"/>
                </a:lnTo>
                <a:lnTo>
                  <a:pt x="0" y="1918291"/>
                </a:lnTo>
                <a:lnTo>
                  <a:pt x="1339202" y="620757"/>
                </a:lnTo>
                <a:cubicBezTo>
                  <a:pt x="1346435" y="608068"/>
                  <a:pt x="1359885" y="601089"/>
                  <a:pt x="1373717" y="601597"/>
                </a:cubicBezTo>
                <a:cubicBezTo>
                  <a:pt x="1382472" y="601470"/>
                  <a:pt x="1391228" y="604388"/>
                  <a:pt x="1398461" y="610225"/>
                </a:cubicBezTo>
                <a:lnTo>
                  <a:pt x="2518413" y="1178957"/>
                </a:lnTo>
                <a:lnTo>
                  <a:pt x="3723383" y="76135"/>
                </a:lnTo>
                <a:lnTo>
                  <a:pt x="3042479" y="76135"/>
                </a:lnTo>
                <a:cubicBezTo>
                  <a:pt x="3021414" y="76135"/>
                  <a:pt x="3004411" y="59132"/>
                  <a:pt x="3004411" y="38068"/>
                </a:cubicBezTo>
                <a:cubicBezTo>
                  <a:pt x="3004411" y="17004"/>
                  <a:pt x="3021414" y="0"/>
                  <a:pt x="3042479" y="0"/>
                </a:cubicBezTo>
                <a:close/>
              </a:path>
            </a:pathLst>
          </a:custGeom>
          <a:solidFill>
            <a:srgbClr val="C3C3C3"/>
          </a:solidFill>
          <a:ln w="12671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pic>
        <p:nvPicPr>
          <p:cNvPr id="16" name="Grafik 15" descr="Ein Bild, das Zeichnung enthält.&#10;&#10;Automatisch generierte Beschreibung">
            <a:extLst>
              <a:ext uri="{FF2B5EF4-FFF2-40B4-BE49-F238E27FC236}">
                <a16:creationId xmlns:a16="http://schemas.microsoft.com/office/drawing/2014/main" id="{F5AC7C61-FD91-43C8-B979-2200F96EBFF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032748" y="290561"/>
            <a:ext cx="1757615" cy="469057"/>
          </a:xfrm>
          <a:prstGeom prst="rect">
            <a:avLst/>
          </a:prstGeom>
        </p:spPr>
      </p:pic>
      <p:sp>
        <p:nvSpPr>
          <p:cNvPr id="5" name="Titel 1">
            <a:extLst>
              <a:ext uri="{FF2B5EF4-FFF2-40B4-BE49-F238E27FC236}">
                <a16:creationId xmlns:a16="http://schemas.microsoft.com/office/drawing/2014/main" id="{005AE674-85F5-42FB-B4AF-6221EAD1D99E}"/>
              </a:ext>
            </a:extLst>
          </p:cNvPr>
          <p:cNvSpPr>
            <a:spLocks noGrp="1"/>
          </p:cNvSpPr>
          <p:nvPr>
            <p:ph type="ctrTitle"/>
          </p:nvPr>
        </p:nvSpPr>
        <p:spPr bwMode="gray">
          <a:xfrm>
            <a:off x="1810389" y="861373"/>
            <a:ext cx="9975211" cy="1617401"/>
          </a:xfrm>
        </p:spPr>
        <p:txBody>
          <a:bodyPr lIns="0" tIns="0" rIns="0" bIns="0" anchor="b" anchorCtr="0">
            <a:noAutofit/>
          </a:bodyPr>
          <a:lstStyle>
            <a:lvl1pPr algn="l">
              <a:lnSpc>
                <a:spcPct val="100000"/>
              </a:lnSpc>
              <a:defRPr sz="5000" b="0" i="0" cap="none" baseline="0">
                <a:solidFill>
                  <a:schemeClr val="accent1"/>
                </a:solidFill>
                <a:latin typeface="+mj-lt"/>
              </a:defRPr>
            </a:lvl1pPr>
          </a:lstStyle>
          <a:p>
            <a:r>
              <a:rPr lang="de-DE"/>
              <a:t>Titelmasterformat durch Klicken bearbeiten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909741189"/>
      </p:ext>
    </p:extLst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 und Piktogramm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37803406-CB79-4DD3-B20D-1FBA375E15B7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1810389" y="2932092"/>
            <a:ext cx="2607012" cy="2607012"/>
          </a:xfrm>
        </p:spPr>
        <p:txBody>
          <a:bodyPr>
            <a:normAutofit/>
          </a:bodyPr>
          <a:lstStyle>
            <a:lvl1pPr algn="ctr">
              <a:defRPr sz="1600"/>
            </a:lvl1pPr>
          </a:lstStyle>
          <a:p>
            <a:pPr lvl="0"/>
            <a:r>
              <a:rPr lang="de-DE" dirty="0"/>
              <a:t>Piktogramm</a:t>
            </a:r>
          </a:p>
        </p:txBody>
      </p:sp>
      <p:sp>
        <p:nvSpPr>
          <p:cNvPr id="6" name="Freihandform: Form 5">
            <a:extLst>
              <a:ext uri="{FF2B5EF4-FFF2-40B4-BE49-F238E27FC236}">
                <a16:creationId xmlns:a16="http://schemas.microsoft.com/office/drawing/2014/main" id="{37BADC4C-A79F-4080-8740-0CE2F19384BC}"/>
              </a:ext>
            </a:extLst>
          </p:cNvPr>
          <p:cNvSpPr/>
          <p:nvPr userDrawn="1"/>
        </p:nvSpPr>
        <p:spPr>
          <a:xfrm>
            <a:off x="7119145" y="4941296"/>
            <a:ext cx="3864741" cy="1918291"/>
          </a:xfrm>
          <a:custGeom>
            <a:avLst/>
            <a:gdLst>
              <a:gd name="connsiteX0" fmla="*/ 3042479 w 3864741"/>
              <a:gd name="connsiteY0" fmla="*/ 0 h 1918291"/>
              <a:gd name="connsiteX1" fmla="*/ 3805609 w 3864741"/>
              <a:gd name="connsiteY1" fmla="*/ 0 h 1918291"/>
              <a:gd name="connsiteX2" fmla="*/ 3813730 w 3864741"/>
              <a:gd name="connsiteY2" fmla="*/ 888 h 1918291"/>
              <a:gd name="connsiteX3" fmla="*/ 3824262 w 3864741"/>
              <a:gd name="connsiteY3" fmla="*/ 254 h 1918291"/>
              <a:gd name="connsiteX4" fmla="*/ 3826673 w 3864741"/>
              <a:gd name="connsiteY4" fmla="*/ 0 h 1918291"/>
              <a:gd name="connsiteX5" fmla="*/ 3864741 w 3864741"/>
              <a:gd name="connsiteY5" fmla="*/ 38068 h 1918291"/>
              <a:gd name="connsiteX6" fmla="*/ 3864741 w 3864741"/>
              <a:gd name="connsiteY6" fmla="*/ 801198 h 1918291"/>
              <a:gd name="connsiteX7" fmla="*/ 3826673 w 3864741"/>
              <a:gd name="connsiteY7" fmla="*/ 839266 h 1918291"/>
              <a:gd name="connsiteX8" fmla="*/ 3788606 w 3864741"/>
              <a:gd name="connsiteY8" fmla="*/ 801198 h 1918291"/>
              <a:gd name="connsiteX9" fmla="*/ 3788606 w 3864741"/>
              <a:gd name="connsiteY9" fmla="*/ 119660 h 1918291"/>
              <a:gd name="connsiteX10" fmla="*/ 2552801 w 3864741"/>
              <a:gd name="connsiteY10" fmla="*/ 1250778 h 1918291"/>
              <a:gd name="connsiteX11" fmla="*/ 2551024 w 3864741"/>
              <a:gd name="connsiteY11" fmla="*/ 1252428 h 1918291"/>
              <a:gd name="connsiteX12" fmla="*/ 2550390 w 3864741"/>
              <a:gd name="connsiteY12" fmla="*/ 1252935 h 1918291"/>
              <a:gd name="connsiteX13" fmla="*/ 2549121 w 3864741"/>
              <a:gd name="connsiteY13" fmla="*/ 1253950 h 1918291"/>
              <a:gd name="connsiteX14" fmla="*/ 2539731 w 3864741"/>
              <a:gd name="connsiteY14" fmla="*/ 1259788 h 1918291"/>
              <a:gd name="connsiteX15" fmla="*/ 2537701 w 3864741"/>
              <a:gd name="connsiteY15" fmla="*/ 1260676 h 1918291"/>
              <a:gd name="connsiteX16" fmla="*/ 2532117 w 3864741"/>
              <a:gd name="connsiteY16" fmla="*/ 1262199 h 1918291"/>
              <a:gd name="connsiteX17" fmla="*/ 2530214 w 3864741"/>
              <a:gd name="connsiteY17" fmla="*/ 1262452 h 1918291"/>
              <a:gd name="connsiteX18" fmla="*/ 2524884 w 3864741"/>
              <a:gd name="connsiteY18" fmla="*/ 1263214 h 1918291"/>
              <a:gd name="connsiteX19" fmla="*/ 2510038 w 3864741"/>
              <a:gd name="connsiteY19" fmla="*/ 1259914 h 1918291"/>
              <a:gd name="connsiteX20" fmla="*/ 2509657 w 3864741"/>
              <a:gd name="connsiteY20" fmla="*/ 1259788 h 1918291"/>
              <a:gd name="connsiteX21" fmla="*/ 2507627 w 3864741"/>
              <a:gd name="connsiteY21" fmla="*/ 1259026 h 1918291"/>
              <a:gd name="connsiteX22" fmla="*/ 1380569 w 3864741"/>
              <a:gd name="connsiteY22" fmla="*/ 686615 h 1918291"/>
              <a:gd name="connsiteX23" fmla="*/ 109354 w 3864741"/>
              <a:gd name="connsiteY23" fmla="*/ 1918291 h 1918291"/>
              <a:gd name="connsiteX24" fmla="*/ 0 w 3864741"/>
              <a:gd name="connsiteY24" fmla="*/ 1918291 h 1918291"/>
              <a:gd name="connsiteX25" fmla="*/ 1339202 w 3864741"/>
              <a:gd name="connsiteY25" fmla="*/ 620757 h 1918291"/>
              <a:gd name="connsiteX26" fmla="*/ 1373717 w 3864741"/>
              <a:gd name="connsiteY26" fmla="*/ 601597 h 1918291"/>
              <a:gd name="connsiteX27" fmla="*/ 1398461 w 3864741"/>
              <a:gd name="connsiteY27" fmla="*/ 610225 h 1918291"/>
              <a:gd name="connsiteX28" fmla="*/ 2518413 w 3864741"/>
              <a:gd name="connsiteY28" fmla="*/ 1178957 h 1918291"/>
              <a:gd name="connsiteX29" fmla="*/ 3723383 w 3864741"/>
              <a:gd name="connsiteY29" fmla="*/ 76135 h 1918291"/>
              <a:gd name="connsiteX30" fmla="*/ 3042479 w 3864741"/>
              <a:gd name="connsiteY30" fmla="*/ 76135 h 1918291"/>
              <a:gd name="connsiteX31" fmla="*/ 3004411 w 3864741"/>
              <a:gd name="connsiteY31" fmla="*/ 38068 h 1918291"/>
              <a:gd name="connsiteX32" fmla="*/ 3042479 w 3864741"/>
              <a:gd name="connsiteY32" fmla="*/ 0 h 19182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3864741" h="1918291">
                <a:moveTo>
                  <a:pt x="3042479" y="0"/>
                </a:moveTo>
                <a:lnTo>
                  <a:pt x="3805609" y="0"/>
                </a:lnTo>
                <a:cubicBezTo>
                  <a:pt x="3808401" y="0"/>
                  <a:pt x="3811066" y="381"/>
                  <a:pt x="3813730" y="888"/>
                </a:cubicBezTo>
                <a:cubicBezTo>
                  <a:pt x="3817156" y="254"/>
                  <a:pt x="3820709" y="0"/>
                  <a:pt x="3824262" y="254"/>
                </a:cubicBezTo>
                <a:cubicBezTo>
                  <a:pt x="3825151" y="127"/>
                  <a:pt x="3825912" y="0"/>
                  <a:pt x="3826673" y="0"/>
                </a:cubicBezTo>
                <a:cubicBezTo>
                  <a:pt x="3847738" y="0"/>
                  <a:pt x="3864741" y="17004"/>
                  <a:pt x="3864741" y="38068"/>
                </a:cubicBezTo>
                <a:lnTo>
                  <a:pt x="3864741" y="801198"/>
                </a:lnTo>
                <a:cubicBezTo>
                  <a:pt x="3864741" y="822263"/>
                  <a:pt x="3847738" y="839266"/>
                  <a:pt x="3826673" y="839266"/>
                </a:cubicBezTo>
                <a:cubicBezTo>
                  <a:pt x="3805609" y="839266"/>
                  <a:pt x="3788606" y="822263"/>
                  <a:pt x="3788606" y="801198"/>
                </a:cubicBezTo>
                <a:lnTo>
                  <a:pt x="3788606" y="119660"/>
                </a:lnTo>
                <a:lnTo>
                  <a:pt x="2552801" y="1250778"/>
                </a:lnTo>
                <a:cubicBezTo>
                  <a:pt x="2552293" y="1251413"/>
                  <a:pt x="2551659" y="1251793"/>
                  <a:pt x="2551024" y="1252428"/>
                </a:cubicBezTo>
                <a:lnTo>
                  <a:pt x="2550390" y="1252935"/>
                </a:lnTo>
                <a:cubicBezTo>
                  <a:pt x="2550009" y="1253316"/>
                  <a:pt x="2549502" y="1253570"/>
                  <a:pt x="2549121" y="1253950"/>
                </a:cubicBezTo>
                <a:cubicBezTo>
                  <a:pt x="2546329" y="1256361"/>
                  <a:pt x="2543157" y="1258265"/>
                  <a:pt x="2539731" y="1259788"/>
                </a:cubicBezTo>
                <a:cubicBezTo>
                  <a:pt x="2538969" y="1260041"/>
                  <a:pt x="2538335" y="1260422"/>
                  <a:pt x="2537701" y="1260676"/>
                </a:cubicBezTo>
                <a:cubicBezTo>
                  <a:pt x="2535924" y="1261310"/>
                  <a:pt x="2534021" y="1261818"/>
                  <a:pt x="2532117" y="1262199"/>
                </a:cubicBezTo>
                <a:cubicBezTo>
                  <a:pt x="2531483" y="1262325"/>
                  <a:pt x="2530848" y="1262325"/>
                  <a:pt x="2530214" y="1262452"/>
                </a:cubicBezTo>
                <a:cubicBezTo>
                  <a:pt x="2528437" y="1262706"/>
                  <a:pt x="2526661" y="1263214"/>
                  <a:pt x="2524884" y="1263214"/>
                </a:cubicBezTo>
                <a:cubicBezTo>
                  <a:pt x="2519809" y="1263214"/>
                  <a:pt x="2514860" y="1261945"/>
                  <a:pt x="2510038" y="1259914"/>
                </a:cubicBezTo>
                <a:cubicBezTo>
                  <a:pt x="2509911" y="1259914"/>
                  <a:pt x="2509784" y="1259788"/>
                  <a:pt x="2509657" y="1259788"/>
                </a:cubicBezTo>
                <a:cubicBezTo>
                  <a:pt x="2509023" y="1259534"/>
                  <a:pt x="2508262" y="1259407"/>
                  <a:pt x="2507627" y="1259026"/>
                </a:cubicBezTo>
                <a:lnTo>
                  <a:pt x="1380569" y="686615"/>
                </a:lnTo>
                <a:lnTo>
                  <a:pt x="109354" y="1918291"/>
                </a:lnTo>
                <a:lnTo>
                  <a:pt x="0" y="1918291"/>
                </a:lnTo>
                <a:lnTo>
                  <a:pt x="1339202" y="620757"/>
                </a:lnTo>
                <a:cubicBezTo>
                  <a:pt x="1346435" y="608068"/>
                  <a:pt x="1359885" y="601089"/>
                  <a:pt x="1373717" y="601597"/>
                </a:cubicBezTo>
                <a:cubicBezTo>
                  <a:pt x="1382472" y="601470"/>
                  <a:pt x="1391228" y="604388"/>
                  <a:pt x="1398461" y="610225"/>
                </a:cubicBezTo>
                <a:lnTo>
                  <a:pt x="2518413" y="1178957"/>
                </a:lnTo>
                <a:lnTo>
                  <a:pt x="3723383" y="76135"/>
                </a:lnTo>
                <a:lnTo>
                  <a:pt x="3042479" y="76135"/>
                </a:lnTo>
                <a:cubicBezTo>
                  <a:pt x="3021414" y="76135"/>
                  <a:pt x="3004411" y="59132"/>
                  <a:pt x="3004411" y="38068"/>
                </a:cubicBezTo>
                <a:cubicBezTo>
                  <a:pt x="3004411" y="17004"/>
                  <a:pt x="3021414" y="0"/>
                  <a:pt x="3042479" y="0"/>
                </a:cubicBezTo>
                <a:close/>
              </a:path>
            </a:pathLst>
          </a:custGeom>
          <a:solidFill>
            <a:srgbClr val="C3C3C3"/>
          </a:solidFill>
          <a:ln w="12671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pic>
        <p:nvPicPr>
          <p:cNvPr id="16" name="Grafik 15" descr="Ein Bild, das Zeichnung enthält.&#10;&#10;Automatisch generierte Beschreibung">
            <a:extLst>
              <a:ext uri="{FF2B5EF4-FFF2-40B4-BE49-F238E27FC236}">
                <a16:creationId xmlns:a16="http://schemas.microsoft.com/office/drawing/2014/main" id="{F5AC7C61-FD91-43C8-B979-2200F96EBFF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032748" y="290561"/>
            <a:ext cx="1757615" cy="469057"/>
          </a:xfrm>
          <a:prstGeom prst="rect">
            <a:avLst/>
          </a:prstGeom>
        </p:spPr>
      </p:pic>
      <p:sp>
        <p:nvSpPr>
          <p:cNvPr id="8" name="Titel 1">
            <a:extLst>
              <a:ext uri="{FF2B5EF4-FFF2-40B4-BE49-F238E27FC236}">
                <a16:creationId xmlns:a16="http://schemas.microsoft.com/office/drawing/2014/main" id="{7361FC6C-EC00-4E24-8F38-577617AFF077}"/>
              </a:ext>
            </a:extLst>
          </p:cNvPr>
          <p:cNvSpPr>
            <a:spLocks noGrp="1"/>
          </p:cNvSpPr>
          <p:nvPr>
            <p:ph type="ctrTitle"/>
          </p:nvPr>
        </p:nvSpPr>
        <p:spPr bwMode="gray">
          <a:xfrm>
            <a:off x="1810389" y="861373"/>
            <a:ext cx="9975211" cy="1617401"/>
          </a:xfrm>
        </p:spPr>
        <p:txBody>
          <a:bodyPr lIns="0" tIns="0" rIns="0" bIns="0" anchor="b" anchorCtr="0">
            <a:noAutofit/>
          </a:bodyPr>
          <a:lstStyle>
            <a:lvl1pPr algn="l">
              <a:lnSpc>
                <a:spcPct val="100000"/>
              </a:lnSpc>
              <a:defRPr sz="5000" b="0" i="0" cap="none" baseline="0">
                <a:solidFill>
                  <a:schemeClr val="accent1"/>
                </a:solidFill>
                <a:latin typeface="+mj-lt"/>
              </a:defRPr>
            </a:lvl1pPr>
          </a:lstStyle>
          <a:p>
            <a:r>
              <a:rPr lang="de-DE"/>
              <a:t>Titelmasterformat durch Klicken bearbeiten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598415681"/>
      </p:ext>
    </p:extLst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genda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ihandform: Form 5">
            <a:extLst>
              <a:ext uri="{FF2B5EF4-FFF2-40B4-BE49-F238E27FC236}">
                <a16:creationId xmlns:a16="http://schemas.microsoft.com/office/drawing/2014/main" id="{37BADC4C-A79F-4080-8740-0CE2F19384BC}"/>
              </a:ext>
            </a:extLst>
          </p:cNvPr>
          <p:cNvSpPr/>
          <p:nvPr userDrawn="1"/>
        </p:nvSpPr>
        <p:spPr>
          <a:xfrm>
            <a:off x="7119145" y="4941296"/>
            <a:ext cx="3864741" cy="1918291"/>
          </a:xfrm>
          <a:custGeom>
            <a:avLst/>
            <a:gdLst>
              <a:gd name="connsiteX0" fmla="*/ 3042479 w 3864741"/>
              <a:gd name="connsiteY0" fmla="*/ 0 h 1918291"/>
              <a:gd name="connsiteX1" fmla="*/ 3805609 w 3864741"/>
              <a:gd name="connsiteY1" fmla="*/ 0 h 1918291"/>
              <a:gd name="connsiteX2" fmla="*/ 3813730 w 3864741"/>
              <a:gd name="connsiteY2" fmla="*/ 888 h 1918291"/>
              <a:gd name="connsiteX3" fmla="*/ 3824262 w 3864741"/>
              <a:gd name="connsiteY3" fmla="*/ 254 h 1918291"/>
              <a:gd name="connsiteX4" fmla="*/ 3826673 w 3864741"/>
              <a:gd name="connsiteY4" fmla="*/ 0 h 1918291"/>
              <a:gd name="connsiteX5" fmla="*/ 3864741 w 3864741"/>
              <a:gd name="connsiteY5" fmla="*/ 38068 h 1918291"/>
              <a:gd name="connsiteX6" fmla="*/ 3864741 w 3864741"/>
              <a:gd name="connsiteY6" fmla="*/ 801198 h 1918291"/>
              <a:gd name="connsiteX7" fmla="*/ 3826673 w 3864741"/>
              <a:gd name="connsiteY7" fmla="*/ 839266 h 1918291"/>
              <a:gd name="connsiteX8" fmla="*/ 3788606 w 3864741"/>
              <a:gd name="connsiteY8" fmla="*/ 801198 h 1918291"/>
              <a:gd name="connsiteX9" fmla="*/ 3788606 w 3864741"/>
              <a:gd name="connsiteY9" fmla="*/ 119660 h 1918291"/>
              <a:gd name="connsiteX10" fmla="*/ 2552801 w 3864741"/>
              <a:gd name="connsiteY10" fmla="*/ 1250778 h 1918291"/>
              <a:gd name="connsiteX11" fmla="*/ 2551024 w 3864741"/>
              <a:gd name="connsiteY11" fmla="*/ 1252428 h 1918291"/>
              <a:gd name="connsiteX12" fmla="*/ 2550390 w 3864741"/>
              <a:gd name="connsiteY12" fmla="*/ 1252935 h 1918291"/>
              <a:gd name="connsiteX13" fmla="*/ 2549121 w 3864741"/>
              <a:gd name="connsiteY13" fmla="*/ 1253950 h 1918291"/>
              <a:gd name="connsiteX14" fmla="*/ 2539731 w 3864741"/>
              <a:gd name="connsiteY14" fmla="*/ 1259788 h 1918291"/>
              <a:gd name="connsiteX15" fmla="*/ 2537701 w 3864741"/>
              <a:gd name="connsiteY15" fmla="*/ 1260676 h 1918291"/>
              <a:gd name="connsiteX16" fmla="*/ 2532117 w 3864741"/>
              <a:gd name="connsiteY16" fmla="*/ 1262199 h 1918291"/>
              <a:gd name="connsiteX17" fmla="*/ 2530214 w 3864741"/>
              <a:gd name="connsiteY17" fmla="*/ 1262452 h 1918291"/>
              <a:gd name="connsiteX18" fmla="*/ 2524884 w 3864741"/>
              <a:gd name="connsiteY18" fmla="*/ 1263214 h 1918291"/>
              <a:gd name="connsiteX19" fmla="*/ 2510038 w 3864741"/>
              <a:gd name="connsiteY19" fmla="*/ 1259914 h 1918291"/>
              <a:gd name="connsiteX20" fmla="*/ 2509657 w 3864741"/>
              <a:gd name="connsiteY20" fmla="*/ 1259788 h 1918291"/>
              <a:gd name="connsiteX21" fmla="*/ 2507627 w 3864741"/>
              <a:gd name="connsiteY21" fmla="*/ 1259026 h 1918291"/>
              <a:gd name="connsiteX22" fmla="*/ 1380569 w 3864741"/>
              <a:gd name="connsiteY22" fmla="*/ 686615 h 1918291"/>
              <a:gd name="connsiteX23" fmla="*/ 109354 w 3864741"/>
              <a:gd name="connsiteY23" fmla="*/ 1918291 h 1918291"/>
              <a:gd name="connsiteX24" fmla="*/ 0 w 3864741"/>
              <a:gd name="connsiteY24" fmla="*/ 1918291 h 1918291"/>
              <a:gd name="connsiteX25" fmla="*/ 1339202 w 3864741"/>
              <a:gd name="connsiteY25" fmla="*/ 620757 h 1918291"/>
              <a:gd name="connsiteX26" fmla="*/ 1373717 w 3864741"/>
              <a:gd name="connsiteY26" fmla="*/ 601597 h 1918291"/>
              <a:gd name="connsiteX27" fmla="*/ 1398461 w 3864741"/>
              <a:gd name="connsiteY27" fmla="*/ 610225 h 1918291"/>
              <a:gd name="connsiteX28" fmla="*/ 2518413 w 3864741"/>
              <a:gd name="connsiteY28" fmla="*/ 1178957 h 1918291"/>
              <a:gd name="connsiteX29" fmla="*/ 3723383 w 3864741"/>
              <a:gd name="connsiteY29" fmla="*/ 76135 h 1918291"/>
              <a:gd name="connsiteX30" fmla="*/ 3042479 w 3864741"/>
              <a:gd name="connsiteY30" fmla="*/ 76135 h 1918291"/>
              <a:gd name="connsiteX31" fmla="*/ 3004411 w 3864741"/>
              <a:gd name="connsiteY31" fmla="*/ 38068 h 1918291"/>
              <a:gd name="connsiteX32" fmla="*/ 3042479 w 3864741"/>
              <a:gd name="connsiteY32" fmla="*/ 0 h 19182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3864741" h="1918291">
                <a:moveTo>
                  <a:pt x="3042479" y="0"/>
                </a:moveTo>
                <a:lnTo>
                  <a:pt x="3805609" y="0"/>
                </a:lnTo>
                <a:cubicBezTo>
                  <a:pt x="3808401" y="0"/>
                  <a:pt x="3811066" y="381"/>
                  <a:pt x="3813730" y="888"/>
                </a:cubicBezTo>
                <a:cubicBezTo>
                  <a:pt x="3817156" y="254"/>
                  <a:pt x="3820709" y="0"/>
                  <a:pt x="3824262" y="254"/>
                </a:cubicBezTo>
                <a:cubicBezTo>
                  <a:pt x="3825151" y="127"/>
                  <a:pt x="3825912" y="0"/>
                  <a:pt x="3826673" y="0"/>
                </a:cubicBezTo>
                <a:cubicBezTo>
                  <a:pt x="3847738" y="0"/>
                  <a:pt x="3864741" y="17004"/>
                  <a:pt x="3864741" y="38068"/>
                </a:cubicBezTo>
                <a:lnTo>
                  <a:pt x="3864741" y="801198"/>
                </a:lnTo>
                <a:cubicBezTo>
                  <a:pt x="3864741" y="822263"/>
                  <a:pt x="3847738" y="839266"/>
                  <a:pt x="3826673" y="839266"/>
                </a:cubicBezTo>
                <a:cubicBezTo>
                  <a:pt x="3805609" y="839266"/>
                  <a:pt x="3788606" y="822263"/>
                  <a:pt x="3788606" y="801198"/>
                </a:cubicBezTo>
                <a:lnTo>
                  <a:pt x="3788606" y="119660"/>
                </a:lnTo>
                <a:lnTo>
                  <a:pt x="2552801" y="1250778"/>
                </a:lnTo>
                <a:cubicBezTo>
                  <a:pt x="2552293" y="1251413"/>
                  <a:pt x="2551659" y="1251793"/>
                  <a:pt x="2551024" y="1252428"/>
                </a:cubicBezTo>
                <a:lnTo>
                  <a:pt x="2550390" y="1252935"/>
                </a:lnTo>
                <a:cubicBezTo>
                  <a:pt x="2550009" y="1253316"/>
                  <a:pt x="2549502" y="1253570"/>
                  <a:pt x="2549121" y="1253950"/>
                </a:cubicBezTo>
                <a:cubicBezTo>
                  <a:pt x="2546329" y="1256361"/>
                  <a:pt x="2543157" y="1258265"/>
                  <a:pt x="2539731" y="1259788"/>
                </a:cubicBezTo>
                <a:cubicBezTo>
                  <a:pt x="2538969" y="1260041"/>
                  <a:pt x="2538335" y="1260422"/>
                  <a:pt x="2537701" y="1260676"/>
                </a:cubicBezTo>
                <a:cubicBezTo>
                  <a:pt x="2535924" y="1261310"/>
                  <a:pt x="2534021" y="1261818"/>
                  <a:pt x="2532117" y="1262199"/>
                </a:cubicBezTo>
                <a:cubicBezTo>
                  <a:pt x="2531483" y="1262325"/>
                  <a:pt x="2530848" y="1262325"/>
                  <a:pt x="2530214" y="1262452"/>
                </a:cubicBezTo>
                <a:cubicBezTo>
                  <a:pt x="2528437" y="1262706"/>
                  <a:pt x="2526661" y="1263214"/>
                  <a:pt x="2524884" y="1263214"/>
                </a:cubicBezTo>
                <a:cubicBezTo>
                  <a:pt x="2519809" y="1263214"/>
                  <a:pt x="2514860" y="1261945"/>
                  <a:pt x="2510038" y="1259914"/>
                </a:cubicBezTo>
                <a:cubicBezTo>
                  <a:pt x="2509911" y="1259914"/>
                  <a:pt x="2509784" y="1259788"/>
                  <a:pt x="2509657" y="1259788"/>
                </a:cubicBezTo>
                <a:cubicBezTo>
                  <a:pt x="2509023" y="1259534"/>
                  <a:pt x="2508262" y="1259407"/>
                  <a:pt x="2507627" y="1259026"/>
                </a:cubicBezTo>
                <a:lnTo>
                  <a:pt x="1380569" y="686615"/>
                </a:lnTo>
                <a:lnTo>
                  <a:pt x="109354" y="1918291"/>
                </a:lnTo>
                <a:lnTo>
                  <a:pt x="0" y="1918291"/>
                </a:lnTo>
                <a:lnTo>
                  <a:pt x="1339202" y="620757"/>
                </a:lnTo>
                <a:cubicBezTo>
                  <a:pt x="1346435" y="608068"/>
                  <a:pt x="1359885" y="601089"/>
                  <a:pt x="1373717" y="601597"/>
                </a:cubicBezTo>
                <a:cubicBezTo>
                  <a:pt x="1382472" y="601470"/>
                  <a:pt x="1391228" y="604388"/>
                  <a:pt x="1398461" y="610225"/>
                </a:cubicBezTo>
                <a:lnTo>
                  <a:pt x="2518413" y="1178957"/>
                </a:lnTo>
                <a:lnTo>
                  <a:pt x="3723383" y="76135"/>
                </a:lnTo>
                <a:lnTo>
                  <a:pt x="3042479" y="76135"/>
                </a:lnTo>
                <a:cubicBezTo>
                  <a:pt x="3021414" y="76135"/>
                  <a:pt x="3004411" y="59132"/>
                  <a:pt x="3004411" y="38068"/>
                </a:cubicBezTo>
                <a:cubicBezTo>
                  <a:pt x="3004411" y="17004"/>
                  <a:pt x="3021414" y="0"/>
                  <a:pt x="3042479" y="0"/>
                </a:cubicBezTo>
                <a:close/>
              </a:path>
            </a:pathLst>
          </a:custGeom>
          <a:solidFill>
            <a:srgbClr val="C3C3C3"/>
          </a:solidFill>
          <a:ln w="12671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2" name="Titel 1"/>
          <p:cNvSpPr>
            <a:spLocks noGrp="1"/>
          </p:cNvSpPr>
          <p:nvPr>
            <p:ph type="ctrTitle"/>
          </p:nvPr>
        </p:nvSpPr>
        <p:spPr bwMode="gray">
          <a:xfrm>
            <a:off x="1425601" y="1050180"/>
            <a:ext cx="10364761" cy="822413"/>
          </a:xfrm>
        </p:spPr>
        <p:txBody>
          <a:bodyPr lIns="0" tIns="0" rIns="0" bIns="0" anchor="b" anchorCtr="0">
            <a:noAutofit/>
          </a:bodyPr>
          <a:lstStyle>
            <a:lvl1pPr algn="l">
              <a:defRPr sz="5000" b="0" i="0" cap="none" baseline="0">
                <a:solidFill>
                  <a:schemeClr val="accent1"/>
                </a:solidFill>
                <a:latin typeface="+mj-lt"/>
              </a:defRPr>
            </a:lvl1pPr>
          </a:lstStyle>
          <a:p>
            <a:r>
              <a:rPr lang="de-DE"/>
              <a:t>Titelmasterformat durch Klicken bearbeiten</a:t>
            </a:r>
            <a:endParaRPr lang="de-DE" dirty="0"/>
          </a:p>
        </p:txBody>
      </p:sp>
      <p:sp>
        <p:nvSpPr>
          <p:cNvPr id="18" name="Textplatzhalter 9">
            <a:extLst>
              <a:ext uri="{FF2B5EF4-FFF2-40B4-BE49-F238E27FC236}">
                <a16:creationId xmlns:a16="http://schemas.microsoft.com/office/drawing/2014/main" id="{BE3E3986-A2A0-43FE-859B-2577C12FB4C7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709201" y="549056"/>
            <a:ext cx="8972682" cy="246062"/>
          </a:xfrm>
        </p:spPr>
        <p:txBody>
          <a:bodyPr anchor="ctr">
            <a:noAutofit/>
          </a:bodyPr>
          <a:lstStyle>
            <a:lvl1pPr algn="l">
              <a:defRPr sz="1600">
                <a:solidFill>
                  <a:schemeClr val="tx2">
                    <a:lumMod val="60000"/>
                    <a:lumOff val="40000"/>
                  </a:schemeClr>
                </a:solidFill>
                <a:latin typeface="Statis Sans Light" panose="020B0403050000020004" pitchFamily="34" charset="0"/>
              </a:defRPr>
            </a:lvl1pPr>
          </a:lstStyle>
          <a:p>
            <a:pPr lvl="0"/>
            <a:r>
              <a:rPr lang="de-DE" dirty="0"/>
              <a:t>Veranstaltung | Konferenz | Thema</a:t>
            </a:r>
          </a:p>
        </p:txBody>
      </p:sp>
      <p:pic>
        <p:nvPicPr>
          <p:cNvPr id="19" name="Grafik 18" descr="Ein Bild, das Zeichnung enthält.&#10;&#10;Automatisch generierte Beschreibung">
            <a:extLst>
              <a:ext uri="{FF2B5EF4-FFF2-40B4-BE49-F238E27FC236}">
                <a16:creationId xmlns:a16="http://schemas.microsoft.com/office/drawing/2014/main" id="{7CFCF018-E038-4AB9-9937-D6416063769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032748" y="290561"/>
            <a:ext cx="1757615" cy="469057"/>
          </a:xfrm>
          <a:prstGeom prst="rect">
            <a:avLst/>
          </a:prstGeom>
        </p:spPr>
      </p:pic>
      <p:sp>
        <p:nvSpPr>
          <p:cNvPr id="20" name="Textplatzhalter 19">
            <a:extLst>
              <a:ext uri="{FF2B5EF4-FFF2-40B4-BE49-F238E27FC236}">
                <a16:creationId xmlns:a16="http://schemas.microsoft.com/office/drawing/2014/main" id="{D0444FF5-E3F2-4F30-8A45-2A6424F92F37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1425601" y="2349500"/>
            <a:ext cx="10364762" cy="3050983"/>
          </a:xfrm>
        </p:spPr>
        <p:txBody>
          <a:bodyPr>
            <a:normAutofit/>
          </a:bodyPr>
          <a:lstStyle>
            <a:lvl1pPr marL="638175" indent="-638175">
              <a:lnSpc>
                <a:spcPct val="120000"/>
              </a:lnSpc>
              <a:spcBef>
                <a:spcPts val="0"/>
              </a:spcBef>
              <a:buClr>
                <a:schemeClr val="tx1"/>
              </a:buClr>
              <a:buSzPct val="120000"/>
              <a:buFont typeface="+mj-lt"/>
              <a:buAutoNum type="arabicParenBoth"/>
              <a:defRPr sz="2800">
                <a:latin typeface="+mn-lt"/>
              </a:defRPr>
            </a:lvl1pPr>
          </a:lstStyle>
          <a:p>
            <a:pPr lvl="0"/>
            <a:r>
              <a:rPr lang="de-DE"/>
              <a:t>Formatvorlagen des Textmasters bearbeiten</a:t>
            </a:r>
          </a:p>
        </p:txBody>
      </p:sp>
    </p:spTree>
    <p:extLst>
      <p:ext uri="{BB962C8B-B14F-4D97-AF65-F5344CB8AC3E}">
        <p14:creationId xmlns:p14="http://schemas.microsoft.com/office/powerpoint/2010/main" val="131484118"/>
      </p:ext>
    </p:extLst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genda aktuell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ihandform: Form 5">
            <a:extLst>
              <a:ext uri="{FF2B5EF4-FFF2-40B4-BE49-F238E27FC236}">
                <a16:creationId xmlns:a16="http://schemas.microsoft.com/office/drawing/2014/main" id="{37BADC4C-A79F-4080-8740-0CE2F19384BC}"/>
              </a:ext>
            </a:extLst>
          </p:cNvPr>
          <p:cNvSpPr/>
          <p:nvPr userDrawn="1"/>
        </p:nvSpPr>
        <p:spPr>
          <a:xfrm>
            <a:off x="7119145" y="4941296"/>
            <a:ext cx="3864741" cy="1918291"/>
          </a:xfrm>
          <a:custGeom>
            <a:avLst/>
            <a:gdLst>
              <a:gd name="connsiteX0" fmla="*/ 3042479 w 3864741"/>
              <a:gd name="connsiteY0" fmla="*/ 0 h 1918291"/>
              <a:gd name="connsiteX1" fmla="*/ 3805609 w 3864741"/>
              <a:gd name="connsiteY1" fmla="*/ 0 h 1918291"/>
              <a:gd name="connsiteX2" fmla="*/ 3813730 w 3864741"/>
              <a:gd name="connsiteY2" fmla="*/ 888 h 1918291"/>
              <a:gd name="connsiteX3" fmla="*/ 3824262 w 3864741"/>
              <a:gd name="connsiteY3" fmla="*/ 254 h 1918291"/>
              <a:gd name="connsiteX4" fmla="*/ 3826673 w 3864741"/>
              <a:gd name="connsiteY4" fmla="*/ 0 h 1918291"/>
              <a:gd name="connsiteX5" fmla="*/ 3864741 w 3864741"/>
              <a:gd name="connsiteY5" fmla="*/ 38068 h 1918291"/>
              <a:gd name="connsiteX6" fmla="*/ 3864741 w 3864741"/>
              <a:gd name="connsiteY6" fmla="*/ 801198 h 1918291"/>
              <a:gd name="connsiteX7" fmla="*/ 3826673 w 3864741"/>
              <a:gd name="connsiteY7" fmla="*/ 839266 h 1918291"/>
              <a:gd name="connsiteX8" fmla="*/ 3788606 w 3864741"/>
              <a:gd name="connsiteY8" fmla="*/ 801198 h 1918291"/>
              <a:gd name="connsiteX9" fmla="*/ 3788606 w 3864741"/>
              <a:gd name="connsiteY9" fmla="*/ 119660 h 1918291"/>
              <a:gd name="connsiteX10" fmla="*/ 2552801 w 3864741"/>
              <a:gd name="connsiteY10" fmla="*/ 1250778 h 1918291"/>
              <a:gd name="connsiteX11" fmla="*/ 2551024 w 3864741"/>
              <a:gd name="connsiteY11" fmla="*/ 1252428 h 1918291"/>
              <a:gd name="connsiteX12" fmla="*/ 2550390 w 3864741"/>
              <a:gd name="connsiteY12" fmla="*/ 1252935 h 1918291"/>
              <a:gd name="connsiteX13" fmla="*/ 2549121 w 3864741"/>
              <a:gd name="connsiteY13" fmla="*/ 1253950 h 1918291"/>
              <a:gd name="connsiteX14" fmla="*/ 2539731 w 3864741"/>
              <a:gd name="connsiteY14" fmla="*/ 1259788 h 1918291"/>
              <a:gd name="connsiteX15" fmla="*/ 2537701 w 3864741"/>
              <a:gd name="connsiteY15" fmla="*/ 1260676 h 1918291"/>
              <a:gd name="connsiteX16" fmla="*/ 2532117 w 3864741"/>
              <a:gd name="connsiteY16" fmla="*/ 1262199 h 1918291"/>
              <a:gd name="connsiteX17" fmla="*/ 2530214 w 3864741"/>
              <a:gd name="connsiteY17" fmla="*/ 1262452 h 1918291"/>
              <a:gd name="connsiteX18" fmla="*/ 2524884 w 3864741"/>
              <a:gd name="connsiteY18" fmla="*/ 1263214 h 1918291"/>
              <a:gd name="connsiteX19" fmla="*/ 2510038 w 3864741"/>
              <a:gd name="connsiteY19" fmla="*/ 1259914 h 1918291"/>
              <a:gd name="connsiteX20" fmla="*/ 2509657 w 3864741"/>
              <a:gd name="connsiteY20" fmla="*/ 1259788 h 1918291"/>
              <a:gd name="connsiteX21" fmla="*/ 2507627 w 3864741"/>
              <a:gd name="connsiteY21" fmla="*/ 1259026 h 1918291"/>
              <a:gd name="connsiteX22" fmla="*/ 1380569 w 3864741"/>
              <a:gd name="connsiteY22" fmla="*/ 686615 h 1918291"/>
              <a:gd name="connsiteX23" fmla="*/ 109354 w 3864741"/>
              <a:gd name="connsiteY23" fmla="*/ 1918291 h 1918291"/>
              <a:gd name="connsiteX24" fmla="*/ 0 w 3864741"/>
              <a:gd name="connsiteY24" fmla="*/ 1918291 h 1918291"/>
              <a:gd name="connsiteX25" fmla="*/ 1339202 w 3864741"/>
              <a:gd name="connsiteY25" fmla="*/ 620757 h 1918291"/>
              <a:gd name="connsiteX26" fmla="*/ 1373717 w 3864741"/>
              <a:gd name="connsiteY26" fmla="*/ 601597 h 1918291"/>
              <a:gd name="connsiteX27" fmla="*/ 1398461 w 3864741"/>
              <a:gd name="connsiteY27" fmla="*/ 610225 h 1918291"/>
              <a:gd name="connsiteX28" fmla="*/ 2518413 w 3864741"/>
              <a:gd name="connsiteY28" fmla="*/ 1178957 h 1918291"/>
              <a:gd name="connsiteX29" fmla="*/ 3723383 w 3864741"/>
              <a:gd name="connsiteY29" fmla="*/ 76135 h 1918291"/>
              <a:gd name="connsiteX30" fmla="*/ 3042479 w 3864741"/>
              <a:gd name="connsiteY30" fmla="*/ 76135 h 1918291"/>
              <a:gd name="connsiteX31" fmla="*/ 3004411 w 3864741"/>
              <a:gd name="connsiteY31" fmla="*/ 38068 h 1918291"/>
              <a:gd name="connsiteX32" fmla="*/ 3042479 w 3864741"/>
              <a:gd name="connsiteY32" fmla="*/ 0 h 19182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3864741" h="1918291">
                <a:moveTo>
                  <a:pt x="3042479" y="0"/>
                </a:moveTo>
                <a:lnTo>
                  <a:pt x="3805609" y="0"/>
                </a:lnTo>
                <a:cubicBezTo>
                  <a:pt x="3808401" y="0"/>
                  <a:pt x="3811066" y="381"/>
                  <a:pt x="3813730" y="888"/>
                </a:cubicBezTo>
                <a:cubicBezTo>
                  <a:pt x="3817156" y="254"/>
                  <a:pt x="3820709" y="0"/>
                  <a:pt x="3824262" y="254"/>
                </a:cubicBezTo>
                <a:cubicBezTo>
                  <a:pt x="3825151" y="127"/>
                  <a:pt x="3825912" y="0"/>
                  <a:pt x="3826673" y="0"/>
                </a:cubicBezTo>
                <a:cubicBezTo>
                  <a:pt x="3847738" y="0"/>
                  <a:pt x="3864741" y="17004"/>
                  <a:pt x="3864741" y="38068"/>
                </a:cubicBezTo>
                <a:lnTo>
                  <a:pt x="3864741" y="801198"/>
                </a:lnTo>
                <a:cubicBezTo>
                  <a:pt x="3864741" y="822263"/>
                  <a:pt x="3847738" y="839266"/>
                  <a:pt x="3826673" y="839266"/>
                </a:cubicBezTo>
                <a:cubicBezTo>
                  <a:pt x="3805609" y="839266"/>
                  <a:pt x="3788606" y="822263"/>
                  <a:pt x="3788606" y="801198"/>
                </a:cubicBezTo>
                <a:lnTo>
                  <a:pt x="3788606" y="119660"/>
                </a:lnTo>
                <a:lnTo>
                  <a:pt x="2552801" y="1250778"/>
                </a:lnTo>
                <a:cubicBezTo>
                  <a:pt x="2552293" y="1251413"/>
                  <a:pt x="2551659" y="1251793"/>
                  <a:pt x="2551024" y="1252428"/>
                </a:cubicBezTo>
                <a:lnTo>
                  <a:pt x="2550390" y="1252935"/>
                </a:lnTo>
                <a:cubicBezTo>
                  <a:pt x="2550009" y="1253316"/>
                  <a:pt x="2549502" y="1253570"/>
                  <a:pt x="2549121" y="1253950"/>
                </a:cubicBezTo>
                <a:cubicBezTo>
                  <a:pt x="2546329" y="1256361"/>
                  <a:pt x="2543157" y="1258265"/>
                  <a:pt x="2539731" y="1259788"/>
                </a:cubicBezTo>
                <a:cubicBezTo>
                  <a:pt x="2538969" y="1260041"/>
                  <a:pt x="2538335" y="1260422"/>
                  <a:pt x="2537701" y="1260676"/>
                </a:cubicBezTo>
                <a:cubicBezTo>
                  <a:pt x="2535924" y="1261310"/>
                  <a:pt x="2534021" y="1261818"/>
                  <a:pt x="2532117" y="1262199"/>
                </a:cubicBezTo>
                <a:cubicBezTo>
                  <a:pt x="2531483" y="1262325"/>
                  <a:pt x="2530848" y="1262325"/>
                  <a:pt x="2530214" y="1262452"/>
                </a:cubicBezTo>
                <a:cubicBezTo>
                  <a:pt x="2528437" y="1262706"/>
                  <a:pt x="2526661" y="1263214"/>
                  <a:pt x="2524884" y="1263214"/>
                </a:cubicBezTo>
                <a:cubicBezTo>
                  <a:pt x="2519809" y="1263214"/>
                  <a:pt x="2514860" y="1261945"/>
                  <a:pt x="2510038" y="1259914"/>
                </a:cubicBezTo>
                <a:cubicBezTo>
                  <a:pt x="2509911" y="1259914"/>
                  <a:pt x="2509784" y="1259788"/>
                  <a:pt x="2509657" y="1259788"/>
                </a:cubicBezTo>
                <a:cubicBezTo>
                  <a:pt x="2509023" y="1259534"/>
                  <a:pt x="2508262" y="1259407"/>
                  <a:pt x="2507627" y="1259026"/>
                </a:cubicBezTo>
                <a:lnTo>
                  <a:pt x="1380569" y="686615"/>
                </a:lnTo>
                <a:lnTo>
                  <a:pt x="109354" y="1918291"/>
                </a:lnTo>
                <a:lnTo>
                  <a:pt x="0" y="1918291"/>
                </a:lnTo>
                <a:lnTo>
                  <a:pt x="1339202" y="620757"/>
                </a:lnTo>
                <a:cubicBezTo>
                  <a:pt x="1346435" y="608068"/>
                  <a:pt x="1359885" y="601089"/>
                  <a:pt x="1373717" y="601597"/>
                </a:cubicBezTo>
                <a:cubicBezTo>
                  <a:pt x="1382472" y="601470"/>
                  <a:pt x="1391228" y="604388"/>
                  <a:pt x="1398461" y="610225"/>
                </a:cubicBezTo>
                <a:lnTo>
                  <a:pt x="2518413" y="1178957"/>
                </a:lnTo>
                <a:lnTo>
                  <a:pt x="3723383" y="76135"/>
                </a:lnTo>
                <a:lnTo>
                  <a:pt x="3042479" y="76135"/>
                </a:lnTo>
                <a:cubicBezTo>
                  <a:pt x="3021414" y="76135"/>
                  <a:pt x="3004411" y="59132"/>
                  <a:pt x="3004411" y="38068"/>
                </a:cubicBezTo>
                <a:cubicBezTo>
                  <a:pt x="3004411" y="17004"/>
                  <a:pt x="3021414" y="0"/>
                  <a:pt x="3042479" y="0"/>
                </a:cubicBezTo>
                <a:close/>
              </a:path>
            </a:pathLst>
          </a:custGeom>
          <a:solidFill>
            <a:srgbClr val="C3C3C3"/>
          </a:solidFill>
          <a:ln w="12671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2" name="Titel 1"/>
          <p:cNvSpPr>
            <a:spLocks noGrp="1"/>
          </p:cNvSpPr>
          <p:nvPr>
            <p:ph type="ctrTitle"/>
          </p:nvPr>
        </p:nvSpPr>
        <p:spPr bwMode="gray">
          <a:xfrm>
            <a:off x="1425601" y="1050180"/>
            <a:ext cx="10359999" cy="822413"/>
          </a:xfrm>
        </p:spPr>
        <p:txBody>
          <a:bodyPr lIns="0" tIns="0" rIns="0" bIns="0" anchor="b" anchorCtr="0">
            <a:noAutofit/>
          </a:bodyPr>
          <a:lstStyle>
            <a:lvl1pPr algn="l">
              <a:defRPr sz="5000" b="0" i="0" cap="none" baseline="0">
                <a:solidFill>
                  <a:schemeClr val="accent1"/>
                </a:solidFill>
                <a:latin typeface="+mj-lt"/>
              </a:defRPr>
            </a:lvl1pPr>
          </a:lstStyle>
          <a:p>
            <a:r>
              <a:rPr lang="de-DE"/>
              <a:t>Titelmasterformat durch Klicken bearbeiten</a:t>
            </a:r>
            <a:endParaRPr lang="de-DE" dirty="0"/>
          </a:p>
        </p:txBody>
      </p:sp>
      <p:sp>
        <p:nvSpPr>
          <p:cNvPr id="18" name="Textplatzhalter 9">
            <a:extLst>
              <a:ext uri="{FF2B5EF4-FFF2-40B4-BE49-F238E27FC236}">
                <a16:creationId xmlns:a16="http://schemas.microsoft.com/office/drawing/2014/main" id="{BE3E3986-A2A0-43FE-859B-2577C12FB4C7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709201" y="549056"/>
            <a:ext cx="8972682" cy="246062"/>
          </a:xfrm>
        </p:spPr>
        <p:txBody>
          <a:bodyPr anchor="ctr">
            <a:noAutofit/>
          </a:bodyPr>
          <a:lstStyle>
            <a:lvl1pPr algn="l">
              <a:defRPr sz="1600">
                <a:solidFill>
                  <a:schemeClr val="tx2">
                    <a:lumMod val="60000"/>
                    <a:lumOff val="40000"/>
                  </a:schemeClr>
                </a:solidFill>
                <a:latin typeface="Statis Sans Light" panose="020B0403050000020004" pitchFamily="34" charset="0"/>
              </a:defRPr>
            </a:lvl1pPr>
          </a:lstStyle>
          <a:p>
            <a:pPr lvl="0"/>
            <a:r>
              <a:rPr lang="de-DE" dirty="0"/>
              <a:t>Veranstaltung | Konferenz | Thema</a:t>
            </a:r>
          </a:p>
        </p:txBody>
      </p:sp>
      <p:pic>
        <p:nvPicPr>
          <p:cNvPr id="19" name="Grafik 18" descr="Ein Bild, das Zeichnung enthält.&#10;&#10;Automatisch generierte Beschreibung">
            <a:extLst>
              <a:ext uri="{FF2B5EF4-FFF2-40B4-BE49-F238E27FC236}">
                <a16:creationId xmlns:a16="http://schemas.microsoft.com/office/drawing/2014/main" id="{7CFCF018-E038-4AB9-9937-D6416063769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032748" y="290561"/>
            <a:ext cx="1757615" cy="469057"/>
          </a:xfrm>
          <a:prstGeom prst="rect">
            <a:avLst/>
          </a:prstGeom>
        </p:spPr>
      </p:pic>
      <p:sp>
        <p:nvSpPr>
          <p:cNvPr id="20" name="Textplatzhalter 19">
            <a:extLst>
              <a:ext uri="{FF2B5EF4-FFF2-40B4-BE49-F238E27FC236}">
                <a16:creationId xmlns:a16="http://schemas.microsoft.com/office/drawing/2014/main" id="{D0444FF5-E3F2-4F30-8A45-2A6424F92F37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1425601" y="2349500"/>
            <a:ext cx="10364761" cy="3050983"/>
          </a:xfrm>
        </p:spPr>
        <p:txBody>
          <a:bodyPr>
            <a:normAutofit/>
          </a:bodyPr>
          <a:lstStyle>
            <a:lvl1pPr marL="638175" indent="-638175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120000"/>
              <a:buFont typeface="+mj-lt"/>
              <a:buAutoNum type="arabicParenBoth"/>
              <a:defRPr sz="2800">
                <a:solidFill>
                  <a:schemeClr val="accent4"/>
                </a:solidFill>
                <a:latin typeface="+mn-lt"/>
              </a:defRPr>
            </a:lvl1pPr>
          </a:lstStyle>
          <a:p>
            <a:pPr lvl="0"/>
            <a:r>
              <a:rPr lang="de-DE"/>
              <a:t>Formatvorlagen des Textmasters bearbeiten</a:t>
            </a:r>
          </a:p>
        </p:txBody>
      </p:sp>
    </p:spTree>
    <p:extLst>
      <p:ext uri="{BB962C8B-B14F-4D97-AF65-F5344CB8AC3E}">
        <p14:creationId xmlns:p14="http://schemas.microsoft.com/office/powerpoint/2010/main" val="2476854645"/>
      </p:ext>
    </p:extLst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Untertitel und Tex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platzhalter 9">
            <a:extLst>
              <a:ext uri="{FF2B5EF4-FFF2-40B4-BE49-F238E27FC236}">
                <a16:creationId xmlns:a16="http://schemas.microsoft.com/office/drawing/2014/main" id="{97207297-CF7A-422E-BFA6-FCE4D3F76BD3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709201" y="549056"/>
            <a:ext cx="8972682" cy="246062"/>
          </a:xfrm>
        </p:spPr>
        <p:txBody>
          <a:bodyPr anchor="ctr">
            <a:noAutofit/>
          </a:bodyPr>
          <a:lstStyle>
            <a:lvl1pPr algn="l">
              <a:defRPr sz="1600">
                <a:solidFill>
                  <a:schemeClr val="tx2">
                    <a:lumMod val="60000"/>
                    <a:lumOff val="40000"/>
                  </a:schemeClr>
                </a:solidFill>
                <a:latin typeface="Statis Sans Light" panose="020B0403050000020004" pitchFamily="34" charset="0"/>
              </a:defRPr>
            </a:lvl1pPr>
          </a:lstStyle>
          <a:p>
            <a:pPr lvl="0"/>
            <a:r>
              <a:rPr lang="de-DE" dirty="0"/>
              <a:t>Veranstaltung | Konferenz | Thema</a:t>
            </a:r>
          </a:p>
        </p:txBody>
      </p:sp>
      <p:sp>
        <p:nvSpPr>
          <p:cNvPr id="19" name="Textplatzhalter 18">
            <a:extLst>
              <a:ext uri="{FF2B5EF4-FFF2-40B4-BE49-F238E27FC236}">
                <a16:creationId xmlns:a16="http://schemas.microsoft.com/office/drawing/2014/main" id="{1BC4EF31-5126-4A9B-BA79-CF860577EB7C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710452" y="5888828"/>
            <a:ext cx="11075148" cy="263525"/>
          </a:xfrm>
        </p:spPr>
        <p:txBody>
          <a:bodyPr anchor="b">
            <a:noAutofit/>
          </a:bodyPr>
          <a:lstStyle>
            <a:lvl1pPr>
              <a:spcBef>
                <a:spcPts val="0"/>
              </a:spcBef>
              <a:spcAft>
                <a:spcPts val="0"/>
              </a:spcAft>
              <a:defRPr sz="900">
                <a:latin typeface="Statis Sans Light" panose="020B0403050000020004" pitchFamily="34" charset="0"/>
              </a:defRPr>
            </a:lvl1pPr>
          </a:lstStyle>
          <a:p>
            <a:r>
              <a:rPr lang="de-DE" dirty="0"/>
              <a:t>Quellenhinweise, Fotorechte: ©</a:t>
            </a:r>
          </a:p>
        </p:txBody>
      </p:sp>
      <p:sp>
        <p:nvSpPr>
          <p:cNvPr id="27" name="Textplatzhalter 26">
            <a:extLst>
              <a:ext uri="{FF2B5EF4-FFF2-40B4-BE49-F238E27FC236}">
                <a16:creationId xmlns:a16="http://schemas.microsoft.com/office/drawing/2014/main" id="{14D8478D-46B5-406F-8E99-F689FE3257D6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710452" y="1809306"/>
            <a:ext cx="11075148" cy="353943"/>
          </a:xfrm>
        </p:spPr>
        <p:txBody>
          <a:bodyPr anchor="ctr">
            <a:noAutofit/>
          </a:bodyPr>
          <a:lstStyle>
            <a:lvl1pPr>
              <a:defRPr sz="2400"/>
            </a:lvl1pPr>
          </a:lstStyle>
          <a:p>
            <a:pPr marL="0" marR="0" lvl="0" indent="0" algn="l" defTabSz="1219444" rtl="0" eaLnBrk="1" fontAlgn="auto" latinLnBrk="0" hangingPunct="1">
              <a:lnSpc>
                <a:spcPct val="100000"/>
              </a:lnSpc>
              <a:spcBef>
                <a:spcPts val="80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lang="de-DE" dirty="0"/>
              <a:t>Untertitel. </a:t>
            </a:r>
            <a:r>
              <a:rPr lang="de-DE" dirty="0" err="1"/>
              <a:t>Statis</a:t>
            </a:r>
            <a:r>
              <a:rPr lang="de-DE" dirty="0"/>
              <a:t> Sans, 24 Pt.</a:t>
            </a:r>
          </a:p>
        </p:txBody>
      </p:sp>
      <p:sp>
        <p:nvSpPr>
          <p:cNvPr id="11" name="Textplatzhalter 10">
            <a:extLst>
              <a:ext uri="{FF2B5EF4-FFF2-40B4-BE49-F238E27FC236}">
                <a16:creationId xmlns:a16="http://schemas.microsoft.com/office/drawing/2014/main" id="{72F5BB9A-844B-4DA8-A998-AFB9A5A90FAF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710452" y="2349500"/>
            <a:ext cx="11075148" cy="3455988"/>
          </a:xfrm>
        </p:spPr>
        <p:txBody>
          <a:bodyPr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0206EFFB-F64C-4099-B364-910EF69DB5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6" name="Datumsplatzhalter 5">
            <a:extLst>
              <a:ext uri="{FF2B5EF4-FFF2-40B4-BE49-F238E27FC236}">
                <a16:creationId xmlns:a16="http://schemas.microsoft.com/office/drawing/2014/main" id="{BAA2E849-DE6D-43AA-8BA0-B8705D770338}"/>
              </a:ext>
            </a:extLst>
          </p:cNvPr>
          <p:cNvSpPr>
            <a:spLocks noGrp="1"/>
          </p:cNvSpPr>
          <p:nvPr>
            <p:ph type="dt" sz="half" idx="27"/>
          </p:nvPr>
        </p:nvSpPr>
        <p:spPr/>
        <p:txBody>
          <a:bodyPr/>
          <a:lstStyle/>
          <a:p>
            <a:fld id="{425078AD-FB97-45E3-978A-C13ECA655553}" type="datetime1">
              <a:rPr lang="de-DE" smtClean="0">
                <a:latin typeface="Statis Sans Light" panose="020B0403050000020004" pitchFamily="34" charset="0"/>
              </a:rPr>
              <a:t>31.08.2026</a:t>
            </a:fld>
            <a:endParaRPr lang="de-DE" dirty="0">
              <a:latin typeface="Statis Sans Light" panose="020B0403050000020004" pitchFamily="34" charset="0"/>
            </a:endParaRPr>
          </a:p>
        </p:txBody>
      </p:sp>
      <p:sp>
        <p:nvSpPr>
          <p:cNvPr id="7" name="Fußzeilenplatzhalter 6">
            <a:extLst>
              <a:ext uri="{FF2B5EF4-FFF2-40B4-BE49-F238E27FC236}">
                <a16:creationId xmlns:a16="http://schemas.microsoft.com/office/drawing/2014/main" id="{A64A666D-C954-49D8-8A26-98F695B02FFA}"/>
              </a:ext>
            </a:extLst>
          </p:cNvPr>
          <p:cNvSpPr>
            <a:spLocks noGrp="1"/>
          </p:cNvSpPr>
          <p:nvPr>
            <p:ph type="ftr" sz="quarter" idx="28"/>
          </p:nvPr>
        </p:nvSpPr>
        <p:spPr/>
        <p:txBody>
          <a:bodyPr/>
          <a:lstStyle/>
          <a:p>
            <a:pPr>
              <a:buClr>
                <a:schemeClr val="accent2"/>
              </a:buClr>
            </a:pPr>
            <a:r>
              <a:rPr lang="en-GB"/>
              <a:t>Statistisches Bundesamt (Destatis)</a:t>
            </a:r>
            <a:endParaRPr lang="en-GB" dirty="0">
              <a:latin typeface="Statis Sans Light" panose="020B0403050000020004" pitchFamily="34" charset="0"/>
            </a:endParaRPr>
          </a:p>
        </p:txBody>
      </p:sp>
      <p:sp>
        <p:nvSpPr>
          <p:cNvPr id="8" name="Foliennummernplatzhalter 7">
            <a:extLst>
              <a:ext uri="{FF2B5EF4-FFF2-40B4-BE49-F238E27FC236}">
                <a16:creationId xmlns:a16="http://schemas.microsoft.com/office/drawing/2014/main" id="{A5DDF53D-F8D0-4C8D-B35E-9973B4E5D03E}"/>
              </a:ext>
            </a:extLst>
          </p:cNvPr>
          <p:cNvSpPr>
            <a:spLocks noGrp="1"/>
          </p:cNvSpPr>
          <p:nvPr>
            <p:ph type="sldNum" sz="quarter" idx="29"/>
          </p:nvPr>
        </p:nvSpPr>
        <p:spPr/>
        <p:txBody>
          <a:bodyPr/>
          <a:lstStyle/>
          <a:p>
            <a:fld id="{490D50AA-A47B-42B3-AEBF-DBC41AAA668C}" type="slidenum">
              <a:rPr lang="de-DE" smtClean="0"/>
              <a:pPr/>
              <a:t>‹Nr.›</a:t>
            </a:fld>
            <a:endParaRPr lang="de-DE" dirty="0">
              <a:latin typeface="Statis Sans Light" panose="020B04030500000200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81076377"/>
      </p:ext>
    </p:extLst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platzhalter 9">
            <a:extLst>
              <a:ext uri="{FF2B5EF4-FFF2-40B4-BE49-F238E27FC236}">
                <a16:creationId xmlns:a16="http://schemas.microsoft.com/office/drawing/2014/main" id="{97207297-CF7A-422E-BFA6-FCE4D3F76BD3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709201" y="549056"/>
            <a:ext cx="8972682" cy="246062"/>
          </a:xfrm>
        </p:spPr>
        <p:txBody>
          <a:bodyPr anchor="ctr">
            <a:noAutofit/>
          </a:bodyPr>
          <a:lstStyle>
            <a:lvl1pPr algn="l">
              <a:defRPr sz="1600">
                <a:solidFill>
                  <a:schemeClr val="tx2">
                    <a:lumMod val="60000"/>
                    <a:lumOff val="40000"/>
                  </a:schemeClr>
                </a:solidFill>
                <a:latin typeface="Statis Sans Light" panose="020B0403050000020004" pitchFamily="34" charset="0"/>
              </a:defRPr>
            </a:lvl1pPr>
          </a:lstStyle>
          <a:p>
            <a:pPr lvl="0"/>
            <a:r>
              <a:rPr lang="de-DE" dirty="0"/>
              <a:t>Veranstaltung | Konferenz | Thema</a:t>
            </a:r>
          </a:p>
        </p:txBody>
      </p:sp>
      <p:sp>
        <p:nvSpPr>
          <p:cNvPr id="19" name="Textplatzhalter 18">
            <a:extLst>
              <a:ext uri="{FF2B5EF4-FFF2-40B4-BE49-F238E27FC236}">
                <a16:creationId xmlns:a16="http://schemas.microsoft.com/office/drawing/2014/main" id="{1BC4EF31-5126-4A9B-BA79-CF860577EB7C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710452" y="5888828"/>
            <a:ext cx="11075148" cy="263525"/>
          </a:xfrm>
        </p:spPr>
        <p:txBody>
          <a:bodyPr anchor="b">
            <a:noAutofit/>
          </a:bodyPr>
          <a:lstStyle>
            <a:lvl1pPr>
              <a:spcBef>
                <a:spcPts val="0"/>
              </a:spcBef>
              <a:spcAft>
                <a:spcPts val="0"/>
              </a:spcAft>
              <a:defRPr sz="900">
                <a:latin typeface="Statis Sans Light" panose="020B0403050000020004" pitchFamily="34" charset="0"/>
              </a:defRPr>
            </a:lvl1pPr>
          </a:lstStyle>
          <a:p>
            <a:r>
              <a:rPr lang="de-DE" dirty="0"/>
              <a:t>Quellenhinweise, Fotorechte: ©</a:t>
            </a:r>
          </a:p>
        </p:txBody>
      </p:sp>
      <p:sp>
        <p:nvSpPr>
          <p:cNvPr id="8" name="Textplatzhalter 7">
            <a:extLst>
              <a:ext uri="{FF2B5EF4-FFF2-40B4-BE49-F238E27FC236}">
                <a16:creationId xmlns:a16="http://schemas.microsoft.com/office/drawing/2014/main" id="{BB975E2B-8360-4CD8-9C92-232AFF66204D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710452" y="2349500"/>
            <a:ext cx="11075148" cy="3455988"/>
          </a:xfrm>
        </p:spPr>
        <p:txBody>
          <a:bodyPr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</p:txBody>
      </p:sp>
      <p:sp>
        <p:nvSpPr>
          <p:cNvPr id="7" name="Titel 6">
            <a:extLst>
              <a:ext uri="{FF2B5EF4-FFF2-40B4-BE49-F238E27FC236}">
                <a16:creationId xmlns:a16="http://schemas.microsoft.com/office/drawing/2014/main" id="{FD7D596B-7FD9-442E-86BF-E6CA6B73F2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  <a:endParaRPr lang="de-DE" dirty="0"/>
          </a:p>
        </p:txBody>
      </p:sp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850E070A-1903-48E8-9857-15B1E3B4FF57}"/>
              </a:ext>
            </a:extLst>
          </p:cNvPr>
          <p:cNvSpPr>
            <a:spLocks noGrp="1"/>
          </p:cNvSpPr>
          <p:nvPr>
            <p:ph type="dt" sz="half" idx="26"/>
          </p:nvPr>
        </p:nvSpPr>
        <p:spPr/>
        <p:txBody>
          <a:bodyPr/>
          <a:lstStyle/>
          <a:p>
            <a:fld id="{123E15C5-F997-45B8-852E-81902DB83842}" type="datetime1">
              <a:rPr lang="de-DE" smtClean="0">
                <a:latin typeface="Statis Sans Light" panose="020B0403050000020004" pitchFamily="34" charset="0"/>
              </a:rPr>
              <a:t>31.08.2026</a:t>
            </a:fld>
            <a:endParaRPr lang="de-DE" dirty="0">
              <a:latin typeface="Statis Sans Light" panose="020B0403050000020004" pitchFamily="34" charset="0"/>
            </a:endParaRPr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76BA176C-D743-447B-94F2-AEBABDE81F38}"/>
              </a:ext>
            </a:extLst>
          </p:cNvPr>
          <p:cNvSpPr>
            <a:spLocks noGrp="1"/>
          </p:cNvSpPr>
          <p:nvPr>
            <p:ph type="ftr" sz="quarter" idx="27"/>
          </p:nvPr>
        </p:nvSpPr>
        <p:spPr/>
        <p:txBody>
          <a:bodyPr/>
          <a:lstStyle/>
          <a:p>
            <a:pPr>
              <a:buClr>
                <a:schemeClr val="accent2"/>
              </a:buClr>
            </a:pPr>
            <a:r>
              <a:rPr lang="en-GB"/>
              <a:t>Statistisches Bundesamt (Destatis)</a:t>
            </a:r>
            <a:endParaRPr lang="en-GB" dirty="0">
              <a:latin typeface="Statis Sans Light" panose="020B0403050000020004" pitchFamily="34" charset="0"/>
            </a:endParaRPr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EDFC9687-544B-4A25-9C58-9DFCF7EC5C58}"/>
              </a:ext>
            </a:extLst>
          </p:cNvPr>
          <p:cNvSpPr>
            <a:spLocks noGrp="1"/>
          </p:cNvSpPr>
          <p:nvPr>
            <p:ph type="sldNum" sz="quarter" idx="28"/>
          </p:nvPr>
        </p:nvSpPr>
        <p:spPr/>
        <p:txBody>
          <a:bodyPr/>
          <a:lstStyle/>
          <a:p>
            <a:fld id="{490D50AA-A47B-42B3-AEBF-DBC41AAA668C}" type="slidenum">
              <a:rPr lang="de-DE" smtClean="0"/>
              <a:pPr/>
              <a:t>‹Nr.›</a:t>
            </a:fld>
            <a:endParaRPr lang="de-DE" dirty="0">
              <a:latin typeface="Statis Sans Light" panose="020B04030500000200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63922309"/>
      </p:ext>
    </p:extLst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al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Inhaltsplatzhalter 4">
            <a:extLst>
              <a:ext uri="{FF2B5EF4-FFF2-40B4-BE49-F238E27FC236}">
                <a16:creationId xmlns:a16="http://schemas.microsoft.com/office/drawing/2014/main" id="{CBC0B060-00A8-41E3-88B5-EF6DFFAED624}"/>
              </a:ext>
            </a:extLst>
          </p:cNvPr>
          <p:cNvSpPr>
            <a:spLocks noGrp="1"/>
          </p:cNvSpPr>
          <p:nvPr>
            <p:ph sz="quarter" idx="23" hasCustomPrompt="1"/>
          </p:nvPr>
        </p:nvSpPr>
        <p:spPr>
          <a:xfrm>
            <a:off x="710452" y="1988360"/>
            <a:ext cx="11075148" cy="3817128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de-DE" dirty="0"/>
              <a:t>Diagramme, SmartArt-Grafiken und Tabellen</a:t>
            </a:r>
          </a:p>
        </p:txBody>
      </p:sp>
      <p:sp>
        <p:nvSpPr>
          <p:cNvPr id="10" name="Textplatzhalter 9">
            <a:extLst>
              <a:ext uri="{FF2B5EF4-FFF2-40B4-BE49-F238E27FC236}">
                <a16:creationId xmlns:a16="http://schemas.microsoft.com/office/drawing/2014/main" id="{97207297-CF7A-422E-BFA6-FCE4D3F76BD3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709201" y="549056"/>
            <a:ext cx="8972682" cy="246062"/>
          </a:xfrm>
        </p:spPr>
        <p:txBody>
          <a:bodyPr anchor="ctr">
            <a:noAutofit/>
          </a:bodyPr>
          <a:lstStyle>
            <a:lvl1pPr algn="l">
              <a:defRPr sz="1600">
                <a:solidFill>
                  <a:schemeClr val="tx2">
                    <a:lumMod val="60000"/>
                    <a:lumOff val="40000"/>
                  </a:schemeClr>
                </a:solidFill>
                <a:latin typeface="Statis Sans Light" panose="020B0403050000020004" pitchFamily="34" charset="0"/>
              </a:defRPr>
            </a:lvl1pPr>
          </a:lstStyle>
          <a:p>
            <a:pPr lvl="0"/>
            <a:r>
              <a:rPr lang="de-DE" dirty="0"/>
              <a:t>Veranstaltung | Konferenz | Thema</a:t>
            </a:r>
          </a:p>
        </p:txBody>
      </p:sp>
      <p:sp>
        <p:nvSpPr>
          <p:cNvPr id="19" name="Textplatzhalter 18">
            <a:extLst>
              <a:ext uri="{FF2B5EF4-FFF2-40B4-BE49-F238E27FC236}">
                <a16:creationId xmlns:a16="http://schemas.microsoft.com/office/drawing/2014/main" id="{1BC4EF31-5126-4A9B-BA79-CF860577EB7C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710452" y="5888828"/>
            <a:ext cx="11075148" cy="263525"/>
          </a:xfrm>
        </p:spPr>
        <p:txBody>
          <a:bodyPr anchor="b">
            <a:noAutofit/>
          </a:bodyPr>
          <a:lstStyle>
            <a:lvl1pPr>
              <a:spcBef>
                <a:spcPts val="0"/>
              </a:spcBef>
              <a:spcAft>
                <a:spcPts val="0"/>
              </a:spcAft>
              <a:defRPr sz="900">
                <a:latin typeface="Statis Sans Light" panose="020B0403050000020004" pitchFamily="34" charset="0"/>
              </a:defRPr>
            </a:lvl1pPr>
          </a:lstStyle>
          <a:p>
            <a:r>
              <a:rPr lang="de-DE" dirty="0"/>
              <a:t>Quellenhinweise, Fotorechte: ©</a:t>
            </a: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2ABE6734-C1B9-4B3A-A19D-A21180B593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  <a:endParaRPr lang="de-DE" dirty="0"/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E6C47A1E-ED24-4B5D-AC88-DFF909D6D3FE}"/>
              </a:ext>
            </a:extLst>
          </p:cNvPr>
          <p:cNvSpPr>
            <a:spLocks noGrp="1"/>
          </p:cNvSpPr>
          <p:nvPr>
            <p:ph type="dt" sz="half" idx="24"/>
          </p:nvPr>
        </p:nvSpPr>
        <p:spPr/>
        <p:txBody>
          <a:bodyPr/>
          <a:lstStyle/>
          <a:p>
            <a:fld id="{BB0D1F31-D1B1-43D6-9AED-6B3C2F9E8E3B}" type="datetime1">
              <a:rPr lang="de-DE" smtClean="0">
                <a:latin typeface="Statis Sans Light" panose="020B0403050000020004" pitchFamily="34" charset="0"/>
              </a:rPr>
              <a:t>31.08.2026</a:t>
            </a:fld>
            <a:endParaRPr lang="de-DE" dirty="0">
              <a:latin typeface="Statis Sans Light" panose="020B0403050000020004" pitchFamily="34" charset="0"/>
            </a:endParaRPr>
          </a:p>
        </p:txBody>
      </p:sp>
      <p:sp>
        <p:nvSpPr>
          <p:cNvPr id="8" name="Fußzeilenplatzhalter 7">
            <a:extLst>
              <a:ext uri="{FF2B5EF4-FFF2-40B4-BE49-F238E27FC236}">
                <a16:creationId xmlns:a16="http://schemas.microsoft.com/office/drawing/2014/main" id="{19C37C95-5741-4CE5-B1B1-128D9AD850C0}"/>
              </a:ext>
            </a:extLst>
          </p:cNvPr>
          <p:cNvSpPr>
            <a:spLocks noGrp="1"/>
          </p:cNvSpPr>
          <p:nvPr>
            <p:ph type="ftr" sz="quarter" idx="25"/>
          </p:nvPr>
        </p:nvSpPr>
        <p:spPr/>
        <p:txBody>
          <a:bodyPr/>
          <a:lstStyle/>
          <a:p>
            <a:pPr>
              <a:buClr>
                <a:schemeClr val="accent2"/>
              </a:buClr>
            </a:pPr>
            <a:r>
              <a:rPr lang="en-GB"/>
              <a:t>Statistisches Bundesamt (Destatis)</a:t>
            </a:r>
            <a:endParaRPr lang="en-GB" dirty="0">
              <a:latin typeface="Statis Sans Light" panose="020B0403050000020004" pitchFamily="34" charset="0"/>
            </a:endParaRPr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F9FE0862-0F5F-4FD1-9A6F-9B87E91EFD5A}"/>
              </a:ext>
            </a:extLst>
          </p:cNvPr>
          <p:cNvSpPr>
            <a:spLocks noGrp="1"/>
          </p:cNvSpPr>
          <p:nvPr>
            <p:ph type="sldNum" sz="quarter" idx="26"/>
          </p:nvPr>
        </p:nvSpPr>
        <p:spPr/>
        <p:txBody>
          <a:bodyPr/>
          <a:lstStyle/>
          <a:p>
            <a:fld id="{490D50AA-A47B-42B3-AEBF-DBC41AAA668C}" type="slidenum">
              <a:rPr lang="de-DE" smtClean="0"/>
              <a:pPr/>
              <a:t>‹Nr.›</a:t>
            </a:fld>
            <a:endParaRPr lang="de-DE" dirty="0">
              <a:latin typeface="Statis Sans Light" panose="020B04030500000200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80034990"/>
      </p:ext>
    </p:extLst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alt ohne Überschrif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Inhaltsplatzhalter 4">
            <a:extLst>
              <a:ext uri="{FF2B5EF4-FFF2-40B4-BE49-F238E27FC236}">
                <a16:creationId xmlns:a16="http://schemas.microsoft.com/office/drawing/2014/main" id="{CBC0B060-00A8-41E3-88B5-EF6DFFAED624}"/>
              </a:ext>
            </a:extLst>
          </p:cNvPr>
          <p:cNvSpPr>
            <a:spLocks noGrp="1"/>
          </p:cNvSpPr>
          <p:nvPr>
            <p:ph sz="quarter" idx="23" hasCustomPrompt="1"/>
          </p:nvPr>
        </p:nvSpPr>
        <p:spPr>
          <a:xfrm>
            <a:off x="710452" y="1139617"/>
            <a:ext cx="11075148" cy="4665871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de-DE" dirty="0"/>
              <a:t>Diagramme, SmartArt-Grafiken, Filme und Tabellen</a:t>
            </a:r>
          </a:p>
        </p:txBody>
      </p:sp>
      <p:sp>
        <p:nvSpPr>
          <p:cNvPr id="10" name="Textplatzhalter 9">
            <a:extLst>
              <a:ext uri="{FF2B5EF4-FFF2-40B4-BE49-F238E27FC236}">
                <a16:creationId xmlns:a16="http://schemas.microsoft.com/office/drawing/2014/main" id="{97207297-CF7A-422E-BFA6-FCE4D3F76BD3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709201" y="549056"/>
            <a:ext cx="8972682" cy="246062"/>
          </a:xfrm>
        </p:spPr>
        <p:txBody>
          <a:bodyPr anchor="ctr">
            <a:noAutofit/>
          </a:bodyPr>
          <a:lstStyle>
            <a:lvl1pPr algn="l">
              <a:defRPr sz="1600">
                <a:solidFill>
                  <a:schemeClr val="tx2">
                    <a:lumMod val="60000"/>
                    <a:lumOff val="40000"/>
                  </a:schemeClr>
                </a:solidFill>
                <a:latin typeface="Statis Sans Light" panose="020B0403050000020004" pitchFamily="34" charset="0"/>
              </a:defRPr>
            </a:lvl1pPr>
          </a:lstStyle>
          <a:p>
            <a:pPr lvl="0"/>
            <a:r>
              <a:rPr lang="de-DE" dirty="0"/>
              <a:t>Veranstaltung | Konferenz | Thema</a:t>
            </a:r>
          </a:p>
        </p:txBody>
      </p:sp>
      <p:sp>
        <p:nvSpPr>
          <p:cNvPr id="19" name="Textplatzhalter 18">
            <a:extLst>
              <a:ext uri="{FF2B5EF4-FFF2-40B4-BE49-F238E27FC236}">
                <a16:creationId xmlns:a16="http://schemas.microsoft.com/office/drawing/2014/main" id="{1BC4EF31-5126-4A9B-BA79-CF860577EB7C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710452" y="5888828"/>
            <a:ext cx="11075148" cy="263525"/>
          </a:xfrm>
        </p:spPr>
        <p:txBody>
          <a:bodyPr anchor="b">
            <a:noAutofit/>
          </a:bodyPr>
          <a:lstStyle>
            <a:lvl1pPr>
              <a:spcBef>
                <a:spcPts val="0"/>
              </a:spcBef>
              <a:spcAft>
                <a:spcPts val="0"/>
              </a:spcAft>
              <a:defRPr sz="900">
                <a:latin typeface="Statis Sans Light" panose="020B0403050000020004" pitchFamily="34" charset="0"/>
              </a:defRPr>
            </a:lvl1pPr>
          </a:lstStyle>
          <a:p>
            <a:r>
              <a:rPr lang="de-DE" dirty="0"/>
              <a:t>Quellenhinweise, Fotorechte: ©</a:t>
            </a:r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B77CE50B-5B87-4DA9-A89C-75A561E803A3}"/>
              </a:ext>
            </a:extLst>
          </p:cNvPr>
          <p:cNvSpPr>
            <a:spLocks noGrp="1"/>
          </p:cNvSpPr>
          <p:nvPr>
            <p:ph type="dt" sz="half" idx="24"/>
          </p:nvPr>
        </p:nvSpPr>
        <p:spPr/>
        <p:txBody>
          <a:bodyPr/>
          <a:lstStyle/>
          <a:p>
            <a:fld id="{16B3F806-79C3-48B3-A744-0D5EABAB259B}" type="datetime1">
              <a:rPr lang="de-DE" smtClean="0">
                <a:latin typeface="Statis Sans Light" panose="020B0403050000020004" pitchFamily="34" charset="0"/>
              </a:rPr>
              <a:t>31.08.2026</a:t>
            </a:fld>
            <a:endParaRPr lang="de-DE" dirty="0">
              <a:latin typeface="Statis Sans Light" panose="020B0403050000020004" pitchFamily="34" charset="0"/>
            </a:endParaRPr>
          </a:p>
        </p:txBody>
      </p:sp>
      <p:sp>
        <p:nvSpPr>
          <p:cNvPr id="7" name="Fußzeilenplatzhalter 6">
            <a:extLst>
              <a:ext uri="{FF2B5EF4-FFF2-40B4-BE49-F238E27FC236}">
                <a16:creationId xmlns:a16="http://schemas.microsoft.com/office/drawing/2014/main" id="{69059E7F-95C2-4285-9BB6-70B36F14DFDD}"/>
              </a:ext>
            </a:extLst>
          </p:cNvPr>
          <p:cNvSpPr>
            <a:spLocks noGrp="1"/>
          </p:cNvSpPr>
          <p:nvPr>
            <p:ph type="ftr" sz="quarter" idx="25"/>
          </p:nvPr>
        </p:nvSpPr>
        <p:spPr/>
        <p:txBody>
          <a:bodyPr/>
          <a:lstStyle/>
          <a:p>
            <a:pPr>
              <a:buClr>
                <a:schemeClr val="accent2"/>
              </a:buClr>
            </a:pPr>
            <a:r>
              <a:rPr lang="en-GB"/>
              <a:t>Statistisches Bundesamt (Destatis)</a:t>
            </a:r>
            <a:endParaRPr lang="en-GB" dirty="0">
              <a:latin typeface="Statis Sans Light" panose="020B0403050000020004" pitchFamily="34" charset="0"/>
            </a:endParaRPr>
          </a:p>
        </p:txBody>
      </p:sp>
      <p:sp>
        <p:nvSpPr>
          <p:cNvPr id="8" name="Foliennummernplatzhalter 7">
            <a:extLst>
              <a:ext uri="{FF2B5EF4-FFF2-40B4-BE49-F238E27FC236}">
                <a16:creationId xmlns:a16="http://schemas.microsoft.com/office/drawing/2014/main" id="{D9259565-4742-4049-9041-03E21E55D55C}"/>
              </a:ext>
            </a:extLst>
          </p:cNvPr>
          <p:cNvSpPr>
            <a:spLocks noGrp="1"/>
          </p:cNvSpPr>
          <p:nvPr>
            <p:ph type="sldNum" sz="quarter" idx="26"/>
          </p:nvPr>
        </p:nvSpPr>
        <p:spPr/>
        <p:txBody>
          <a:bodyPr/>
          <a:lstStyle/>
          <a:p>
            <a:fld id="{490D50AA-A47B-42B3-AEBF-DBC41AAA668C}" type="slidenum">
              <a:rPr lang="de-DE" smtClean="0"/>
              <a:pPr/>
              <a:t>‹Nr.›</a:t>
            </a:fld>
            <a:endParaRPr lang="de-DE" dirty="0">
              <a:latin typeface="Statis Sans Light" panose="020B04030500000200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23587494"/>
      </p:ext>
    </p:extLst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Gruppieren 21">
            <a:extLst>
              <a:ext uri="{FF2B5EF4-FFF2-40B4-BE49-F238E27FC236}">
                <a16:creationId xmlns:a16="http://schemas.microsoft.com/office/drawing/2014/main" id="{FA4754E0-5E52-4526-8320-B7065F1A7A10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706437" y="6368385"/>
            <a:ext cx="180000" cy="160606"/>
            <a:chOff x="1264596" y="1634247"/>
            <a:chExt cx="3242553" cy="2893196"/>
          </a:xfrm>
        </p:grpSpPr>
        <p:sp>
          <p:nvSpPr>
            <p:cNvPr id="23" name="Rechteck 22">
              <a:extLst>
                <a:ext uri="{FF2B5EF4-FFF2-40B4-BE49-F238E27FC236}">
                  <a16:creationId xmlns:a16="http://schemas.microsoft.com/office/drawing/2014/main" id="{EC4B1179-38E7-4E2E-BA19-13D7D4D5B48E}"/>
                </a:ext>
              </a:extLst>
            </p:cNvPr>
            <p:cNvSpPr/>
            <p:nvPr/>
          </p:nvSpPr>
          <p:spPr>
            <a:xfrm>
              <a:off x="1290139" y="1883661"/>
              <a:ext cx="681334" cy="1894917"/>
            </a:xfrm>
            <a:prstGeom prst="rect">
              <a:avLst/>
            </a:prstGeom>
            <a:solidFill>
              <a:schemeClr val="tx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24" name="Rechteck 23">
              <a:extLst>
                <a:ext uri="{FF2B5EF4-FFF2-40B4-BE49-F238E27FC236}">
                  <a16:creationId xmlns:a16="http://schemas.microsoft.com/office/drawing/2014/main" id="{0D4889E4-79E8-4BB9-9BC6-44514AF35517}"/>
                </a:ext>
              </a:extLst>
            </p:cNvPr>
            <p:cNvSpPr/>
            <p:nvPr/>
          </p:nvSpPr>
          <p:spPr>
            <a:xfrm>
              <a:off x="2531376" y="2334638"/>
              <a:ext cx="681334" cy="1443940"/>
            </a:xfrm>
            <a:prstGeom prst="rect">
              <a:avLst/>
            </a:prstGeom>
            <a:solidFill>
              <a:srgbClr val="CC0033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5" name="Rechteck 24">
              <a:extLst>
                <a:ext uri="{FF2B5EF4-FFF2-40B4-BE49-F238E27FC236}">
                  <a16:creationId xmlns:a16="http://schemas.microsoft.com/office/drawing/2014/main" id="{D379256A-BFC9-47D5-80C7-BA5F527234BE}"/>
                </a:ext>
              </a:extLst>
            </p:cNvPr>
            <p:cNvSpPr/>
            <p:nvPr/>
          </p:nvSpPr>
          <p:spPr>
            <a:xfrm>
              <a:off x="3772613" y="1634247"/>
              <a:ext cx="681334" cy="2144331"/>
            </a:xfrm>
            <a:prstGeom prst="rect">
              <a:avLst/>
            </a:prstGeom>
            <a:solidFill>
              <a:srgbClr val="FFCC00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6" name="Rechteck 25">
              <a:extLst>
                <a:ext uri="{FF2B5EF4-FFF2-40B4-BE49-F238E27FC236}">
                  <a16:creationId xmlns:a16="http://schemas.microsoft.com/office/drawing/2014/main" id="{99479E7E-3434-462A-9623-B66E5C71DF45}"/>
                </a:ext>
              </a:extLst>
            </p:cNvPr>
            <p:cNvSpPr/>
            <p:nvPr/>
          </p:nvSpPr>
          <p:spPr>
            <a:xfrm>
              <a:off x="1264596" y="4033736"/>
              <a:ext cx="3242553" cy="493707"/>
            </a:xfrm>
            <a:prstGeom prst="rect">
              <a:avLst/>
            </a:prstGeom>
            <a:solidFill>
              <a:srgbClr val="999999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4" name="ToolsToo_Slide" descr="ToolsToo_Slide">
            <a:extLst>
              <a:ext uri="{FF2B5EF4-FFF2-40B4-BE49-F238E27FC236}">
                <a16:creationId xmlns:a16="http://schemas.microsoft.com/office/drawing/2014/main" id="{7A948261-0855-4559-A4B1-7EB7DB88C4A8}"/>
              </a:ext>
            </a:extLst>
          </p:cNvPr>
          <p:cNvSpPr/>
          <p:nvPr userDrawn="1"/>
        </p:nvSpPr>
        <p:spPr>
          <a:xfrm>
            <a:off x="0" y="0"/>
            <a:ext cx="12195175" cy="6859588"/>
          </a:xfrm>
          <a:prstGeom prst="rect">
            <a:avLst/>
          </a:prstGeom>
          <a:noFill/>
          <a:ln w="6350" cap="flat" cmpd="sng" algn="ctr">
            <a:noFill/>
            <a:prstDash val="soli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elplatzhalter 1"/>
          <p:cNvSpPr>
            <a:spLocks noGrp="1"/>
          </p:cNvSpPr>
          <p:nvPr>
            <p:ph type="title"/>
          </p:nvPr>
        </p:nvSpPr>
        <p:spPr bwMode="gray">
          <a:xfrm>
            <a:off x="710452" y="1118925"/>
            <a:ext cx="11075147" cy="600146"/>
          </a:xfrm>
          <a:prstGeom prst="rect">
            <a:avLst/>
          </a:prstGeom>
        </p:spPr>
        <p:txBody>
          <a:bodyPr vert="horz" lIns="0" tIns="72000" rIns="0" bIns="72000" rtlCol="0" anchor="ctr" anchorCtr="0">
            <a:spAutoFit/>
          </a:bodyPr>
          <a:lstStyle/>
          <a:p>
            <a:endParaRPr lang="de-DE" dirty="0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 bwMode="gray">
          <a:xfrm>
            <a:off x="710452" y="2349500"/>
            <a:ext cx="11075148" cy="3455988"/>
          </a:xfrm>
          <a:prstGeom prst="rect">
            <a:avLst/>
          </a:prstGeom>
          <a:ln>
            <a:noFill/>
          </a:ln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de-DE" dirty="0"/>
              <a:t>Erste Textebene, </a:t>
            </a:r>
            <a:r>
              <a:rPr lang="de-DE" dirty="0" err="1"/>
              <a:t>Statis</a:t>
            </a:r>
            <a:r>
              <a:rPr lang="de-DE" dirty="0"/>
              <a:t> Sans, 23 Pt.</a:t>
            </a:r>
          </a:p>
          <a:p>
            <a:pPr lvl="1"/>
            <a:r>
              <a:rPr lang="de-DE" dirty="0"/>
              <a:t>1. Aufzählungsebene über Menü: „Listenebene erhöhen“ </a:t>
            </a:r>
          </a:p>
          <a:p>
            <a:pPr lvl="2"/>
            <a:r>
              <a:rPr lang="de-DE" dirty="0"/>
              <a:t>2. Aufzählungsebene über Menü: „Listenebene erhöhen“</a:t>
            </a:r>
          </a:p>
          <a:p>
            <a:pPr lvl="3"/>
            <a:r>
              <a:rPr lang="de-DE" dirty="0"/>
              <a:t>3. Aufzählungsebene über Menü: „Listenebene erhöhen“</a:t>
            </a:r>
          </a:p>
          <a:p>
            <a:pPr lvl="2"/>
            <a:endParaRPr lang="de-DE" dirty="0"/>
          </a:p>
        </p:txBody>
      </p:sp>
      <p:sp>
        <p:nvSpPr>
          <p:cNvPr id="9" name="Datumsplatzhalter 3"/>
          <p:cNvSpPr>
            <a:spLocks noGrp="1"/>
          </p:cNvSpPr>
          <p:nvPr>
            <p:ph type="dt" sz="half" idx="10"/>
          </p:nvPr>
        </p:nvSpPr>
        <p:spPr bwMode="gray">
          <a:xfrm>
            <a:off x="9516742" y="6300663"/>
            <a:ext cx="1501778" cy="263521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r">
              <a:defRPr lang="de-DE" sz="1000" b="0" smtClean="0">
                <a:solidFill>
                  <a:schemeClr val="tx2"/>
                </a:solidFill>
                <a:latin typeface="Statis Sans Light" panose="020B0403050000020004" pitchFamily="34" charset="0"/>
              </a:defRPr>
            </a:lvl1pPr>
          </a:lstStyle>
          <a:p>
            <a:fld id="{F43259B8-8067-46A8-90D1-EFF90B696291}" type="datetime1">
              <a:rPr lang="de-DE" smtClean="0">
                <a:latin typeface="Statis Sans Light" panose="020B0403050000020004" pitchFamily="34" charset="0"/>
              </a:rPr>
              <a:t>31.08.2026</a:t>
            </a:fld>
            <a:endParaRPr lang="de-DE" dirty="0">
              <a:latin typeface="Statis Sans Light" panose="020B0403050000020004" pitchFamily="34" charset="0"/>
            </a:endParaRPr>
          </a:p>
        </p:txBody>
      </p:sp>
      <p:sp>
        <p:nvSpPr>
          <p:cNvPr id="11" name="Foliennummernplatzhalter 5"/>
          <p:cNvSpPr>
            <a:spLocks noGrp="1"/>
          </p:cNvSpPr>
          <p:nvPr>
            <p:ph type="sldNum" sz="quarter" idx="12"/>
          </p:nvPr>
        </p:nvSpPr>
        <p:spPr bwMode="gray">
          <a:xfrm>
            <a:off x="11087099" y="6300663"/>
            <a:ext cx="687235" cy="263521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r">
              <a:defRPr lang="de-DE" sz="1000" b="0" smtClean="0">
                <a:solidFill>
                  <a:schemeClr val="tx2"/>
                </a:solidFill>
                <a:latin typeface="Statis Sans Light" panose="020B0403050000020004" pitchFamily="34" charset="0"/>
              </a:defRPr>
            </a:lvl1pPr>
          </a:lstStyle>
          <a:p>
            <a:fld id="{490D50AA-A47B-42B3-AEBF-DBC41AAA668C}" type="slidenum">
              <a:rPr lang="de-DE" smtClean="0"/>
              <a:pPr/>
              <a:t>‹Nr.›</a:t>
            </a:fld>
            <a:endParaRPr lang="de-DE" dirty="0">
              <a:latin typeface="Statis Sans Light" panose="020B0403050000020004" pitchFamily="34" charset="0"/>
            </a:endParaRPr>
          </a:p>
        </p:txBody>
      </p:sp>
      <p:sp>
        <p:nvSpPr>
          <p:cNvPr id="19" name="Rechteck 18">
            <a:extLst>
              <a:ext uri="{FF2B5EF4-FFF2-40B4-BE49-F238E27FC236}">
                <a16:creationId xmlns:a16="http://schemas.microsoft.com/office/drawing/2014/main" id="{53E24834-4765-43C9-A4E2-666FDDDE9889}"/>
              </a:ext>
            </a:extLst>
          </p:cNvPr>
          <p:cNvSpPr/>
          <p:nvPr userDrawn="1"/>
        </p:nvSpPr>
        <p:spPr>
          <a:xfrm>
            <a:off x="10231148" y="561252"/>
            <a:ext cx="1557637" cy="214792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r"/>
            <a:r>
              <a:rPr lang="de-DE" sz="1600" kern="1200" dirty="0">
                <a:solidFill>
                  <a:srgbClr val="999999"/>
                </a:solidFill>
                <a:latin typeface="Statis Sans" panose="020B0503050000020004" pitchFamily="34" charset="0"/>
                <a:ea typeface="+mn-ea"/>
                <a:cs typeface="+mn-cs"/>
              </a:rPr>
              <a:t>destatis.de</a:t>
            </a:r>
          </a:p>
        </p:txBody>
      </p:sp>
      <p:sp>
        <p:nvSpPr>
          <p:cNvPr id="14" name="Fußzeilenplatzhalter 4">
            <a:extLst>
              <a:ext uri="{FF2B5EF4-FFF2-40B4-BE49-F238E27FC236}">
                <a16:creationId xmlns:a16="http://schemas.microsoft.com/office/drawing/2014/main" id="{7B76BBCE-4D0F-46A0-8D07-20DAA25854A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 bwMode="gray">
          <a:xfrm>
            <a:off x="942976" y="6300661"/>
            <a:ext cx="8494592" cy="263521"/>
          </a:xfrm>
          <a:prstGeom prst="rect">
            <a:avLst/>
          </a:prstGeom>
        </p:spPr>
        <p:txBody>
          <a:bodyPr lIns="0" tIns="0" rIns="0" bIns="0" anchor="b" anchorCtr="0"/>
          <a:lstStyle>
            <a:lvl1pPr algn="l">
              <a:defRPr sz="1200" b="0">
                <a:solidFill>
                  <a:schemeClr val="tx1"/>
                </a:solidFill>
                <a:latin typeface="Statis Sans Light" panose="020B0403050000020004" pitchFamily="34" charset="0"/>
              </a:defRPr>
            </a:lvl1pPr>
          </a:lstStyle>
          <a:p>
            <a:pPr>
              <a:buClr>
                <a:schemeClr val="accent2"/>
              </a:buClr>
            </a:pPr>
            <a:r>
              <a:rPr lang="en-GB"/>
              <a:t>Statistisches Bundesamt (Destatis)</a:t>
            </a:r>
            <a:endParaRPr lang="en-GB" dirty="0">
              <a:latin typeface="Statis Sans Light" panose="020B04030500000200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559001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2" r:id="rId2"/>
    <p:sldLayoutId id="2147483653" r:id="rId3"/>
    <p:sldLayoutId id="2147483654" r:id="rId4"/>
    <p:sldLayoutId id="2147483655" r:id="rId5"/>
    <p:sldLayoutId id="2147483651" r:id="rId6"/>
    <p:sldLayoutId id="2147483657" r:id="rId7"/>
    <p:sldLayoutId id="2147483659" r:id="rId8"/>
    <p:sldLayoutId id="2147483665" r:id="rId9"/>
    <p:sldLayoutId id="2147483661" r:id="rId10"/>
    <p:sldLayoutId id="2147483664" r:id="rId11"/>
    <p:sldLayoutId id="2147483663" r:id="rId12"/>
    <p:sldLayoutId id="2147483658" r:id="rId13"/>
    <p:sldLayoutId id="2147483662" r:id="rId14"/>
    <p:sldLayoutId id="2147483682" r:id="rId15"/>
  </p:sldLayoutIdLst>
  <p:transition>
    <p:fade/>
  </p:transition>
  <p:hf hdr="0"/>
  <p:txStyles>
    <p:titleStyle>
      <a:lvl1pPr algn="l" defTabSz="1219444" rtl="0" eaLnBrk="1" latinLnBrk="0" hangingPunct="1">
        <a:lnSpc>
          <a:spcPct val="80000"/>
        </a:lnSpc>
        <a:spcBef>
          <a:spcPct val="0"/>
        </a:spcBef>
        <a:buNone/>
        <a:defRPr sz="3600" b="0" kern="1200" baseline="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0" indent="0" algn="l" defTabSz="1219444" rtl="0" eaLnBrk="1" latinLnBrk="0" hangingPunct="1">
        <a:lnSpc>
          <a:spcPct val="100000"/>
        </a:lnSpc>
        <a:spcBef>
          <a:spcPts val="800"/>
        </a:spcBef>
        <a:spcAft>
          <a:spcPts val="800"/>
        </a:spcAft>
        <a:buFontTx/>
        <a:buNone/>
        <a:defRPr lang="de-DE" sz="2300" b="0" kern="1200" baseline="0" dirty="0" smtClean="0">
          <a:solidFill>
            <a:schemeClr val="tx2"/>
          </a:solidFill>
          <a:latin typeface="+mn-lt"/>
          <a:ea typeface="+mn-ea"/>
          <a:cs typeface="+mn-cs"/>
        </a:defRPr>
      </a:lvl1pPr>
      <a:lvl2pPr marL="355600" indent="-355600" algn="l" defTabSz="1219444" rtl="0" eaLnBrk="1" latinLnBrk="0" hangingPunct="1">
        <a:lnSpc>
          <a:spcPct val="100000"/>
        </a:lnSpc>
        <a:spcBef>
          <a:spcPts val="800"/>
        </a:spcBef>
        <a:buClr>
          <a:schemeClr val="accent1"/>
        </a:buClr>
        <a:buSzPct val="150000"/>
        <a:buFont typeface="Statis Sans" panose="020B0500000000000000" pitchFamily="34" charset="0"/>
        <a:buChar char="»"/>
        <a:tabLst/>
        <a:defRPr sz="2000" b="0" kern="1200" baseline="0">
          <a:solidFill>
            <a:schemeClr val="tx2"/>
          </a:solidFill>
          <a:latin typeface="+mn-lt"/>
          <a:ea typeface="+mn-ea"/>
          <a:cs typeface="+mn-cs"/>
        </a:defRPr>
      </a:lvl2pPr>
      <a:lvl3pPr marL="717550" indent="-361950" algn="l" defTabSz="1219444" rtl="0" eaLnBrk="1" latinLnBrk="0" hangingPunct="1">
        <a:lnSpc>
          <a:spcPct val="100000"/>
        </a:lnSpc>
        <a:spcBef>
          <a:spcPts val="800"/>
        </a:spcBef>
        <a:buClr>
          <a:schemeClr val="accent2"/>
        </a:buClr>
        <a:buSzPct val="150000"/>
        <a:buFont typeface="Statis Sans" panose="020B0500000000000000" pitchFamily="34" charset="0"/>
        <a:buChar char="»"/>
        <a:defRPr lang="de-DE" sz="2000" b="0" kern="1200" baseline="0" dirty="0" smtClean="0">
          <a:solidFill>
            <a:schemeClr val="tx2"/>
          </a:solidFill>
          <a:latin typeface="+mn-lt"/>
          <a:ea typeface="+mn-ea"/>
          <a:cs typeface="+mn-cs"/>
        </a:defRPr>
      </a:lvl3pPr>
      <a:lvl4pPr marL="990600" indent="-238125" algn="l" defTabSz="1219444" rtl="0" eaLnBrk="1" latinLnBrk="0" hangingPunct="1">
        <a:lnSpc>
          <a:spcPct val="100000"/>
        </a:lnSpc>
        <a:spcBef>
          <a:spcPts val="800"/>
        </a:spcBef>
        <a:buClr>
          <a:schemeClr val="tx2"/>
        </a:buClr>
        <a:buSzPct val="100000"/>
        <a:buFont typeface="Arial" panose="020B0604020202020204" pitchFamily="34" charset="0"/>
        <a:buChar char="•"/>
        <a:tabLst/>
        <a:defRPr sz="1800" b="0" kern="1200" baseline="0">
          <a:solidFill>
            <a:schemeClr val="tx2"/>
          </a:solidFill>
          <a:latin typeface="+mn-lt"/>
          <a:ea typeface="+mn-ea"/>
          <a:cs typeface="+mn-cs"/>
        </a:defRPr>
      </a:lvl4pPr>
      <a:lvl5pPr marL="2875008" indent="-368374" algn="l" defTabSz="1054311" rtl="0" eaLnBrk="1" latinLnBrk="0" hangingPunct="1">
        <a:lnSpc>
          <a:spcPct val="100000"/>
        </a:lnSpc>
        <a:spcBef>
          <a:spcPts val="800"/>
        </a:spcBef>
        <a:buClr>
          <a:schemeClr val="bg1"/>
        </a:buClr>
        <a:buSzPct val="80000"/>
        <a:buFont typeface="Statis Sans" pitchFamily="2" charset="2"/>
        <a:buChar char="n"/>
        <a:defRPr sz="1900" b="0" kern="1200" baseline="0">
          <a:solidFill>
            <a:schemeClr val="tx1"/>
          </a:solidFill>
          <a:latin typeface="Statis Sans Light" panose="020B0403050000020004" pitchFamily="34" charset="0"/>
          <a:ea typeface="+mn-ea"/>
          <a:cs typeface="+mn-cs"/>
        </a:defRPr>
      </a:lvl5pPr>
      <a:lvl6pPr marL="2875008" indent="-368374" algn="l" defTabSz="1219444" rtl="0" eaLnBrk="1" latinLnBrk="0" hangingPunct="1">
        <a:lnSpc>
          <a:spcPct val="100000"/>
        </a:lnSpc>
        <a:spcBef>
          <a:spcPts val="800"/>
        </a:spcBef>
        <a:buClr>
          <a:schemeClr val="bg1"/>
        </a:buClr>
        <a:buSzPct val="80000"/>
        <a:buFont typeface="Statis Sans" pitchFamily="2" charset="2"/>
        <a:buChar char="n"/>
        <a:defRPr sz="1900" b="0" kern="1200" baseline="0">
          <a:solidFill>
            <a:schemeClr val="tx1"/>
          </a:solidFill>
          <a:latin typeface="Statis Sans Light" panose="020B0403050000020004" pitchFamily="34" charset="0"/>
          <a:ea typeface="+mn-ea"/>
          <a:cs typeface="+mn-cs"/>
        </a:defRPr>
      </a:lvl6pPr>
      <a:lvl7pPr marL="3963192" indent="-304861" algn="l" defTabSz="1219444" rtl="0" eaLnBrk="1" latinLnBrk="0" hangingPunct="1">
        <a:spcBef>
          <a:spcPct val="20000"/>
        </a:spcBef>
        <a:buFont typeface="Statis Sans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914" indent="-304861" algn="l" defTabSz="1219444" rtl="0" eaLnBrk="1" latinLnBrk="0" hangingPunct="1">
        <a:spcBef>
          <a:spcPct val="20000"/>
        </a:spcBef>
        <a:buFont typeface="Statis Sans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2636" indent="-304861" algn="l" defTabSz="1219444" rtl="0" eaLnBrk="1" latinLnBrk="0" hangingPunct="1">
        <a:spcBef>
          <a:spcPct val="20000"/>
        </a:spcBef>
        <a:buFont typeface="Statis Sans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1219444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722" algn="l" defTabSz="1219444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444" algn="l" defTabSz="1219444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9166" algn="l" defTabSz="1219444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888" algn="l" defTabSz="1219444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610" algn="l" defTabSz="1219444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8332" algn="l" defTabSz="1219444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8053" algn="l" defTabSz="1219444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7775" algn="l" defTabSz="1219444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3855" userDrawn="1">
          <p15:clr>
            <a:srgbClr val="F26B43"/>
          </p15:clr>
        </p15:guide>
        <p15:guide id="2" pos="439" userDrawn="1">
          <p15:clr>
            <a:srgbClr val="F26B43"/>
          </p15:clr>
        </p15:guide>
        <p15:guide id="3" pos="7424" userDrawn="1">
          <p15:clr>
            <a:srgbClr val="F26B43"/>
          </p15:clr>
        </p15:guide>
        <p15:guide id="4" orient="horz" pos="1480" userDrawn="1">
          <p15:clr>
            <a:srgbClr val="F26B43"/>
          </p15:clr>
        </p15:guide>
        <p15:guide id="6" orient="horz" pos="1072" userDrawn="1">
          <p15:clr>
            <a:srgbClr val="F26B43"/>
          </p15:clr>
        </p15:guide>
        <p15:guide id="7" orient="horz" pos="3657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destatis.de/" TargetMode="External"/><Relationship Id="rId2" Type="http://schemas.openxmlformats.org/officeDocument/2006/relationships/hyperlink" Target="mailto:simon.schuerz@destatis.de" TargetMode="External"/><Relationship Id="rId1" Type="http://schemas.openxmlformats.org/officeDocument/2006/relationships/slideLayout" Target="../slideLayouts/slideLayout1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4" Type="http://schemas.openxmlformats.org/officeDocument/2006/relationships/image" Target="../media/image3.jp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810389" y="813182"/>
            <a:ext cx="9975211" cy="2616611"/>
          </a:xfrm>
        </p:spPr>
        <p:txBody>
          <a:bodyPr/>
          <a:lstStyle/>
          <a:p>
            <a:r>
              <a:rPr lang="en-US" sz="3600" dirty="0"/>
              <a:t>Monetary values connected to services in the EU ecosystem services accounts: </a:t>
            </a:r>
            <a:br>
              <a:rPr lang="en-US" sz="3600" dirty="0"/>
            </a:br>
            <a:r>
              <a:rPr lang="en-US" sz="3600" dirty="0"/>
              <a:t>Exploratory work for Germany</a:t>
            </a:r>
            <a:br>
              <a:rPr lang="de-DE" sz="4400" dirty="0"/>
            </a:br>
            <a:endParaRPr lang="de-DE" sz="4400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e-DE" dirty="0"/>
              <a:t>London Group Meeting 2026, Guatemala</a:t>
            </a:r>
          </a:p>
          <a:p>
            <a:r>
              <a:rPr lang="de-DE" dirty="0"/>
              <a:t>Nuan Stahl, Simon Felgendreher, </a:t>
            </a:r>
            <a:r>
              <a:rPr lang="de-DE" b="1" dirty="0"/>
              <a:t>Simon Schürz</a:t>
            </a:r>
          </a:p>
        </p:txBody>
      </p:sp>
    </p:spTree>
    <p:extLst>
      <p:ext uri="{BB962C8B-B14F-4D97-AF65-F5344CB8AC3E}">
        <p14:creationId xmlns:p14="http://schemas.microsoft.com/office/powerpoint/2010/main" val="2906043517"/>
      </p:ext>
    </p:extLst>
  </p:cSld>
  <p:clrMapOvr>
    <a:masterClrMapping/>
  </p:clrMapOvr>
  <p:transition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1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de-DE" dirty="0"/>
              <a:t>Ecosystem Accounts</a:t>
            </a:r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27"/>
          </p:nvPr>
        </p:nvSpPr>
        <p:spPr/>
        <p:txBody>
          <a:bodyPr/>
          <a:lstStyle/>
          <a:p>
            <a:fld id="{4EF69316-69A3-44B8-BCF0-1551C275596C}" type="datetime1">
              <a:rPr lang="de-DE" smtClean="0">
                <a:latin typeface="Statis Sans Light" panose="020B0403050000020004" pitchFamily="34" charset="0"/>
              </a:rPr>
              <a:t>31.08.2026</a:t>
            </a:fld>
            <a:endParaRPr lang="de-DE" dirty="0">
              <a:latin typeface="Statis Sans Light" panose="020B0403050000020004" pitchFamily="34" charset="0"/>
            </a:endParaRPr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28"/>
          </p:nvPr>
        </p:nvSpPr>
        <p:spPr/>
        <p:txBody>
          <a:bodyPr/>
          <a:lstStyle/>
          <a:p>
            <a:pPr>
              <a:buClr>
                <a:schemeClr val="accent2"/>
              </a:buClr>
            </a:pPr>
            <a:r>
              <a:rPr lang="en-GB" dirty="0" err="1"/>
              <a:t>Federal Statistical</a:t>
            </a:r>
            <a:r>
              <a:rPr lang="en-GB" dirty="0"/>
              <a:t> </a:t>
            </a:r>
            <a:r>
              <a:rPr lang="en-GB" dirty="0" err="1"/>
              <a:t>Office</a:t>
            </a:r>
            <a:r>
              <a:rPr lang="en-GB" dirty="0"/>
              <a:t> (Destatis)</a:t>
            </a:r>
            <a:endParaRPr lang="en-GB" dirty="0">
              <a:latin typeface="Statis Sans Light" panose="020B0403050000020004" pitchFamily="34" charset="0"/>
            </a:endParaRPr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29"/>
          </p:nvPr>
        </p:nvSpPr>
        <p:spPr/>
        <p:txBody>
          <a:bodyPr/>
          <a:lstStyle/>
          <a:p>
            <a:fld id="{490D50AA-A47B-42B3-AEBF-DBC41AAA668C}" type="slidenum">
              <a:rPr lang="de-DE" smtClean="0"/>
              <a:pPr/>
              <a:t>10</a:t>
            </a:fld>
            <a:endParaRPr lang="de-DE" dirty="0">
              <a:latin typeface="Statis Sans Light" panose="020B0403050000020004" pitchFamily="34" charset="0"/>
            </a:endParaRPr>
          </a:p>
        </p:txBody>
      </p:sp>
      <p:sp>
        <p:nvSpPr>
          <p:cNvPr id="12" name="Titel 5"/>
          <p:cNvSpPr txBox="1">
            <a:spLocks/>
          </p:cNvSpPr>
          <p:nvPr/>
        </p:nvSpPr>
        <p:spPr bwMode="gray">
          <a:xfrm>
            <a:off x="699187" y="947411"/>
            <a:ext cx="11075147" cy="600146"/>
          </a:xfrm>
          <a:prstGeom prst="rect">
            <a:avLst/>
          </a:prstGeom>
        </p:spPr>
        <p:txBody>
          <a:bodyPr vert="horz" lIns="0" tIns="72000" rIns="0" bIns="72000" rtlCol="0" anchor="ctr" anchorCtr="0">
            <a:spAutoFit/>
          </a:bodyPr>
          <a:lstStyle>
            <a:lvl1pPr algn="l" defTabSz="1219444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3600" b="0" kern="1200" baseline="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de-DE" dirty="0"/>
              <a:t>Global Climate Regulation</a:t>
            </a:r>
            <a:endParaRPr lang="de-DE" sz="2400" dirty="0"/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6A4F8DF1-43CE-4D34-971A-403422B6000F}"/>
              </a:ext>
            </a:extLst>
          </p:cNvPr>
          <p:cNvSpPr txBox="1"/>
          <p:nvPr/>
        </p:nvSpPr>
        <p:spPr>
          <a:xfrm>
            <a:off x="640622" y="1677448"/>
            <a:ext cx="11021646" cy="1169551"/>
          </a:xfrm>
          <a:prstGeom prst="rect">
            <a:avLst/>
          </a:prstGeom>
          <a:solidFill>
            <a:schemeClr val="bg1">
              <a:lumMod val="95000"/>
              <a:alpha val="50000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de-DE" sz="2000" b="1" dirty="0"/>
              <a:t>Physical services</a:t>
            </a:r>
          </a:p>
          <a:p>
            <a:pPr marL="342900" indent="-342900">
              <a:spcAft>
                <a:spcPts val="600"/>
              </a:spcAft>
              <a:buFontTx/>
              <a:buChar char="-"/>
            </a:pPr>
            <a:r>
              <a:rPr lang="de-DE" sz="2000" dirty="0"/>
              <a:t>Net sequestration/emission of carbon by ecosystems</a:t>
            </a:r>
          </a:p>
          <a:p>
            <a:pPr marL="342900" indent="-342900">
              <a:spcAft>
                <a:spcPts val="600"/>
              </a:spcAft>
              <a:buFontTx/>
              <a:buChar char="-"/>
            </a:pPr>
            <a:r>
              <a:rPr lang="de-DE" sz="2000" dirty="0"/>
              <a:t>Long-term storage by ecosystems (</a:t>
            </a:r>
            <a:r>
              <a:rPr lang="de-DE" sz="2000" dirty="0" err="1"/>
              <a:t>stocks</a:t>
            </a:r>
            <a:r>
              <a:rPr lang="de-DE" sz="2000" dirty="0"/>
              <a:t>)</a:t>
            </a:r>
          </a:p>
        </p:txBody>
      </p:sp>
      <p:sp>
        <p:nvSpPr>
          <p:cNvPr id="10" name="Textfeld 9">
            <a:extLst>
              <a:ext uri="{FF2B5EF4-FFF2-40B4-BE49-F238E27FC236}">
                <a16:creationId xmlns:a16="http://schemas.microsoft.com/office/drawing/2014/main" id="{B3834C2C-CE56-44C0-ABFB-C8BDE2CA576E}"/>
              </a:ext>
            </a:extLst>
          </p:cNvPr>
          <p:cNvSpPr txBox="1"/>
          <p:nvPr/>
        </p:nvSpPr>
        <p:spPr>
          <a:xfrm>
            <a:off x="640622" y="2971616"/>
            <a:ext cx="11021646" cy="400110"/>
          </a:xfrm>
          <a:prstGeom prst="rect">
            <a:avLst/>
          </a:prstGeom>
          <a:solidFill>
            <a:schemeClr val="bg1">
              <a:lumMod val="95000"/>
              <a:alpha val="50000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l"/>
            <a:r>
              <a:rPr lang="de-DE" sz="2000" b="1" dirty="0" err="1"/>
              <a:t>Monetary</a:t>
            </a:r>
            <a:r>
              <a:rPr lang="de-DE" sz="2000" b="1" dirty="0"/>
              <a:t> </a:t>
            </a:r>
            <a:r>
              <a:rPr lang="de-DE" sz="2000" b="1" dirty="0" err="1"/>
              <a:t>value</a:t>
            </a:r>
            <a:r>
              <a:rPr lang="de-DE" sz="2000" b="1" dirty="0"/>
              <a:t> </a:t>
            </a:r>
            <a:r>
              <a:rPr lang="de-DE" sz="2000" b="1" dirty="0" err="1"/>
              <a:t>should</a:t>
            </a:r>
            <a:r>
              <a:rPr lang="de-DE" sz="2000" b="1" dirty="0"/>
              <a:t> </a:t>
            </a:r>
            <a:r>
              <a:rPr lang="de-DE" sz="2000" b="1" dirty="0" err="1"/>
              <a:t>capture</a:t>
            </a:r>
            <a:r>
              <a:rPr lang="de-DE" sz="2000" dirty="0"/>
              <a:t>: </a:t>
            </a:r>
            <a:r>
              <a:rPr lang="de-DE" sz="2000" dirty="0" err="1"/>
              <a:t>Avoided</a:t>
            </a:r>
            <a:r>
              <a:rPr lang="de-DE" sz="2000" dirty="0"/>
              <a:t> </a:t>
            </a:r>
            <a:r>
              <a:rPr lang="de-DE" sz="2000" dirty="0" err="1"/>
              <a:t>damages</a:t>
            </a:r>
            <a:r>
              <a:rPr lang="de-DE" sz="2000" dirty="0"/>
              <a:t> </a:t>
            </a:r>
            <a:r>
              <a:rPr lang="de-DE" sz="2000" dirty="0" err="1"/>
              <a:t>or</a:t>
            </a:r>
            <a:r>
              <a:rPr lang="de-DE" sz="2000" dirty="0"/>
              <a:t> marginal </a:t>
            </a:r>
            <a:r>
              <a:rPr lang="de-DE" sz="2000" dirty="0" err="1"/>
              <a:t>abatement</a:t>
            </a:r>
            <a:r>
              <a:rPr lang="de-DE" sz="2000" dirty="0"/>
              <a:t> </a:t>
            </a:r>
            <a:r>
              <a:rPr lang="de-DE" sz="2000" dirty="0" err="1"/>
              <a:t>cost</a:t>
            </a:r>
            <a:r>
              <a:rPr lang="de-DE" sz="2000" dirty="0"/>
              <a:t>  </a:t>
            </a:r>
          </a:p>
        </p:txBody>
      </p:sp>
      <p:sp>
        <p:nvSpPr>
          <p:cNvPr id="11" name="Textfeld 10">
            <a:extLst>
              <a:ext uri="{FF2B5EF4-FFF2-40B4-BE49-F238E27FC236}">
                <a16:creationId xmlns:a16="http://schemas.microsoft.com/office/drawing/2014/main" id="{C079BD9F-3742-4D79-92B6-E474ED61A184}"/>
              </a:ext>
            </a:extLst>
          </p:cNvPr>
          <p:cNvSpPr txBox="1"/>
          <p:nvPr/>
        </p:nvSpPr>
        <p:spPr>
          <a:xfrm>
            <a:off x="640622" y="3496343"/>
            <a:ext cx="11021646" cy="2631490"/>
          </a:xfrm>
          <a:prstGeom prst="rect">
            <a:avLst/>
          </a:prstGeom>
          <a:solidFill>
            <a:schemeClr val="accent6">
              <a:lumMod val="20000"/>
              <a:lumOff val="80000"/>
              <a:alpha val="50000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de-DE" sz="2000" b="1" dirty="0"/>
              <a:t>Public </a:t>
            </a:r>
            <a:r>
              <a:rPr lang="de-DE" sz="2000" b="1" dirty="0" err="1"/>
              <a:t>service</a:t>
            </a:r>
            <a:r>
              <a:rPr lang="de-DE" sz="2000" b="1" dirty="0"/>
              <a:t> </a:t>
            </a:r>
            <a:r>
              <a:rPr lang="de-DE" sz="2000" b="1" dirty="0" err="1"/>
              <a:t>from</a:t>
            </a:r>
            <a:r>
              <a:rPr lang="de-DE" sz="2000" b="1" dirty="0"/>
              <a:t> private/</a:t>
            </a:r>
            <a:r>
              <a:rPr lang="de-DE" sz="2000" b="1" dirty="0" err="1"/>
              <a:t>public</a:t>
            </a:r>
            <a:r>
              <a:rPr lang="de-DE" sz="2000" b="1" dirty="0"/>
              <a:t> </a:t>
            </a:r>
            <a:r>
              <a:rPr lang="de-DE" sz="2000" b="1" dirty="0" err="1"/>
              <a:t>assets</a:t>
            </a:r>
            <a:r>
              <a:rPr lang="de-DE" sz="2000" b="1" dirty="0"/>
              <a:t> </a:t>
            </a:r>
            <a:r>
              <a:rPr lang="de-DE" sz="2000" dirty="0">
                <a:sym typeface="Wingdings" panose="05000000000000000000" pitchFamily="2" charset="2"/>
              </a:rPr>
              <a:t> </a:t>
            </a:r>
            <a:r>
              <a:rPr lang="de-DE" sz="2000" dirty="0" err="1">
                <a:sym typeface="Wingdings" panose="05000000000000000000" pitchFamily="2" charset="2"/>
              </a:rPr>
              <a:t>market</a:t>
            </a:r>
            <a:r>
              <a:rPr lang="de-DE" sz="2000" dirty="0">
                <a:sym typeface="Wingdings" panose="05000000000000000000" pitchFamily="2" charset="2"/>
              </a:rPr>
              <a:t> </a:t>
            </a:r>
            <a:r>
              <a:rPr lang="de-DE" sz="2000" dirty="0" err="1">
                <a:sym typeface="Wingdings" panose="05000000000000000000" pitchFamily="2" charset="2"/>
              </a:rPr>
              <a:t>prices</a:t>
            </a:r>
            <a:r>
              <a:rPr lang="de-DE" sz="2000" dirty="0">
                <a:sym typeface="Wingdings" panose="05000000000000000000" pitchFamily="2" charset="2"/>
              </a:rPr>
              <a:t> </a:t>
            </a:r>
            <a:r>
              <a:rPr lang="de-DE" sz="2000" dirty="0" err="1">
                <a:sym typeface="Wingdings" panose="05000000000000000000" pitchFamily="2" charset="2"/>
              </a:rPr>
              <a:t>for</a:t>
            </a:r>
            <a:r>
              <a:rPr lang="de-DE" sz="2000" dirty="0">
                <a:sym typeface="Wingdings" panose="05000000000000000000" pitchFamily="2" charset="2"/>
              </a:rPr>
              <a:t> </a:t>
            </a:r>
            <a:r>
              <a:rPr lang="de-DE" sz="2000" dirty="0" err="1">
                <a:sym typeface="Wingdings" panose="05000000000000000000" pitchFamily="2" charset="2"/>
              </a:rPr>
              <a:t>service</a:t>
            </a:r>
            <a:r>
              <a:rPr lang="de-DE" sz="2000" dirty="0">
                <a:sym typeface="Wingdings" panose="05000000000000000000" pitchFamily="2" charset="2"/>
              </a:rPr>
              <a:t> do not </a:t>
            </a:r>
            <a:r>
              <a:rPr lang="de-DE" sz="2000" dirty="0" err="1">
                <a:sym typeface="Wingdings" panose="05000000000000000000" pitchFamily="2" charset="2"/>
              </a:rPr>
              <a:t>exist</a:t>
            </a:r>
            <a:endParaRPr lang="de-DE" sz="2000" dirty="0">
              <a:sym typeface="Wingdings" panose="05000000000000000000" pitchFamily="2" charset="2"/>
            </a:endParaRPr>
          </a:p>
          <a:p>
            <a:pPr>
              <a:spcAft>
                <a:spcPts val="600"/>
              </a:spcAft>
            </a:pPr>
            <a:r>
              <a:rPr lang="de-DE" sz="2000" dirty="0">
                <a:sym typeface="Wingdings" panose="05000000000000000000" pitchFamily="2" charset="2"/>
              </a:rPr>
              <a:t>1. </a:t>
            </a:r>
            <a:r>
              <a:rPr lang="de-DE" sz="2000" dirty="0" err="1">
                <a:sym typeface="Wingdings" panose="05000000000000000000" pitchFamily="2" charset="2"/>
              </a:rPr>
              <a:t>Emissions</a:t>
            </a:r>
            <a:r>
              <a:rPr lang="de-DE" sz="2000" dirty="0">
                <a:sym typeface="Wingdings" panose="05000000000000000000" pitchFamily="2" charset="2"/>
              </a:rPr>
              <a:t> </a:t>
            </a:r>
            <a:r>
              <a:rPr lang="de-DE" sz="2000" dirty="0" err="1">
                <a:sym typeface="Wingdings" panose="05000000000000000000" pitchFamily="2" charset="2"/>
              </a:rPr>
              <a:t>are</a:t>
            </a:r>
            <a:r>
              <a:rPr lang="de-DE" sz="2000" dirty="0">
                <a:sym typeface="Wingdings" panose="05000000000000000000" pitchFamily="2" charset="2"/>
              </a:rPr>
              <a:t> </a:t>
            </a:r>
            <a:r>
              <a:rPr lang="de-DE" sz="2000" dirty="0" err="1">
                <a:sym typeface="Wingdings" panose="05000000000000000000" pitchFamily="2" charset="2"/>
              </a:rPr>
              <a:t>regulated</a:t>
            </a:r>
            <a:r>
              <a:rPr lang="de-DE" sz="2000" dirty="0">
                <a:sym typeface="Wingdings" panose="05000000000000000000" pitchFamily="2" charset="2"/>
              </a:rPr>
              <a:t> and ETS </a:t>
            </a:r>
            <a:r>
              <a:rPr lang="de-DE" sz="2000" dirty="0" err="1">
                <a:sym typeface="Wingdings" panose="05000000000000000000" pitchFamily="2" charset="2"/>
              </a:rPr>
              <a:t>provides</a:t>
            </a:r>
            <a:r>
              <a:rPr lang="de-DE" sz="2000" dirty="0">
                <a:sym typeface="Wingdings" panose="05000000000000000000" pitchFamily="2" charset="2"/>
              </a:rPr>
              <a:t> a </a:t>
            </a:r>
            <a:r>
              <a:rPr lang="de-DE" sz="2000" dirty="0" err="1">
                <a:sym typeface="Wingdings" panose="05000000000000000000" pitchFamily="2" charset="2"/>
              </a:rPr>
              <a:t>price</a:t>
            </a:r>
            <a:endParaRPr lang="de-DE" sz="2000" dirty="0">
              <a:sym typeface="Wingdings" panose="05000000000000000000" pitchFamily="2" charset="2"/>
            </a:endParaRPr>
          </a:p>
          <a:p>
            <a:pPr marL="952622" lvl="1" indent="-342900">
              <a:spcAft>
                <a:spcPts val="600"/>
              </a:spcAft>
              <a:buFont typeface="Wingdings" panose="05000000000000000000" pitchFamily="2" charset="2"/>
              <a:buChar char="à"/>
            </a:pPr>
            <a:r>
              <a:rPr lang="de-DE" sz="2000" dirty="0">
                <a:sym typeface="Wingdings" panose="05000000000000000000" pitchFamily="2" charset="2"/>
              </a:rPr>
              <a:t>At </a:t>
            </a:r>
            <a:r>
              <a:rPr lang="de-DE" sz="2000" dirty="0" err="1">
                <a:sym typeface="Wingdings" panose="05000000000000000000" pitchFamily="2" charset="2"/>
              </a:rPr>
              <a:t>the</a:t>
            </a:r>
            <a:r>
              <a:rPr lang="de-DE" sz="2000" dirty="0">
                <a:sym typeface="Wingdings" panose="05000000000000000000" pitchFamily="2" charset="2"/>
              </a:rPr>
              <a:t> </a:t>
            </a:r>
            <a:r>
              <a:rPr lang="de-DE" sz="2000" dirty="0" err="1">
                <a:sym typeface="Wingdings" panose="05000000000000000000" pitchFamily="2" charset="2"/>
              </a:rPr>
              <a:t>margin</a:t>
            </a:r>
            <a:r>
              <a:rPr lang="de-DE" sz="2000" dirty="0">
                <a:sym typeface="Wingdings" panose="05000000000000000000" pitchFamily="2" charset="2"/>
              </a:rPr>
              <a:t>: </a:t>
            </a:r>
            <a:r>
              <a:rPr lang="de-DE" sz="2000" dirty="0" err="1">
                <a:sym typeface="Wingdings" panose="05000000000000000000" pitchFamily="2" charset="2"/>
              </a:rPr>
              <a:t>if</a:t>
            </a:r>
            <a:r>
              <a:rPr lang="de-DE" sz="2000" dirty="0">
                <a:sym typeface="Wingdings" panose="05000000000000000000" pitchFamily="2" charset="2"/>
              </a:rPr>
              <a:t> </a:t>
            </a:r>
            <a:r>
              <a:rPr lang="de-DE" sz="2000" dirty="0" err="1">
                <a:sym typeface="Wingdings" panose="05000000000000000000" pitchFamily="2" charset="2"/>
              </a:rPr>
              <a:t>service</a:t>
            </a:r>
            <a:r>
              <a:rPr lang="de-DE" sz="2000" dirty="0">
                <a:sym typeface="Wingdings" panose="05000000000000000000" pitchFamily="2" charset="2"/>
              </a:rPr>
              <a:t> </a:t>
            </a:r>
            <a:r>
              <a:rPr lang="de-DE" sz="2000" dirty="0" err="1">
                <a:sym typeface="Wingdings" panose="05000000000000000000" pitchFamily="2" charset="2"/>
              </a:rPr>
              <a:t>disappeared</a:t>
            </a:r>
            <a:r>
              <a:rPr lang="de-DE" sz="2000" dirty="0">
                <a:sym typeface="Wingdings" panose="05000000000000000000" pitchFamily="2" charset="2"/>
              </a:rPr>
              <a:t>, </a:t>
            </a:r>
            <a:r>
              <a:rPr lang="de-DE" sz="2000" dirty="0" err="1">
                <a:sym typeface="Wingdings" panose="05000000000000000000" pitchFamily="2" charset="2"/>
              </a:rPr>
              <a:t>there</a:t>
            </a:r>
            <a:r>
              <a:rPr lang="de-DE" sz="2000" dirty="0">
                <a:sym typeface="Wingdings" panose="05000000000000000000" pitchFamily="2" charset="2"/>
              </a:rPr>
              <a:t> </a:t>
            </a:r>
            <a:r>
              <a:rPr lang="de-DE" sz="2000" dirty="0" err="1">
                <a:sym typeface="Wingdings" panose="05000000000000000000" pitchFamily="2" charset="2"/>
              </a:rPr>
              <a:t>are</a:t>
            </a:r>
            <a:r>
              <a:rPr lang="de-DE" sz="2000" dirty="0">
                <a:sym typeface="Wingdings" panose="05000000000000000000" pitchFamily="2" charset="2"/>
              </a:rPr>
              <a:t> </a:t>
            </a:r>
            <a:r>
              <a:rPr lang="de-DE" sz="2000" dirty="0" err="1">
                <a:sym typeface="Wingdings" panose="05000000000000000000" pitchFamily="2" charset="2"/>
              </a:rPr>
              <a:t>costs</a:t>
            </a:r>
            <a:r>
              <a:rPr lang="de-DE" sz="2000" dirty="0">
                <a:sym typeface="Wingdings" panose="05000000000000000000" pitchFamily="2" charset="2"/>
              </a:rPr>
              <a:t> </a:t>
            </a:r>
            <a:r>
              <a:rPr lang="de-DE" sz="2000" dirty="0" err="1">
                <a:sym typeface="Wingdings" panose="05000000000000000000" pitchFamily="2" charset="2"/>
              </a:rPr>
              <a:t>that</a:t>
            </a:r>
            <a:r>
              <a:rPr lang="de-DE" sz="2000" dirty="0">
                <a:sym typeface="Wingdings" panose="05000000000000000000" pitchFamily="2" charset="2"/>
              </a:rPr>
              <a:t> </a:t>
            </a:r>
            <a:r>
              <a:rPr lang="de-DE" sz="2000" dirty="0" err="1">
                <a:sym typeface="Wingdings" panose="05000000000000000000" pitchFamily="2" charset="2"/>
              </a:rPr>
              <a:t>we</a:t>
            </a:r>
            <a:r>
              <a:rPr lang="de-DE" sz="2000" dirty="0">
                <a:sym typeface="Wingdings" panose="05000000000000000000" pitchFamily="2" charset="2"/>
              </a:rPr>
              <a:t> </a:t>
            </a:r>
            <a:r>
              <a:rPr lang="de-DE" sz="2000" dirty="0" err="1">
                <a:sym typeface="Wingdings" panose="05000000000000000000" pitchFamily="2" charset="2"/>
              </a:rPr>
              <a:t>are</a:t>
            </a:r>
            <a:r>
              <a:rPr lang="de-DE" sz="2000" dirty="0">
                <a:sym typeface="Wingdings" panose="05000000000000000000" pitchFamily="2" charset="2"/>
              </a:rPr>
              <a:t> </a:t>
            </a:r>
            <a:r>
              <a:rPr lang="de-DE" sz="2000" dirty="0" err="1">
                <a:sym typeface="Wingdings" panose="05000000000000000000" pitchFamily="2" charset="2"/>
              </a:rPr>
              <a:t>apparently</a:t>
            </a:r>
            <a:r>
              <a:rPr lang="de-DE" sz="2000" dirty="0">
                <a:sym typeface="Wingdings" panose="05000000000000000000" pitchFamily="2" charset="2"/>
              </a:rPr>
              <a:t> </a:t>
            </a:r>
            <a:r>
              <a:rPr lang="de-DE" sz="2000" dirty="0" err="1">
                <a:sym typeface="Wingdings" panose="05000000000000000000" pitchFamily="2" charset="2"/>
              </a:rPr>
              <a:t>willing</a:t>
            </a:r>
            <a:r>
              <a:rPr lang="de-DE" sz="2000" dirty="0">
                <a:sym typeface="Wingdings" panose="05000000000000000000" pitchFamily="2" charset="2"/>
              </a:rPr>
              <a:t> </a:t>
            </a:r>
            <a:r>
              <a:rPr lang="de-DE" sz="2000" dirty="0" err="1">
                <a:sym typeface="Wingdings" panose="05000000000000000000" pitchFamily="2" charset="2"/>
              </a:rPr>
              <a:t>to</a:t>
            </a:r>
            <a:r>
              <a:rPr lang="de-DE" sz="2000" dirty="0">
                <a:sym typeface="Wingdings" panose="05000000000000000000" pitchFamily="2" charset="2"/>
              </a:rPr>
              <a:t> </a:t>
            </a:r>
            <a:r>
              <a:rPr lang="de-DE" sz="2000" dirty="0" err="1">
                <a:sym typeface="Wingdings" panose="05000000000000000000" pitchFamily="2" charset="2"/>
              </a:rPr>
              <a:t>impose</a:t>
            </a:r>
            <a:r>
              <a:rPr lang="de-DE" sz="2000" dirty="0">
                <a:sym typeface="Wingdings" panose="05000000000000000000" pitchFamily="2" charset="2"/>
              </a:rPr>
              <a:t> on </a:t>
            </a:r>
            <a:r>
              <a:rPr lang="de-DE" sz="2000" dirty="0" err="1">
                <a:sym typeface="Wingdings" panose="05000000000000000000" pitchFamily="2" charset="2"/>
              </a:rPr>
              <a:t>society</a:t>
            </a:r>
            <a:r>
              <a:rPr lang="de-DE" sz="2000" dirty="0">
                <a:sym typeface="Wingdings" panose="05000000000000000000" pitchFamily="2" charset="2"/>
              </a:rPr>
              <a:t> (</a:t>
            </a:r>
            <a:r>
              <a:rPr lang="de-DE" sz="2000" dirty="0" err="1">
                <a:sym typeface="Wingdings" panose="05000000000000000000" pitchFamily="2" charset="2"/>
              </a:rPr>
              <a:t>volatility</a:t>
            </a:r>
            <a:r>
              <a:rPr lang="de-DE" sz="2000" dirty="0">
                <a:sym typeface="Wingdings" panose="05000000000000000000" pitchFamily="2" charset="2"/>
              </a:rPr>
              <a:t>?)</a:t>
            </a:r>
          </a:p>
          <a:p>
            <a:pPr>
              <a:spcAft>
                <a:spcPts val="600"/>
              </a:spcAft>
            </a:pPr>
            <a:r>
              <a:rPr lang="de-DE" sz="2000" dirty="0">
                <a:sym typeface="Wingdings" panose="05000000000000000000" pitchFamily="2" charset="2"/>
              </a:rPr>
              <a:t>2. </a:t>
            </a:r>
            <a:r>
              <a:rPr lang="de-DE" sz="2000" dirty="0" err="1">
                <a:sym typeface="Wingdings" panose="05000000000000000000" pitchFamily="2" charset="2"/>
              </a:rPr>
              <a:t>Avoided</a:t>
            </a:r>
            <a:r>
              <a:rPr lang="de-DE" sz="2000" dirty="0">
                <a:sym typeface="Wingdings" panose="05000000000000000000" pitchFamily="2" charset="2"/>
              </a:rPr>
              <a:t> </a:t>
            </a:r>
            <a:r>
              <a:rPr lang="de-DE" sz="2000" dirty="0" err="1">
                <a:sym typeface="Wingdings" panose="05000000000000000000" pitchFamily="2" charset="2"/>
              </a:rPr>
              <a:t>damages</a:t>
            </a:r>
            <a:r>
              <a:rPr lang="de-DE" sz="2000" dirty="0">
                <a:sym typeface="Wingdings" panose="05000000000000000000" pitchFamily="2" charset="2"/>
              </a:rPr>
              <a:t> </a:t>
            </a:r>
            <a:r>
              <a:rPr lang="de-DE" sz="2000" dirty="0" err="1">
                <a:sym typeface="Wingdings" panose="05000000000000000000" pitchFamily="2" charset="2"/>
              </a:rPr>
              <a:t>can</a:t>
            </a:r>
            <a:r>
              <a:rPr lang="de-DE" sz="2000" dirty="0">
                <a:sym typeface="Wingdings" panose="05000000000000000000" pitchFamily="2" charset="2"/>
              </a:rPr>
              <a:t> </a:t>
            </a:r>
            <a:r>
              <a:rPr lang="de-DE" sz="2000" dirty="0" err="1">
                <a:sym typeface="Wingdings" panose="05000000000000000000" pitchFamily="2" charset="2"/>
              </a:rPr>
              <a:t>be</a:t>
            </a:r>
            <a:r>
              <a:rPr lang="de-DE" sz="2000" dirty="0">
                <a:sym typeface="Wingdings" panose="05000000000000000000" pitchFamily="2" charset="2"/>
              </a:rPr>
              <a:t> </a:t>
            </a:r>
            <a:r>
              <a:rPr lang="de-DE" sz="2000" dirty="0" err="1">
                <a:sym typeface="Wingdings" panose="05000000000000000000" pitchFamily="2" charset="2"/>
              </a:rPr>
              <a:t>modelled</a:t>
            </a:r>
            <a:r>
              <a:rPr lang="de-DE" sz="2000" dirty="0">
                <a:sym typeface="Wingdings" panose="05000000000000000000" pitchFamily="2" charset="2"/>
              </a:rPr>
              <a:t> (SCC)</a:t>
            </a:r>
          </a:p>
          <a:p>
            <a:pPr marL="342900" indent="-342900">
              <a:spcAft>
                <a:spcPts val="600"/>
              </a:spcAft>
              <a:buFont typeface="Wingdings" panose="05000000000000000000" pitchFamily="2" charset="2"/>
              <a:buChar char="à"/>
            </a:pPr>
            <a:endParaRPr lang="de-DE" sz="2000" dirty="0">
              <a:sym typeface="Wingdings" panose="05000000000000000000" pitchFamily="2" charset="2"/>
            </a:endParaRPr>
          </a:p>
          <a:p>
            <a:pPr marL="342900" indent="-342900">
              <a:spcAft>
                <a:spcPts val="600"/>
              </a:spcAft>
              <a:buFont typeface="Wingdings" panose="05000000000000000000" pitchFamily="2" charset="2"/>
              <a:buChar char="à"/>
            </a:pPr>
            <a:r>
              <a:rPr lang="de-DE" sz="2000" dirty="0" err="1">
                <a:sym typeface="Wingdings" panose="05000000000000000000" pitchFamily="2" charset="2"/>
              </a:rPr>
              <a:t>Caveats</a:t>
            </a:r>
            <a:r>
              <a:rPr lang="de-DE" sz="2000" dirty="0">
                <a:sym typeface="Wingdings" panose="05000000000000000000" pitchFamily="2" charset="2"/>
              </a:rPr>
              <a:t>: Market </a:t>
            </a:r>
            <a:r>
              <a:rPr lang="de-DE" sz="2000" dirty="0" err="1">
                <a:sym typeface="Wingdings" panose="05000000000000000000" pitchFamily="2" charset="2"/>
              </a:rPr>
              <a:t>imperfections</a:t>
            </a:r>
            <a:r>
              <a:rPr lang="de-DE" sz="2000" dirty="0">
                <a:sym typeface="Wingdings" panose="05000000000000000000" pitchFamily="2" charset="2"/>
              </a:rPr>
              <a:t> (e.g. </a:t>
            </a:r>
            <a:r>
              <a:rPr lang="de-DE" sz="2000" dirty="0" err="1">
                <a:sym typeface="Wingdings" panose="05000000000000000000" pitchFamily="2" charset="2"/>
              </a:rPr>
              <a:t>coverage</a:t>
            </a:r>
            <a:r>
              <a:rPr lang="de-DE" sz="2000" dirty="0">
                <a:sym typeface="Wingdings" panose="05000000000000000000" pitchFamily="2" charset="2"/>
              </a:rPr>
              <a:t>), </a:t>
            </a:r>
            <a:r>
              <a:rPr lang="de-DE" sz="2000" dirty="0" err="1">
                <a:sym typeface="Wingdings" panose="05000000000000000000" pitchFamily="2" charset="2"/>
              </a:rPr>
              <a:t>model</a:t>
            </a:r>
            <a:r>
              <a:rPr lang="de-DE" sz="2000" dirty="0">
                <a:sym typeface="Wingdings" panose="05000000000000000000" pitchFamily="2" charset="2"/>
              </a:rPr>
              <a:t> </a:t>
            </a:r>
            <a:r>
              <a:rPr lang="de-DE" sz="2000" dirty="0" err="1">
                <a:sym typeface="Wingdings" panose="05000000000000000000" pitchFamily="2" charset="2"/>
              </a:rPr>
              <a:t>assumptions</a:t>
            </a:r>
            <a:r>
              <a:rPr lang="de-DE" sz="2000" dirty="0">
                <a:sym typeface="Wingdings" panose="05000000000000000000" pitchFamily="2" charset="2"/>
              </a:rPr>
              <a:t> (e.g. </a:t>
            </a:r>
            <a:r>
              <a:rPr lang="de-DE" sz="2000" dirty="0" err="1">
                <a:sym typeface="Wingdings" panose="05000000000000000000" pitchFamily="2" charset="2"/>
              </a:rPr>
              <a:t>discounting</a:t>
            </a:r>
            <a:r>
              <a:rPr lang="de-DE" sz="2000" dirty="0">
                <a:sym typeface="Wingdings" panose="05000000000000000000" pitchFamily="2" charset="2"/>
              </a:rPr>
              <a:t>) etc.</a:t>
            </a:r>
          </a:p>
        </p:txBody>
      </p:sp>
      <p:sp>
        <p:nvSpPr>
          <p:cNvPr id="13" name="Textfeld 12">
            <a:extLst>
              <a:ext uri="{FF2B5EF4-FFF2-40B4-BE49-F238E27FC236}">
                <a16:creationId xmlns:a16="http://schemas.microsoft.com/office/drawing/2014/main" id="{610B073F-C0FC-4720-9411-F29317D0D785}"/>
              </a:ext>
            </a:extLst>
          </p:cNvPr>
          <p:cNvSpPr txBox="1"/>
          <p:nvPr/>
        </p:nvSpPr>
        <p:spPr>
          <a:xfrm>
            <a:off x="7511334" y="1662750"/>
            <a:ext cx="4144463" cy="1200329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28575">
            <a:solidFill>
              <a:schemeClr val="accent5"/>
            </a:solidFill>
          </a:ln>
        </p:spPr>
        <p:txBody>
          <a:bodyPr wrap="square" rtlCol="0">
            <a:spAutoFit/>
          </a:bodyPr>
          <a:lstStyle/>
          <a:p>
            <a:pPr marL="457200" indent="-457200" algn="l">
              <a:buFont typeface="+mj-lt"/>
              <a:buAutoNum type="arabicPeriod"/>
            </a:pPr>
            <a:endParaRPr lang="de-DE" sz="1800" dirty="0"/>
          </a:p>
          <a:p>
            <a:pPr marL="457200" indent="-457200" algn="l">
              <a:buFont typeface="+mj-lt"/>
              <a:buAutoNum type="arabicPeriod"/>
            </a:pPr>
            <a:r>
              <a:rPr lang="de-DE" sz="1800" dirty="0"/>
              <a:t>Negative </a:t>
            </a:r>
            <a:r>
              <a:rPr lang="de-DE" sz="1800" dirty="0" err="1"/>
              <a:t>physical</a:t>
            </a:r>
            <a:r>
              <a:rPr lang="de-DE" sz="1800" dirty="0"/>
              <a:t> </a:t>
            </a:r>
            <a:r>
              <a:rPr lang="de-DE" sz="1800" dirty="0" err="1"/>
              <a:t>flows</a:t>
            </a:r>
            <a:endParaRPr lang="de-DE" sz="1800" dirty="0"/>
          </a:p>
          <a:p>
            <a:pPr marL="457200" indent="-457200" algn="l">
              <a:buFont typeface="+mj-lt"/>
              <a:buAutoNum type="arabicPeriod"/>
            </a:pPr>
            <a:r>
              <a:rPr lang="de-DE" sz="1800" dirty="0" err="1"/>
              <a:t>Monetary</a:t>
            </a:r>
            <a:r>
              <a:rPr lang="de-DE" sz="1800" dirty="0"/>
              <a:t> </a:t>
            </a:r>
            <a:r>
              <a:rPr lang="de-DE" sz="1800" dirty="0" err="1"/>
              <a:t>values</a:t>
            </a:r>
            <a:r>
              <a:rPr lang="de-DE" sz="1800" dirty="0"/>
              <a:t> </a:t>
            </a:r>
            <a:r>
              <a:rPr lang="de-DE" sz="1800" dirty="0" err="1"/>
              <a:t>connected</a:t>
            </a:r>
            <a:r>
              <a:rPr lang="de-DE" sz="1800" dirty="0"/>
              <a:t> </a:t>
            </a:r>
            <a:r>
              <a:rPr lang="de-DE" sz="1800" dirty="0" err="1"/>
              <a:t>to</a:t>
            </a:r>
            <a:r>
              <a:rPr lang="de-DE" sz="1800" dirty="0"/>
              <a:t> </a:t>
            </a:r>
            <a:r>
              <a:rPr lang="de-DE" sz="1800" dirty="0" err="1"/>
              <a:t>stocks</a:t>
            </a:r>
            <a:r>
              <a:rPr lang="de-DE" sz="1800" dirty="0"/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1460257372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0" grpId="0" animBg="1"/>
      <p:bldP spid="11" grpId="0" animBg="1"/>
      <p:bldP spid="1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1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de-DE" dirty="0"/>
              <a:t>Ecosystem Accounts</a:t>
            </a:r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27"/>
          </p:nvPr>
        </p:nvSpPr>
        <p:spPr/>
        <p:txBody>
          <a:bodyPr/>
          <a:lstStyle/>
          <a:p>
            <a:fld id="{4EF69316-69A3-44B8-BCF0-1551C275596C}" type="datetime1">
              <a:rPr lang="de-DE" smtClean="0">
                <a:latin typeface="Statis Sans Light" panose="020B0403050000020004" pitchFamily="34" charset="0"/>
              </a:rPr>
              <a:t>31.08.2026</a:t>
            </a:fld>
            <a:endParaRPr lang="de-DE" dirty="0">
              <a:latin typeface="Statis Sans Light" panose="020B0403050000020004" pitchFamily="34" charset="0"/>
            </a:endParaRPr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28"/>
          </p:nvPr>
        </p:nvSpPr>
        <p:spPr/>
        <p:txBody>
          <a:bodyPr/>
          <a:lstStyle/>
          <a:p>
            <a:pPr>
              <a:buClr>
                <a:schemeClr val="accent2"/>
              </a:buClr>
            </a:pPr>
            <a:r>
              <a:rPr lang="en-GB" dirty="0" err="1"/>
              <a:t>Federal Statistical</a:t>
            </a:r>
            <a:r>
              <a:rPr lang="en-GB" dirty="0"/>
              <a:t> </a:t>
            </a:r>
            <a:r>
              <a:rPr lang="en-GB" dirty="0" err="1"/>
              <a:t>Office</a:t>
            </a:r>
            <a:r>
              <a:rPr lang="en-GB" dirty="0"/>
              <a:t> (Destatis)</a:t>
            </a:r>
            <a:endParaRPr lang="en-GB" dirty="0">
              <a:latin typeface="Statis Sans Light" panose="020B0403050000020004" pitchFamily="34" charset="0"/>
            </a:endParaRPr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29"/>
          </p:nvPr>
        </p:nvSpPr>
        <p:spPr/>
        <p:txBody>
          <a:bodyPr/>
          <a:lstStyle/>
          <a:p>
            <a:fld id="{490D50AA-A47B-42B3-AEBF-DBC41AAA668C}" type="slidenum">
              <a:rPr lang="de-DE" smtClean="0"/>
              <a:pPr/>
              <a:t>11</a:t>
            </a:fld>
            <a:endParaRPr lang="de-DE" dirty="0">
              <a:latin typeface="Statis Sans Light" panose="020B0403050000020004" pitchFamily="34" charset="0"/>
            </a:endParaRPr>
          </a:p>
        </p:txBody>
      </p:sp>
      <p:sp>
        <p:nvSpPr>
          <p:cNvPr id="12" name="Titel 5"/>
          <p:cNvSpPr txBox="1">
            <a:spLocks/>
          </p:cNvSpPr>
          <p:nvPr/>
        </p:nvSpPr>
        <p:spPr bwMode="gray">
          <a:xfrm>
            <a:off x="699187" y="947411"/>
            <a:ext cx="11075147" cy="600146"/>
          </a:xfrm>
          <a:prstGeom prst="rect">
            <a:avLst/>
          </a:prstGeom>
        </p:spPr>
        <p:txBody>
          <a:bodyPr vert="horz" lIns="0" tIns="72000" rIns="0" bIns="72000" rtlCol="0" anchor="ctr" anchorCtr="0">
            <a:spAutoFit/>
          </a:bodyPr>
          <a:lstStyle>
            <a:lvl1pPr algn="l" defTabSz="1219444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3600" b="0" kern="1200" baseline="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de-DE" dirty="0" err="1"/>
              <a:t>Monetary</a:t>
            </a:r>
            <a:r>
              <a:rPr lang="de-DE" dirty="0"/>
              <a:t> </a:t>
            </a:r>
            <a:r>
              <a:rPr lang="de-DE" dirty="0" err="1"/>
              <a:t>values</a:t>
            </a:r>
            <a:r>
              <a:rPr lang="de-DE" dirty="0"/>
              <a:t> </a:t>
            </a:r>
            <a:r>
              <a:rPr lang="de-DE"/>
              <a:t>connected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ecosystems</a:t>
            </a:r>
            <a:endParaRPr lang="de-DE" sz="2400" dirty="0"/>
          </a:p>
        </p:txBody>
      </p:sp>
      <p:graphicFrame>
        <p:nvGraphicFramePr>
          <p:cNvPr id="3" name="Tabelle 2">
            <a:extLst>
              <a:ext uri="{FF2B5EF4-FFF2-40B4-BE49-F238E27FC236}">
                <a16:creationId xmlns:a16="http://schemas.microsoft.com/office/drawing/2014/main" id="{1A0DE49B-8193-4E14-BEBD-5D23E96D732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4135406"/>
              </p:ext>
            </p:extLst>
          </p:nvPr>
        </p:nvGraphicFramePr>
        <p:xfrm>
          <a:off x="709200" y="1600994"/>
          <a:ext cx="11065132" cy="3735542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2766283">
                  <a:extLst>
                    <a:ext uri="{9D8B030D-6E8A-4147-A177-3AD203B41FA5}">
                      <a16:colId xmlns:a16="http://schemas.microsoft.com/office/drawing/2014/main" val="4083938082"/>
                    </a:ext>
                  </a:extLst>
                </a:gridCol>
                <a:gridCol w="2203197">
                  <a:extLst>
                    <a:ext uri="{9D8B030D-6E8A-4147-A177-3AD203B41FA5}">
                      <a16:colId xmlns:a16="http://schemas.microsoft.com/office/drawing/2014/main" val="324587196"/>
                    </a:ext>
                  </a:extLst>
                </a:gridCol>
                <a:gridCol w="2636378">
                  <a:extLst>
                    <a:ext uri="{9D8B030D-6E8A-4147-A177-3AD203B41FA5}">
                      <a16:colId xmlns:a16="http://schemas.microsoft.com/office/drawing/2014/main" val="4282131086"/>
                    </a:ext>
                  </a:extLst>
                </a:gridCol>
                <a:gridCol w="3459274">
                  <a:extLst>
                    <a:ext uri="{9D8B030D-6E8A-4147-A177-3AD203B41FA5}">
                      <a16:colId xmlns:a16="http://schemas.microsoft.com/office/drawing/2014/main" val="3753236033"/>
                    </a:ext>
                  </a:extLst>
                </a:gridCol>
              </a:tblGrid>
              <a:tr h="526651">
                <a:tc>
                  <a:txBody>
                    <a:bodyPr/>
                    <a:lstStyle/>
                    <a:p>
                      <a:r>
                        <a:rPr lang="de-DE" sz="2000" b="0" dirty="0"/>
                        <a:t>Service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2000" b="0" dirty="0"/>
                        <a:t>Concept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2000" b="0" dirty="0"/>
                        <a:t>Project </a:t>
                      </a:r>
                      <a:r>
                        <a:rPr lang="de-DE" sz="2000" b="0" dirty="0" err="1"/>
                        <a:t>value</a:t>
                      </a:r>
                      <a:endParaRPr lang="de-DE" sz="20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2000" b="0" dirty="0"/>
                        <a:t>Other/additional  </a:t>
                      </a:r>
                      <a:r>
                        <a:rPr lang="de-DE" sz="2000" b="0" dirty="0" err="1"/>
                        <a:t>connected</a:t>
                      </a:r>
                      <a:r>
                        <a:rPr lang="de-DE" sz="2000" b="0" dirty="0"/>
                        <a:t> </a:t>
                      </a:r>
                      <a:r>
                        <a:rPr lang="de-DE" sz="2000" b="0" dirty="0" err="1"/>
                        <a:t>values</a:t>
                      </a:r>
                      <a:endParaRPr lang="de-DE" sz="2000" b="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68263112"/>
                  </a:ext>
                </a:extLst>
              </a:tr>
              <a:tr h="526651">
                <a:tc>
                  <a:txBody>
                    <a:bodyPr/>
                    <a:lstStyle/>
                    <a:p>
                      <a:r>
                        <a:rPr lang="de-DE" sz="2000" dirty="0" err="1"/>
                        <a:t>Crop</a:t>
                      </a:r>
                      <a:r>
                        <a:rPr lang="de-DE" sz="2000" dirty="0"/>
                        <a:t> </a:t>
                      </a:r>
                      <a:r>
                        <a:rPr lang="de-DE" sz="2000" dirty="0" err="1"/>
                        <a:t>provision</a:t>
                      </a:r>
                      <a:endParaRPr lang="de-DE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16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Contr</a:t>
                      </a:r>
                      <a:r>
                        <a:rPr lang="de-DE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. </a:t>
                      </a:r>
                      <a:r>
                        <a:rPr lang="de-DE" sz="16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to</a:t>
                      </a:r>
                      <a:r>
                        <a:rPr lang="de-DE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de-DE" sz="16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production</a:t>
                      </a:r>
                      <a:endParaRPr lang="de-DE" sz="16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Land </a:t>
                      </a:r>
                      <a:r>
                        <a:rPr lang="de-DE" sz="16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rent</a:t>
                      </a:r>
                      <a:endParaRPr lang="de-DE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1600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Total </a:t>
                      </a:r>
                      <a:r>
                        <a:rPr lang="de-DE" sz="1600" kern="1200" dirty="0" err="1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benefit</a:t>
                      </a:r>
                      <a:endParaRPr lang="de-DE" sz="1600" kern="12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85998365"/>
                  </a:ext>
                </a:extLst>
              </a:tr>
              <a:tr h="526651">
                <a:tc>
                  <a:txBody>
                    <a:bodyPr/>
                    <a:lstStyle/>
                    <a:p>
                      <a:r>
                        <a:rPr lang="de-DE" sz="2000" dirty="0"/>
                        <a:t>Wood </a:t>
                      </a:r>
                      <a:r>
                        <a:rPr lang="de-DE" sz="2000" dirty="0" err="1"/>
                        <a:t>provision</a:t>
                      </a:r>
                      <a:endParaRPr lang="de-DE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16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Contr</a:t>
                      </a:r>
                      <a:r>
                        <a:rPr lang="de-DE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. </a:t>
                      </a:r>
                      <a:r>
                        <a:rPr lang="de-DE" sz="16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to</a:t>
                      </a:r>
                      <a:r>
                        <a:rPr lang="de-DE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de-DE" sz="16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production</a:t>
                      </a:r>
                      <a:endParaRPr lang="de-DE" sz="16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16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Adjusted</a:t>
                      </a:r>
                      <a:r>
                        <a:rPr lang="de-DE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de-DE" sz="16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stumpage</a:t>
                      </a:r>
                      <a:r>
                        <a:rPr lang="de-DE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de-DE" sz="16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values</a:t>
                      </a:r>
                      <a:endParaRPr lang="de-DE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1600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Total </a:t>
                      </a:r>
                      <a:r>
                        <a:rPr lang="de-DE" sz="1600" kern="1200" dirty="0" err="1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benefit</a:t>
                      </a:r>
                      <a:endParaRPr lang="de-DE" sz="1600" kern="12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de-DE" sz="1600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Asset </a:t>
                      </a:r>
                      <a:r>
                        <a:rPr lang="de-DE" sz="1600" kern="1200" dirty="0" err="1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value</a:t>
                      </a:r>
                      <a:endParaRPr lang="de-DE" sz="1600" kern="12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72873912"/>
                  </a:ext>
                </a:extLst>
              </a:tr>
              <a:tr h="526651">
                <a:tc>
                  <a:txBody>
                    <a:bodyPr/>
                    <a:lstStyle/>
                    <a:p>
                      <a:r>
                        <a:rPr lang="de-DE" sz="2000" dirty="0" err="1"/>
                        <a:t>Local</a:t>
                      </a:r>
                      <a:r>
                        <a:rPr lang="de-DE" sz="2000" dirty="0"/>
                        <a:t> </a:t>
                      </a:r>
                      <a:r>
                        <a:rPr lang="de-DE" sz="2000" dirty="0" err="1"/>
                        <a:t>climate</a:t>
                      </a:r>
                      <a:r>
                        <a:rPr lang="de-DE" sz="2000" dirty="0"/>
                        <a:t> reg.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16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Marg</a:t>
                      </a:r>
                      <a:r>
                        <a:rPr lang="de-DE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. </a:t>
                      </a:r>
                      <a:r>
                        <a:rPr lang="de-DE" sz="16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costs</a:t>
                      </a:r>
                      <a:endParaRPr lang="de-DE" sz="16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16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Cost</a:t>
                      </a:r>
                      <a:r>
                        <a:rPr lang="de-DE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de-DE" sz="16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of</a:t>
                      </a:r>
                      <a:r>
                        <a:rPr lang="de-DE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de-DE" sz="16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illness</a:t>
                      </a:r>
                      <a:endParaRPr lang="de-DE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de-DE" sz="16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Prod</a:t>
                      </a:r>
                      <a:r>
                        <a:rPr lang="de-DE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. Costs</a:t>
                      </a:r>
                    </a:p>
                    <a:p>
                      <a:r>
                        <a:rPr lang="de-DE" sz="1600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Well-</a:t>
                      </a:r>
                      <a:r>
                        <a:rPr lang="de-DE" sz="1600" kern="1200" dirty="0" err="1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being</a:t>
                      </a:r>
                      <a:endParaRPr lang="de-DE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1600" kern="1200" dirty="0" err="1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Welfare</a:t>
                      </a:r>
                      <a:r>
                        <a:rPr lang="de-DE" sz="1600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de-DE" sz="1600" kern="1200" dirty="0" err="1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costs</a:t>
                      </a:r>
                      <a:endParaRPr lang="de-DE" sz="1600" kern="12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89248436"/>
                  </a:ext>
                </a:extLst>
              </a:tr>
              <a:tr h="526651">
                <a:tc>
                  <a:txBody>
                    <a:bodyPr/>
                    <a:lstStyle/>
                    <a:p>
                      <a:r>
                        <a:rPr lang="de-DE" sz="2000" dirty="0"/>
                        <a:t>Air </a:t>
                      </a:r>
                      <a:r>
                        <a:rPr lang="de-DE" sz="2000" dirty="0" err="1"/>
                        <a:t>filtration</a:t>
                      </a:r>
                      <a:endParaRPr lang="de-DE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16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Marg</a:t>
                      </a:r>
                      <a:r>
                        <a:rPr lang="de-DE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. </a:t>
                      </a:r>
                      <a:r>
                        <a:rPr lang="de-DE" sz="16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costs</a:t>
                      </a:r>
                      <a:endParaRPr lang="de-DE" sz="16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16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Cost</a:t>
                      </a:r>
                      <a:r>
                        <a:rPr lang="de-DE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de-DE" sz="16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of</a:t>
                      </a:r>
                      <a:r>
                        <a:rPr lang="de-DE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de-DE" sz="16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illness</a:t>
                      </a:r>
                      <a:endParaRPr lang="de-DE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de-DE" sz="1600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Other </a:t>
                      </a:r>
                      <a:r>
                        <a:rPr lang="de-DE" sz="1600" kern="1200" dirty="0" err="1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related</a:t>
                      </a:r>
                      <a:r>
                        <a:rPr lang="de-DE" sz="1600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de-DE" sz="1600" kern="1200" dirty="0" err="1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costs</a:t>
                      </a:r>
                      <a:r>
                        <a:rPr lang="de-DE" sz="1600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de-DE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1600" kern="1200" dirty="0" err="1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Welfare</a:t>
                      </a:r>
                      <a:r>
                        <a:rPr lang="de-DE" sz="1600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de-DE" sz="1600" kern="1200" dirty="0" err="1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costs</a:t>
                      </a:r>
                      <a:endParaRPr lang="de-DE" sz="1600" kern="12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15476346"/>
                  </a:ext>
                </a:extLst>
              </a:tr>
              <a:tr h="526651">
                <a:tc>
                  <a:txBody>
                    <a:bodyPr/>
                    <a:lstStyle/>
                    <a:p>
                      <a:pPr marL="0" marR="0" lvl="0" indent="0" algn="l" defTabSz="121944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2000" dirty="0"/>
                        <a:t>Global </a:t>
                      </a:r>
                      <a:r>
                        <a:rPr lang="de-DE" sz="2000" dirty="0" err="1"/>
                        <a:t>climate</a:t>
                      </a:r>
                      <a:r>
                        <a:rPr lang="de-DE" sz="2000" dirty="0"/>
                        <a:t> reg.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16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Marg</a:t>
                      </a:r>
                      <a:r>
                        <a:rPr lang="de-DE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. </a:t>
                      </a:r>
                      <a:r>
                        <a:rPr lang="de-DE" sz="16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costs</a:t>
                      </a:r>
                      <a:endParaRPr lang="de-DE" sz="16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ETS </a:t>
                      </a:r>
                      <a:r>
                        <a:rPr lang="de-DE" sz="16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price</a:t>
                      </a:r>
                      <a:endParaRPr lang="de-DE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1600" kern="120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SCC</a:t>
                      </a:r>
                      <a:endParaRPr lang="de-DE" sz="1600" kern="12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9567712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57166268"/>
      </p:ext>
    </p:extLst>
  </p:cSld>
  <p:clrMapOvr>
    <a:masterClrMapping/>
  </p:clrMapOvr>
  <p:transition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200E89E-F1C3-4A58-A6F3-98ACEB72AE2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78540" y="861373"/>
            <a:ext cx="9975211" cy="1617401"/>
          </a:xfrm>
        </p:spPr>
        <p:txBody>
          <a:bodyPr/>
          <a:lstStyle/>
          <a:p>
            <a:r>
              <a:rPr lang="de-DE" sz="4400" dirty="0"/>
              <a:t>Contact</a:t>
            </a:r>
            <a:endParaRPr lang="de-DE" dirty="0"/>
          </a:p>
        </p:txBody>
      </p:sp>
      <p:sp>
        <p:nvSpPr>
          <p:cNvPr id="16" name="Textplatzhalter 15">
            <a:extLst>
              <a:ext uri="{FF2B5EF4-FFF2-40B4-BE49-F238E27FC236}">
                <a16:creationId xmlns:a16="http://schemas.microsoft.com/office/drawing/2014/main" id="{4F5211F7-FEE2-41F3-9612-10F957D1AB86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1278540" y="2661598"/>
            <a:ext cx="3864741" cy="1160813"/>
          </a:xfrm>
        </p:spPr>
        <p:txBody>
          <a:bodyPr>
            <a:noAutofit/>
          </a:bodyPr>
          <a:lstStyle/>
          <a:p>
            <a:pPr>
              <a:spcAft>
                <a:spcPts val="0"/>
              </a:spcAft>
            </a:pPr>
            <a:r>
              <a:rPr lang="de-DE" sz="1800" dirty="0"/>
              <a:t>Simon Schürz</a:t>
            </a:r>
          </a:p>
          <a:p>
            <a:r>
              <a:rPr lang="de-DE" sz="1800" dirty="0">
                <a:hlinkClick r:id="rId2"/>
              </a:rPr>
              <a:t>simon.schuerz@destatis.de</a:t>
            </a:r>
            <a:r>
              <a:rPr lang="de-DE" sz="1800" dirty="0"/>
              <a:t> </a:t>
            </a:r>
          </a:p>
          <a:p>
            <a:endParaRPr lang="de-DE" sz="1800" dirty="0"/>
          </a:p>
          <a:p>
            <a:r>
              <a:rPr lang="de-DE" sz="1800" dirty="0">
                <a:hlinkClick r:id="rId3" tooltip="Internetangebot Statistisches Bundesamt"/>
              </a:rPr>
              <a:t>www.destatis.de</a:t>
            </a:r>
            <a:endParaRPr lang="de-DE" sz="1800" dirty="0"/>
          </a:p>
        </p:txBody>
      </p:sp>
    </p:spTree>
    <p:extLst>
      <p:ext uri="{BB962C8B-B14F-4D97-AF65-F5344CB8AC3E}">
        <p14:creationId xmlns:p14="http://schemas.microsoft.com/office/powerpoint/2010/main" val="2694465207"/>
      </p:ext>
    </p:extLst>
  </p:cSld>
  <p:clrMapOvr>
    <a:masterClrMapping/>
  </p:clrMapOvr>
  <p:transition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1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de-DE" dirty="0" err="1"/>
              <a:t>Monetary</a:t>
            </a:r>
            <a:r>
              <a:rPr lang="de-DE" dirty="0"/>
              <a:t> </a:t>
            </a:r>
            <a:r>
              <a:rPr lang="de-DE" dirty="0" err="1"/>
              <a:t>values</a:t>
            </a:r>
            <a:r>
              <a:rPr lang="de-DE" dirty="0"/>
              <a:t> </a:t>
            </a:r>
            <a:r>
              <a:rPr lang="de-DE" dirty="0" err="1"/>
              <a:t>connected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Ecosystem</a:t>
            </a:r>
            <a:r>
              <a:rPr lang="de-DE" dirty="0"/>
              <a:t> Services</a:t>
            </a:r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27"/>
          </p:nvPr>
        </p:nvSpPr>
        <p:spPr/>
        <p:txBody>
          <a:bodyPr/>
          <a:lstStyle/>
          <a:p>
            <a:fld id="{4EF69316-69A3-44B8-BCF0-1551C275596C}" type="datetime1">
              <a:rPr lang="de-DE" smtClean="0">
                <a:latin typeface="Statis Sans Light" panose="020B0403050000020004" pitchFamily="34" charset="0"/>
              </a:rPr>
              <a:t>31.08.2026</a:t>
            </a:fld>
            <a:endParaRPr lang="de-DE" dirty="0">
              <a:latin typeface="Statis Sans Light" panose="020B0403050000020004" pitchFamily="34" charset="0"/>
            </a:endParaRPr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28"/>
          </p:nvPr>
        </p:nvSpPr>
        <p:spPr/>
        <p:txBody>
          <a:bodyPr/>
          <a:lstStyle/>
          <a:p>
            <a:pPr>
              <a:buClr>
                <a:schemeClr val="accent2"/>
              </a:buClr>
            </a:pPr>
            <a:r>
              <a:rPr lang="en-GB" dirty="0" err="1"/>
              <a:t>Federal Statistical</a:t>
            </a:r>
            <a:r>
              <a:rPr lang="en-GB" dirty="0"/>
              <a:t> </a:t>
            </a:r>
            <a:r>
              <a:rPr lang="en-GB" dirty="0" err="1"/>
              <a:t>Office</a:t>
            </a:r>
            <a:r>
              <a:rPr lang="en-GB" dirty="0"/>
              <a:t> (Destatis)</a:t>
            </a:r>
            <a:endParaRPr lang="en-GB" dirty="0">
              <a:latin typeface="Statis Sans Light" panose="020B0403050000020004" pitchFamily="34" charset="0"/>
            </a:endParaRPr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29"/>
          </p:nvPr>
        </p:nvSpPr>
        <p:spPr/>
        <p:txBody>
          <a:bodyPr/>
          <a:lstStyle/>
          <a:p>
            <a:fld id="{490D50AA-A47B-42B3-AEBF-DBC41AAA668C}" type="slidenum">
              <a:rPr lang="de-DE" smtClean="0"/>
              <a:pPr/>
              <a:t>2</a:t>
            </a:fld>
            <a:endParaRPr lang="de-DE" dirty="0">
              <a:latin typeface="Statis Sans Light" panose="020B0403050000020004" pitchFamily="34" charset="0"/>
            </a:endParaRPr>
          </a:p>
        </p:txBody>
      </p:sp>
      <p:sp>
        <p:nvSpPr>
          <p:cNvPr id="12" name="Titel 5"/>
          <p:cNvSpPr txBox="1">
            <a:spLocks/>
          </p:cNvSpPr>
          <p:nvPr/>
        </p:nvSpPr>
        <p:spPr bwMode="gray">
          <a:xfrm>
            <a:off x="699187" y="947411"/>
            <a:ext cx="11075147" cy="600146"/>
          </a:xfrm>
          <a:prstGeom prst="rect">
            <a:avLst/>
          </a:prstGeom>
        </p:spPr>
        <p:txBody>
          <a:bodyPr vert="horz" lIns="0" tIns="72000" rIns="0" bIns="72000" rtlCol="0" anchor="ctr" anchorCtr="0">
            <a:spAutoFit/>
          </a:bodyPr>
          <a:lstStyle>
            <a:lvl1pPr algn="l" defTabSz="1219444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3600" b="0" kern="1200" baseline="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de-DE" dirty="0" err="1"/>
              <a:t>Introduction</a:t>
            </a:r>
            <a:endParaRPr lang="de-DE" sz="2400" dirty="0"/>
          </a:p>
        </p:txBody>
      </p:sp>
      <p:sp>
        <p:nvSpPr>
          <p:cNvPr id="3" name="Textfeld 2">
            <a:extLst>
              <a:ext uri="{FF2B5EF4-FFF2-40B4-BE49-F238E27FC236}">
                <a16:creationId xmlns:a16="http://schemas.microsoft.com/office/drawing/2014/main" id="{93FA515C-9685-49DF-93B9-DCAAAD549B44}"/>
              </a:ext>
            </a:extLst>
          </p:cNvPr>
          <p:cNvSpPr txBox="1"/>
          <p:nvPr/>
        </p:nvSpPr>
        <p:spPr>
          <a:xfrm>
            <a:off x="699188" y="1617133"/>
            <a:ext cx="8982696" cy="4216539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marL="342900" indent="-342900" algn="l">
              <a:buFont typeface="Wingdings" panose="05000000000000000000" pitchFamily="2" charset="2"/>
              <a:buChar char="Ø"/>
            </a:pPr>
            <a:r>
              <a:rPr lang="de-DE" sz="2000" dirty="0"/>
              <a:t>First European </a:t>
            </a:r>
            <a:r>
              <a:rPr lang="de-DE" sz="2000" dirty="0" err="1"/>
              <a:t>Ecosystem</a:t>
            </a:r>
            <a:r>
              <a:rPr lang="de-DE" sz="2000" dirty="0"/>
              <a:t> Accounts </a:t>
            </a:r>
            <a:r>
              <a:rPr lang="de-DE" sz="2000" dirty="0" err="1"/>
              <a:t>for</a:t>
            </a:r>
            <a:r>
              <a:rPr lang="de-DE" sz="2000" dirty="0"/>
              <a:t> 2024 (EU Reg 691/2011)</a:t>
            </a:r>
          </a:p>
          <a:p>
            <a:pPr marL="952622" lvl="1" indent="-342900">
              <a:buFont typeface="Wingdings" panose="05000000000000000000" pitchFamily="2" charset="2"/>
              <a:buChar char="Ø"/>
            </a:pPr>
            <a:r>
              <a:rPr lang="de-DE" sz="1600" dirty="0" err="1"/>
              <a:t>extent</a:t>
            </a:r>
            <a:r>
              <a:rPr lang="de-DE" sz="1600" dirty="0"/>
              <a:t> + </a:t>
            </a:r>
            <a:r>
              <a:rPr lang="de-DE" sz="1600" dirty="0" err="1"/>
              <a:t>some</a:t>
            </a:r>
            <a:r>
              <a:rPr lang="de-DE" sz="1600" dirty="0"/>
              <a:t> </a:t>
            </a:r>
            <a:r>
              <a:rPr lang="de-DE" sz="1600" dirty="0" err="1"/>
              <a:t>condition</a:t>
            </a:r>
            <a:r>
              <a:rPr lang="de-DE" sz="1600" dirty="0"/>
              <a:t> </a:t>
            </a:r>
            <a:r>
              <a:rPr lang="de-DE" sz="1600" dirty="0" err="1"/>
              <a:t>indicators</a:t>
            </a:r>
            <a:r>
              <a:rPr lang="de-DE" sz="1600" dirty="0"/>
              <a:t> + 7 </a:t>
            </a:r>
            <a:r>
              <a:rPr lang="de-DE" sz="1600" dirty="0" err="1"/>
              <a:t>physical</a:t>
            </a:r>
            <a:r>
              <a:rPr lang="de-DE" sz="1600" dirty="0"/>
              <a:t> </a:t>
            </a:r>
            <a:r>
              <a:rPr lang="de-DE" sz="1600" dirty="0" err="1"/>
              <a:t>services</a:t>
            </a:r>
            <a:endParaRPr lang="de-DE" sz="1600" dirty="0"/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de-DE" sz="2000" dirty="0" err="1"/>
              <a:t>Feasibility</a:t>
            </a:r>
            <a:r>
              <a:rPr lang="de-DE" sz="2000" dirty="0"/>
              <a:t> </a:t>
            </a:r>
            <a:r>
              <a:rPr lang="de-DE" sz="2000" dirty="0" err="1"/>
              <a:t>study</a:t>
            </a:r>
            <a:r>
              <a:rPr lang="de-DE" sz="2000" dirty="0"/>
              <a:t> on </a:t>
            </a:r>
            <a:r>
              <a:rPr lang="de-DE" sz="2000" dirty="0" err="1"/>
              <a:t>monetary</a:t>
            </a:r>
            <a:r>
              <a:rPr lang="de-DE" sz="2000" dirty="0"/>
              <a:t> </a:t>
            </a:r>
            <a:r>
              <a:rPr lang="de-DE" sz="2000" dirty="0" err="1"/>
              <a:t>values</a:t>
            </a:r>
            <a:r>
              <a:rPr lang="de-DE" sz="2000" dirty="0"/>
              <a:t> </a:t>
            </a:r>
            <a:r>
              <a:rPr lang="de-DE" sz="2000" dirty="0" err="1"/>
              <a:t>by</a:t>
            </a:r>
            <a:r>
              <a:rPr lang="de-DE" sz="2000" dirty="0"/>
              <a:t> </a:t>
            </a:r>
            <a:r>
              <a:rPr lang="de-DE" sz="2000" dirty="0" err="1"/>
              <a:t>the</a:t>
            </a:r>
            <a:r>
              <a:rPr lang="de-DE" sz="2000" dirty="0"/>
              <a:t> Eurostat (2026)</a:t>
            </a:r>
          </a:p>
          <a:p>
            <a:pPr marL="952622" lvl="1" indent="-342900">
              <a:buFont typeface="Wingdings" panose="05000000000000000000" pitchFamily="2" charset="2"/>
              <a:buChar char="Ø"/>
            </a:pPr>
            <a:r>
              <a:rPr lang="de-DE" sz="1600" dirty="0" err="1"/>
              <a:t>Suggests</a:t>
            </a:r>
            <a:r>
              <a:rPr lang="de-DE" sz="1600" dirty="0"/>
              <a:t> (</a:t>
            </a:r>
            <a:r>
              <a:rPr lang="de-DE" sz="1600" dirty="0" err="1"/>
              <a:t>relatively</a:t>
            </a:r>
            <a:r>
              <a:rPr lang="de-DE" sz="1600" dirty="0"/>
              <a:t> simple) </a:t>
            </a:r>
            <a:r>
              <a:rPr lang="de-DE" sz="1600" dirty="0" err="1"/>
              <a:t>exchange</a:t>
            </a:r>
            <a:r>
              <a:rPr lang="de-DE" sz="1600" dirty="0"/>
              <a:t> </a:t>
            </a:r>
            <a:r>
              <a:rPr lang="de-DE" sz="1600" dirty="0" err="1"/>
              <a:t>value</a:t>
            </a:r>
            <a:r>
              <a:rPr lang="de-DE" sz="1600" dirty="0"/>
              <a:t> </a:t>
            </a:r>
            <a:r>
              <a:rPr lang="de-DE" sz="1600" dirty="0" err="1"/>
              <a:t>approaches</a:t>
            </a:r>
            <a:endParaRPr lang="de-DE" sz="1600" dirty="0"/>
          </a:p>
          <a:p>
            <a:pPr marL="952622" lvl="1" indent="-342900">
              <a:buFont typeface="Wingdings" panose="05000000000000000000" pitchFamily="2" charset="2"/>
              <a:buChar char="Ø"/>
            </a:pPr>
            <a:r>
              <a:rPr lang="de-DE" sz="1600" dirty="0"/>
              <a:t>Limited </a:t>
            </a:r>
            <a:r>
              <a:rPr lang="de-DE" sz="1600" dirty="0" err="1"/>
              <a:t>feasibility</a:t>
            </a:r>
            <a:r>
              <a:rPr lang="de-DE" sz="1600" dirty="0"/>
              <a:t> </a:t>
            </a:r>
            <a:r>
              <a:rPr lang="de-DE" sz="1600" dirty="0" err="1"/>
              <a:t>checks</a:t>
            </a:r>
            <a:endParaRPr lang="de-DE" sz="1600" dirty="0"/>
          </a:p>
          <a:p>
            <a:pPr marL="952622" lvl="1" indent="-342900">
              <a:buFont typeface="Wingdings" panose="05000000000000000000" pitchFamily="2" charset="2"/>
              <a:buChar char="Ø"/>
            </a:pPr>
            <a:endParaRPr lang="de-DE" sz="2000" dirty="0"/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de-DE" sz="2000" dirty="0"/>
              <a:t>London Group </a:t>
            </a:r>
            <a:r>
              <a:rPr lang="de-DE" sz="2000" dirty="0" err="1"/>
              <a:t>discussions</a:t>
            </a:r>
            <a:r>
              <a:rPr lang="de-DE" sz="2000" dirty="0"/>
              <a:t> on </a:t>
            </a:r>
            <a:r>
              <a:rPr lang="de-DE" sz="2000" dirty="0" err="1"/>
              <a:t>monetary</a:t>
            </a:r>
            <a:r>
              <a:rPr lang="de-DE" sz="2000" dirty="0"/>
              <a:t> </a:t>
            </a:r>
            <a:r>
              <a:rPr lang="de-DE" sz="2000" dirty="0" err="1"/>
              <a:t>values</a:t>
            </a:r>
            <a:r>
              <a:rPr lang="de-DE" sz="2000" dirty="0"/>
              <a:t> </a:t>
            </a:r>
            <a:r>
              <a:rPr lang="de-DE" sz="2000" dirty="0" err="1"/>
              <a:t>connected</a:t>
            </a:r>
            <a:r>
              <a:rPr lang="de-DE" sz="2000" dirty="0"/>
              <a:t> </a:t>
            </a:r>
            <a:r>
              <a:rPr lang="de-DE" sz="2000" dirty="0" err="1"/>
              <a:t>to</a:t>
            </a:r>
            <a:r>
              <a:rPr lang="de-DE" sz="2000" dirty="0"/>
              <a:t> </a:t>
            </a:r>
            <a:r>
              <a:rPr lang="de-DE" sz="2000" dirty="0" err="1"/>
              <a:t>ecosystem</a:t>
            </a:r>
            <a:r>
              <a:rPr lang="de-DE" sz="2000" dirty="0"/>
              <a:t> </a:t>
            </a:r>
            <a:r>
              <a:rPr lang="de-DE" sz="2000" dirty="0" err="1"/>
              <a:t>services</a:t>
            </a:r>
            <a:r>
              <a:rPr lang="de-DE" sz="2000" dirty="0"/>
              <a:t> in </a:t>
            </a:r>
            <a:r>
              <a:rPr lang="de-DE" sz="2000" dirty="0" err="1"/>
              <a:t>previous</a:t>
            </a:r>
            <a:r>
              <a:rPr lang="de-DE" sz="2000" dirty="0"/>
              <a:t> </a:t>
            </a:r>
            <a:r>
              <a:rPr lang="de-DE" sz="2000" dirty="0" err="1"/>
              <a:t>meetings</a:t>
            </a:r>
            <a:endParaRPr lang="de-DE" sz="2000" dirty="0"/>
          </a:p>
          <a:p>
            <a:endParaRPr lang="de-DE" sz="2000" dirty="0"/>
          </a:p>
          <a:p>
            <a:pPr marL="342900" indent="-342900">
              <a:buFont typeface="Wingdings" panose="05000000000000000000" pitchFamily="2" charset="2"/>
              <a:buChar char="à"/>
            </a:pPr>
            <a:r>
              <a:rPr lang="de-DE" sz="2000" b="1" dirty="0">
                <a:sym typeface="Wingdings" panose="05000000000000000000" pitchFamily="2" charset="2"/>
              </a:rPr>
              <a:t>German </a:t>
            </a:r>
            <a:r>
              <a:rPr lang="de-DE" sz="2000" b="1" dirty="0" err="1">
                <a:sym typeface="Wingdings" panose="05000000000000000000" pitchFamily="2" charset="2"/>
              </a:rPr>
              <a:t>implementation</a:t>
            </a:r>
            <a:r>
              <a:rPr lang="de-DE" sz="2000" b="1" dirty="0">
                <a:sym typeface="Wingdings" panose="05000000000000000000" pitchFamily="2" charset="2"/>
              </a:rPr>
              <a:t> </a:t>
            </a:r>
            <a:r>
              <a:rPr lang="de-DE" sz="2000" b="1" dirty="0" err="1">
                <a:sym typeface="Wingdings" panose="05000000000000000000" pitchFamily="2" charset="2"/>
              </a:rPr>
              <a:t>tests</a:t>
            </a:r>
            <a:r>
              <a:rPr lang="de-DE" sz="2000" b="1" dirty="0">
                <a:sym typeface="Wingdings" panose="05000000000000000000" pitchFamily="2" charset="2"/>
              </a:rPr>
              <a:t>:</a:t>
            </a:r>
          </a:p>
          <a:p>
            <a:pPr marL="952622" lvl="1" indent="-342900">
              <a:buFont typeface="Wingdings" panose="05000000000000000000" pitchFamily="2" charset="2"/>
              <a:buChar char="Ø"/>
            </a:pPr>
            <a:r>
              <a:rPr lang="de-DE" sz="2000" dirty="0">
                <a:sym typeface="Wingdings" panose="05000000000000000000" pitchFamily="2" charset="2"/>
              </a:rPr>
              <a:t>Search </a:t>
            </a:r>
            <a:r>
              <a:rPr lang="de-DE" sz="2000" dirty="0" err="1">
                <a:sym typeface="Wingdings" panose="05000000000000000000" pitchFamily="2" charset="2"/>
              </a:rPr>
              <a:t>for</a:t>
            </a:r>
            <a:r>
              <a:rPr lang="de-DE" sz="2000" dirty="0">
                <a:sym typeface="Wingdings" panose="05000000000000000000" pitchFamily="2" charset="2"/>
              </a:rPr>
              <a:t> </a:t>
            </a:r>
            <a:r>
              <a:rPr lang="de-DE" sz="2000" b="1" dirty="0" err="1">
                <a:sym typeface="Wingdings" panose="05000000000000000000" pitchFamily="2" charset="2"/>
              </a:rPr>
              <a:t>feasible</a:t>
            </a:r>
            <a:r>
              <a:rPr lang="de-DE" sz="2000" b="1" dirty="0">
                <a:sym typeface="Wingdings" panose="05000000000000000000" pitchFamily="2" charset="2"/>
              </a:rPr>
              <a:t>, relevant</a:t>
            </a:r>
            <a:r>
              <a:rPr lang="de-DE" sz="2000" dirty="0">
                <a:sym typeface="Wingdings" panose="05000000000000000000" pitchFamily="2" charset="2"/>
              </a:rPr>
              <a:t> </a:t>
            </a:r>
            <a:r>
              <a:rPr lang="de-DE" sz="2000" dirty="0" err="1">
                <a:sym typeface="Wingdings" panose="05000000000000000000" pitchFamily="2" charset="2"/>
              </a:rPr>
              <a:t>approaches</a:t>
            </a:r>
            <a:r>
              <a:rPr lang="de-DE" sz="2000" dirty="0">
                <a:sym typeface="Wingdings" panose="05000000000000000000" pitchFamily="2" charset="2"/>
              </a:rPr>
              <a:t> in </a:t>
            </a:r>
            <a:r>
              <a:rPr lang="de-DE" sz="2000" dirty="0" err="1">
                <a:sym typeface="Wingdings" panose="05000000000000000000" pitchFamily="2" charset="2"/>
              </a:rPr>
              <a:t>line</a:t>
            </a:r>
            <a:r>
              <a:rPr lang="de-DE" sz="2000" dirty="0">
                <a:sym typeface="Wingdings" panose="05000000000000000000" pitchFamily="2" charset="2"/>
              </a:rPr>
              <a:t> </a:t>
            </a:r>
            <a:r>
              <a:rPr lang="de-DE" sz="2000" dirty="0" err="1">
                <a:sym typeface="Wingdings" panose="05000000000000000000" pitchFamily="2" charset="2"/>
              </a:rPr>
              <a:t>with</a:t>
            </a:r>
            <a:r>
              <a:rPr lang="de-DE" sz="2000" dirty="0">
                <a:sym typeface="Wingdings" panose="05000000000000000000" pitchFamily="2" charset="2"/>
              </a:rPr>
              <a:t> SEEA EA and </a:t>
            </a:r>
            <a:r>
              <a:rPr lang="de-DE" sz="2000" dirty="0" err="1">
                <a:sym typeface="Wingdings" panose="05000000000000000000" pitchFamily="2" charset="2"/>
              </a:rPr>
              <a:t>the</a:t>
            </a:r>
            <a:r>
              <a:rPr lang="de-DE" sz="2000" dirty="0">
                <a:sym typeface="Wingdings" panose="05000000000000000000" pitchFamily="2" charset="2"/>
              </a:rPr>
              <a:t> </a:t>
            </a:r>
            <a:r>
              <a:rPr lang="de-DE" sz="2000" b="1" dirty="0">
                <a:sym typeface="Wingdings" panose="05000000000000000000" pitchFamily="2" charset="2"/>
              </a:rPr>
              <a:t>national </a:t>
            </a:r>
            <a:r>
              <a:rPr lang="de-DE" sz="2000" b="1" dirty="0" err="1">
                <a:sym typeface="Wingdings" panose="05000000000000000000" pitchFamily="2" charset="2"/>
              </a:rPr>
              <a:t>context</a:t>
            </a:r>
            <a:r>
              <a:rPr lang="de-DE" sz="2000" b="1" dirty="0">
                <a:sym typeface="Wingdings" panose="05000000000000000000" pitchFamily="2" charset="2"/>
              </a:rPr>
              <a:t> </a:t>
            </a:r>
            <a:r>
              <a:rPr lang="de-DE" sz="2000" dirty="0">
                <a:sym typeface="Wingdings" panose="05000000000000000000" pitchFamily="2" charset="2"/>
              </a:rPr>
              <a:t>and</a:t>
            </a:r>
            <a:r>
              <a:rPr lang="de-DE" sz="2000" b="1" dirty="0">
                <a:sym typeface="Wingdings" panose="05000000000000000000" pitchFamily="2" charset="2"/>
              </a:rPr>
              <a:t> </a:t>
            </a:r>
            <a:r>
              <a:rPr lang="de-DE" sz="2000" b="1" dirty="0" err="1">
                <a:sym typeface="Wingdings" panose="05000000000000000000" pitchFamily="2" charset="2"/>
              </a:rPr>
              <a:t>use</a:t>
            </a:r>
            <a:r>
              <a:rPr lang="de-DE" sz="2000" b="1" dirty="0">
                <a:sym typeface="Wingdings" panose="05000000000000000000" pitchFamily="2" charset="2"/>
              </a:rPr>
              <a:t> </a:t>
            </a:r>
            <a:r>
              <a:rPr lang="de-DE" sz="2000" b="1" dirty="0" err="1">
                <a:sym typeface="Wingdings" panose="05000000000000000000" pitchFamily="2" charset="2"/>
              </a:rPr>
              <a:t>cases</a:t>
            </a:r>
            <a:endParaRPr lang="de-DE" sz="2000" b="1" dirty="0">
              <a:sym typeface="Wingdings" panose="05000000000000000000" pitchFamily="2" charset="2"/>
            </a:endParaRPr>
          </a:p>
          <a:p>
            <a:pPr marL="952622" lvl="1" indent="-342900">
              <a:buFont typeface="Wingdings" panose="05000000000000000000" pitchFamily="2" charset="2"/>
              <a:buChar char="Ø"/>
            </a:pPr>
            <a:r>
              <a:rPr lang="de-DE" sz="2000" dirty="0" err="1">
                <a:sym typeface="Wingdings" panose="05000000000000000000" pitchFamily="2" charset="2"/>
              </a:rPr>
              <a:t>Consistent</a:t>
            </a:r>
            <a:r>
              <a:rPr lang="de-DE" sz="2000" dirty="0">
                <a:sym typeface="Wingdings" panose="05000000000000000000" pitchFamily="2" charset="2"/>
              </a:rPr>
              <a:t> </a:t>
            </a:r>
            <a:r>
              <a:rPr lang="de-DE" sz="2000" dirty="0" err="1">
                <a:sym typeface="Wingdings" panose="05000000000000000000" pitchFamily="2" charset="2"/>
              </a:rPr>
              <a:t>concept</a:t>
            </a:r>
            <a:r>
              <a:rPr lang="de-DE" sz="2000" dirty="0">
                <a:sym typeface="Wingdings" panose="05000000000000000000" pitchFamily="2" charset="2"/>
              </a:rPr>
              <a:t> </a:t>
            </a:r>
            <a:r>
              <a:rPr lang="de-DE" sz="2000" dirty="0" err="1">
                <a:sym typeface="Wingdings" panose="05000000000000000000" pitchFamily="2" charset="2"/>
              </a:rPr>
              <a:t>within</a:t>
            </a:r>
            <a:r>
              <a:rPr lang="de-DE" sz="2000" dirty="0">
                <a:sym typeface="Wingdings" panose="05000000000000000000" pitchFamily="2" charset="2"/>
              </a:rPr>
              <a:t> </a:t>
            </a:r>
            <a:r>
              <a:rPr lang="de-DE" sz="2000" dirty="0" err="1">
                <a:sym typeface="Wingdings" panose="05000000000000000000" pitchFamily="2" charset="2"/>
              </a:rPr>
              <a:t>service</a:t>
            </a:r>
            <a:r>
              <a:rPr lang="de-DE" sz="2000" dirty="0">
                <a:sym typeface="Wingdings" panose="05000000000000000000" pitchFamily="2" charset="2"/>
              </a:rPr>
              <a:t> </a:t>
            </a:r>
            <a:r>
              <a:rPr lang="de-DE" sz="2000" dirty="0" err="1">
                <a:sym typeface="Wingdings" panose="05000000000000000000" pitchFamily="2" charset="2"/>
              </a:rPr>
              <a:t>categories</a:t>
            </a:r>
            <a:endParaRPr lang="de-DE" sz="2000" dirty="0">
              <a:sym typeface="Wingdings" panose="05000000000000000000" pitchFamily="2" charset="2"/>
            </a:endParaRPr>
          </a:p>
          <a:p>
            <a:pPr marL="952622" lvl="1" indent="-342900">
              <a:buFont typeface="Wingdings" panose="05000000000000000000" pitchFamily="2" charset="2"/>
              <a:buChar char="Ø"/>
            </a:pPr>
            <a:r>
              <a:rPr lang="de-DE" sz="2000" dirty="0">
                <a:sym typeface="Wingdings" panose="05000000000000000000" pitchFamily="2" charset="2"/>
              </a:rPr>
              <a:t>Experimental Accounts </a:t>
            </a:r>
            <a:r>
              <a:rPr lang="de-DE" sz="2000" dirty="0" err="1">
                <a:sym typeface="Wingdings" panose="05000000000000000000" pitchFamily="2" charset="2"/>
              </a:rPr>
              <a:t>that</a:t>
            </a:r>
            <a:r>
              <a:rPr lang="de-DE" sz="2000" dirty="0">
                <a:sym typeface="Wingdings" panose="05000000000000000000" pitchFamily="2" charset="2"/>
              </a:rPr>
              <a:t> </a:t>
            </a:r>
            <a:r>
              <a:rPr lang="de-DE" sz="2000" dirty="0" err="1">
                <a:sym typeface="Wingdings" panose="05000000000000000000" pitchFamily="2" charset="2"/>
              </a:rPr>
              <a:t>can</a:t>
            </a:r>
            <a:r>
              <a:rPr lang="de-DE" sz="2000" dirty="0">
                <a:sym typeface="Wingdings" panose="05000000000000000000" pitchFamily="2" charset="2"/>
              </a:rPr>
              <a:t> </a:t>
            </a:r>
            <a:r>
              <a:rPr lang="de-DE" sz="2000" dirty="0" err="1">
                <a:sym typeface="Wingdings" panose="05000000000000000000" pitchFamily="2" charset="2"/>
              </a:rPr>
              <a:t>serve</a:t>
            </a:r>
            <a:r>
              <a:rPr lang="de-DE" sz="2000" dirty="0">
                <a:sym typeface="Wingdings" panose="05000000000000000000" pitchFamily="2" charset="2"/>
              </a:rPr>
              <a:t> </a:t>
            </a:r>
            <a:r>
              <a:rPr lang="de-DE" sz="2000" dirty="0" err="1">
                <a:sym typeface="Wingdings" panose="05000000000000000000" pitchFamily="2" charset="2"/>
              </a:rPr>
              <a:t>as</a:t>
            </a:r>
            <a:r>
              <a:rPr lang="de-DE" sz="2000" dirty="0">
                <a:sym typeface="Wingdings" panose="05000000000000000000" pitchFamily="2" charset="2"/>
              </a:rPr>
              <a:t> a </a:t>
            </a:r>
            <a:r>
              <a:rPr lang="de-DE" sz="2000" dirty="0" err="1">
                <a:sym typeface="Wingdings" panose="05000000000000000000" pitchFamily="2" charset="2"/>
              </a:rPr>
              <a:t>basis</a:t>
            </a:r>
            <a:r>
              <a:rPr lang="de-DE" sz="2000" dirty="0">
                <a:sym typeface="Wingdings" panose="05000000000000000000" pitchFamily="2" charset="2"/>
              </a:rPr>
              <a:t> </a:t>
            </a:r>
            <a:r>
              <a:rPr lang="de-DE" sz="2000" dirty="0" err="1">
                <a:sym typeface="Wingdings" panose="05000000000000000000" pitchFamily="2" charset="2"/>
              </a:rPr>
              <a:t>for</a:t>
            </a:r>
            <a:r>
              <a:rPr lang="de-DE" sz="2000" dirty="0">
                <a:sym typeface="Wingdings" panose="05000000000000000000" pitchFamily="2" charset="2"/>
              </a:rPr>
              <a:t> </a:t>
            </a:r>
            <a:r>
              <a:rPr lang="de-DE" sz="2000" dirty="0" err="1">
                <a:sym typeface="Wingdings" panose="05000000000000000000" pitchFamily="2" charset="2"/>
              </a:rPr>
              <a:t>further</a:t>
            </a:r>
            <a:r>
              <a:rPr lang="de-DE" sz="2000" dirty="0">
                <a:sym typeface="Wingdings" panose="05000000000000000000" pitchFamily="2" charset="2"/>
              </a:rPr>
              <a:t> </a:t>
            </a:r>
            <a:r>
              <a:rPr lang="de-DE" sz="2000" dirty="0" err="1">
                <a:sym typeface="Wingdings" panose="05000000000000000000" pitchFamily="2" charset="2"/>
              </a:rPr>
              <a:t>analysis</a:t>
            </a:r>
            <a:endParaRPr lang="de-DE" sz="2000" dirty="0"/>
          </a:p>
        </p:txBody>
      </p:sp>
      <p:pic>
        <p:nvPicPr>
          <p:cNvPr id="10" name="Grafik 9">
            <a:extLst>
              <a:ext uri="{FF2B5EF4-FFF2-40B4-BE49-F238E27FC236}">
                <a16:creationId xmlns:a16="http://schemas.microsoft.com/office/drawing/2014/main" id="{69DBFF05-37D3-4802-AAD3-50F827C7CA34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96334" y="3429794"/>
            <a:ext cx="1778000" cy="730250"/>
          </a:xfrm>
          <a:prstGeom prst="rect">
            <a:avLst/>
          </a:prstGeom>
        </p:spPr>
      </p:pic>
      <p:pic>
        <p:nvPicPr>
          <p:cNvPr id="5" name="Grafik 4">
            <a:extLst>
              <a:ext uri="{FF2B5EF4-FFF2-40B4-BE49-F238E27FC236}">
                <a16:creationId xmlns:a16="http://schemas.microsoft.com/office/drawing/2014/main" id="{4A18BE22-8743-41FB-AD79-E40A404F0A3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994706" y="1444885"/>
            <a:ext cx="1779628" cy="1001041"/>
          </a:xfrm>
          <a:prstGeom prst="rect">
            <a:avLst/>
          </a:prstGeom>
        </p:spPr>
      </p:pic>
      <p:pic>
        <p:nvPicPr>
          <p:cNvPr id="14" name="Grafik 13">
            <a:extLst>
              <a:ext uri="{FF2B5EF4-FFF2-40B4-BE49-F238E27FC236}">
                <a16:creationId xmlns:a16="http://schemas.microsoft.com/office/drawing/2014/main" id="{309ED835-9E79-44DB-A3DC-044F50F2BA9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0021568" y="4928584"/>
            <a:ext cx="1752766" cy="4861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5388957"/>
      </p:ext>
    </p:extLst>
  </p:cSld>
  <p:clrMapOvr>
    <a:masterClrMapping/>
  </p:clrMapOvr>
  <p:transition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1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de-DE" dirty="0" err="1"/>
              <a:t>Monetary</a:t>
            </a:r>
            <a:r>
              <a:rPr lang="de-DE" dirty="0"/>
              <a:t> </a:t>
            </a:r>
            <a:r>
              <a:rPr lang="de-DE" dirty="0" err="1"/>
              <a:t>values</a:t>
            </a:r>
            <a:r>
              <a:rPr lang="de-DE" dirty="0"/>
              <a:t> </a:t>
            </a:r>
            <a:r>
              <a:rPr lang="de-DE" dirty="0" err="1"/>
              <a:t>connected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Ecosystem</a:t>
            </a:r>
            <a:r>
              <a:rPr lang="de-DE" dirty="0"/>
              <a:t> Services</a:t>
            </a:r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27"/>
          </p:nvPr>
        </p:nvSpPr>
        <p:spPr/>
        <p:txBody>
          <a:bodyPr/>
          <a:lstStyle/>
          <a:p>
            <a:fld id="{4EF69316-69A3-44B8-BCF0-1551C275596C}" type="datetime1">
              <a:rPr lang="de-DE" smtClean="0">
                <a:latin typeface="Statis Sans Light" panose="020B0403050000020004" pitchFamily="34" charset="0"/>
              </a:rPr>
              <a:t>31.08.2026</a:t>
            </a:fld>
            <a:endParaRPr lang="de-DE" dirty="0">
              <a:latin typeface="Statis Sans Light" panose="020B0403050000020004" pitchFamily="34" charset="0"/>
            </a:endParaRPr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28"/>
          </p:nvPr>
        </p:nvSpPr>
        <p:spPr/>
        <p:txBody>
          <a:bodyPr/>
          <a:lstStyle/>
          <a:p>
            <a:pPr>
              <a:buClr>
                <a:schemeClr val="accent2"/>
              </a:buClr>
            </a:pPr>
            <a:r>
              <a:rPr lang="en-GB" dirty="0" err="1"/>
              <a:t>Federal Statistical</a:t>
            </a:r>
            <a:r>
              <a:rPr lang="en-GB" dirty="0"/>
              <a:t> </a:t>
            </a:r>
            <a:r>
              <a:rPr lang="en-GB" dirty="0" err="1"/>
              <a:t>Office</a:t>
            </a:r>
            <a:r>
              <a:rPr lang="en-GB" dirty="0"/>
              <a:t> (Destatis)</a:t>
            </a:r>
            <a:endParaRPr lang="en-GB" dirty="0">
              <a:latin typeface="Statis Sans Light" panose="020B0403050000020004" pitchFamily="34" charset="0"/>
            </a:endParaRPr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29"/>
          </p:nvPr>
        </p:nvSpPr>
        <p:spPr/>
        <p:txBody>
          <a:bodyPr/>
          <a:lstStyle/>
          <a:p>
            <a:fld id="{490D50AA-A47B-42B3-AEBF-DBC41AAA668C}" type="slidenum">
              <a:rPr lang="de-DE" smtClean="0"/>
              <a:pPr/>
              <a:t>3</a:t>
            </a:fld>
            <a:endParaRPr lang="de-DE" dirty="0">
              <a:latin typeface="Statis Sans Light" panose="020B0403050000020004" pitchFamily="34" charset="0"/>
            </a:endParaRPr>
          </a:p>
        </p:txBody>
      </p:sp>
      <p:sp>
        <p:nvSpPr>
          <p:cNvPr id="12" name="Titel 5"/>
          <p:cNvSpPr txBox="1">
            <a:spLocks/>
          </p:cNvSpPr>
          <p:nvPr/>
        </p:nvSpPr>
        <p:spPr bwMode="gray">
          <a:xfrm>
            <a:off x="699187" y="947411"/>
            <a:ext cx="11075147" cy="600146"/>
          </a:xfrm>
          <a:prstGeom prst="rect">
            <a:avLst/>
          </a:prstGeom>
        </p:spPr>
        <p:txBody>
          <a:bodyPr vert="horz" lIns="0" tIns="72000" rIns="0" bIns="72000" rtlCol="0" anchor="ctr" anchorCtr="0">
            <a:spAutoFit/>
          </a:bodyPr>
          <a:lstStyle>
            <a:lvl1pPr algn="l" defTabSz="1219444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3600" b="0" kern="1200" baseline="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de-DE" dirty="0"/>
              <a:t>Overview of Services</a:t>
            </a:r>
            <a:endParaRPr lang="de-DE" sz="2400" dirty="0"/>
          </a:p>
        </p:txBody>
      </p:sp>
      <p:graphicFrame>
        <p:nvGraphicFramePr>
          <p:cNvPr id="10" name="Tabelle 9">
            <a:extLst>
              <a:ext uri="{FF2B5EF4-FFF2-40B4-BE49-F238E27FC236}">
                <a16:creationId xmlns:a16="http://schemas.microsoft.com/office/drawing/2014/main" id="{199A82F2-052F-47DB-98D3-EEB78FB798B9}"/>
              </a:ext>
            </a:extLst>
          </p:cNvPr>
          <p:cNvGraphicFramePr>
            <a:graphicFrameLocks noGrp="1"/>
          </p:cNvGraphicFramePr>
          <p:nvPr/>
        </p:nvGraphicFramePr>
        <p:xfrm>
          <a:off x="709201" y="1675873"/>
          <a:ext cx="8362610" cy="423630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362610">
                  <a:extLst>
                    <a:ext uri="{9D8B030D-6E8A-4147-A177-3AD203B41FA5}">
                      <a16:colId xmlns:a16="http://schemas.microsoft.com/office/drawing/2014/main" val="1239663022"/>
                    </a:ext>
                  </a:extLst>
                </a:gridCol>
              </a:tblGrid>
              <a:tr h="385777">
                <a:tc>
                  <a:txBody>
                    <a:bodyPr/>
                    <a:lstStyle/>
                    <a:p>
                      <a:pPr algn="l" fontAlgn="b"/>
                      <a:r>
                        <a:rPr lang="de-DE" sz="1600" b="1" i="0" u="none" strike="noStrike" noProof="0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Regulating Services</a:t>
                      </a:r>
                    </a:p>
                  </a:txBody>
                  <a:tcPr marL="7620" marR="7620" marT="7620" marB="0" anchor="b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04471658"/>
                  </a:ext>
                </a:extLst>
              </a:tr>
              <a:tr h="385777">
                <a:tc>
                  <a:txBody>
                    <a:bodyPr/>
                    <a:lstStyle/>
                    <a:p>
                      <a:pPr algn="l" fontAlgn="b"/>
                      <a:r>
                        <a:rPr lang="de-DE" sz="16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Global climate regulation (C sequestration and storage)</a:t>
                      </a:r>
                    </a:p>
                  </a:txBody>
                  <a:tcPr marL="7620" marR="7620" marT="7620" marB="0" anchor="b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952330"/>
                  </a:ext>
                </a:extLst>
              </a:tr>
              <a:tr h="385777">
                <a:tc>
                  <a:txBody>
                    <a:bodyPr/>
                    <a:lstStyle/>
                    <a:p>
                      <a:pPr algn="l" fontAlgn="b"/>
                      <a:r>
                        <a:rPr lang="de-DE" sz="16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Local climate </a:t>
                      </a:r>
                      <a:r>
                        <a:rPr lang="de-DE" sz="1600" b="0" i="0" u="none" strike="noStrike" noProof="0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regulation</a:t>
                      </a:r>
                      <a:r>
                        <a:rPr lang="de-DE" sz="16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(</a:t>
                      </a:r>
                      <a:r>
                        <a:rPr lang="de-DE" sz="1600" b="0" i="0" u="none" strike="noStrike" noProof="0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cooling</a:t>
                      </a:r>
                      <a:r>
                        <a:rPr lang="de-DE" sz="16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in </a:t>
                      </a:r>
                      <a:r>
                        <a:rPr lang="de-DE" sz="1600" b="0" i="0" u="none" strike="noStrike" noProof="0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cities</a:t>
                      </a:r>
                      <a:r>
                        <a:rPr lang="de-DE" sz="16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)</a:t>
                      </a:r>
                    </a:p>
                  </a:txBody>
                  <a:tcPr marL="7620" marR="7620" marT="7620" marB="0" anchor="b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6218308"/>
                  </a:ext>
                </a:extLst>
              </a:tr>
              <a:tr h="378536">
                <a:tc>
                  <a:txBody>
                    <a:bodyPr/>
                    <a:lstStyle/>
                    <a:p>
                      <a:pPr algn="l" fontAlgn="b"/>
                      <a:r>
                        <a:rPr lang="de-DE" sz="1600" b="0" i="0" u="none" strike="noStrike" noProof="0" dirty="0">
                          <a:solidFill>
                            <a:srgbClr val="999999"/>
                          </a:solidFill>
                          <a:effectLst/>
                          <a:latin typeface="+mn-lt"/>
                        </a:rPr>
                        <a:t>Erosion protection</a:t>
                      </a:r>
                    </a:p>
                  </a:txBody>
                  <a:tcPr marL="7620" marR="7620" marT="7620" marB="0" anchor="b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71543439"/>
                  </a:ext>
                </a:extLst>
              </a:tr>
              <a:tr h="385777">
                <a:tc>
                  <a:txBody>
                    <a:bodyPr/>
                    <a:lstStyle/>
                    <a:p>
                      <a:pPr algn="l" fontAlgn="b"/>
                      <a:r>
                        <a:rPr lang="de-DE" sz="16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Air filtration</a:t>
                      </a:r>
                    </a:p>
                  </a:txBody>
                  <a:tcPr marL="7620" marR="7620" marT="7620" marB="0" anchor="b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76377352"/>
                  </a:ext>
                </a:extLst>
              </a:tr>
              <a:tr h="385777">
                <a:tc>
                  <a:txBody>
                    <a:bodyPr/>
                    <a:lstStyle/>
                    <a:p>
                      <a:pPr algn="l" fontAlgn="b"/>
                      <a:r>
                        <a:rPr lang="de-DE" sz="1600" b="1" i="0" u="none" strike="noStrike" noProof="0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Cultural Services</a:t>
                      </a:r>
                    </a:p>
                  </a:txBody>
                  <a:tcPr marL="7620" marR="7620" marT="7620" marB="0" anchor="b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32782780"/>
                  </a:ext>
                </a:extLst>
              </a:tr>
              <a:tr h="385777">
                <a:tc>
                  <a:txBody>
                    <a:bodyPr/>
                    <a:lstStyle/>
                    <a:p>
                      <a:pPr algn="l" fontAlgn="b"/>
                      <a:r>
                        <a:rPr lang="de-DE" sz="1600" b="0" i="0" u="none" strike="noStrike" noProof="0" dirty="0">
                          <a:solidFill>
                            <a:srgbClr val="999999"/>
                          </a:solidFill>
                          <a:effectLst/>
                          <a:latin typeface="+mn-lt"/>
                        </a:rPr>
                        <a:t>Nature-based tourism</a:t>
                      </a:r>
                    </a:p>
                  </a:txBody>
                  <a:tcPr marL="7620" marR="7620" marT="7620" marB="0" anchor="b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72921278"/>
                  </a:ext>
                </a:extLst>
              </a:tr>
              <a:tr h="385777">
                <a:tc>
                  <a:txBody>
                    <a:bodyPr/>
                    <a:lstStyle/>
                    <a:p>
                      <a:pPr algn="l" fontAlgn="b"/>
                      <a:r>
                        <a:rPr lang="de-DE" sz="1600" b="1" i="0" u="none" strike="noStrike" noProof="0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Provisioning Services</a:t>
                      </a:r>
                    </a:p>
                  </a:txBody>
                  <a:tcPr marL="7620" marR="7620" marT="7620" marB="0" anchor="b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59413825"/>
                  </a:ext>
                </a:extLst>
              </a:tr>
              <a:tr h="385777">
                <a:tc>
                  <a:txBody>
                    <a:bodyPr/>
                    <a:lstStyle/>
                    <a:p>
                      <a:pPr algn="l" fontAlgn="b"/>
                      <a:r>
                        <a:rPr lang="de-DE" sz="16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Provision </a:t>
                      </a:r>
                      <a:r>
                        <a:rPr lang="de-DE" sz="1600" b="0" i="0" u="none" strike="noStrike" noProof="0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of</a:t>
                      </a:r>
                      <a:r>
                        <a:rPr lang="de-DE" sz="16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lang="de-DE" sz="1600" b="0" i="0" u="none" strike="noStrike" noProof="0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timber</a:t>
                      </a:r>
                      <a:endParaRPr lang="de-DE" sz="1600" b="0" i="1" u="none" strike="noStrike" noProof="0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80758869"/>
                  </a:ext>
                </a:extLst>
              </a:tr>
              <a:tr h="385777">
                <a:tc>
                  <a:txBody>
                    <a:bodyPr/>
                    <a:lstStyle/>
                    <a:p>
                      <a:pPr algn="l" fontAlgn="b"/>
                      <a:r>
                        <a:rPr lang="de-DE" sz="16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Provision of crops</a:t>
                      </a:r>
                    </a:p>
                  </a:txBody>
                  <a:tcPr marL="7620" marR="7620" marT="7620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61835295"/>
                  </a:ext>
                </a:extLst>
              </a:tr>
              <a:tr h="385777">
                <a:tc>
                  <a:txBody>
                    <a:bodyPr/>
                    <a:lstStyle/>
                    <a:p>
                      <a:pPr algn="l" fontAlgn="b"/>
                      <a:r>
                        <a:rPr lang="de-DE" sz="1600" b="0" i="0" u="none" strike="noStrike" noProof="0" dirty="0">
                          <a:solidFill>
                            <a:srgbClr val="999999"/>
                          </a:solidFill>
                          <a:effectLst/>
                          <a:latin typeface="+mn-lt"/>
                        </a:rPr>
                        <a:t>Pollination</a:t>
                      </a:r>
                    </a:p>
                  </a:txBody>
                  <a:tcPr marL="7620" marR="7620" marT="7620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72452771"/>
                  </a:ext>
                </a:extLst>
              </a:tr>
            </a:tbl>
          </a:graphicData>
        </a:graphic>
      </p:graphicFrame>
      <p:sp>
        <p:nvSpPr>
          <p:cNvPr id="3" name="Textfeld 2">
            <a:extLst>
              <a:ext uri="{FF2B5EF4-FFF2-40B4-BE49-F238E27FC236}">
                <a16:creationId xmlns:a16="http://schemas.microsoft.com/office/drawing/2014/main" id="{3241D1EC-FDCF-4730-87A3-C19C4ADB8BE7}"/>
              </a:ext>
            </a:extLst>
          </p:cNvPr>
          <p:cNvSpPr txBox="1"/>
          <p:nvPr/>
        </p:nvSpPr>
        <p:spPr>
          <a:xfrm>
            <a:off x="6565578" y="1270603"/>
            <a:ext cx="5300133" cy="464157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l"/>
            <a:endParaRPr lang="de-DE" sz="2300" dirty="0" err="1"/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3EE11D9A-742D-4D46-A344-3B35E08CC69E}"/>
              </a:ext>
            </a:extLst>
          </p:cNvPr>
          <p:cNvSpPr txBox="1"/>
          <p:nvPr/>
        </p:nvSpPr>
        <p:spPr>
          <a:xfrm>
            <a:off x="6678443" y="2084774"/>
            <a:ext cx="5187267" cy="1831271"/>
          </a:xfrm>
          <a:prstGeom prst="rect">
            <a:avLst/>
          </a:prstGeom>
          <a:ln w="28575">
            <a:solidFill>
              <a:schemeClr val="accent5"/>
            </a:solidFill>
          </a:ln>
        </p:spPr>
        <p:txBody>
          <a:bodyPr wrap="square" rtlCol="0">
            <a:spAutoFit/>
          </a:bodyPr>
          <a:lstStyle/>
          <a:p>
            <a:pPr marL="457200" indent="-457200" algn="l">
              <a:buFont typeface="+mj-lt"/>
              <a:buAutoNum type="arabicPeriod"/>
            </a:pPr>
            <a:endParaRPr lang="de-DE" sz="1800" dirty="0"/>
          </a:p>
          <a:p>
            <a:pPr marL="457200" indent="-457200" algn="l">
              <a:buFont typeface="+mj-lt"/>
              <a:buAutoNum type="arabicPeriod"/>
            </a:pPr>
            <a:r>
              <a:rPr lang="de-DE" sz="1800" dirty="0"/>
              <a:t>None </a:t>
            </a:r>
            <a:r>
              <a:rPr lang="de-DE" sz="1800" dirty="0" err="1"/>
              <a:t>of</a:t>
            </a:r>
            <a:r>
              <a:rPr lang="de-DE" sz="1800" dirty="0"/>
              <a:t> </a:t>
            </a:r>
            <a:r>
              <a:rPr lang="de-DE" sz="1800" dirty="0" err="1"/>
              <a:t>the</a:t>
            </a:r>
            <a:r>
              <a:rPr lang="de-DE" sz="1800" dirty="0"/>
              <a:t> </a:t>
            </a:r>
            <a:r>
              <a:rPr lang="de-DE" sz="1800" dirty="0" err="1"/>
              <a:t>services</a:t>
            </a:r>
            <a:r>
              <a:rPr lang="de-DE" sz="1800" dirty="0"/>
              <a:t> </a:t>
            </a:r>
            <a:r>
              <a:rPr lang="de-DE" sz="1800" dirty="0" err="1"/>
              <a:t>is</a:t>
            </a:r>
            <a:r>
              <a:rPr lang="de-DE" sz="1800" dirty="0"/>
              <a:t> </a:t>
            </a:r>
            <a:r>
              <a:rPr lang="de-DE" sz="1800" dirty="0" err="1"/>
              <a:t>directly</a:t>
            </a:r>
            <a:r>
              <a:rPr lang="de-DE" sz="1800" dirty="0"/>
              <a:t> </a:t>
            </a:r>
            <a:r>
              <a:rPr lang="de-DE" sz="1800" dirty="0" err="1"/>
              <a:t>exchanged</a:t>
            </a:r>
            <a:r>
              <a:rPr lang="de-DE" sz="1800" dirty="0"/>
              <a:t> on a </a:t>
            </a:r>
            <a:r>
              <a:rPr lang="de-DE" sz="1800" dirty="0" err="1"/>
              <a:t>market</a:t>
            </a:r>
            <a:endParaRPr lang="de-DE" sz="1800" dirty="0"/>
          </a:p>
          <a:p>
            <a:pPr marL="457200" indent="-457200" algn="l">
              <a:buFont typeface="+mj-lt"/>
              <a:buAutoNum type="arabicPeriod"/>
            </a:pPr>
            <a:r>
              <a:rPr lang="de-DE" sz="1800" dirty="0" err="1"/>
              <a:t>Some</a:t>
            </a:r>
            <a:r>
              <a:rPr lang="de-DE" sz="1800" dirty="0"/>
              <a:t> </a:t>
            </a:r>
            <a:r>
              <a:rPr lang="de-DE" sz="1800" dirty="0" err="1"/>
              <a:t>are</a:t>
            </a:r>
            <a:r>
              <a:rPr lang="de-DE" sz="1800" dirty="0"/>
              <a:t> </a:t>
            </a:r>
            <a:r>
              <a:rPr lang="de-DE" sz="1800" dirty="0" err="1"/>
              <a:t>embedded</a:t>
            </a:r>
            <a:r>
              <a:rPr lang="de-DE" sz="1800" dirty="0"/>
              <a:t> in </a:t>
            </a:r>
            <a:r>
              <a:rPr lang="de-DE" sz="1800" dirty="0" err="1"/>
              <a:t>market</a:t>
            </a:r>
            <a:r>
              <a:rPr lang="de-DE" sz="1800" dirty="0"/>
              <a:t> </a:t>
            </a:r>
            <a:r>
              <a:rPr lang="de-DE" sz="1800" dirty="0" err="1"/>
              <a:t>transactions</a:t>
            </a:r>
            <a:endParaRPr lang="de-DE" sz="1800" dirty="0"/>
          </a:p>
          <a:p>
            <a:pPr marL="457200" indent="-457200" algn="l">
              <a:buFont typeface="+mj-lt"/>
              <a:buAutoNum type="arabicPeriod"/>
            </a:pPr>
            <a:r>
              <a:rPr lang="de-DE" sz="1800" dirty="0" err="1"/>
              <a:t>For</a:t>
            </a:r>
            <a:r>
              <a:rPr lang="de-DE" sz="1800" dirty="0"/>
              <a:t> (</a:t>
            </a:r>
            <a:r>
              <a:rPr lang="de-DE" sz="1800" dirty="0" err="1"/>
              <a:t>most</a:t>
            </a:r>
            <a:r>
              <a:rPr lang="de-DE" sz="1800" dirty="0"/>
              <a:t>) </a:t>
            </a:r>
            <a:r>
              <a:rPr lang="de-DE" sz="1800" dirty="0" err="1"/>
              <a:t>others</a:t>
            </a:r>
            <a:r>
              <a:rPr lang="de-DE" sz="1800" dirty="0"/>
              <a:t> </a:t>
            </a:r>
            <a:r>
              <a:rPr lang="de-DE" sz="1800" dirty="0" err="1"/>
              <a:t>no</a:t>
            </a:r>
            <a:r>
              <a:rPr lang="de-DE" sz="1800" dirty="0"/>
              <a:t> </a:t>
            </a:r>
            <a:r>
              <a:rPr lang="de-DE" sz="1800" dirty="0" err="1"/>
              <a:t>markets</a:t>
            </a:r>
            <a:r>
              <a:rPr lang="de-DE" sz="1800" dirty="0"/>
              <a:t> </a:t>
            </a:r>
            <a:r>
              <a:rPr lang="de-DE" sz="1800" dirty="0" err="1"/>
              <a:t>exist</a:t>
            </a:r>
            <a:endParaRPr lang="de-DE" sz="1800" dirty="0"/>
          </a:p>
          <a:p>
            <a:pPr marL="457200" indent="-457200" algn="l">
              <a:buFont typeface="+mj-lt"/>
              <a:buAutoNum type="arabicPeriod"/>
            </a:pPr>
            <a:endParaRPr lang="de-DE" sz="2300" dirty="0"/>
          </a:p>
        </p:txBody>
      </p:sp>
      <p:sp>
        <p:nvSpPr>
          <p:cNvPr id="11" name="Textfeld 10">
            <a:extLst>
              <a:ext uri="{FF2B5EF4-FFF2-40B4-BE49-F238E27FC236}">
                <a16:creationId xmlns:a16="http://schemas.microsoft.com/office/drawing/2014/main" id="{28465165-14B4-4CB7-ACB4-A593B1452D04}"/>
              </a:ext>
            </a:extLst>
          </p:cNvPr>
          <p:cNvSpPr txBox="1"/>
          <p:nvPr/>
        </p:nvSpPr>
        <p:spPr>
          <a:xfrm>
            <a:off x="6678444" y="4080906"/>
            <a:ext cx="5187267" cy="2108269"/>
          </a:xfrm>
          <a:prstGeom prst="rect">
            <a:avLst/>
          </a:prstGeom>
          <a:ln w="28575">
            <a:solidFill>
              <a:schemeClr val="accent5"/>
            </a:solidFill>
          </a:ln>
        </p:spPr>
        <p:txBody>
          <a:bodyPr wrap="square" rtlCol="0">
            <a:spAutoFit/>
          </a:bodyPr>
          <a:lstStyle/>
          <a:p>
            <a:pPr marL="457200" indent="-457200" algn="l">
              <a:buFont typeface="+mj-lt"/>
              <a:buAutoNum type="arabicPeriod"/>
            </a:pPr>
            <a:endParaRPr lang="de-DE" sz="1800" dirty="0"/>
          </a:p>
          <a:p>
            <a:pPr marL="457200" indent="-457200" algn="l">
              <a:buFont typeface="+mj-lt"/>
              <a:buAutoNum type="arabicPeriod"/>
            </a:pPr>
            <a:r>
              <a:rPr lang="de-DE" sz="1800" dirty="0" err="1"/>
              <a:t>Monetary</a:t>
            </a:r>
            <a:r>
              <a:rPr lang="de-DE" sz="1800" dirty="0"/>
              <a:t> </a:t>
            </a:r>
            <a:r>
              <a:rPr lang="de-DE" sz="1800" dirty="0" err="1"/>
              <a:t>flows</a:t>
            </a:r>
            <a:r>
              <a:rPr lang="de-DE" sz="1800" dirty="0"/>
              <a:t> </a:t>
            </a:r>
            <a:r>
              <a:rPr lang="de-DE" sz="1800" dirty="0" err="1"/>
              <a:t>connected</a:t>
            </a:r>
            <a:r>
              <a:rPr lang="de-DE" sz="1800" dirty="0"/>
              <a:t> </a:t>
            </a:r>
            <a:r>
              <a:rPr lang="de-DE" sz="1800" dirty="0" err="1"/>
              <a:t>directly</a:t>
            </a:r>
            <a:r>
              <a:rPr lang="de-DE" sz="1800" dirty="0"/>
              <a:t> </a:t>
            </a:r>
            <a:r>
              <a:rPr lang="de-DE" sz="1800" dirty="0" err="1"/>
              <a:t>to</a:t>
            </a:r>
            <a:r>
              <a:rPr lang="de-DE" sz="1800" dirty="0"/>
              <a:t> </a:t>
            </a:r>
            <a:r>
              <a:rPr lang="de-DE" sz="1800" dirty="0" err="1"/>
              <a:t>physical</a:t>
            </a:r>
            <a:r>
              <a:rPr lang="de-DE" sz="1800" dirty="0"/>
              <a:t> </a:t>
            </a:r>
            <a:r>
              <a:rPr lang="de-DE" sz="1800" dirty="0" err="1"/>
              <a:t>flow</a:t>
            </a:r>
            <a:r>
              <a:rPr lang="de-DE" sz="1800" dirty="0"/>
              <a:t> (</a:t>
            </a:r>
            <a:r>
              <a:rPr lang="de-DE" sz="1800" dirty="0" err="1"/>
              <a:t>with</a:t>
            </a:r>
            <a:r>
              <a:rPr lang="de-DE" sz="1800" dirty="0"/>
              <a:t> </a:t>
            </a:r>
            <a:r>
              <a:rPr lang="de-DE" sz="1800" dirty="0" err="1"/>
              <a:t>limitations</a:t>
            </a:r>
            <a:r>
              <a:rPr lang="de-DE" sz="1800" dirty="0"/>
              <a:t>)</a:t>
            </a:r>
          </a:p>
          <a:p>
            <a:pPr marL="457200" indent="-457200" algn="l">
              <a:buFont typeface="+mj-lt"/>
              <a:buAutoNum type="arabicPeriod"/>
            </a:pPr>
            <a:r>
              <a:rPr lang="de-DE" sz="1800" dirty="0" err="1"/>
              <a:t>Local</a:t>
            </a:r>
            <a:r>
              <a:rPr lang="de-DE" sz="1800" dirty="0"/>
              <a:t> and at </a:t>
            </a:r>
            <a:r>
              <a:rPr lang="de-DE" sz="1800" dirty="0" err="1"/>
              <a:t>the</a:t>
            </a:r>
            <a:r>
              <a:rPr lang="de-DE" sz="1800" dirty="0"/>
              <a:t> </a:t>
            </a:r>
            <a:r>
              <a:rPr lang="de-DE" sz="1800" dirty="0" err="1"/>
              <a:t>margin</a:t>
            </a:r>
            <a:endParaRPr lang="de-DE" sz="1800" dirty="0"/>
          </a:p>
          <a:p>
            <a:pPr marL="457200" indent="-457200" algn="l">
              <a:buFont typeface="+mj-lt"/>
              <a:buAutoNum type="arabicPeriod"/>
            </a:pPr>
            <a:r>
              <a:rPr lang="de-DE" sz="1800" dirty="0" err="1"/>
              <a:t>No</a:t>
            </a:r>
            <a:r>
              <a:rPr lang="de-DE" sz="1800" dirty="0"/>
              <a:t> </a:t>
            </a:r>
            <a:r>
              <a:rPr lang="de-DE" sz="1800" dirty="0" err="1"/>
              <a:t>valuation</a:t>
            </a:r>
            <a:r>
              <a:rPr lang="de-DE" sz="1800" dirty="0"/>
              <a:t> </a:t>
            </a:r>
            <a:r>
              <a:rPr lang="de-DE" sz="1800" dirty="0" err="1"/>
              <a:t>of</a:t>
            </a:r>
            <a:r>
              <a:rPr lang="de-DE" sz="1800" dirty="0"/>
              <a:t> </a:t>
            </a:r>
            <a:r>
              <a:rPr lang="de-DE" sz="1800" dirty="0" err="1"/>
              <a:t>asset</a:t>
            </a:r>
            <a:r>
              <a:rPr lang="de-DE" sz="1800" dirty="0"/>
              <a:t> </a:t>
            </a:r>
            <a:r>
              <a:rPr lang="de-DE" sz="1800" dirty="0" err="1"/>
              <a:t>or</a:t>
            </a:r>
            <a:r>
              <a:rPr lang="de-DE" sz="1800" dirty="0"/>
              <a:t> total </a:t>
            </a:r>
            <a:r>
              <a:rPr lang="de-DE" sz="1800" dirty="0" err="1"/>
              <a:t>benefit</a:t>
            </a:r>
            <a:endParaRPr lang="de-DE" sz="1800" dirty="0"/>
          </a:p>
          <a:p>
            <a:pPr marL="457200" indent="-457200" algn="l">
              <a:buFont typeface="+mj-lt"/>
              <a:buAutoNum type="arabicPeriod"/>
            </a:pPr>
            <a:r>
              <a:rPr lang="de-DE" sz="1800" dirty="0"/>
              <a:t>Not total </a:t>
            </a:r>
            <a:r>
              <a:rPr lang="de-DE" sz="1800" dirty="0" err="1"/>
              <a:t>value</a:t>
            </a:r>
            <a:r>
              <a:rPr lang="de-DE" sz="1800" dirty="0"/>
              <a:t> </a:t>
            </a:r>
            <a:r>
              <a:rPr lang="de-DE" sz="1800" dirty="0" err="1"/>
              <a:t>of</a:t>
            </a:r>
            <a:r>
              <a:rPr lang="de-DE" sz="1800" dirty="0"/>
              <a:t> </a:t>
            </a:r>
            <a:r>
              <a:rPr lang="de-DE" sz="1800" dirty="0" err="1"/>
              <a:t>ecosystem</a:t>
            </a:r>
            <a:r>
              <a:rPr lang="de-DE" sz="1800" dirty="0"/>
              <a:t> </a:t>
            </a:r>
            <a:r>
              <a:rPr lang="de-DE" sz="1800" dirty="0" err="1"/>
              <a:t>service</a:t>
            </a:r>
            <a:endParaRPr lang="de-DE" sz="1800" dirty="0"/>
          </a:p>
          <a:p>
            <a:pPr marL="457200" indent="-457200" algn="l">
              <a:buFont typeface="+mj-lt"/>
              <a:buAutoNum type="arabicPeriod"/>
            </a:pPr>
            <a:endParaRPr lang="de-DE" sz="2300" dirty="0"/>
          </a:p>
        </p:txBody>
      </p:sp>
    </p:spTree>
    <p:extLst>
      <p:ext uri="{BB962C8B-B14F-4D97-AF65-F5344CB8AC3E}">
        <p14:creationId xmlns:p14="http://schemas.microsoft.com/office/powerpoint/2010/main" val="3692010200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feld 12">
            <a:extLst>
              <a:ext uri="{FF2B5EF4-FFF2-40B4-BE49-F238E27FC236}">
                <a16:creationId xmlns:a16="http://schemas.microsoft.com/office/drawing/2014/main" id="{1CC0FE9F-89BF-4FC0-BD19-B4D67602FA8E}"/>
              </a:ext>
            </a:extLst>
          </p:cNvPr>
          <p:cNvSpPr txBox="1"/>
          <p:nvPr/>
        </p:nvSpPr>
        <p:spPr>
          <a:xfrm>
            <a:off x="709201" y="5162935"/>
            <a:ext cx="10377898" cy="784830"/>
          </a:xfrm>
          <a:prstGeom prst="rect">
            <a:avLst/>
          </a:prstGeom>
          <a:solidFill>
            <a:schemeClr val="accent6">
              <a:lumMod val="20000"/>
              <a:lumOff val="80000"/>
              <a:alpha val="50000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457200" indent="-457200">
              <a:spcAft>
                <a:spcPts val="600"/>
              </a:spcAft>
              <a:buFont typeface="+mj-lt"/>
              <a:buAutoNum type="arabicPeriod"/>
            </a:pPr>
            <a:r>
              <a:rPr lang="de-DE" sz="2000" b="1" dirty="0"/>
              <a:t>Private </a:t>
            </a:r>
            <a:r>
              <a:rPr lang="de-DE" sz="2000" b="1" dirty="0" err="1"/>
              <a:t>service</a:t>
            </a:r>
            <a:r>
              <a:rPr lang="de-DE" sz="2000" b="1" dirty="0"/>
              <a:t> </a:t>
            </a:r>
            <a:r>
              <a:rPr lang="de-DE" sz="2000" b="1" dirty="0" err="1"/>
              <a:t>from</a:t>
            </a:r>
            <a:r>
              <a:rPr lang="de-DE" sz="2000" b="1" dirty="0"/>
              <a:t> private </a:t>
            </a:r>
            <a:r>
              <a:rPr lang="de-DE" sz="2000" b="1" dirty="0" err="1"/>
              <a:t>asset</a:t>
            </a:r>
            <a:r>
              <a:rPr lang="de-DE" sz="2000" b="1" dirty="0"/>
              <a:t> </a:t>
            </a:r>
            <a:r>
              <a:rPr lang="de-DE" sz="2000" dirty="0">
                <a:sym typeface="Wingdings" panose="05000000000000000000" pitchFamily="2" charset="2"/>
              </a:rPr>
              <a:t> </a:t>
            </a:r>
            <a:r>
              <a:rPr lang="de-DE" sz="2000" dirty="0" err="1">
                <a:sym typeface="Wingdings" panose="05000000000000000000" pitchFamily="2" charset="2"/>
              </a:rPr>
              <a:t>market</a:t>
            </a:r>
            <a:r>
              <a:rPr lang="de-DE" sz="2000" dirty="0">
                <a:sym typeface="Wingdings" panose="05000000000000000000" pitchFamily="2" charset="2"/>
              </a:rPr>
              <a:t> </a:t>
            </a:r>
            <a:r>
              <a:rPr lang="de-DE" sz="2000" dirty="0" err="1">
                <a:sym typeface="Wingdings" panose="05000000000000000000" pitchFamily="2" charset="2"/>
              </a:rPr>
              <a:t>prices</a:t>
            </a:r>
            <a:r>
              <a:rPr lang="de-DE" sz="2000" dirty="0">
                <a:sym typeface="Wingdings" panose="05000000000000000000" pitchFamily="2" charset="2"/>
              </a:rPr>
              <a:t> </a:t>
            </a:r>
            <a:r>
              <a:rPr lang="de-DE" sz="2000" dirty="0" err="1">
                <a:sym typeface="Wingdings" panose="05000000000000000000" pitchFamily="2" charset="2"/>
              </a:rPr>
              <a:t>for</a:t>
            </a:r>
            <a:r>
              <a:rPr lang="de-DE" sz="2000" dirty="0">
                <a:sym typeface="Wingdings" panose="05000000000000000000" pitchFamily="2" charset="2"/>
              </a:rPr>
              <a:t> </a:t>
            </a:r>
            <a:r>
              <a:rPr lang="de-DE" sz="2000" dirty="0" err="1">
                <a:sym typeface="Wingdings" panose="05000000000000000000" pitchFamily="2" charset="2"/>
              </a:rPr>
              <a:t>service</a:t>
            </a:r>
            <a:r>
              <a:rPr lang="de-DE" sz="2000" dirty="0">
                <a:sym typeface="Wingdings" panose="05000000000000000000" pitchFamily="2" charset="2"/>
              </a:rPr>
              <a:t> </a:t>
            </a:r>
            <a:r>
              <a:rPr lang="de-DE" sz="2000" dirty="0" err="1">
                <a:sym typeface="Wingdings" panose="05000000000000000000" pitchFamily="2" charset="2"/>
              </a:rPr>
              <a:t>may</a:t>
            </a:r>
            <a:r>
              <a:rPr lang="de-DE" sz="2000" dirty="0">
                <a:sym typeface="Wingdings" panose="05000000000000000000" pitchFamily="2" charset="2"/>
              </a:rPr>
              <a:t> </a:t>
            </a:r>
            <a:r>
              <a:rPr lang="de-DE" sz="2000" dirty="0" err="1">
                <a:sym typeface="Wingdings" panose="05000000000000000000" pitchFamily="2" charset="2"/>
              </a:rPr>
              <a:t>exist</a:t>
            </a:r>
            <a:endParaRPr lang="de-DE" sz="2000" dirty="0">
              <a:sym typeface="Wingdings" panose="05000000000000000000" pitchFamily="2" charset="2"/>
            </a:endParaRPr>
          </a:p>
          <a:p>
            <a:pPr marL="457200" indent="-457200">
              <a:spcAft>
                <a:spcPts val="600"/>
              </a:spcAft>
              <a:buFont typeface="+mj-lt"/>
              <a:buAutoNum type="arabicPeriod"/>
            </a:pPr>
            <a:r>
              <a:rPr lang="de-DE" sz="2000" b="1" dirty="0" err="1">
                <a:sym typeface="Wingdings" panose="05000000000000000000" pitchFamily="2" charset="2"/>
              </a:rPr>
              <a:t>Contribution</a:t>
            </a:r>
            <a:r>
              <a:rPr lang="de-DE" sz="2000" b="1" dirty="0">
                <a:sym typeface="Wingdings" panose="05000000000000000000" pitchFamily="2" charset="2"/>
              </a:rPr>
              <a:t> </a:t>
            </a:r>
            <a:r>
              <a:rPr lang="de-DE" sz="2000" b="1" dirty="0" err="1">
                <a:sym typeface="Wingdings" panose="05000000000000000000" pitchFamily="2" charset="2"/>
              </a:rPr>
              <a:t>to</a:t>
            </a:r>
            <a:r>
              <a:rPr lang="de-DE" sz="2000" b="1" dirty="0">
                <a:sym typeface="Wingdings" panose="05000000000000000000" pitchFamily="2" charset="2"/>
              </a:rPr>
              <a:t> private </a:t>
            </a:r>
            <a:r>
              <a:rPr lang="de-DE" sz="2000" b="1" dirty="0" err="1">
                <a:sym typeface="Wingdings" panose="05000000000000000000" pitchFamily="2" charset="2"/>
              </a:rPr>
              <a:t>good</a:t>
            </a:r>
            <a:r>
              <a:rPr lang="de-DE" sz="2000" dirty="0">
                <a:sym typeface="Wingdings" panose="05000000000000000000" pitchFamily="2" charset="2"/>
              </a:rPr>
              <a:t>  </a:t>
            </a:r>
            <a:r>
              <a:rPr lang="de-DE" sz="2000" dirty="0" err="1">
                <a:sym typeface="Wingdings" panose="05000000000000000000" pitchFamily="2" charset="2"/>
              </a:rPr>
              <a:t>value</a:t>
            </a:r>
            <a:r>
              <a:rPr lang="de-DE" sz="2000" dirty="0">
                <a:sym typeface="Wingdings" panose="05000000000000000000" pitchFamily="2" charset="2"/>
              </a:rPr>
              <a:t> </a:t>
            </a:r>
            <a:r>
              <a:rPr lang="de-DE" sz="2000" dirty="0" err="1">
                <a:sym typeface="Wingdings" panose="05000000000000000000" pitchFamily="2" charset="2"/>
              </a:rPr>
              <a:t>may</a:t>
            </a:r>
            <a:r>
              <a:rPr lang="de-DE" sz="2000" dirty="0">
                <a:sym typeface="Wingdings" panose="05000000000000000000" pitchFamily="2" charset="2"/>
              </a:rPr>
              <a:t> </a:t>
            </a:r>
            <a:r>
              <a:rPr lang="de-DE" sz="2000" dirty="0" err="1">
                <a:sym typeface="Wingdings" panose="05000000000000000000" pitchFamily="2" charset="2"/>
              </a:rPr>
              <a:t>be</a:t>
            </a:r>
            <a:r>
              <a:rPr lang="de-DE" sz="2000" dirty="0">
                <a:sym typeface="Wingdings" panose="05000000000000000000" pitchFamily="2" charset="2"/>
              </a:rPr>
              <a:t> </a:t>
            </a:r>
            <a:r>
              <a:rPr lang="de-DE" sz="2000" dirty="0" err="1">
                <a:sym typeface="Wingdings" panose="05000000000000000000" pitchFamily="2" charset="2"/>
              </a:rPr>
              <a:t>embedded</a:t>
            </a:r>
            <a:r>
              <a:rPr lang="de-DE" sz="2000" dirty="0">
                <a:sym typeface="Wingdings" panose="05000000000000000000" pitchFamily="2" charset="2"/>
              </a:rPr>
              <a:t> in </a:t>
            </a:r>
            <a:r>
              <a:rPr lang="de-DE" sz="2000" dirty="0" err="1">
                <a:sym typeface="Wingdings" panose="05000000000000000000" pitchFamily="2" charset="2"/>
              </a:rPr>
              <a:t>crop</a:t>
            </a:r>
            <a:r>
              <a:rPr lang="de-DE" sz="2000" dirty="0">
                <a:sym typeface="Wingdings" panose="05000000000000000000" pitchFamily="2" charset="2"/>
              </a:rPr>
              <a:t> </a:t>
            </a:r>
            <a:r>
              <a:rPr lang="de-DE" sz="2000" dirty="0" err="1">
                <a:sym typeface="Wingdings" panose="05000000000000000000" pitchFamily="2" charset="2"/>
              </a:rPr>
              <a:t>prices</a:t>
            </a:r>
            <a:endParaRPr lang="de-DE" sz="2000" dirty="0"/>
          </a:p>
        </p:txBody>
      </p:sp>
      <p:sp>
        <p:nvSpPr>
          <p:cNvPr id="2" name="Textplatzhalter 1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de-DE" dirty="0" err="1"/>
              <a:t>Monetary</a:t>
            </a:r>
            <a:r>
              <a:rPr lang="de-DE" dirty="0"/>
              <a:t> </a:t>
            </a:r>
            <a:r>
              <a:rPr lang="de-DE" dirty="0" err="1"/>
              <a:t>values</a:t>
            </a:r>
            <a:r>
              <a:rPr lang="de-DE" dirty="0"/>
              <a:t> </a:t>
            </a:r>
            <a:r>
              <a:rPr lang="de-DE" dirty="0" err="1"/>
              <a:t>connected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Ecosystem</a:t>
            </a:r>
            <a:r>
              <a:rPr lang="de-DE" dirty="0"/>
              <a:t> Services</a:t>
            </a:r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27"/>
          </p:nvPr>
        </p:nvSpPr>
        <p:spPr/>
        <p:txBody>
          <a:bodyPr/>
          <a:lstStyle/>
          <a:p>
            <a:fld id="{4EF69316-69A3-44B8-BCF0-1551C275596C}" type="datetime1">
              <a:rPr lang="de-DE" smtClean="0">
                <a:latin typeface="Statis Sans Light" panose="020B0403050000020004" pitchFamily="34" charset="0"/>
              </a:rPr>
              <a:t>31.08.2026</a:t>
            </a:fld>
            <a:endParaRPr lang="de-DE" dirty="0">
              <a:latin typeface="Statis Sans Light" panose="020B0403050000020004" pitchFamily="34" charset="0"/>
            </a:endParaRPr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28"/>
          </p:nvPr>
        </p:nvSpPr>
        <p:spPr/>
        <p:txBody>
          <a:bodyPr/>
          <a:lstStyle/>
          <a:p>
            <a:pPr>
              <a:buClr>
                <a:schemeClr val="accent2"/>
              </a:buClr>
            </a:pPr>
            <a:r>
              <a:rPr lang="en-GB" dirty="0" err="1"/>
              <a:t>Federal Statistical</a:t>
            </a:r>
            <a:r>
              <a:rPr lang="en-GB" dirty="0"/>
              <a:t> </a:t>
            </a:r>
            <a:r>
              <a:rPr lang="en-GB" dirty="0" err="1"/>
              <a:t>Office</a:t>
            </a:r>
            <a:r>
              <a:rPr lang="en-GB" dirty="0"/>
              <a:t> (Destatis)</a:t>
            </a:r>
            <a:endParaRPr lang="en-GB" dirty="0">
              <a:latin typeface="Statis Sans Light" panose="020B0403050000020004" pitchFamily="34" charset="0"/>
            </a:endParaRPr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29"/>
          </p:nvPr>
        </p:nvSpPr>
        <p:spPr/>
        <p:txBody>
          <a:bodyPr/>
          <a:lstStyle/>
          <a:p>
            <a:fld id="{490D50AA-A47B-42B3-AEBF-DBC41AAA668C}" type="slidenum">
              <a:rPr lang="de-DE" smtClean="0"/>
              <a:pPr/>
              <a:t>4</a:t>
            </a:fld>
            <a:endParaRPr lang="de-DE" dirty="0">
              <a:latin typeface="Statis Sans Light" panose="020B0403050000020004" pitchFamily="34" charset="0"/>
            </a:endParaRPr>
          </a:p>
        </p:txBody>
      </p:sp>
      <p:sp>
        <p:nvSpPr>
          <p:cNvPr id="12" name="Titel 5"/>
          <p:cNvSpPr txBox="1">
            <a:spLocks/>
          </p:cNvSpPr>
          <p:nvPr/>
        </p:nvSpPr>
        <p:spPr bwMode="gray">
          <a:xfrm>
            <a:off x="699187" y="947411"/>
            <a:ext cx="11075147" cy="600146"/>
          </a:xfrm>
          <a:prstGeom prst="rect">
            <a:avLst/>
          </a:prstGeom>
        </p:spPr>
        <p:txBody>
          <a:bodyPr vert="horz" lIns="0" tIns="72000" rIns="0" bIns="72000" rtlCol="0" anchor="ctr" anchorCtr="0">
            <a:spAutoFit/>
          </a:bodyPr>
          <a:lstStyle>
            <a:lvl1pPr algn="l" defTabSz="1219444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3600" b="0" kern="1200" baseline="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de-DE" dirty="0" err="1"/>
              <a:t>Crop</a:t>
            </a:r>
            <a:r>
              <a:rPr lang="de-DE" dirty="0"/>
              <a:t> </a:t>
            </a:r>
            <a:r>
              <a:rPr lang="de-DE" dirty="0" err="1"/>
              <a:t>provision</a:t>
            </a:r>
            <a:endParaRPr lang="de-DE" sz="2400" dirty="0"/>
          </a:p>
        </p:txBody>
      </p:sp>
      <p:sp>
        <p:nvSpPr>
          <p:cNvPr id="15" name="Freihandform: Form 14">
            <a:extLst>
              <a:ext uri="{FF2B5EF4-FFF2-40B4-BE49-F238E27FC236}">
                <a16:creationId xmlns:a16="http://schemas.microsoft.com/office/drawing/2014/main" id="{108E4779-52C9-4736-B9B4-558D75F825B2}"/>
              </a:ext>
            </a:extLst>
          </p:cNvPr>
          <p:cNvSpPr/>
          <p:nvPr/>
        </p:nvSpPr>
        <p:spPr>
          <a:xfrm>
            <a:off x="1772239" y="2903520"/>
            <a:ext cx="3050521" cy="1970138"/>
          </a:xfrm>
          <a:custGeom>
            <a:avLst/>
            <a:gdLst>
              <a:gd name="connsiteX0" fmla="*/ 0 w 3050521"/>
              <a:gd name="connsiteY0" fmla="*/ 1970138 h 1970138"/>
              <a:gd name="connsiteX1" fmla="*/ 395926 w 3050521"/>
              <a:gd name="connsiteY1" fmla="*/ 1923004 h 1970138"/>
              <a:gd name="connsiteX2" fmla="*/ 942681 w 3050521"/>
              <a:gd name="connsiteY2" fmla="*/ 1809882 h 1970138"/>
              <a:gd name="connsiteX3" fmla="*/ 1423448 w 3050521"/>
              <a:gd name="connsiteY3" fmla="*/ 1574212 h 1970138"/>
              <a:gd name="connsiteX4" fmla="*/ 1677971 w 3050521"/>
              <a:gd name="connsiteY4" fmla="*/ 1451664 h 1970138"/>
              <a:gd name="connsiteX5" fmla="*/ 2045617 w 3050521"/>
              <a:gd name="connsiteY5" fmla="*/ 1234847 h 1970138"/>
              <a:gd name="connsiteX6" fmla="*/ 2422689 w 3050521"/>
              <a:gd name="connsiteY6" fmla="*/ 895482 h 1970138"/>
              <a:gd name="connsiteX7" fmla="*/ 2658359 w 3050521"/>
              <a:gd name="connsiteY7" fmla="*/ 659812 h 1970138"/>
              <a:gd name="connsiteX8" fmla="*/ 2828041 w 3050521"/>
              <a:gd name="connsiteY8" fmla="*/ 405288 h 1970138"/>
              <a:gd name="connsiteX9" fmla="*/ 3035431 w 3050521"/>
              <a:gd name="connsiteY9" fmla="*/ 18789 h 1970138"/>
              <a:gd name="connsiteX10" fmla="*/ 2988297 w 3050521"/>
              <a:gd name="connsiteY10" fmla="*/ 75350 h 1970138"/>
              <a:gd name="connsiteX11" fmla="*/ 2620652 w 3050521"/>
              <a:gd name="connsiteY11" fmla="*/ 207325 h 1970138"/>
              <a:gd name="connsiteX12" fmla="*/ 2648932 w 3050521"/>
              <a:gd name="connsiteY12" fmla="*/ 188472 h 1970138"/>
              <a:gd name="connsiteX13" fmla="*/ 2799761 w 3050521"/>
              <a:gd name="connsiteY13" fmla="*/ 179045 h 19701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3050521" h="1970138">
                <a:moveTo>
                  <a:pt x="0" y="1970138"/>
                </a:moveTo>
                <a:cubicBezTo>
                  <a:pt x="119406" y="1959925"/>
                  <a:pt x="238812" y="1949713"/>
                  <a:pt x="395926" y="1923004"/>
                </a:cubicBezTo>
                <a:cubicBezTo>
                  <a:pt x="553040" y="1896295"/>
                  <a:pt x="771427" y="1868014"/>
                  <a:pt x="942681" y="1809882"/>
                </a:cubicBezTo>
                <a:cubicBezTo>
                  <a:pt x="1113935" y="1751750"/>
                  <a:pt x="1423448" y="1574212"/>
                  <a:pt x="1423448" y="1574212"/>
                </a:cubicBezTo>
                <a:cubicBezTo>
                  <a:pt x="1545996" y="1514509"/>
                  <a:pt x="1574276" y="1508225"/>
                  <a:pt x="1677971" y="1451664"/>
                </a:cubicBezTo>
                <a:cubicBezTo>
                  <a:pt x="1781666" y="1395103"/>
                  <a:pt x="1921497" y="1327544"/>
                  <a:pt x="2045617" y="1234847"/>
                </a:cubicBezTo>
                <a:cubicBezTo>
                  <a:pt x="2169737" y="1142150"/>
                  <a:pt x="2320565" y="991321"/>
                  <a:pt x="2422689" y="895482"/>
                </a:cubicBezTo>
                <a:cubicBezTo>
                  <a:pt x="2524813" y="799643"/>
                  <a:pt x="2590800" y="741511"/>
                  <a:pt x="2658359" y="659812"/>
                </a:cubicBezTo>
                <a:cubicBezTo>
                  <a:pt x="2725918" y="578113"/>
                  <a:pt x="2765196" y="512125"/>
                  <a:pt x="2828041" y="405288"/>
                </a:cubicBezTo>
                <a:cubicBezTo>
                  <a:pt x="2890886" y="298451"/>
                  <a:pt x="3008722" y="73779"/>
                  <a:pt x="3035431" y="18789"/>
                </a:cubicBezTo>
                <a:cubicBezTo>
                  <a:pt x="3062140" y="-36201"/>
                  <a:pt x="3057427" y="43927"/>
                  <a:pt x="2988297" y="75350"/>
                </a:cubicBezTo>
                <a:cubicBezTo>
                  <a:pt x="2919167" y="106773"/>
                  <a:pt x="2620652" y="207325"/>
                  <a:pt x="2620652" y="207325"/>
                </a:cubicBezTo>
                <a:cubicBezTo>
                  <a:pt x="2564091" y="226179"/>
                  <a:pt x="2619081" y="193185"/>
                  <a:pt x="2648932" y="188472"/>
                </a:cubicBezTo>
                <a:cubicBezTo>
                  <a:pt x="2678783" y="183759"/>
                  <a:pt x="2739272" y="181402"/>
                  <a:pt x="2799761" y="179045"/>
                </a:cubicBezTo>
              </a:path>
            </a:pathLst>
          </a:cu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Textfeld 9">
            <a:extLst>
              <a:ext uri="{FF2B5EF4-FFF2-40B4-BE49-F238E27FC236}">
                <a16:creationId xmlns:a16="http://schemas.microsoft.com/office/drawing/2014/main" id="{913DFDD7-34BB-400B-B8B7-60947D785FE1}"/>
              </a:ext>
            </a:extLst>
          </p:cNvPr>
          <p:cNvSpPr txBox="1"/>
          <p:nvPr/>
        </p:nvSpPr>
        <p:spPr>
          <a:xfrm>
            <a:off x="709201" y="1626649"/>
            <a:ext cx="10377898" cy="2000548"/>
          </a:xfrm>
          <a:prstGeom prst="rect">
            <a:avLst/>
          </a:prstGeom>
          <a:solidFill>
            <a:schemeClr val="bg1">
              <a:lumMod val="95000"/>
              <a:alpha val="50000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de-DE" sz="2000" b="1" dirty="0"/>
              <a:t>Physical service</a:t>
            </a:r>
            <a:endParaRPr lang="de-DE" sz="2000" dirty="0"/>
          </a:p>
          <a:p>
            <a:pPr marL="342900" indent="-342900">
              <a:spcAft>
                <a:spcPts val="600"/>
              </a:spcAft>
              <a:buFontTx/>
              <a:buChar char="-"/>
            </a:pPr>
            <a:r>
              <a:rPr lang="de-DE" sz="2000" dirty="0"/>
              <a:t>Crop yields (tons per </a:t>
            </a:r>
            <a:r>
              <a:rPr lang="de-DE" sz="2000" dirty="0" err="1"/>
              <a:t>year</a:t>
            </a:r>
            <a:r>
              <a:rPr lang="de-DE" sz="2000" dirty="0"/>
              <a:t>)</a:t>
            </a:r>
          </a:p>
          <a:p>
            <a:pPr marL="342900" indent="-342900">
              <a:spcAft>
                <a:spcPts val="600"/>
              </a:spcAft>
              <a:buFontTx/>
              <a:buChar char="-"/>
            </a:pPr>
            <a:r>
              <a:rPr lang="de-DE" sz="2000" dirty="0"/>
              <a:t>Total and per </a:t>
            </a:r>
            <a:r>
              <a:rPr lang="de-DE" sz="2000" dirty="0" err="1"/>
              <a:t>crop</a:t>
            </a:r>
            <a:r>
              <a:rPr lang="de-DE" sz="2000" dirty="0"/>
              <a:t> type</a:t>
            </a:r>
          </a:p>
          <a:p>
            <a:pPr marL="342900" indent="-342900">
              <a:spcAft>
                <a:spcPts val="600"/>
              </a:spcAft>
              <a:buFontTx/>
              <a:buChar char="-"/>
            </a:pPr>
            <a:r>
              <a:rPr lang="de-DE" sz="2000" dirty="0"/>
              <a:t>Supply </a:t>
            </a:r>
            <a:r>
              <a:rPr lang="de-DE" sz="2000" dirty="0" err="1"/>
              <a:t>by</a:t>
            </a:r>
            <a:r>
              <a:rPr lang="de-DE" sz="2000" dirty="0"/>
              <a:t> </a:t>
            </a:r>
            <a:r>
              <a:rPr lang="de-DE" sz="2000" dirty="0" err="1"/>
              <a:t>ecosystem</a:t>
            </a:r>
            <a:r>
              <a:rPr lang="de-DE" sz="2000" dirty="0"/>
              <a:t> </a:t>
            </a:r>
            <a:r>
              <a:rPr lang="de-DE" sz="2000" dirty="0" err="1"/>
              <a:t>types</a:t>
            </a:r>
            <a:endParaRPr lang="de-DE" sz="2000" dirty="0"/>
          </a:p>
          <a:p>
            <a:pPr marL="342900" indent="-342900">
              <a:spcAft>
                <a:spcPts val="600"/>
              </a:spcAft>
              <a:buFontTx/>
              <a:buChar char="-"/>
            </a:pPr>
            <a:r>
              <a:rPr lang="de-DE" sz="2000" dirty="0"/>
              <a:t>Use </a:t>
            </a:r>
            <a:r>
              <a:rPr lang="de-DE" sz="2000" dirty="0" err="1"/>
              <a:t>as</a:t>
            </a:r>
            <a:r>
              <a:rPr lang="de-DE" sz="2000" dirty="0"/>
              <a:t> intermediate </a:t>
            </a:r>
            <a:r>
              <a:rPr lang="de-DE" sz="2000" dirty="0" err="1"/>
              <a:t>input</a:t>
            </a:r>
            <a:r>
              <a:rPr lang="de-DE" sz="2000" dirty="0"/>
              <a:t> + own </a:t>
            </a:r>
            <a:r>
              <a:rPr lang="de-DE" sz="2000" dirty="0" err="1"/>
              <a:t>consumption</a:t>
            </a:r>
            <a:endParaRPr lang="de-DE" sz="2000" dirty="0"/>
          </a:p>
        </p:txBody>
      </p:sp>
      <p:sp>
        <p:nvSpPr>
          <p:cNvPr id="11" name="Textfeld 10">
            <a:extLst>
              <a:ext uri="{FF2B5EF4-FFF2-40B4-BE49-F238E27FC236}">
                <a16:creationId xmlns:a16="http://schemas.microsoft.com/office/drawing/2014/main" id="{C33CE21D-FF29-48C4-93C9-B8E9D0250E3E}"/>
              </a:ext>
            </a:extLst>
          </p:cNvPr>
          <p:cNvSpPr txBox="1"/>
          <p:nvPr/>
        </p:nvSpPr>
        <p:spPr>
          <a:xfrm>
            <a:off x="709201" y="3963654"/>
            <a:ext cx="10377898" cy="784830"/>
          </a:xfrm>
          <a:prstGeom prst="rect">
            <a:avLst/>
          </a:prstGeom>
          <a:solidFill>
            <a:schemeClr val="bg1">
              <a:lumMod val="95000"/>
              <a:alpha val="50000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de-DE" sz="2000" b="1" dirty="0" err="1"/>
              <a:t>Monetary</a:t>
            </a:r>
            <a:r>
              <a:rPr lang="de-DE" sz="2000" b="1" dirty="0"/>
              <a:t> </a:t>
            </a:r>
            <a:r>
              <a:rPr lang="de-DE" sz="2000" b="1" dirty="0" err="1"/>
              <a:t>value</a:t>
            </a:r>
            <a:r>
              <a:rPr lang="de-DE" sz="2000" b="1" dirty="0"/>
              <a:t> </a:t>
            </a:r>
            <a:r>
              <a:rPr lang="de-DE" sz="2000" b="1" dirty="0" err="1"/>
              <a:t>should</a:t>
            </a:r>
            <a:r>
              <a:rPr lang="de-DE" sz="2000" b="1" dirty="0"/>
              <a:t> </a:t>
            </a:r>
            <a:r>
              <a:rPr lang="de-DE" sz="2000" b="1" dirty="0" err="1"/>
              <a:t>capture</a:t>
            </a:r>
            <a:r>
              <a:rPr lang="de-DE" sz="2000" b="1" dirty="0"/>
              <a:t>:</a:t>
            </a:r>
            <a:endParaRPr lang="de-DE" sz="2000" dirty="0"/>
          </a:p>
          <a:p>
            <a:pPr>
              <a:spcAft>
                <a:spcPts val="600"/>
              </a:spcAft>
            </a:pPr>
            <a:r>
              <a:rPr lang="de-DE" sz="2000" dirty="0"/>
              <a:t>Ecosystem </a:t>
            </a:r>
            <a:r>
              <a:rPr lang="de-DE" sz="2000" dirty="0" err="1"/>
              <a:t>contribution</a:t>
            </a:r>
            <a:r>
              <a:rPr lang="de-DE" sz="2000" dirty="0"/>
              <a:t> </a:t>
            </a:r>
            <a:r>
              <a:rPr lang="de-DE" sz="2000" dirty="0" err="1"/>
              <a:t>to</a:t>
            </a:r>
            <a:r>
              <a:rPr lang="de-DE" sz="2000" dirty="0"/>
              <a:t> </a:t>
            </a:r>
            <a:r>
              <a:rPr lang="de-DE" sz="2000" dirty="0" err="1"/>
              <a:t>crop</a:t>
            </a:r>
            <a:r>
              <a:rPr lang="de-DE" sz="2000" dirty="0"/>
              <a:t> </a:t>
            </a:r>
            <a:r>
              <a:rPr lang="de-DE" sz="2000" dirty="0" err="1"/>
              <a:t>production</a:t>
            </a:r>
            <a:endParaRPr lang="de-DE" sz="2000" dirty="0"/>
          </a:p>
        </p:txBody>
      </p:sp>
      <p:pic>
        <p:nvPicPr>
          <p:cNvPr id="14" name="Grafik 13">
            <a:extLst>
              <a:ext uri="{FF2B5EF4-FFF2-40B4-BE49-F238E27FC236}">
                <a16:creationId xmlns:a16="http://schemas.microsoft.com/office/drawing/2014/main" id="{8F0138AB-FE68-479E-B499-168E4D4D69E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05403" y="1690374"/>
            <a:ext cx="2813117" cy="18858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0123992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0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1">
            <a:extLst>
              <a:ext uri="{FF2B5EF4-FFF2-40B4-BE49-F238E27FC236}">
                <a16:creationId xmlns:a16="http://schemas.microsoft.com/office/drawing/2014/main" id="{C7C027AD-5AF8-4C49-B5B7-F16C162DCA35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de-DE" dirty="0" err="1"/>
              <a:t>Monetary</a:t>
            </a:r>
            <a:r>
              <a:rPr lang="de-DE" dirty="0"/>
              <a:t> </a:t>
            </a:r>
            <a:r>
              <a:rPr lang="de-DE" dirty="0" err="1"/>
              <a:t>values</a:t>
            </a:r>
            <a:r>
              <a:rPr lang="de-DE" dirty="0"/>
              <a:t> </a:t>
            </a:r>
            <a:r>
              <a:rPr lang="de-DE" dirty="0" err="1"/>
              <a:t>connected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Ecosystem</a:t>
            </a:r>
            <a:r>
              <a:rPr lang="de-DE" dirty="0"/>
              <a:t> Services</a:t>
            </a:r>
          </a:p>
        </p:txBody>
      </p:sp>
      <p:sp>
        <p:nvSpPr>
          <p:cNvPr id="6" name="Titel 5">
            <a:extLst>
              <a:ext uri="{FF2B5EF4-FFF2-40B4-BE49-F238E27FC236}">
                <a16:creationId xmlns:a16="http://schemas.microsoft.com/office/drawing/2014/main" id="{2DF9E6E5-6E6E-46C4-9801-AC51510098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9187" y="932852"/>
            <a:ext cx="11075147" cy="600146"/>
          </a:xfrm>
        </p:spPr>
        <p:txBody>
          <a:bodyPr/>
          <a:lstStyle/>
          <a:p>
            <a:pPr defTabSz="1219322"/>
            <a:r>
              <a:rPr lang="de-DE" dirty="0"/>
              <a:t>Monetary Valuation –</a:t>
            </a:r>
            <a:r>
              <a:rPr lang="de-DE" dirty="0">
                <a:solidFill>
                  <a:srgbClr val="006298"/>
                </a:solidFill>
              </a:rPr>
              <a:t> </a:t>
            </a:r>
            <a:r>
              <a:rPr lang="de-DE" dirty="0" err="1">
                <a:solidFill>
                  <a:srgbClr val="006298"/>
                </a:solidFill>
              </a:rPr>
              <a:t>Crop</a:t>
            </a:r>
            <a:r>
              <a:rPr lang="de-DE" dirty="0">
                <a:solidFill>
                  <a:srgbClr val="006298"/>
                </a:solidFill>
              </a:rPr>
              <a:t> Provision</a:t>
            </a:r>
          </a:p>
        </p:txBody>
      </p:sp>
      <p:sp>
        <p:nvSpPr>
          <p:cNvPr id="7" name="Datumsplatzhalter 6">
            <a:extLst>
              <a:ext uri="{FF2B5EF4-FFF2-40B4-BE49-F238E27FC236}">
                <a16:creationId xmlns:a16="http://schemas.microsoft.com/office/drawing/2014/main" id="{B5794C32-4EB9-4B7A-AD66-F78C2278F121}"/>
              </a:ext>
            </a:extLst>
          </p:cNvPr>
          <p:cNvSpPr>
            <a:spLocks noGrp="1"/>
          </p:cNvSpPr>
          <p:nvPr>
            <p:ph type="dt" sz="half" idx="27"/>
          </p:nvPr>
        </p:nvSpPr>
        <p:spPr/>
        <p:txBody>
          <a:bodyPr/>
          <a:lstStyle/>
          <a:p>
            <a:fld id="{425078AD-FB97-45E3-978A-C13ECA655553}" type="datetime1">
              <a:rPr lang="de-DE" smtClean="0">
                <a:latin typeface="Statis Sans Light" panose="020B0403050000020004" pitchFamily="34" charset="0"/>
              </a:rPr>
              <a:t>31.08.2026</a:t>
            </a:fld>
            <a:endParaRPr lang="de-DE" dirty="0">
              <a:latin typeface="Statis Sans Light" panose="020B0403050000020004" pitchFamily="34" charset="0"/>
            </a:endParaRPr>
          </a:p>
        </p:txBody>
      </p:sp>
      <p:sp>
        <p:nvSpPr>
          <p:cNvPr id="8" name="Fußzeilenplatzhalter 7">
            <a:extLst>
              <a:ext uri="{FF2B5EF4-FFF2-40B4-BE49-F238E27FC236}">
                <a16:creationId xmlns:a16="http://schemas.microsoft.com/office/drawing/2014/main" id="{ED99C559-06AC-488E-95F4-3DC1D7D76638}"/>
              </a:ext>
            </a:extLst>
          </p:cNvPr>
          <p:cNvSpPr>
            <a:spLocks noGrp="1"/>
          </p:cNvSpPr>
          <p:nvPr>
            <p:ph type="ftr" sz="quarter" idx="28"/>
          </p:nvPr>
        </p:nvSpPr>
        <p:spPr>
          <a:xfrm>
            <a:off x="777417" y="6182587"/>
            <a:ext cx="8494592" cy="263521"/>
          </a:xfrm>
        </p:spPr>
        <p:txBody>
          <a:bodyPr/>
          <a:lstStyle/>
          <a:p>
            <a:pPr>
              <a:buClr>
                <a:schemeClr val="accent2"/>
              </a:buClr>
            </a:pPr>
            <a:r>
              <a:rPr lang="en-GB" dirty="0" err="1"/>
              <a:t>Federal Statistical</a:t>
            </a:r>
            <a:r>
              <a:rPr lang="en-GB" dirty="0"/>
              <a:t> </a:t>
            </a:r>
            <a:r>
              <a:rPr lang="en-GB" dirty="0" err="1"/>
              <a:t>Office</a:t>
            </a:r>
            <a:r>
              <a:rPr lang="en-GB" dirty="0"/>
              <a:t> (</a:t>
            </a:r>
            <a:r>
              <a:rPr lang="en-GB" dirty="0" err="1"/>
              <a:t>Destatis</a:t>
            </a:r>
            <a:r>
              <a:rPr lang="en-GB" dirty="0"/>
              <a:t>)</a:t>
            </a:r>
            <a:endParaRPr lang="en-GB" dirty="0">
              <a:latin typeface="Statis Sans Light" panose="020B0403050000020004" pitchFamily="34" charset="0"/>
            </a:endParaRPr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DDDAA914-1CAB-4975-B57F-B2ADE666A97E}"/>
              </a:ext>
            </a:extLst>
          </p:cNvPr>
          <p:cNvSpPr>
            <a:spLocks noGrp="1"/>
          </p:cNvSpPr>
          <p:nvPr>
            <p:ph type="sldNum" sz="quarter" idx="29"/>
          </p:nvPr>
        </p:nvSpPr>
        <p:spPr/>
        <p:txBody>
          <a:bodyPr/>
          <a:lstStyle/>
          <a:p>
            <a:fld id="{490D50AA-A47B-42B3-AEBF-DBC41AAA668C}" type="slidenum">
              <a:rPr lang="de-DE" smtClean="0"/>
              <a:pPr/>
              <a:t>5</a:t>
            </a:fld>
            <a:endParaRPr lang="de-DE" dirty="0">
              <a:latin typeface="Statis Sans Light" panose="020B0403050000020004" pitchFamily="34" charset="0"/>
            </a:endParaRPr>
          </a:p>
        </p:txBody>
      </p:sp>
      <p:sp>
        <p:nvSpPr>
          <p:cNvPr id="12" name="Textfeld 11">
            <a:extLst>
              <a:ext uri="{FF2B5EF4-FFF2-40B4-BE49-F238E27FC236}">
                <a16:creationId xmlns:a16="http://schemas.microsoft.com/office/drawing/2014/main" id="{4A9501D9-AA10-4C05-8DD4-056DB25FF03F}"/>
              </a:ext>
            </a:extLst>
          </p:cNvPr>
          <p:cNvSpPr txBox="1"/>
          <p:nvPr/>
        </p:nvSpPr>
        <p:spPr>
          <a:xfrm>
            <a:off x="709201" y="1541774"/>
            <a:ext cx="5496866" cy="4570482"/>
          </a:xfrm>
          <a:prstGeom prst="rect">
            <a:avLst/>
          </a:prstGeom>
          <a:solidFill>
            <a:schemeClr val="bg1">
              <a:lumMod val="95000"/>
              <a:alpha val="50000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l"/>
            <a:r>
              <a:rPr lang="de-DE" sz="2000" b="1" dirty="0"/>
              <a:t>1. Land Rental Method</a:t>
            </a:r>
            <a:endParaRPr lang="en-GB" sz="1800" b="1" dirty="0"/>
          </a:p>
          <a:p>
            <a:r>
              <a:rPr lang="en-GB" sz="2000" dirty="0" err="1"/>
              <a:t>Rental fees</a:t>
            </a:r>
            <a:r>
              <a:rPr lang="en-GB" sz="2000" dirty="0"/>
              <a:t> </a:t>
            </a:r>
            <a:r>
              <a:rPr lang="en-GB" sz="2000" dirty="0" err="1"/>
              <a:t>represent</a:t>
            </a:r>
            <a:r>
              <a:rPr lang="en-GB" sz="2000" dirty="0"/>
              <a:t> the </a:t>
            </a:r>
            <a:r>
              <a:rPr lang="en-GB" sz="2000" dirty="0" err="1"/>
              <a:t>contribution</a:t>
            </a:r>
            <a:r>
              <a:rPr lang="en-GB" sz="2000" dirty="0"/>
              <a:t> of the </a:t>
            </a:r>
            <a:r>
              <a:rPr lang="en-GB" sz="2000" dirty="0" err="1"/>
              <a:t>ecosystem</a:t>
            </a:r>
            <a:r>
              <a:rPr lang="en-GB" sz="2000" dirty="0"/>
              <a:t> </a:t>
            </a:r>
            <a:r>
              <a:rPr lang="en-GB" sz="2000" dirty="0" err="1"/>
              <a:t>to</a:t>
            </a:r>
            <a:r>
              <a:rPr lang="en-GB" sz="2000" dirty="0"/>
              <a:t> </a:t>
            </a:r>
            <a:r>
              <a:rPr lang="en-GB" sz="2000" dirty="0" err="1"/>
              <a:t>crop production</a:t>
            </a:r>
            <a:endParaRPr lang="en-GB" sz="2000" dirty="0"/>
          </a:p>
          <a:p>
            <a:endParaRPr lang="en-GB" sz="2000" dirty="0"/>
          </a:p>
          <a:p>
            <a:r>
              <a:rPr lang="en-GB" sz="1600" b="1" dirty="0"/>
              <a:t>Monetary value</a:t>
            </a:r>
            <a:r>
              <a:rPr lang="en-GB" sz="1600" dirty="0"/>
              <a:t> = rental fees (€/ha) x cultivated area (ha)</a:t>
            </a:r>
          </a:p>
          <a:p>
            <a:endParaRPr lang="en-GB" sz="1600" dirty="0"/>
          </a:p>
          <a:p>
            <a:r>
              <a:rPr lang="en-GB" sz="1600" dirty="0" err="1"/>
              <a:t>Calculation</a:t>
            </a:r>
            <a:r>
              <a:rPr lang="en-GB" sz="1600" dirty="0"/>
              <a:t> </a:t>
            </a:r>
            <a:r>
              <a:rPr lang="en-GB" sz="1600" dirty="0" err="1"/>
              <a:t>via</a:t>
            </a:r>
            <a:r>
              <a:rPr lang="en-GB" sz="1600" dirty="0"/>
              <a:t> </a:t>
            </a:r>
            <a:r>
              <a:rPr lang="en-GB" sz="1600" b="1" dirty="0" err="1"/>
              <a:t>Agricultural Census</a:t>
            </a:r>
            <a:r>
              <a:rPr lang="en-GB" sz="1600" b="1" dirty="0"/>
              <a:t> </a:t>
            </a:r>
            <a:r>
              <a:rPr lang="en-GB" sz="1600" dirty="0"/>
              <a:t>(LWZ) </a:t>
            </a:r>
          </a:p>
          <a:p>
            <a:pPr marL="952622" lvl="1" indent="-342900">
              <a:buFont typeface="Arial" panose="020B0604020202020204" pitchFamily="34" charset="0"/>
              <a:buChar char="•"/>
            </a:pPr>
            <a:r>
              <a:rPr lang="en-GB" sz="1600" dirty="0"/>
              <a:t>Farm-gate principle</a:t>
            </a:r>
          </a:p>
          <a:p>
            <a:pPr marL="952622" lvl="1" indent="-342900">
              <a:buFont typeface="Arial" panose="020B0604020202020204" pitchFamily="34" charset="0"/>
              <a:buChar char="•"/>
            </a:pPr>
            <a:r>
              <a:rPr lang="en-GB" sz="1600" dirty="0"/>
              <a:t>Average rental fees (€/ha, arable land, permanent grassland, other areas)</a:t>
            </a:r>
            <a:endParaRPr lang="de-DE" sz="1600" dirty="0"/>
          </a:p>
          <a:p>
            <a:pPr marL="0" lvl="1"/>
            <a:r>
              <a:rPr lang="de-DE" sz="1600" dirty="0" err="1"/>
              <a:t>Caveats</a:t>
            </a:r>
            <a:r>
              <a:rPr lang="de-DE" sz="1600" dirty="0"/>
              <a:t>: </a:t>
            </a:r>
          </a:p>
          <a:p>
            <a:pPr marL="895472" lvl="2" indent="-285750">
              <a:buFont typeface="Arial" panose="020B0604020202020204" pitchFamily="34" charset="0"/>
              <a:buChar char="•"/>
            </a:pPr>
            <a:r>
              <a:rPr lang="de-DE" sz="1600" dirty="0" err="1"/>
              <a:t>rental</a:t>
            </a:r>
            <a:r>
              <a:rPr lang="de-DE" sz="1600" dirty="0"/>
              <a:t> </a:t>
            </a:r>
            <a:r>
              <a:rPr lang="de-DE" sz="1600" dirty="0" err="1"/>
              <a:t>price</a:t>
            </a:r>
            <a:r>
              <a:rPr lang="de-DE" sz="1600" dirty="0"/>
              <a:t> </a:t>
            </a:r>
            <a:r>
              <a:rPr lang="de-DE" sz="1600" dirty="0" err="1"/>
              <a:t>captures</a:t>
            </a:r>
            <a:r>
              <a:rPr lang="de-DE" sz="1600" dirty="0"/>
              <a:t> </a:t>
            </a:r>
            <a:r>
              <a:rPr lang="de-DE" sz="1600" dirty="0" err="1"/>
              <a:t>other</a:t>
            </a:r>
            <a:r>
              <a:rPr lang="de-DE" sz="1600" dirty="0"/>
              <a:t> </a:t>
            </a:r>
            <a:r>
              <a:rPr lang="de-DE" sz="1600" dirty="0" err="1"/>
              <a:t>aspects</a:t>
            </a:r>
            <a:r>
              <a:rPr lang="de-DE" sz="1600" dirty="0"/>
              <a:t>?</a:t>
            </a:r>
          </a:p>
          <a:p>
            <a:pPr marL="895472" lvl="2" indent="-285750">
              <a:buFont typeface="Arial" panose="020B0604020202020204" pitchFamily="34" charset="0"/>
              <a:buChar char="•"/>
            </a:pPr>
            <a:r>
              <a:rPr lang="de-DE" sz="1600" dirty="0" err="1"/>
              <a:t>market</a:t>
            </a:r>
            <a:r>
              <a:rPr lang="de-DE" sz="1600" dirty="0"/>
              <a:t> </a:t>
            </a:r>
            <a:r>
              <a:rPr lang="de-DE" sz="1600" dirty="0" err="1"/>
              <a:t>distortions</a:t>
            </a:r>
            <a:r>
              <a:rPr lang="de-DE" sz="1600" dirty="0"/>
              <a:t>, sample-</a:t>
            </a:r>
            <a:r>
              <a:rPr lang="de-DE" sz="1600" dirty="0" err="1"/>
              <a:t>based</a:t>
            </a:r>
            <a:endParaRPr lang="de-DE" sz="1600" dirty="0"/>
          </a:p>
          <a:p>
            <a:pPr lvl="1"/>
            <a:endParaRPr lang="de-DE" sz="1600" dirty="0"/>
          </a:p>
          <a:p>
            <a:pPr marL="0" lvl="1"/>
            <a:r>
              <a:rPr lang="de-DE" sz="1600" b="1" dirty="0" err="1"/>
              <a:t>Relevance</a:t>
            </a:r>
            <a:r>
              <a:rPr lang="de-DE" sz="1600" dirty="0"/>
              <a:t>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1600" dirty="0"/>
              <a:t>Valuation of the </a:t>
            </a:r>
            <a:r>
              <a:rPr lang="de-DE" sz="1600" dirty="0" err="1"/>
              <a:t>area</a:t>
            </a:r>
            <a:r>
              <a:rPr lang="de-DE" sz="1600" dirty="0"/>
              <a:t> </a:t>
            </a:r>
          </a:p>
          <a:p>
            <a:r>
              <a:rPr lang="de-DE" sz="1600" dirty="0"/>
              <a:t>→ </a:t>
            </a:r>
            <a:r>
              <a:rPr lang="de-DE" sz="1600" dirty="0" err="1"/>
              <a:t>reflects</a:t>
            </a:r>
            <a:r>
              <a:rPr lang="de-DE" sz="1600" dirty="0"/>
              <a:t> medium-term </a:t>
            </a:r>
            <a:r>
              <a:rPr lang="de-DE" sz="1600" dirty="0" err="1"/>
              <a:t>expected</a:t>
            </a:r>
            <a:r>
              <a:rPr lang="de-DE" sz="1600" dirty="0"/>
              <a:t> yield</a:t>
            </a:r>
          </a:p>
        </p:txBody>
      </p:sp>
      <p:sp>
        <p:nvSpPr>
          <p:cNvPr id="13" name="Textfeld 12">
            <a:extLst>
              <a:ext uri="{FF2B5EF4-FFF2-40B4-BE49-F238E27FC236}">
                <a16:creationId xmlns:a16="http://schemas.microsoft.com/office/drawing/2014/main" id="{AE4CA8E3-C5C2-4712-8704-FB32ED3E05AE}"/>
              </a:ext>
            </a:extLst>
          </p:cNvPr>
          <p:cNvSpPr txBox="1"/>
          <p:nvPr/>
        </p:nvSpPr>
        <p:spPr>
          <a:xfrm>
            <a:off x="6364134" y="1542305"/>
            <a:ext cx="5410200" cy="4570482"/>
          </a:xfrm>
          <a:prstGeom prst="rect">
            <a:avLst/>
          </a:prstGeom>
          <a:solidFill>
            <a:schemeClr val="bg1">
              <a:lumMod val="95000"/>
              <a:alpha val="50000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l"/>
            <a:r>
              <a:rPr lang="de-DE" sz="2000" b="1" dirty="0">
                <a:solidFill>
                  <a:schemeClr val="bg1">
                    <a:lumMod val="65000"/>
                  </a:schemeClr>
                </a:solidFill>
              </a:rPr>
              <a:t>2. Residual Value Method</a:t>
            </a:r>
            <a:endParaRPr lang="de-DE" sz="1800" dirty="0">
              <a:solidFill>
                <a:schemeClr val="bg1">
                  <a:lumMod val="65000"/>
                </a:schemeClr>
              </a:solidFill>
            </a:endParaRPr>
          </a:p>
          <a:p>
            <a:r>
              <a:rPr lang="de-DE" sz="2000" dirty="0">
                <a:solidFill>
                  <a:schemeClr val="bg1">
                    <a:lumMod val="65000"/>
                  </a:schemeClr>
                </a:solidFill>
              </a:rPr>
              <a:t>Ecosystem </a:t>
            </a:r>
            <a:r>
              <a:rPr lang="de-DE" sz="2000" dirty="0" err="1">
                <a:solidFill>
                  <a:schemeClr val="bg1">
                    <a:lumMod val="65000"/>
                  </a:schemeClr>
                </a:solidFill>
              </a:rPr>
              <a:t>service</a:t>
            </a:r>
            <a:r>
              <a:rPr lang="de-DE" sz="20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de-DE" sz="2000" dirty="0" err="1">
                <a:solidFill>
                  <a:schemeClr val="bg1">
                    <a:lumMod val="65000"/>
                  </a:schemeClr>
                </a:solidFill>
              </a:rPr>
              <a:t>isolated</a:t>
            </a:r>
            <a:r>
              <a:rPr lang="de-DE" sz="20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de-DE" sz="2000" dirty="0" err="1">
                <a:solidFill>
                  <a:schemeClr val="bg1">
                    <a:lumMod val="65000"/>
                  </a:schemeClr>
                </a:solidFill>
              </a:rPr>
              <a:t>from</a:t>
            </a:r>
            <a:r>
              <a:rPr lang="de-DE" sz="20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de-DE" sz="2000" dirty="0" err="1">
                <a:solidFill>
                  <a:schemeClr val="bg1">
                    <a:lumMod val="65000"/>
                  </a:schemeClr>
                </a:solidFill>
              </a:rPr>
              <a:t>market</a:t>
            </a:r>
            <a:r>
              <a:rPr lang="de-DE" sz="20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de-DE" sz="2000" dirty="0" err="1">
                <a:solidFill>
                  <a:schemeClr val="bg1">
                    <a:lumMod val="65000"/>
                  </a:schemeClr>
                </a:solidFill>
              </a:rPr>
              <a:t>price</a:t>
            </a:r>
            <a:endParaRPr lang="de-DE" sz="2000" dirty="0">
              <a:solidFill>
                <a:schemeClr val="bg1">
                  <a:lumMod val="65000"/>
                </a:schemeClr>
              </a:solidFill>
            </a:endParaRPr>
          </a:p>
          <a:p>
            <a:endParaRPr lang="de-DE" sz="2000" dirty="0">
              <a:solidFill>
                <a:schemeClr val="bg1">
                  <a:lumMod val="65000"/>
                </a:schemeClr>
              </a:solidFill>
            </a:endParaRPr>
          </a:p>
          <a:p>
            <a:endParaRPr lang="de-DE" sz="2000" dirty="0">
              <a:solidFill>
                <a:schemeClr val="bg1">
                  <a:lumMod val="65000"/>
                </a:schemeClr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1600" b="1" dirty="0">
                <a:solidFill>
                  <a:schemeClr val="bg1">
                    <a:lumMod val="65000"/>
                  </a:schemeClr>
                </a:solidFill>
              </a:rPr>
              <a:t>Resource rent</a:t>
            </a:r>
            <a:r>
              <a:rPr lang="en-GB" sz="1600" dirty="0">
                <a:solidFill>
                  <a:schemeClr val="bg1">
                    <a:lumMod val="65000"/>
                  </a:schemeClr>
                </a:solidFill>
              </a:rPr>
              <a:t>= production value minus costs, net transfers (production taxes and subsidies), normal return on capital (means of production)</a:t>
            </a:r>
          </a:p>
          <a:p>
            <a:endParaRPr lang="en-GB" sz="1600" dirty="0">
              <a:solidFill>
                <a:schemeClr val="bg1">
                  <a:lumMod val="65000"/>
                </a:schemeClr>
              </a:solidFill>
            </a:endParaRPr>
          </a:p>
          <a:p>
            <a:r>
              <a:rPr lang="en-GB" sz="1600" dirty="0">
                <a:solidFill>
                  <a:schemeClr val="bg1">
                    <a:lumMod val="65000"/>
                  </a:schemeClr>
                </a:solidFill>
              </a:rPr>
              <a:t>Caveats</a:t>
            </a:r>
          </a:p>
          <a:p>
            <a:pPr marL="952622" lvl="1" indent="-342900">
              <a:buFont typeface="Arial" panose="020B0604020202020204" pitchFamily="34" charset="0"/>
              <a:buChar char="•"/>
            </a:pPr>
            <a:r>
              <a:rPr lang="de-DE" sz="1600" dirty="0">
                <a:solidFill>
                  <a:schemeClr val="bg1">
                    <a:lumMod val="65000"/>
                  </a:schemeClr>
                </a:solidFill>
              </a:rPr>
              <a:t>Negative ecosystem value possible (high subsidization, high capital costs, volatile </a:t>
            </a:r>
            <a:r>
              <a:rPr lang="de-DE" sz="1600" dirty="0" err="1">
                <a:solidFill>
                  <a:schemeClr val="bg1">
                    <a:lumMod val="65000"/>
                  </a:schemeClr>
                </a:solidFill>
              </a:rPr>
              <a:t>prices</a:t>
            </a:r>
            <a:r>
              <a:rPr lang="de-DE" sz="1600" dirty="0">
                <a:solidFill>
                  <a:schemeClr val="bg1">
                    <a:lumMod val="65000"/>
                  </a:schemeClr>
                </a:solidFill>
              </a:rPr>
              <a:t>)</a:t>
            </a:r>
          </a:p>
          <a:p>
            <a:pPr marL="952622" lvl="1" indent="-342900">
              <a:buFont typeface="Arial" panose="020B0604020202020204" pitchFamily="34" charset="0"/>
              <a:buChar char="•"/>
            </a:pPr>
            <a:r>
              <a:rPr lang="de-DE" sz="1600" dirty="0">
                <a:solidFill>
                  <a:schemeClr val="bg1">
                    <a:lumMod val="65000"/>
                  </a:schemeClr>
                </a:solidFill>
              </a:rPr>
              <a:t>Data </a:t>
            </a:r>
            <a:r>
              <a:rPr lang="de-DE" sz="1600" dirty="0" err="1">
                <a:solidFill>
                  <a:schemeClr val="bg1">
                    <a:lumMod val="65000"/>
                  </a:schemeClr>
                </a:solidFill>
              </a:rPr>
              <a:t>situation</a:t>
            </a:r>
            <a:endParaRPr lang="de-DE" sz="1600" dirty="0">
              <a:solidFill>
                <a:schemeClr val="bg1">
                  <a:lumMod val="65000"/>
                </a:schemeClr>
              </a:solidFill>
            </a:endParaRPr>
          </a:p>
          <a:p>
            <a:pPr lvl="1"/>
            <a:endParaRPr lang="de-DE" sz="1600" dirty="0">
              <a:solidFill>
                <a:schemeClr val="bg1">
                  <a:lumMod val="65000"/>
                </a:schemeClr>
              </a:solidFill>
            </a:endParaRPr>
          </a:p>
          <a:p>
            <a:pPr marL="0" lvl="1"/>
            <a:r>
              <a:rPr lang="de-DE" sz="1600" dirty="0" err="1">
                <a:solidFill>
                  <a:schemeClr val="bg1">
                    <a:lumMod val="65000"/>
                  </a:schemeClr>
                </a:solidFill>
              </a:rPr>
              <a:t>Relevance</a:t>
            </a:r>
            <a:r>
              <a:rPr lang="de-DE" sz="1600" dirty="0">
                <a:solidFill>
                  <a:schemeClr val="bg1">
                    <a:lumMod val="65000"/>
                  </a:schemeClr>
                </a:solidFill>
              </a:rPr>
              <a:t>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600" dirty="0" err="1">
                <a:solidFill>
                  <a:schemeClr val="bg1">
                    <a:lumMod val="65000"/>
                  </a:schemeClr>
                </a:solidFill>
              </a:rPr>
              <a:t>Valuation</a:t>
            </a:r>
            <a:r>
              <a:rPr lang="de-DE" sz="16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de-DE" sz="1600" dirty="0" err="1">
                <a:solidFill>
                  <a:schemeClr val="bg1">
                    <a:lumMod val="65000"/>
                  </a:schemeClr>
                </a:solidFill>
              </a:rPr>
              <a:t>of</a:t>
            </a:r>
            <a:r>
              <a:rPr lang="de-DE" sz="16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de-DE" sz="1600" dirty="0" err="1">
                <a:solidFill>
                  <a:schemeClr val="bg1">
                    <a:lumMod val="65000"/>
                  </a:schemeClr>
                </a:solidFill>
              </a:rPr>
              <a:t>contribution</a:t>
            </a:r>
            <a:r>
              <a:rPr lang="de-DE" sz="1600" dirty="0">
                <a:solidFill>
                  <a:schemeClr val="bg1">
                    <a:lumMod val="65000"/>
                  </a:schemeClr>
                </a:solidFill>
              </a:rPr>
              <a:t> the </a:t>
            </a:r>
            <a:r>
              <a:rPr lang="de-DE" sz="1600" dirty="0" err="1">
                <a:solidFill>
                  <a:schemeClr val="bg1">
                    <a:lumMod val="65000"/>
                  </a:schemeClr>
                </a:solidFill>
              </a:rPr>
              <a:t>harvest</a:t>
            </a:r>
            <a:r>
              <a:rPr lang="de-DE" sz="1600" dirty="0">
                <a:solidFill>
                  <a:schemeClr val="bg1">
                    <a:lumMod val="65000"/>
                  </a:schemeClr>
                </a:solidFill>
              </a:rPr>
              <a:t>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600" dirty="0">
                <a:solidFill>
                  <a:schemeClr val="bg1">
                    <a:lumMod val="65000"/>
                  </a:schemeClr>
                </a:solidFill>
                <a:sym typeface="Wingdings" panose="05000000000000000000" pitchFamily="2" charset="2"/>
              </a:rPr>
              <a:t> volatile and </a:t>
            </a:r>
            <a:r>
              <a:rPr lang="de-DE" sz="1600" dirty="0" err="1">
                <a:solidFill>
                  <a:schemeClr val="bg1">
                    <a:lumMod val="65000"/>
                  </a:schemeClr>
                </a:solidFill>
                <a:sym typeface="Wingdings" panose="05000000000000000000" pitchFamily="2" charset="2"/>
              </a:rPr>
              <a:t>subject</a:t>
            </a:r>
            <a:r>
              <a:rPr lang="de-DE" sz="1600" dirty="0">
                <a:solidFill>
                  <a:schemeClr val="bg1">
                    <a:lumMod val="65000"/>
                  </a:schemeClr>
                </a:solidFill>
                <a:sym typeface="Wingdings" panose="05000000000000000000" pitchFamily="2" charset="2"/>
              </a:rPr>
              <a:t> </a:t>
            </a:r>
            <a:r>
              <a:rPr lang="de-DE" sz="1600" dirty="0" err="1">
                <a:solidFill>
                  <a:schemeClr val="bg1">
                    <a:lumMod val="65000"/>
                  </a:schemeClr>
                </a:solidFill>
                <a:sym typeface="Wingdings" panose="05000000000000000000" pitchFamily="2" charset="2"/>
              </a:rPr>
              <a:t>to</a:t>
            </a:r>
            <a:r>
              <a:rPr lang="de-DE" sz="1600" dirty="0">
                <a:solidFill>
                  <a:schemeClr val="bg1">
                    <a:lumMod val="65000"/>
                  </a:schemeClr>
                </a:solidFill>
                <a:sym typeface="Wingdings" panose="05000000000000000000" pitchFamily="2" charset="2"/>
              </a:rPr>
              <a:t> external </a:t>
            </a:r>
            <a:r>
              <a:rPr lang="de-DE" sz="1600" dirty="0" err="1">
                <a:solidFill>
                  <a:schemeClr val="bg1">
                    <a:lumMod val="65000"/>
                  </a:schemeClr>
                </a:solidFill>
                <a:sym typeface="Wingdings" panose="05000000000000000000" pitchFamily="2" charset="2"/>
              </a:rPr>
              <a:t>factors</a:t>
            </a:r>
            <a:endParaRPr lang="de-DE" sz="1600" dirty="0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3527139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feld 12">
            <a:extLst>
              <a:ext uri="{FF2B5EF4-FFF2-40B4-BE49-F238E27FC236}">
                <a16:creationId xmlns:a16="http://schemas.microsoft.com/office/drawing/2014/main" id="{1CC0FE9F-89BF-4FC0-BD19-B4D67602FA8E}"/>
              </a:ext>
            </a:extLst>
          </p:cNvPr>
          <p:cNvSpPr txBox="1"/>
          <p:nvPr/>
        </p:nvSpPr>
        <p:spPr>
          <a:xfrm>
            <a:off x="709201" y="4612479"/>
            <a:ext cx="10377898" cy="1554272"/>
          </a:xfrm>
          <a:prstGeom prst="rect">
            <a:avLst/>
          </a:prstGeom>
          <a:solidFill>
            <a:schemeClr val="accent6">
              <a:lumMod val="20000"/>
              <a:lumOff val="80000"/>
              <a:alpha val="50000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457200" indent="-457200">
              <a:spcAft>
                <a:spcPts val="600"/>
              </a:spcAft>
              <a:buFont typeface="+mj-lt"/>
              <a:buAutoNum type="arabicPeriod"/>
            </a:pPr>
            <a:r>
              <a:rPr lang="de-DE" sz="2000" b="1" dirty="0"/>
              <a:t>Private </a:t>
            </a:r>
            <a:r>
              <a:rPr lang="de-DE" sz="2000" b="1" dirty="0" err="1"/>
              <a:t>service</a:t>
            </a:r>
            <a:r>
              <a:rPr lang="de-DE" sz="2000" b="1" dirty="0"/>
              <a:t> </a:t>
            </a:r>
            <a:r>
              <a:rPr lang="de-DE" sz="2000" b="1" dirty="0" err="1"/>
              <a:t>from</a:t>
            </a:r>
            <a:r>
              <a:rPr lang="de-DE" sz="2000" b="1" dirty="0"/>
              <a:t> private </a:t>
            </a:r>
            <a:r>
              <a:rPr lang="de-DE" sz="2000" b="1" dirty="0" err="1"/>
              <a:t>asset</a:t>
            </a:r>
            <a:r>
              <a:rPr lang="de-DE" sz="2000" b="1" dirty="0"/>
              <a:t> </a:t>
            </a:r>
            <a:r>
              <a:rPr lang="de-DE" sz="2000" dirty="0">
                <a:sym typeface="Wingdings" panose="05000000000000000000" pitchFamily="2" charset="2"/>
              </a:rPr>
              <a:t> </a:t>
            </a:r>
            <a:r>
              <a:rPr lang="de-DE" sz="2000" dirty="0" err="1">
                <a:sym typeface="Wingdings" panose="05000000000000000000" pitchFamily="2" charset="2"/>
              </a:rPr>
              <a:t>market</a:t>
            </a:r>
            <a:r>
              <a:rPr lang="de-DE" sz="2000" dirty="0">
                <a:sym typeface="Wingdings" panose="05000000000000000000" pitchFamily="2" charset="2"/>
              </a:rPr>
              <a:t> </a:t>
            </a:r>
            <a:r>
              <a:rPr lang="de-DE" sz="2000" dirty="0" err="1">
                <a:sym typeface="Wingdings" panose="05000000000000000000" pitchFamily="2" charset="2"/>
              </a:rPr>
              <a:t>prices</a:t>
            </a:r>
            <a:r>
              <a:rPr lang="de-DE" sz="2000" dirty="0">
                <a:sym typeface="Wingdings" panose="05000000000000000000" pitchFamily="2" charset="2"/>
              </a:rPr>
              <a:t> </a:t>
            </a:r>
            <a:r>
              <a:rPr lang="de-DE" sz="2000" dirty="0" err="1">
                <a:sym typeface="Wingdings" panose="05000000000000000000" pitchFamily="2" charset="2"/>
              </a:rPr>
              <a:t>for</a:t>
            </a:r>
            <a:r>
              <a:rPr lang="de-DE" sz="2000" dirty="0">
                <a:sym typeface="Wingdings" panose="05000000000000000000" pitchFamily="2" charset="2"/>
              </a:rPr>
              <a:t> </a:t>
            </a:r>
            <a:r>
              <a:rPr lang="de-DE" sz="2000" dirty="0" err="1">
                <a:sym typeface="Wingdings" panose="05000000000000000000" pitchFamily="2" charset="2"/>
              </a:rPr>
              <a:t>service</a:t>
            </a:r>
            <a:r>
              <a:rPr lang="de-DE" sz="2000" dirty="0">
                <a:sym typeface="Wingdings" panose="05000000000000000000" pitchFamily="2" charset="2"/>
              </a:rPr>
              <a:t> </a:t>
            </a:r>
            <a:r>
              <a:rPr lang="de-DE" sz="2000" dirty="0" err="1">
                <a:sym typeface="Wingdings" panose="05000000000000000000" pitchFamily="2" charset="2"/>
              </a:rPr>
              <a:t>may</a:t>
            </a:r>
            <a:r>
              <a:rPr lang="de-DE" sz="2000" dirty="0">
                <a:sym typeface="Wingdings" panose="05000000000000000000" pitchFamily="2" charset="2"/>
              </a:rPr>
              <a:t> </a:t>
            </a:r>
            <a:r>
              <a:rPr lang="de-DE" sz="2000" dirty="0" err="1">
                <a:sym typeface="Wingdings" panose="05000000000000000000" pitchFamily="2" charset="2"/>
              </a:rPr>
              <a:t>exist</a:t>
            </a:r>
            <a:endParaRPr lang="de-DE" sz="2000" dirty="0">
              <a:sym typeface="Wingdings" panose="05000000000000000000" pitchFamily="2" charset="2"/>
            </a:endParaRPr>
          </a:p>
          <a:p>
            <a:pPr lvl="1">
              <a:spcAft>
                <a:spcPts val="600"/>
              </a:spcAft>
            </a:pPr>
            <a:r>
              <a:rPr lang="de-DE" sz="2000" dirty="0">
                <a:sym typeface="Wingdings" panose="05000000000000000000" pitchFamily="2" charset="2"/>
              </a:rPr>
              <a:t> Limited </a:t>
            </a:r>
            <a:r>
              <a:rPr lang="de-DE" sz="2000" dirty="0" err="1">
                <a:sym typeface="Wingdings" panose="05000000000000000000" pitchFamily="2" charset="2"/>
              </a:rPr>
              <a:t>data</a:t>
            </a:r>
            <a:r>
              <a:rPr lang="de-DE" sz="2000" dirty="0">
                <a:sym typeface="Wingdings" panose="05000000000000000000" pitchFamily="2" charset="2"/>
              </a:rPr>
              <a:t> on </a:t>
            </a:r>
            <a:r>
              <a:rPr lang="de-DE" sz="2000" dirty="0" err="1">
                <a:sym typeface="Wingdings" panose="05000000000000000000" pitchFamily="2" charset="2"/>
              </a:rPr>
              <a:t>transactions</a:t>
            </a:r>
            <a:r>
              <a:rPr lang="de-DE" sz="2000" dirty="0">
                <a:sym typeface="Wingdings" panose="05000000000000000000" pitchFamily="2" charset="2"/>
              </a:rPr>
              <a:t> </a:t>
            </a:r>
            <a:r>
              <a:rPr lang="de-DE" sz="2000" dirty="0" err="1">
                <a:sym typeface="Wingdings" panose="05000000000000000000" pitchFamily="2" charset="2"/>
              </a:rPr>
              <a:t>or</a:t>
            </a:r>
            <a:r>
              <a:rPr lang="de-DE" sz="2000" dirty="0">
                <a:sym typeface="Wingdings" panose="05000000000000000000" pitchFamily="2" charset="2"/>
              </a:rPr>
              <a:t> </a:t>
            </a:r>
            <a:r>
              <a:rPr lang="de-DE" sz="2000" dirty="0" err="1">
                <a:sym typeface="Wingdings" panose="05000000000000000000" pitchFamily="2" charset="2"/>
              </a:rPr>
              <a:t>rental</a:t>
            </a:r>
            <a:r>
              <a:rPr lang="de-DE" sz="2000" dirty="0">
                <a:sym typeface="Wingdings" panose="05000000000000000000" pitchFamily="2" charset="2"/>
              </a:rPr>
              <a:t> </a:t>
            </a:r>
            <a:r>
              <a:rPr lang="de-DE" sz="2000" dirty="0" err="1">
                <a:sym typeface="Wingdings" panose="05000000000000000000" pitchFamily="2" charset="2"/>
              </a:rPr>
              <a:t>prices</a:t>
            </a:r>
            <a:endParaRPr lang="de-DE" sz="2000" dirty="0">
              <a:sym typeface="Wingdings" panose="05000000000000000000" pitchFamily="2" charset="2"/>
            </a:endParaRPr>
          </a:p>
          <a:p>
            <a:pPr marL="457200" indent="-457200">
              <a:spcAft>
                <a:spcPts val="600"/>
              </a:spcAft>
              <a:buFont typeface="+mj-lt"/>
              <a:buAutoNum type="arabicPeriod"/>
            </a:pPr>
            <a:r>
              <a:rPr lang="de-DE" sz="2000" b="1" dirty="0" err="1">
                <a:sym typeface="Wingdings" panose="05000000000000000000" pitchFamily="2" charset="2"/>
              </a:rPr>
              <a:t>Contribution</a:t>
            </a:r>
            <a:r>
              <a:rPr lang="de-DE" sz="2000" b="1" dirty="0">
                <a:sym typeface="Wingdings" panose="05000000000000000000" pitchFamily="2" charset="2"/>
              </a:rPr>
              <a:t> </a:t>
            </a:r>
            <a:r>
              <a:rPr lang="de-DE" sz="2000" b="1" dirty="0" err="1">
                <a:sym typeface="Wingdings" panose="05000000000000000000" pitchFamily="2" charset="2"/>
              </a:rPr>
              <a:t>to</a:t>
            </a:r>
            <a:r>
              <a:rPr lang="de-DE" sz="2000" b="1" dirty="0">
                <a:sym typeface="Wingdings" panose="05000000000000000000" pitchFamily="2" charset="2"/>
              </a:rPr>
              <a:t> private </a:t>
            </a:r>
            <a:r>
              <a:rPr lang="de-DE" sz="2000" b="1" dirty="0" err="1">
                <a:sym typeface="Wingdings" panose="05000000000000000000" pitchFamily="2" charset="2"/>
              </a:rPr>
              <a:t>good</a:t>
            </a:r>
            <a:r>
              <a:rPr lang="de-DE" sz="2000" b="1" dirty="0">
                <a:sym typeface="Wingdings" panose="05000000000000000000" pitchFamily="2" charset="2"/>
              </a:rPr>
              <a:t> </a:t>
            </a:r>
            <a:r>
              <a:rPr lang="de-DE" sz="2000" dirty="0">
                <a:sym typeface="Wingdings" panose="05000000000000000000" pitchFamily="2" charset="2"/>
              </a:rPr>
              <a:t> </a:t>
            </a:r>
            <a:r>
              <a:rPr lang="de-DE" sz="2000" dirty="0" err="1">
                <a:sym typeface="Wingdings" panose="05000000000000000000" pitchFamily="2" charset="2"/>
              </a:rPr>
              <a:t>value</a:t>
            </a:r>
            <a:r>
              <a:rPr lang="de-DE" sz="2000" dirty="0">
                <a:sym typeface="Wingdings" panose="05000000000000000000" pitchFamily="2" charset="2"/>
              </a:rPr>
              <a:t> </a:t>
            </a:r>
            <a:r>
              <a:rPr lang="de-DE" sz="2000" dirty="0" err="1">
                <a:sym typeface="Wingdings" panose="05000000000000000000" pitchFamily="2" charset="2"/>
              </a:rPr>
              <a:t>can</a:t>
            </a:r>
            <a:r>
              <a:rPr lang="de-DE" sz="2000" dirty="0">
                <a:sym typeface="Wingdings" panose="05000000000000000000" pitchFamily="2" charset="2"/>
              </a:rPr>
              <a:t> </a:t>
            </a:r>
            <a:r>
              <a:rPr lang="de-DE" sz="2000" dirty="0" err="1">
                <a:sym typeface="Wingdings" panose="05000000000000000000" pitchFamily="2" charset="2"/>
              </a:rPr>
              <a:t>be</a:t>
            </a:r>
            <a:r>
              <a:rPr lang="de-DE" sz="2000" dirty="0">
                <a:sym typeface="Wingdings" panose="05000000000000000000" pitchFamily="2" charset="2"/>
              </a:rPr>
              <a:t> </a:t>
            </a:r>
            <a:r>
              <a:rPr lang="de-DE" sz="2000" dirty="0" err="1">
                <a:sym typeface="Wingdings" panose="05000000000000000000" pitchFamily="2" charset="2"/>
              </a:rPr>
              <a:t>estimated</a:t>
            </a:r>
            <a:r>
              <a:rPr lang="de-DE" sz="2000" dirty="0">
                <a:sym typeface="Wingdings" panose="05000000000000000000" pitchFamily="2" charset="2"/>
              </a:rPr>
              <a:t> </a:t>
            </a:r>
            <a:r>
              <a:rPr lang="de-DE" sz="2000" dirty="0" err="1">
                <a:sym typeface="Wingdings" panose="05000000000000000000" pitchFamily="2" charset="2"/>
              </a:rPr>
              <a:t>by</a:t>
            </a:r>
            <a:r>
              <a:rPr lang="de-DE" sz="2000" dirty="0">
                <a:sym typeface="Wingdings" panose="05000000000000000000" pitchFamily="2" charset="2"/>
              </a:rPr>
              <a:t> </a:t>
            </a:r>
            <a:r>
              <a:rPr lang="de-DE" sz="2000" dirty="0" err="1">
                <a:sym typeface="Wingdings" panose="05000000000000000000" pitchFamily="2" charset="2"/>
              </a:rPr>
              <a:t>adjusting</a:t>
            </a:r>
            <a:r>
              <a:rPr lang="de-DE" sz="2000" dirty="0">
                <a:sym typeface="Wingdings" panose="05000000000000000000" pitchFamily="2" charset="2"/>
              </a:rPr>
              <a:t> </a:t>
            </a:r>
            <a:r>
              <a:rPr lang="de-DE" sz="2000" dirty="0" err="1">
                <a:sym typeface="Wingdings" panose="05000000000000000000" pitchFamily="2" charset="2"/>
              </a:rPr>
              <a:t>market</a:t>
            </a:r>
            <a:r>
              <a:rPr lang="de-DE" sz="2000" dirty="0">
                <a:sym typeface="Wingdings" panose="05000000000000000000" pitchFamily="2" charset="2"/>
              </a:rPr>
              <a:t> </a:t>
            </a:r>
            <a:r>
              <a:rPr lang="de-DE" sz="2000" dirty="0" err="1">
                <a:sym typeface="Wingdings" panose="05000000000000000000" pitchFamily="2" charset="2"/>
              </a:rPr>
              <a:t>prices</a:t>
            </a:r>
            <a:endParaRPr lang="de-DE" sz="2000" dirty="0">
              <a:sym typeface="Wingdings" panose="05000000000000000000" pitchFamily="2" charset="2"/>
            </a:endParaRPr>
          </a:p>
          <a:p>
            <a:pPr lvl="1">
              <a:spcAft>
                <a:spcPts val="600"/>
              </a:spcAft>
            </a:pPr>
            <a:r>
              <a:rPr lang="de-DE" sz="2000" dirty="0">
                <a:sym typeface="Wingdings" panose="05000000000000000000" pitchFamily="2" charset="2"/>
              </a:rPr>
              <a:t> Forest Accounts (</a:t>
            </a:r>
            <a:r>
              <a:rPr lang="de-DE" sz="2000" dirty="0" err="1">
                <a:sym typeface="Wingdings" panose="05000000000000000000" pitchFamily="2" charset="2"/>
              </a:rPr>
              <a:t>stumpage</a:t>
            </a:r>
            <a:r>
              <a:rPr lang="de-DE" sz="2000" dirty="0">
                <a:sym typeface="Wingdings" panose="05000000000000000000" pitchFamily="2" charset="2"/>
              </a:rPr>
              <a:t> </a:t>
            </a:r>
            <a:r>
              <a:rPr lang="de-DE" sz="2000" dirty="0" err="1">
                <a:sym typeface="Wingdings" panose="05000000000000000000" pitchFamily="2" charset="2"/>
              </a:rPr>
              <a:t>value</a:t>
            </a:r>
            <a:r>
              <a:rPr lang="de-DE" sz="2000" dirty="0">
                <a:sym typeface="Wingdings" panose="05000000000000000000" pitchFamily="2" charset="2"/>
              </a:rPr>
              <a:t> </a:t>
            </a:r>
            <a:r>
              <a:rPr lang="de-DE" sz="2000" dirty="0" err="1">
                <a:sym typeface="Wingdings" panose="05000000000000000000" pitchFamily="2" charset="2"/>
              </a:rPr>
              <a:t>method</a:t>
            </a:r>
            <a:r>
              <a:rPr lang="de-DE" sz="2000" dirty="0">
                <a:sym typeface="Wingdings" panose="05000000000000000000" pitchFamily="2" charset="2"/>
              </a:rPr>
              <a:t>)  </a:t>
            </a:r>
            <a:r>
              <a:rPr lang="de-DE" sz="2000" dirty="0" err="1">
                <a:sym typeface="Wingdings" panose="05000000000000000000" pitchFamily="2" charset="2"/>
              </a:rPr>
              <a:t>smoothing</a:t>
            </a:r>
            <a:r>
              <a:rPr lang="de-DE" sz="2000" dirty="0">
                <a:sym typeface="Wingdings" panose="05000000000000000000" pitchFamily="2" charset="2"/>
              </a:rPr>
              <a:t>? </a:t>
            </a:r>
            <a:r>
              <a:rPr lang="de-DE" sz="1050" dirty="0">
                <a:sym typeface="Wingdings" panose="05000000000000000000" pitchFamily="2" charset="2"/>
              </a:rPr>
              <a:t>(</a:t>
            </a:r>
            <a:r>
              <a:rPr lang="de-DE" sz="1050" dirty="0" err="1"/>
              <a:t>reflect</a:t>
            </a:r>
            <a:r>
              <a:rPr lang="de-DE" sz="1050" dirty="0"/>
              <a:t> medium-term </a:t>
            </a:r>
            <a:r>
              <a:rPr lang="de-DE" sz="1050" dirty="0" err="1"/>
              <a:t>expected</a:t>
            </a:r>
            <a:r>
              <a:rPr lang="de-DE" sz="1050" dirty="0"/>
              <a:t> </a:t>
            </a:r>
            <a:r>
              <a:rPr lang="de-DE" sz="1050" dirty="0" err="1"/>
              <a:t>yield</a:t>
            </a:r>
            <a:r>
              <a:rPr lang="de-DE" sz="1050" dirty="0"/>
              <a:t>)</a:t>
            </a:r>
            <a:endParaRPr lang="de-DE" sz="2000" dirty="0"/>
          </a:p>
        </p:txBody>
      </p:sp>
      <p:sp>
        <p:nvSpPr>
          <p:cNvPr id="2" name="Textplatzhalter 1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de-DE" dirty="0" err="1"/>
              <a:t>Monetary</a:t>
            </a:r>
            <a:r>
              <a:rPr lang="de-DE" dirty="0"/>
              <a:t> </a:t>
            </a:r>
            <a:r>
              <a:rPr lang="de-DE" dirty="0" err="1"/>
              <a:t>values</a:t>
            </a:r>
            <a:r>
              <a:rPr lang="de-DE" dirty="0"/>
              <a:t> </a:t>
            </a:r>
            <a:r>
              <a:rPr lang="de-DE" dirty="0" err="1"/>
              <a:t>connected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Ecosystem</a:t>
            </a:r>
            <a:r>
              <a:rPr lang="de-DE" dirty="0"/>
              <a:t> Services</a:t>
            </a:r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27"/>
          </p:nvPr>
        </p:nvSpPr>
        <p:spPr/>
        <p:txBody>
          <a:bodyPr/>
          <a:lstStyle/>
          <a:p>
            <a:fld id="{4EF69316-69A3-44B8-BCF0-1551C275596C}" type="datetime1">
              <a:rPr lang="de-DE" smtClean="0">
                <a:latin typeface="Statis Sans Light" panose="020B0403050000020004" pitchFamily="34" charset="0"/>
              </a:rPr>
              <a:t>31.08.2026</a:t>
            </a:fld>
            <a:endParaRPr lang="de-DE" dirty="0">
              <a:latin typeface="Statis Sans Light" panose="020B0403050000020004" pitchFamily="34" charset="0"/>
            </a:endParaRPr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28"/>
          </p:nvPr>
        </p:nvSpPr>
        <p:spPr/>
        <p:txBody>
          <a:bodyPr/>
          <a:lstStyle/>
          <a:p>
            <a:pPr>
              <a:buClr>
                <a:schemeClr val="accent2"/>
              </a:buClr>
            </a:pPr>
            <a:r>
              <a:rPr lang="en-GB" dirty="0" err="1"/>
              <a:t>Federal Statistical</a:t>
            </a:r>
            <a:r>
              <a:rPr lang="en-GB" dirty="0"/>
              <a:t> </a:t>
            </a:r>
            <a:r>
              <a:rPr lang="en-GB" dirty="0" err="1"/>
              <a:t>Office</a:t>
            </a:r>
            <a:r>
              <a:rPr lang="en-GB" dirty="0"/>
              <a:t> (Destatis)</a:t>
            </a:r>
            <a:endParaRPr lang="en-GB" dirty="0">
              <a:latin typeface="Statis Sans Light" panose="020B0403050000020004" pitchFamily="34" charset="0"/>
            </a:endParaRPr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29"/>
          </p:nvPr>
        </p:nvSpPr>
        <p:spPr/>
        <p:txBody>
          <a:bodyPr/>
          <a:lstStyle/>
          <a:p>
            <a:fld id="{490D50AA-A47B-42B3-AEBF-DBC41AAA668C}" type="slidenum">
              <a:rPr lang="de-DE" smtClean="0"/>
              <a:pPr/>
              <a:t>6</a:t>
            </a:fld>
            <a:endParaRPr lang="de-DE" dirty="0">
              <a:latin typeface="Statis Sans Light" panose="020B0403050000020004" pitchFamily="34" charset="0"/>
            </a:endParaRPr>
          </a:p>
        </p:txBody>
      </p:sp>
      <p:sp>
        <p:nvSpPr>
          <p:cNvPr id="12" name="Titel 5"/>
          <p:cNvSpPr txBox="1">
            <a:spLocks/>
          </p:cNvSpPr>
          <p:nvPr/>
        </p:nvSpPr>
        <p:spPr bwMode="gray">
          <a:xfrm>
            <a:off x="699187" y="947411"/>
            <a:ext cx="11075147" cy="600146"/>
          </a:xfrm>
          <a:prstGeom prst="rect">
            <a:avLst/>
          </a:prstGeom>
        </p:spPr>
        <p:txBody>
          <a:bodyPr vert="horz" lIns="0" tIns="72000" rIns="0" bIns="72000" rtlCol="0" anchor="ctr" anchorCtr="0">
            <a:spAutoFit/>
          </a:bodyPr>
          <a:lstStyle>
            <a:lvl1pPr algn="l" defTabSz="1219444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3600" b="0" kern="1200" baseline="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de-DE" dirty="0"/>
              <a:t>Wood </a:t>
            </a:r>
            <a:r>
              <a:rPr lang="de-DE" dirty="0" err="1"/>
              <a:t>provision</a:t>
            </a:r>
            <a:endParaRPr lang="de-DE" sz="2400" dirty="0"/>
          </a:p>
        </p:txBody>
      </p:sp>
      <p:sp>
        <p:nvSpPr>
          <p:cNvPr id="15" name="Freihandform: Form 14">
            <a:extLst>
              <a:ext uri="{FF2B5EF4-FFF2-40B4-BE49-F238E27FC236}">
                <a16:creationId xmlns:a16="http://schemas.microsoft.com/office/drawing/2014/main" id="{108E4779-52C9-4736-B9B4-558D75F825B2}"/>
              </a:ext>
            </a:extLst>
          </p:cNvPr>
          <p:cNvSpPr/>
          <p:nvPr/>
        </p:nvSpPr>
        <p:spPr>
          <a:xfrm>
            <a:off x="1772239" y="2903520"/>
            <a:ext cx="3050521" cy="1970138"/>
          </a:xfrm>
          <a:custGeom>
            <a:avLst/>
            <a:gdLst>
              <a:gd name="connsiteX0" fmla="*/ 0 w 3050521"/>
              <a:gd name="connsiteY0" fmla="*/ 1970138 h 1970138"/>
              <a:gd name="connsiteX1" fmla="*/ 395926 w 3050521"/>
              <a:gd name="connsiteY1" fmla="*/ 1923004 h 1970138"/>
              <a:gd name="connsiteX2" fmla="*/ 942681 w 3050521"/>
              <a:gd name="connsiteY2" fmla="*/ 1809882 h 1970138"/>
              <a:gd name="connsiteX3" fmla="*/ 1423448 w 3050521"/>
              <a:gd name="connsiteY3" fmla="*/ 1574212 h 1970138"/>
              <a:gd name="connsiteX4" fmla="*/ 1677971 w 3050521"/>
              <a:gd name="connsiteY4" fmla="*/ 1451664 h 1970138"/>
              <a:gd name="connsiteX5" fmla="*/ 2045617 w 3050521"/>
              <a:gd name="connsiteY5" fmla="*/ 1234847 h 1970138"/>
              <a:gd name="connsiteX6" fmla="*/ 2422689 w 3050521"/>
              <a:gd name="connsiteY6" fmla="*/ 895482 h 1970138"/>
              <a:gd name="connsiteX7" fmla="*/ 2658359 w 3050521"/>
              <a:gd name="connsiteY7" fmla="*/ 659812 h 1970138"/>
              <a:gd name="connsiteX8" fmla="*/ 2828041 w 3050521"/>
              <a:gd name="connsiteY8" fmla="*/ 405288 h 1970138"/>
              <a:gd name="connsiteX9" fmla="*/ 3035431 w 3050521"/>
              <a:gd name="connsiteY9" fmla="*/ 18789 h 1970138"/>
              <a:gd name="connsiteX10" fmla="*/ 2988297 w 3050521"/>
              <a:gd name="connsiteY10" fmla="*/ 75350 h 1970138"/>
              <a:gd name="connsiteX11" fmla="*/ 2620652 w 3050521"/>
              <a:gd name="connsiteY11" fmla="*/ 207325 h 1970138"/>
              <a:gd name="connsiteX12" fmla="*/ 2648932 w 3050521"/>
              <a:gd name="connsiteY12" fmla="*/ 188472 h 1970138"/>
              <a:gd name="connsiteX13" fmla="*/ 2799761 w 3050521"/>
              <a:gd name="connsiteY13" fmla="*/ 179045 h 19701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3050521" h="1970138">
                <a:moveTo>
                  <a:pt x="0" y="1970138"/>
                </a:moveTo>
                <a:cubicBezTo>
                  <a:pt x="119406" y="1959925"/>
                  <a:pt x="238812" y="1949713"/>
                  <a:pt x="395926" y="1923004"/>
                </a:cubicBezTo>
                <a:cubicBezTo>
                  <a:pt x="553040" y="1896295"/>
                  <a:pt x="771427" y="1868014"/>
                  <a:pt x="942681" y="1809882"/>
                </a:cubicBezTo>
                <a:cubicBezTo>
                  <a:pt x="1113935" y="1751750"/>
                  <a:pt x="1423448" y="1574212"/>
                  <a:pt x="1423448" y="1574212"/>
                </a:cubicBezTo>
                <a:cubicBezTo>
                  <a:pt x="1545996" y="1514509"/>
                  <a:pt x="1574276" y="1508225"/>
                  <a:pt x="1677971" y="1451664"/>
                </a:cubicBezTo>
                <a:cubicBezTo>
                  <a:pt x="1781666" y="1395103"/>
                  <a:pt x="1921497" y="1327544"/>
                  <a:pt x="2045617" y="1234847"/>
                </a:cubicBezTo>
                <a:cubicBezTo>
                  <a:pt x="2169737" y="1142150"/>
                  <a:pt x="2320565" y="991321"/>
                  <a:pt x="2422689" y="895482"/>
                </a:cubicBezTo>
                <a:cubicBezTo>
                  <a:pt x="2524813" y="799643"/>
                  <a:pt x="2590800" y="741511"/>
                  <a:pt x="2658359" y="659812"/>
                </a:cubicBezTo>
                <a:cubicBezTo>
                  <a:pt x="2725918" y="578113"/>
                  <a:pt x="2765196" y="512125"/>
                  <a:pt x="2828041" y="405288"/>
                </a:cubicBezTo>
                <a:cubicBezTo>
                  <a:pt x="2890886" y="298451"/>
                  <a:pt x="3008722" y="73779"/>
                  <a:pt x="3035431" y="18789"/>
                </a:cubicBezTo>
                <a:cubicBezTo>
                  <a:pt x="3062140" y="-36201"/>
                  <a:pt x="3057427" y="43927"/>
                  <a:pt x="2988297" y="75350"/>
                </a:cubicBezTo>
                <a:cubicBezTo>
                  <a:pt x="2919167" y="106773"/>
                  <a:pt x="2620652" y="207325"/>
                  <a:pt x="2620652" y="207325"/>
                </a:cubicBezTo>
                <a:cubicBezTo>
                  <a:pt x="2564091" y="226179"/>
                  <a:pt x="2619081" y="193185"/>
                  <a:pt x="2648932" y="188472"/>
                </a:cubicBezTo>
                <a:cubicBezTo>
                  <a:pt x="2678783" y="183759"/>
                  <a:pt x="2739272" y="181402"/>
                  <a:pt x="2799761" y="179045"/>
                </a:cubicBezTo>
              </a:path>
            </a:pathLst>
          </a:cu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Textfeld 9">
            <a:extLst>
              <a:ext uri="{FF2B5EF4-FFF2-40B4-BE49-F238E27FC236}">
                <a16:creationId xmlns:a16="http://schemas.microsoft.com/office/drawing/2014/main" id="{913DFDD7-34BB-400B-B8B7-60947D785FE1}"/>
              </a:ext>
            </a:extLst>
          </p:cNvPr>
          <p:cNvSpPr txBox="1"/>
          <p:nvPr/>
        </p:nvSpPr>
        <p:spPr>
          <a:xfrm>
            <a:off x="709201" y="1626649"/>
            <a:ext cx="10377898" cy="1615827"/>
          </a:xfrm>
          <a:prstGeom prst="rect">
            <a:avLst/>
          </a:prstGeom>
          <a:solidFill>
            <a:schemeClr val="bg1">
              <a:lumMod val="95000"/>
              <a:alpha val="50000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de-DE" sz="2000" b="1" dirty="0"/>
              <a:t>Physical service</a:t>
            </a:r>
            <a:endParaRPr lang="de-DE" sz="2000" dirty="0"/>
          </a:p>
          <a:p>
            <a:pPr marL="342900" indent="-342900">
              <a:spcAft>
                <a:spcPts val="600"/>
              </a:spcAft>
              <a:buFontTx/>
              <a:buChar char="-"/>
            </a:pPr>
            <a:r>
              <a:rPr lang="de-DE" sz="2000" dirty="0"/>
              <a:t>Net </a:t>
            </a:r>
            <a:r>
              <a:rPr lang="de-DE" sz="2000" dirty="0" err="1"/>
              <a:t>increment</a:t>
            </a:r>
            <a:r>
              <a:rPr lang="de-DE" sz="2000" dirty="0"/>
              <a:t> (m</a:t>
            </a:r>
            <a:r>
              <a:rPr lang="de-DE" sz="2000" baseline="30000" dirty="0"/>
              <a:t>3</a:t>
            </a:r>
            <a:r>
              <a:rPr lang="de-DE" sz="2000" dirty="0"/>
              <a:t> per </a:t>
            </a:r>
            <a:r>
              <a:rPr lang="de-DE" sz="2000" dirty="0" err="1"/>
              <a:t>year</a:t>
            </a:r>
            <a:r>
              <a:rPr lang="de-DE" sz="2000" dirty="0"/>
              <a:t>)</a:t>
            </a:r>
          </a:p>
          <a:p>
            <a:pPr marL="342900" indent="-342900">
              <a:spcAft>
                <a:spcPts val="600"/>
              </a:spcAft>
              <a:buFontTx/>
              <a:buChar char="-"/>
            </a:pPr>
            <a:r>
              <a:rPr lang="de-DE" sz="2000" dirty="0"/>
              <a:t>Supply </a:t>
            </a:r>
            <a:r>
              <a:rPr lang="de-DE" sz="2000" dirty="0" err="1"/>
              <a:t>by</a:t>
            </a:r>
            <a:r>
              <a:rPr lang="de-DE" sz="2000" dirty="0"/>
              <a:t> </a:t>
            </a:r>
            <a:r>
              <a:rPr lang="de-DE" sz="2000" dirty="0" err="1"/>
              <a:t>ecosystem</a:t>
            </a:r>
            <a:r>
              <a:rPr lang="de-DE" sz="2000" dirty="0"/>
              <a:t> </a:t>
            </a:r>
            <a:r>
              <a:rPr lang="de-DE" sz="2000" dirty="0" err="1"/>
              <a:t>types</a:t>
            </a:r>
            <a:endParaRPr lang="de-DE" sz="2000" dirty="0"/>
          </a:p>
          <a:p>
            <a:pPr marL="342900" indent="-342900">
              <a:spcAft>
                <a:spcPts val="600"/>
              </a:spcAft>
              <a:buFontTx/>
              <a:buChar char="-"/>
            </a:pPr>
            <a:r>
              <a:rPr lang="de-DE" sz="2000" dirty="0"/>
              <a:t>Use </a:t>
            </a:r>
            <a:r>
              <a:rPr lang="de-DE" sz="2000" dirty="0" err="1"/>
              <a:t>as</a:t>
            </a:r>
            <a:r>
              <a:rPr lang="de-DE" sz="2000" dirty="0"/>
              <a:t> intermediate </a:t>
            </a:r>
            <a:r>
              <a:rPr lang="de-DE" sz="2000" dirty="0" err="1"/>
              <a:t>input</a:t>
            </a:r>
            <a:endParaRPr lang="de-DE" sz="2000" dirty="0"/>
          </a:p>
        </p:txBody>
      </p:sp>
      <p:sp>
        <p:nvSpPr>
          <p:cNvPr id="11" name="Textfeld 10">
            <a:extLst>
              <a:ext uri="{FF2B5EF4-FFF2-40B4-BE49-F238E27FC236}">
                <a16:creationId xmlns:a16="http://schemas.microsoft.com/office/drawing/2014/main" id="{C33CE21D-FF29-48C4-93C9-B8E9D0250E3E}"/>
              </a:ext>
            </a:extLst>
          </p:cNvPr>
          <p:cNvSpPr txBox="1"/>
          <p:nvPr/>
        </p:nvSpPr>
        <p:spPr>
          <a:xfrm>
            <a:off x="699187" y="3500917"/>
            <a:ext cx="10377898" cy="784830"/>
          </a:xfrm>
          <a:prstGeom prst="rect">
            <a:avLst/>
          </a:prstGeom>
          <a:solidFill>
            <a:schemeClr val="bg1">
              <a:lumMod val="95000"/>
              <a:alpha val="50000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de-DE" sz="2000" b="1" dirty="0"/>
              <a:t>Value </a:t>
            </a:r>
            <a:r>
              <a:rPr lang="de-DE" sz="2000" b="1" dirty="0" err="1"/>
              <a:t>should</a:t>
            </a:r>
            <a:r>
              <a:rPr lang="de-DE" sz="2000" b="1" dirty="0"/>
              <a:t> </a:t>
            </a:r>
            <a:r>
              <a:rPr lang="de-DE" sz="2000" b="1" dirty="0" err="1"/>
              <a:t>capture</a:t>
            </a:r>
            <a:r>
              <a:rPr lang="de-DE" sz="2000" b="1" dirty="0"/>
              <a:t>:</a:t>
            </a:r>
            <a:endParaRPr lang="de-DE" sz="2000" dirty="0"/>
          </a:p>
          <a:p>
            <a:pPr>
              <a:spcAft>
                <a:spcPts val="600"/>
              </a:spcAft>
            </a:pPr>
            <a:r>
              <a:rPr lang="de-DE" sz="2000" dirty="0"/>
              <a:t>Ecosystem </a:t>
            </a:r>
            <a:r>
              <a:rPr lang="de-DE" sz="2000" dirty="0" err="1"/>
              <a:t>contribution</a:t>
            </a:r>
            <a:r>
              <a:rPr lang="de-DE" sz="2000" dirty="0"/>
              <a:t> </a:t>
            </a:r>
            <a:r>
              <a:rPr lang="de-DE" sz="2000" dirty="0" err="1"/>
              <a:t>to</a:t>
            </a:r>
            <a:r>
              <a:rPr lang="de-DE" sz="2000" dirty="0"/>
              <a:t> </a:t>
            </a:r>
            <a:r>
              <a:rPr lang="de-DE" sz="2000" dirty="0" err="1"/>
              <a:t>timber</a:t>
            </a:r>
            <a:r>
              <a:rPr lang="de-DE" sz="2000" dirty="0"/>
              <a:t> </a:t>
            </a:r>
            <a:r>
              <a:rPr lang="de-DE" sz="2000" dirty="0" err="1"/>
              <a:t>production</a:t>
            </a:r>
            <a:endParaRPr lang="de-DE" sz="2000" dirty="0"/>
          </a:p>
        </p:txBody>
      </p:sp>
      <p:pic>
        <p:nvPicPr>
          <p:cNvPr id="16" name="Grafik 15" descr="Foto von Holzfäller">
            <a:extLst>
              <a:ext uri="{FF2B5EF4-FFF2-40B4-BE49-F238E27FC236}">
                <a16:creationId xmlns:a16="http://schemas.microsoft.com/office/drawing/2014/main" id="{0A2588FE-2763-4C31-94EB-B81D7CD6602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1102"/>
          <a:stretch/>
        </p:blipFill>
        <p:spPr>
          <a:xfrm>
            <a:off x="8514272" y="1708160"/>
            <a:ext cx="2504248" cy="2588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2595871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0" grpId="0" animBg="1"/>
      <p:bldP spid="1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1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de-DE" dirty="0"/>
              <a:t>Ecosystem Accounts</a:t>
            </a:r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27"/>
          </p:nvPr>
        </p:nvSpPr>
        <p:spPr/>
        <p:txBody>
          <a:bodyPr/>
          <a:lstStyle/>
          <a:p>
            <a:fld id="{4EF69316-69A3-44B8-BCF0-1551C275596C}" type="datetime1">
              <a:rPr lang="de-DE" smtClean="0">
                <a:latin typeface="Statis Sans Light" panose="020B0403050000020004" pitchFamily="34" charset="0"/>
              </a:rPr>
              <a:t>31.08.2026</a:t>
            </a:fld>
            <a:endParaRPr lang="de-DE" dirty="0">
              <a:latin typeface="Statis Sans Light" panose="020B0403050000020004" pitchFamily="34" charset="0"/>
            </a:endParaRPr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28"/>
          </p:nvPr>
        </p:nvSpPr>
        <p:spPr/>
        <p:txBody>
          <a:bodyPr/>
          <a:lstStyle/>
          <a:p>
            <a:pPr>
              <a:buClr>
                <a:schemeClr val="accent2"/>
              </a:buClr>
            </a:pPr>
            <a:r>
              <a:rPr lang="en-GB" dirty="0" err="1"/>
              <a:t>Federal Statistical</a:t>
            </a:r>
            <a:r>
              <a:rPr lang="en-GB" dirty="0"/>
              <a:t> </a:t>
            </a:r>
            <a:r>
              <a:rPr lang="en-GB" dirty="0" err="1"/>
              <a:t>Office</a:t>
            </a:r>
            <a:r>
              <a:rPr lang="en-GB" dirty="0"/>
              <a:t> (Destatis)</a:t>
            </a:r>
            <a:endParaRPr lang="en-GB" dirty="0">
              <a:latin typeface="Statis Sans Light" panose="020B0403050000020004" pitchFamily="34" charset="0"/>
            </a:endParaRPr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29"/>
          </p:nvPr>
        </p:nvSpPr>
        <p:spPr/>
        <p:txBody>
          <a:bodyPr/>
          <a:lstStyle/>
          <a:p>
            <a:fld id="{490D50AA-A47B-42B3-AEBF-DBC41AAA668C}" type="slidenum">
              <a:rPr lang="de-DE" smtClean="0"/>
              <a:pPr/>
              <a:t>7</a:t>
            </a:fld>
            <a:endParaRPr lang="de-DE" dirty="0">
              <a:latin typeface="Statis Sans Light" panose="020B0403050000020004" pitchFamily="34" charset="0"/>
            </a:endParaRPr>
          </a:p>
        </p:txBody>
      </p:sp>
      <p:sp>
        <p:nvSpPr>
          <p:cNvPr id="12" name="Titel 5"/>
          <p:cNvSpPr txBox="1">
            <a:spLocks/>
          </p:cNvSpPr>
          <p:nvPr/>
        </p:nvSpPr>
        <p:spPr bwMode="gray">
          <a:xfrm>
            <a:off x="699187" y="947411"/>
            <a:ext cx="11075147" cy="600146"/>
          </a:xfrm>
          <a:prstGeom prst="rect">
            <a:avLst/>
          </a:prstGeom>
        </p:spPr>
        <p:txBody>
          <a:bodyPr vert="horz" lIns="0" tIns="72000" rIns="0" bIns="72000" rtlCol="0" anchor="ctr" anchorCtr="0">
            <a:spAutoFit/>
          </a:bodyPr>
          <a:lstStyle>
            <a:lvl1pPr algn="l" defTabSz="1219444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3600" b="0" kern="1200" baseline="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de-DE" dirty="0"/>
              <a:t>Cooling in Cities</a:t>
            </a:r>
            <a:endParaRPr lang="de-DE" sz="2400" dirty="0"/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6A4F8DF1-43CE-4D34-971A-403422B6000F}"/>
              </a:ext>
            </a:extLst>
          </p:cNvPr>
          <p:cNvSpPr txBox="1"/>
          <p:nvPr/>
        </p:nvSpPr>
        <p:spPr>
          <a:xfrm>
            <a:off x="640622" y="1677448"/>
            <a:ext cx="10377898" cy="1615827"/>
          </a:xfrm>
          <a:prstGeom prst="rect">
            <a:avLst/>
          </a:prstGeom>
          <a:solidFill>
            <a:schemeClr val="bg1">
              <a:lumMod val="95000"/>
              <a:alpha val="50000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de-DE" sz="2000" b="1" dirty="0"/>
              <a:t>Physical Service</a:t>
            </a:r>
          </a:p>
          <a:p>
            <a:pPr marL="342900" indent="-342900">
              <a:spcAft>
                <a:spcPts val="600"/>
              </a:spcAft>
              <a:buFontTx/>
              <a:buChar char="-"/>
            </a:pPr>
            <a:r>
              <a:rPr lang="de-DE" sz="2000" dirty="0"/>
              <a:t>Average cooling in cities due to vegetation on summer </a:t>
            </a:r>
            <a:r>
              <a:rPr lang="de-DE" sz="2000" dirty="0" err="1"/>
              <a:t>days</a:t>
            </a:r>
            <a:r>
              <a:rPr lang="de-DE" sz="2000" dirty="0"/>
              <a:t> </a:t>
            </a:r>
          </a:p>
          <a:p>
            <a:pPr marL="342900" indent="-342900">
              <a:spcAft>
                <a:spcPts val="600"/>
              </a:spcAft>
              <a:buFontTx/>
              <a:buChar char="-"/>
            </a:pPr>
            <a:r>
              <a:rPr lang="de-DE" sz="2000" dirty="0" err="1">
                <a:solidFill>
                  <a:schemeClr val="bg1">
                    <a:lumMod val="65000"/>
                  </a:schemeClr>
                </a:solidFill>
              </a:rPr>
              <a:t>Going</a:t>
            </a:r>
            <a:r>
              <a:rPr lang="de-DE" sz="2000" dirty="0">
                <a:solidFill>
                  <a:schemeClr val="bg1">
                    <a:lumMod val="65000"/>
                  </a:schemeClr>
                </a:solidFill>
              </a:rPr>
              <a:t> forward: model with daily </a:t>
            </a:r>
            <a:r>
              <a:rPr lang="de-DE" sz="2000" dirty="0" err="1">
                <a:solidFill>
                  <a:schemeClr val="bg1">
                    <a:lumMod val="65000"/>
                  </a:schemeClr>
                </a:solidFill>
              </a:rPr>
              <a:t>input</a:t>
            </a:r>
            <a:r>
              <a:rPr lang="de-DE" sz="20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de-DE" sz="2000" dirty="0" err="1">
                <a:solidFill>
                  <a:schemeClr val="bg1">
                    <a:lumMod val="65000"/>
                  </a:schemeClr>
                </a:solidFill>
              </a:rPr>
              <a:t>data</a:t>
            </a:r>
            <a:r>
              <a:rPr lang="de-DE" sz="20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de-DE" sz="2000" dirty="0" err="1">
                <a:solidFill>
                  <a:schemeClr val="bg1">
                    <a:lumMod val="65000"/>
                  </a:schemeClr>
                </a:solidFill>
              </a:rPr>
              <a:t>nessary</a:t>
            </a:r>
            <a:endParaRPr lang="de-DE" sz="2000" dirty="0">
              <a:solidFill>
                <a:schemeClr val="bg1">
                  <a:lumMod val="65000"/>
                </a:schemeClr>
              </a:solidFill>
            </a:endParaRPr>
          </a:p>
          <a:p>
            <a:pPr marL="342900" indent="-342900">
              <a:spcAft>
                <a:spcPts val="600"/>
              </a:spcAft>
              <a:buFontTx/>
              <a:buChar char="-"/>
            </a:pPr>
            <a:r>
              <a:rPr lang="de-DE" sz="2000" dirty="0" err="1">
                <a:solidFill>
                  <a:schemeClr val="bg1">
                    <a:lumMod val="65000"/>
                  </a:schemeClr>
                </a:solidFill>
              </a:rPr>
              <a:t>Number</a:t>
            </a:r>
            <a:r>
              <a:rPr lang="de-DE" sz="20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de-DE" sz="2000" dirty="0" err="1">
                <a:solidFill>
                  <a:schemeClr val="bg1">
                    <a:lumMod val="65000"/>
                  </a:schemeClr>
                </a:solidFill>
              </a:rPr>
              <a:t>of</a:t>
            </a:r>
            <a:r>
              <a:rPr lang="de-DE" sz="2000" dirty="0">
                <a:solidFill>
                  <a:schemeClr val="bg1">
                    <a:lumMod val="65000"/>
                  </a:schemeClr>
                </a:solidFill>
              </a:rPr>
              <a:t> (</a:t>
            </a:r>
            <a:r>
              <a:rPr lang="de-DE" sz="2000" dirty="0" err="1">
                <a:solidFill>
                  <a:schemeClr val="bg1">
                    <a:lumMod val="65000"/>
                  </a:schemeClr>
                </a:solidFill>
              </a:rPr>
              <a:t>prevented</a:t>
            </a:r>
            <a:r>
              <a:rPr lang="de-DE" sz="2000" dirty="0">
                <a:solidFill>
                  <a:schemeClr val="bg1">
                    <a:lumMod val="65000"/>
                  </a:schemeClr>
                </a:solidFill>
              </a:rPr>
              <a:t>) hot days (voluntary indicator)</a:t>
            </a:r>
          </a:p>
        </p:txBody>
      </p:sp>
      <p:sp>
        <p:nvSpPr>
          <p:cNvPr id="11" name="Textfeld 10">
            <a:extLst>
              <a:ext uri="{FF2B5EF4-FFF2-40B4-BE49-F238E27FC236}">
                <a16:creationId xmlns:a16="http://schemas.microsoft.com/office/drawing/2014/main" id="{60B1A7CF-4BA8-4B85-98F8-C0EEA1BABE3A}"/>
              </a:ext>
            </a:extLst>
          </p:cNvPr>
          <p:cNvSpPr txBox="1"/>
          <p:nvPr/>
        </p:nvSpPr>
        <p:spPr>
          <a:xfrm>
            <a:off x="640622" y="3409757"/>
            <a:ext cx="10377898" cy="1615827"/>
          </a:xfrm>
          <a:prstGeom prst="rect">
            <a:avLst/>
          </a:prstGeom>
          <a:solidFill>
            <a:schemeClr val="bg1">
              <a:lumMod val="95000"/>
              <a:alpha val="50000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de-DE" sz="2000" b="1" dirty="0" err="1"/>
              <a:t>Monetary</a:t>
            </a:r>
            <a:r>
              <a:rPr lang="de-DE" sz="2000" b="1" dirty="0"/>
              <a:t> </a:t>
            </a:r>
            <a:r>
              <a:rPr lang="de-DE" sz="2000" b="1" dirty="0" err="1"/>
              <a:t>value</a:t>
            </a:r>
            <a:r>
              <a:rPr lang="de-DE" sz="2000" b="1" dirty="0"/>
              <a:t> </a:t>
            </a:r>
            <a:r>
              <a:rPr lang="de-DE" sz="2000" b="1" dirty="0" err="1"/>
              <a:t>should</a:t>
            </a:r>
            <a:r>
              <a:rPr lang="de-DE" sz="2000" b="1" dirty="0"/>
              <a:t> </a:t>
            </a:r>
            <a:r>
              <a:rPr lang="de-DE" sz="2000" b="1" dirty="0" err="1"/>
              <a:t>capture</a:t>
            </a:r>
            <a:r>
              <a:rPr lang="de-DE" sz="2000" dirty="0"/>
              <a:t>: </a:t>
            </a:r>
          </a:p>
          <a:p>
            <a:pPr marL="342900" indent="-342900">
              <a:spcAft>
                <a:spcPts val="600"/>
              </a:spcAft>
              <a:buFontTx/>
              <a:buChar char="-"/>
            </a:pPr>
            <a:r>
              <a:rPr lang="de-DE" sz="2000" dirty="0" err="1"/>
              <a:t>Avoided</a:t>
            </a:r>
            <a:r>
              <a:rPr lang="de-DE" sz="2000" dirty="0"/>
              <a:t> </a:t>
            </a:r>
            <a:r>
              <a:rPr lang="de-DE" sz="2000" dirty="0" err="1"/>
              <a:t>health</a:t>
            </a:r>
            <a:r>
              <a:rPr lang="de-DE" sz="2000" dirty="0"/>
              <a:t> </a:t>
            </a:r>
            <a:r>
              <a:rPr lang="de-DE" sz="2000" dirty="0" err="1"/>
              <a:t>damages</a:t>
            </a:r>
            <a:r>
              <a:rPr lang="de-DE" sz="2000" dirty="0"/>
              <a:t> (private </a:t>
            </a:r>
            <a:r>
              <a:rPr lang="de-DE" sz="2000" dirty="0" err="1"/>
              <a:t>households</a:t>
            </a:r>
            <a:r>
              <a:rPr lang="de-DE" sz="2000" dirty="0"/>
              <a:t>) </a:t>
            </a:r>
            <a:r>
              <a:rPr lang="de-DE" sz="2000" dirty="0">
                <a:sym typeface="Wingdings" panose="05000000000000000000" pitchFamily="2" charset="2"/>
              </a:rPr>
              <a:t> Health </a:t>
            </a:r>
            <a:r>
              <a:rPr lang="de-DE" sz="2000" dirty="0" err="1">
                <a:sym typeface="Wingdings" panose="05000000000000000000" pitchFamily="2" charset="2"/>
              </a:rPr>
              <a:t>costs</a:t>
            </a:r>
            <a:endParaRPr lang="de-DE" sz="2000" dirty="0"/>
          </a:p>
          <a:p>
            <a:pPr marL="342900" indent="-342900">
              <a:spcAft>
                <a:spcPts val="600"/>
              </a:spcAft>
              <a:buFontTx/>
              <a:buChar char="-"/>
            </a:pPr>
            <a:r>
              <a:rPr lang="de-DE" sz="2000" dirty="0" err="1"/>
              <a:t>Reduced</a:t>
            </a:r>
            <a:r>
              <a:rPr lang="de-DE" sz="2000" dirty="0"/>
              <a:t> </a:t>
            </a:r>
            <a:r>
              <a:rPr lang="de-DE" sz="2000" dirty="0" err="1"/>
              <a:t>impairment</a:t>
            </a:r>
            <a:r>
              <a:rPr lang="de-DE" sz="2000" dirty="0"/>
              <a:t> </a:t>
            </a:r>
            <a:r>
              <a:rPr lang="de-DE" sz="2000" dirty="0" err="1"/>
              <a:t>of</a:t>
            </a:r>
            <a:r>
              <a:rPr lang="de-DE" sz="2000" dirty="0"/>
              <a:t> </a:t>
            </a:r>
            <a:r>
              <a:rPr lang="de-DE" sz="2000" dirty="0" err="1"/>
              <a:t>labor</a:t>
            </a:r>
            <a:r>
              <a:rPr lang="de-DE" sz="2000" dirty="0"/>
              <a:t> </a:t>
            </a:r>
            <a:r>
              <a:rPr lang="de-DE" sz="2000" dirty="0" err="1"/>
              <a:t>productivity</a:t>
            </a:r>
            <a:r>
              <a:rPr lang="de-DE" sz="2000" dirty="0"/>
              <a:t> (</a:t>
            </a:r>
            <a:r>
              <a:rPr lang="de-DE" sz="2000" dirty="0" err="1"/>
              <a:t>economy</a:t>
            </a:r>
            <a:r>
              <a:rPr lang="de-DE" sz="2000" dirty="0"/>
              <a:t>) </a:t>
            </a:r>
            <a:r>
              <a:rPr lang="de-DE" sz="2000" dirty="0">
                <a:sym typeface="Wingdings" panose="05000000000000000000" pitchFamily="2" charset="2"/>
              </a:rPr>
              <a:t> </a:t>
            </a:r>
            <a:r>
              <a:rPr lang="de-DE" sz="2000" dirty="0" err="1">
                <a:sym typeface="Wingdings" panose="05000000000000000000" pitchFamily="2" charset="2"/>
              </a:rPr>
              <a:t>Prod</a:t>
            </a:r>
            <a:r>
              <a:rPr lang="de-DE" sz="2000" dirty="0">
                <a:sym typeface="Wingdings" panose="05000000000000000000" pitchFamily="2" charset="2"/>
              </a:rPr>
              <a:t>. </a:t>
            </a:r>
            <a:r>
              <a:rPr lang="de-DE" sz="2000" dirty="0" err="1">
                <a:sym typeface="Wingdings" panose="05000000000000000000" pitchFamily="2" charset="2"/>
              </a:rPr>
              <a:t>costs</a:t>
            </a:r>
            <a:endParaRPr lang="de-DE" sz="2000" dirty="0"/>
          </a:p>
          <a:p>
            <a:pPr marL="342900" indent="-342900">
              <a:spcAft>
                <a:spcPts val="600"/>
              </a:spcAft>
              <a:buFontTx/>
              <a:buChar char="-"/>
            </a:pPr>
            <a:r>
              <a:rPr lang="de-DE" sz="20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Reduced</a:t>
            </a:r>
            <a:r>
              <a:rPr lang="de-DE" sz="2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in well-</a:t>
            </a:r>
            <a:r>
              <a:rPr lang="de-DE" sz="20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being</a:t>
            </a:r>
            <a:r>
              <a:rPr lang="de-DE" sz="2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(private </a:t>
            </a:r>
            <a:r>
              <a:rPr lang="de-DE" sz="20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households</a:t>
            </a:r>
            <a:r>
              <a:rPr lang="de-DE" sz="2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)</a:t>
            </a:r>
          </a:p>
        </p:txBody>
      </p:sp>
      <p:pic>
        <p:nvPicPr>
          <p:cNvPr id="10" name="Grafik 9" descr="Foto von Baumallee">
            <a:extLst>
              <a:ext uri="{FF2B5EF4-FFF2-40B4-BE49-F238E27FC236}">
                <a16:creationId xmlns:a16="http://schemas.microsoft.com/office/drawing/2014/main" id="{FBDD6709-D734-45C8-BC6D-55F63216740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7276"/>
          <a:stretch/>
        </p:blipFill>
        <p:spPr>
          <a:xfrm>
            <a:off x="9091791" y="1699850"/>
            <a:ext cx="1878016" cy="2427262"/>
          </a:xfrm>
          <a:prstGeom prst="rect">
            <a:avLst/>
          </a:prstGeom>
        </p:spPr>
      </p:pic>
      <p:sp>
        <p:nvSpPr>
          <p:cNvPr id="13" name="Textfeld 12">
            <a:extLst>
              <a:ext uri="{FF2B5EF4-FFF2-40B4-BE49-F238E27FC236}">
                <a16:creationId xmlns:a16="http://schemas.microsoft.com/office/drawing/2014/main" id="{7BB6ACDD-E6E2-49A2-83B0-9B2C4A87D178}"/>
              </a:ext>
            </a:extLst>
          </p:cNvPr>
          <p:cNvSpPr txBox="1"/>
          <p:nvPr/>
        </p:nvSpPr>
        <p:spPr>
          <a:xfrm>
            <a:off x="640622" y="5159225"/>
            <a:ext cx="10377898" cy="1092607"/>
          </a:xfrm>
          <a:prstGeom prst="rect">
            <a:avLst/>
          </a:prstGeom>
          <a:solidFill>
            <a:schemeClr val="accent6">
              <a:lumMod val="20000"/>
              <a:lumOff val="80000"/>
              <a:alpha val="50000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457200" indent="-457200">
              <a:spcAft>
                <a:spcPts val="600"/>
              </a:spcAft>
              <a:buFont typeface="+mj-lt"/>
              <a:buAutoNum type="arabicPeriod"/>
            </a:pPr>
            <a:r>
              <a:rPr lang="de-DE" sz="2000" b="1" dirty="0"/>
              <a:t>Public </a:t>
            </a:r>
            <a:r>
              <a:rPr lang="de-DE" sz="2000" b="1" dirty="0" err="1"/>
              <a:t>service</a:t>
            </a:r>
            <a:r>
              <a:rPr lang="de-DE" sz="2000" b="1" dirty="0"/>
              <a:t> </a:t>
            </a:r>
            <a:r>
              <a:rPr lang="de-DE" sz="2000" b="1" dirty="0" err="1"/>
              <a:t>from</a:t>
            </a:r>
            <a:r>
              <a:rPr lang="de-DE" sz="2000" b="1" dirty="0"/>
              <a:t> private/</a:t>
            </a:r>
            <a:r>
              <a:rPr lang="de-DE" sz="2000" b="1" dirty="0" err="1"/>
              <a:t>public</a:t>
            </a:r>
            <a:r>
              <a:rPr lang="de-DE" sz="2000" b="1" dirty="0"/>
              <a:t> </a:t>
            </a:r>
            <a:r>
              <a:rPr lang="de-DE" sz="2000" b="1" dirty="0" err="1"/>
              <a:t>assets</a:t>
            </a:r>
            <a:r>
              <a:rPr lang="de-DE" sz="2000" b="1" dirty="0"/>
              <a:t> </a:t>
            </a:r>
            <a:r>
              <a:rPr lang="de-DE" sz="2000" dirty="0">
                <a:sym typeface="Wingdings" panose="05000000000000000000" pitchFamily="2" charset="2"/>
              </a:rPr>
              <a:t> </a:t>
            </a:r>
            <a:r>
              <a:rPr lang="de-DE" sz="2000" dirty="0" err="1">
                <a:sym typeface="Wingdings" panose="05000000000000000000" pitchFamily="2" charset="2"/>
              </a:rPr>
              <a:t>market</a:t>
            </a:r>
            <a:r>
              <a:rPr lang="de-DE" sz="2000" dirty="0">
                <a:sym typeface="Wingdings" panose="05000000000000000000" pitchFamily="2" charset="2"/>
              </a:rPr>
              <a:t> </a:t>
            </a:r>
            <a:r>
              <a:rPr lang="de-DE" sz="2000" dirty="0" err="1">
                <a:sym typeface="Wingdings" panose="05000000000000000000" pitchFamily="2" charset="2"/>
              </a:rPr>
              <a:t>prices</a:t>
            </a:r>
            <a:r>
              <a:rPr lang="de-DE" sz="2000" dirty="0">
                <a:sym typeface="Wingdings" panose="05000000000000000000" pitchFamily="2" charset="2"/>
              </a:rPr>
              <a:t> </a:t>
            </a:r>
            <a:r>
              <a:rPr lang="de-DE" sz="2000" dirty="0" err="1">
                <a:sym typeface="Wingdings" panose="05000000000000000000" pitchFamily="2" charset="2"/>
              </a:rPr>
              <a:t>for</a:t>
            </a:r>
            <a:r>
              <a:rPr lang="de-DE" sz="2000" dirty="0">
                <a:sym typeface="Wingdings" panose="05000000000000000000" pitchFamily="2" charset="2"/>
              </a:rPr>
              <a:t> </a:t>
            </a:r>
            <a:r>
              <a:rPr lang="de-DE" sz="2000" dirty="0" err="1">
                <a:sym typeface="Wingdings" panose="05000000000000000000" pitchFamily="2" charset="2"/>
              </a:rPr>
              <a:t>service</a:t>
            </a:r>
            <a:r>
              <a:rPr lang="de-DE" sz="2000" dirty="0">
                <a:sym typeface="Wingdings" panose="05000000000000000000" pitchFamily="2" charset="2"/>
              </a:rPr>
              <a:t> do not </a:t>
            </a:r>
            <a:r>
              <a:rPr lang="de-DE" sz="2000" dirty="0" err="1">
                <a:sym typeface="Wingdings" panose="05000000000000000000" pitchFamily="2" charset="2"/>
              </a:rPr>
              <a:t>exist</a:t>
            </a:r>
            <a:endParaRPr lang="de-DE" sz="2000" dirty="0">
              <a:sym typeface="Wingdings" panose="05000000000000000000" pitchFamily="2" charset="2"/>
            </a:endParaRPr>
          </a:p>
          <a:p>
            <a:pPr marL="457200" indent="-457200">
              <a:spcAft>
                <a:spcPts val="600"/>
              </a:spcAft>
              <a:buFont typeface="+mj-lt"/>
              <a:buAutoNum type="arabicPeriod"/>
            </a:pPr>
            <a:r>
              <a:rPr lang="de-DE" sz="2000" b="1" dirty="0" err="1">
                <a:sym typeface="Wingdings" panose="05000000000000000000" pitchFamily="2" charset="2"/>
              </a:rPr>
              <a:t>Contribution</a:t>
            </a:r>
            <a:r>
              <a:rPr lang="de-DE" sz="2000" b="1" dirty="0">
                <a:sym typeface="Wingdings" panose="05000000000000000000" pitchFamily="2" charset="2"/>
              </a:rPr>
              <a:t> </a:t>
            </a:r>
            <a:r>
              <a:rPr lang="de-DE" sz="2000" b="1" dirty="0" err="1">
                <a:sym typeface="Wingdings" panose="05000000000000000000" pitchFamily="2" charset="2"/>
              </a:rPr>
              <a:t>to</a:t>
            </a:r>
            <a:r>
              <a:rPr lang="de-DE" sz="2000" b="1" dirty="0">
                <a:sym typeface="Wingdings" panose="05000000000000000000" pitchFamily="2" charset="2"/>
              </a:rPr>
              <a:t> </a:t>
            </a:r>
            <a:r>
              <a:rPr lang="de-DE" sz="2000" b="1" dirty="0" err="1">
                <a:sym typeface="Wingdings" panose="05000000000000000000" pitchFamily="2" charset="2"/>
              </a:rPr>
              <a:t>public</a:t>
            </a:r>
            <a:r>
              <a:rPr lang="de-DE" sz="2000" b="1" dirty="0">
                <a:sym typeface="Wingdings" panose="05000000000000000000" pitchFamily="2" charset="2"/>
              </a:rPr>
              <a:t> </a:t>
            </a:r>
            <a:r>
              <a:rPr lang="de-DE" sz="2000" b="1" dirty="0" err="1">
                <a:sym typeface="Wingdings" panose="05000000000000000000" pitchFamily="2" charset="2"/>
              </a:rPr>
              <a:t>good</a:t>
            </a:r>
            <a:r>
              <a:rPr lang="de-DE" sz="2000" b="1" dirty="0">
                <a:sym typeface="Wingdings" panose="05000000000000000000" pitchFamily="2" charset="2"/>
              </a:rPr>
              <a:t> </a:t>
            </a:r>
            <a:r>
              <a:rPr lang="de-DE" sz="2000" dirty="0">
                <a:sym typeface="Wingdings" panose="05000000000000000000" pitchFamily="2" charset="2"/>
              </a:rPr>
              <a:t> </a:t>
            </a:r>
            <a:r>
              <a:rPr lang="de-DE" sz="2000" dirty="0" err="1">
                <a:sym typeface="Wingdings" panose="05000000000000000000" pitchFamily="2" charset="2"/>
              </a:rPr>
              <a:t>cost</a:t>
            </a:r>
            <a:r>
              <a:rPr lang="de-DE" sz="2000" dirty="0">
                <a:sym typeface="Wingdings" panose="05000000000000000000" pitchFamily="2" charset="2"/>
              </a:rPr>
              <a:t> </a:t>
            </a:r>
            <a:r>
              <a:rPr lang="de-DE" sz="2000" dirty="0" err="1">
                <a:sym typeface="Wingdings" panose="05000000000000000000" pitchFamily="2" charset="2"/>
              </a:rPr>
              <a:t>of</a:t>
            </a:r>
            <a:r>
              <a:rPr lang="de-DE" sz="2000" dirty="0">
                <a:sym typeface="Wingdings" panose="05000000000000000000" pitchFamily="2" charset="2"/>
              </a:rPr>
              <a:t> </a:t>
            </a:r>
            <a:r>
              <a:rPr lang="de-DE" sz="2000" dirty="0" err="1">
                <a:sym typeface="Wingdings" panose="05000000000000000000" pitchFamily="2" charset="2"/>
              </a:rPr>
              <a:t>illness</a:t>
            </a:r>
            <a:r>
              <a:rPr lang="de-DE" sz="2000" dirty="0">
                <a:sym typeface="Wingdings" panose="05000000000000000000" pitchFamily="2" charset="2"/>
              </a:rPr>
              <a:t> at </a:t>
            </a:r>
            <a:r>
              <a:rPr lang="de-DE" sz="2000" dirty="0" err="1">
                <a:sym typeface="Wingdings" panose="05000000000000000000" pitchFamily="2" charset="2"/>
              </a:rPr>
              <a:t>the</a:t>
            </a:r>
            <a:r>
              <a:rPr lang="de-DE" sz="2000" dirty="0">
                <a:sym typeface="Wingdings" panose="05000000000000000000" pitchFamily="2" charset="2"/>
              </a:rPr>
              <a:t> </a:t>
            </a:r>
            <a:r>
              <a:rPr lang="de-DE" sz="2000" dirty="0" err="1">
                <a:sym typeface="Wingdings" panose="05000000000000000000" pitchFamily="2" charset="2"/>
              </a:rPr>
              <a:t>margin</a:t>
            </a:r>
            <a:r>
              <a:rPr lang="de-DE" sz="2000" dirty="0">
                <a:sym typeface="Wingdings" panose="05000000000000000000" pitchFamily="2" charset="2"/>
              </a:rPr>
              <a:t> </a:t>
            </a:r>
            <a:r>
              <a:rPr lang="de-DE" sz="2000" dirty="0" err="1">
                <a:sym typeface="Wingdings" panose="05000000000000000000" pitchFamily="2" charset="2"/>
              </a:rPr>
              <a:t>reflects</a:t>
            </a:r>
            <a:r>
              <a:rPr lang="de-DE" sz="2000" dirty="0">
                <a:sym typeface="Wingdings" panose="05000000000000000000" pitchFamily="2" charset="2"/>
              </a:rPr>
              <a:t> </a:t>
            </a:r>
            <a:r>
              <a:rPr lang="de-DE" sz="2000" dirty="0" err="1">
                <a:sym typeface="Wingdings" panose="05000000000000000000" pitchFamily="2" charset="2"/>
              </a:rPr>
              <a:t>monetary</a:t>
            </a:r>
            <a:r>
              <a:rPr lang="de-DE" sz="2000" dirty="0">
                <a:sym typeface="Wingdings" panose="05000000000000000000" pitchFamily="2" charset="2"/>
              </a:rPr>
              <a:t> </a:t>
            </a:r>
            <a:r>
              <a:rPr lang="de-DE" sz="2000" dirty="0" err="1">
                <a:sym typeface="Wingdings" panose="05000000000000000000" pitchFamily="2" charset="2"/>
              </a:rPr>
              <a:t>flows</a:t>
            </a:r>
            <a:r>
              <a:rPr lang="de-DE" sz="2000" dirty="0">
                <a:sym typeface="Wingdings" panose="05000000000000000000" pitchFamily="2" charset="2"/>
              </a:rPr>
              <a:t> </a:t>
            </a:r>
            <a:r>
              <a:rPr lang="de-DE" sz="2000" dirty="0" err="1">
                <a:sym typeface="Wingdings" panose="05000000000000000000" pitchFamily="2" charset="2"/>
              </a:rPr>
              <a:t>that</a:t>
            </a:r>
            <a:r>
              <a:rPr lang="de-DE" sz="2000" dirty="0">
                <a:sym typeface="Wingdings" panose="05000000000000000000" pitchFamily="2" charset="2"/>
              </a:rPr>
              <a:t> </a:t>
            </a:r>
            <a:r>
              <a:rPr lang="de-DE" sz="2000" dirty="0" err="1">
                <a:sym typeface="Wingdings" panose="05000000000000000000" pitchFamily="2" charset="2"/>
              </a:rPr>
              <a:t>would</a:t>
            </a:r>
            <a:r>
              <a:rPr lang="de-DE" sz="2000" dirty="0">
                <a:sym typeface="Wingdings" panose="05000000000000000000" pitchFamily="2" charset="2"/>
              </a:rPr>
              <a:t> </a:t>
            </a:r>
            <a:r>
              <a:rPr lang="de-DE" sz="2000" dirty="0" err="1">
                <a:sym typeface="Wingdings" panose="05000000000000000000" pitchFamily="2" charset="2"/>
              </a:rPr>
              <a:t>occur</a:t>
            </a:r>
            <a:r>
              <a:rPr lang="de-DE" sz="2000" dirty="0">
                <a:sym typeface="Wingdings" panose="05000000000000000000" pitchFamily="2" charset="2"/>
              </a:rPr>
              <a:t> </a:t>
            </a:r>
            <a:r>
              <a:rPr lang="de-DE" sz="2000" dirty="0" err="1">
                <a:sym typeface="Wingdings" panose="05000000000000000000" pitchFamily="2" charset="2"/>
              </a:rPr>
              <a:t>if</a:t>
            </a:r>
            <a:r>
              <a:rPr lang="de-DE" sz="2000" dirty="0">
                <a:sym typeface="Wingdings" panose="05000000000000000000" pitchFamily="2" charset="2"/>
              </a:rPr>
              <a:t> </a:t>
            </a:r>
            <a:r>
              <a:rPr lang="de-DE" sz="2000" dirty="0" err="1">
                <a:sym typeface="Wingdings" panose="05000000000000000000" pitchFamily="2" charset="2"/>
              </a:rPr>
              <a:t>services</a:t>
            </a:r>
            <a:r>
              <a:rPr lang="de-DE" sz="2000" dirty="0">
                <a:sym typeface="Wingdings" panose="05000000000000000000" pitchFamily="2" charset="2"/>
              </a:rPr>
              <a:t> </a:t>
            </a:r>
            <a:r>
              <a:rPr lang="de-DE" sz="2000" dirty="0" err="1">
                <a:sym typeface="Wingdings" panose="05000000000000000000" pitchFamily="2" charset="2"/>
              </a:rPr>
              <a:t>disappeared</a:t>
            </a:r>
            <a:r>
              <a:rPr lang="de-DE" sz="2000" dirty="0">
                <a:sym typeface="Wingdings" panose="05000000000000000000" pitchFamily="2" charset="2"/>
              </a:rPr>
              <a:t> (</a:t>
            </a:r>
            <a:r>
              <a:rPr lang="de-DE" sz="2000" dirty="0" err="1">
                <a:sym typeface="Wingdings" panose="05000000000000000000" pitchFamily="2" charset="2"/>
              </a:rPr>
              <a:t>or</a:t>
            </a:r>
            <a:r>
              <a:rPr lang="de-DE" sz="2000" dirty="0">
                <a:sym typeface="Wingdings" panose="05000000000000000000" pitchFamily="2" charset="2"/>
              </a:rPr>
              <a:t> </a:t>
            </a:r>
            <a:r>
              <a:rPr lang="de-DE" sz="2000" dirty="0" err="1">
                <a:sym typeface="Wingdings" panose="05000000000000000000" pitchFamily="2" charset="2"/>
              </a:rPr>
              <a:t>if</a:t>
            </a:r>
            <a:r>
              <a:rPr lang="de-DE" sz="2000" dirty="0">
                <a:sym typeface="Wingdings" panose="05000000000000000000" pitchFamily="2" charset="2"/>
              </a:rPr>
              <a:t> </a:t>
            </a:r>
            <a:r>
              <a:rPr lang="de-DE" sz="2000" dirty="0" err="1">
                <a:sym typeface="Wingdings" panose="05000000000000000000" pitchFamily="2" charset="2"/>
              </a:rPr>
              <a:t>more</a:t>
            </a:r>
            <a:r>
              <a:rPr lang="de-DE" sz="2000" dirty="0">
                <a:sym typeface="Wingdings" panose="05000000000000000000" pitchFamily="2" charset="2"/>
              </a:rPr>
              <a:t> </a:t>
            </a:r>
            <a:r>
              <a:rPr lang="de-DE" sz="2000" dirty="0" err="1">
                <a:sym typeface="Wingdings" panose="05000000000000000000" pitchFamily="2" charset="2"/>
              </a:rPr>
              <a:t>service</a:t>
            </a:r>
            <a:r>
              <a:rPr lang="de-DE" sz="2000" dirty="0">
                <a:sym typeface="Wingdings" panose="05000000000000000000" pitchFamily="2" charset="2"/>
              </a:rPr>
              <a:t> </a:t>
            </a:r>
            <a:r>
              <a:rPr lang="de-DE" sz="2000" dirty="0" err="1">
                <a:sym typeface="Wingdings" panose="05000000000000000000" pitchFamily="2" charset="2"/>
              </a:rPr>
              <a:t>appeared</a:t>
            </a:r>
            <a:r>
              <a:rPr lang="de-DE" sz="2000" dirty="0">
                <a:sym typeface="Wingdings" panose="05000000000000000000" pitchFamily="2" charset="2"/>
              </a:rPr>
              <a:t>)</a:t>
            </a:r>
            <a:endParaRPr lang="de-DE" sz="2000" dirty="0"/>
          </a:p>
        </p:txBody>
      </p:sp>
    </p:spTree>
    <p:extLst>
      <p:ext uri="{BB962C8B-B14F-4D97-AF65-F5344CB8AC3E}">
        <p14:creationId xmlns:p14="http://schemas.microsoft.com/office/powerpoint/2010/main" val="1339383490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1" grpId="0" animBg="1"/>
      <p:bldP spid="1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feld 13">
            <a:extLst>
              <a:ext uri="{FF2B5EF4-FFF2-40B4-BE49-F238E27FC236}">
                <a16:creationId xmlns:a16="http://schemas.microsoft.com/office/drawing/2014/main" id="{9763A8D8-BB46-4EB8-BC1B-768F5699E860}"/>
              </a:ext>
            </a:extLst>
          </p:cNvPr>
          <p:cNvSpPr txBox="1"/>
          <p:nvPr/>
        </p:nvSpPr>
        <p:spPr>
          <a:xfrm>
            <a:off x="697532" y="3694772"/>
            <a:ext cx="5660935" cy="2308324"/>
          </a:xfrm>
          <a:prstGeom prst="rect">
            <a:avLst/>
          </a:prstGeom>
          <a:solidFill>
            <a:schemeClr val="bg1">
              <a:lumMod val="95000"/>
              <a:alpha val="50000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de-DE" sz="1600" b="1" dirty="0"/>
              <a:t>Estimating productivity effects</a:t>
            </a:r>
          </a:p>
          <a:p>
            <a:endParaRPr lang="de-DE" sz="1600" b="1" dirty="0"/>
          </a:p>
          <a:p>
            <a:r>
              <a:rPr lang="de-DE" sz="1600" dirty="0" err="1"/>
              <a:t>Methodology</a:t>
            </a:r>
            <a:r>
              <a:rPr lang="de-DE" sz="1600" dirty="0"/>
              <a:t> analogous to health effects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600" b="1" dirty="0"/>
              <a:t>Sick leave days</a:t>
            </a:r>
          </a:p>
          <a:p>
            <a:pPr marL="895472" lvl="1" indent="-285750">
              <a:buFont typeface="Arial" panose="020B0604020202020204" pitchFamily="34" charset="0"/>
              <a:buChar char="•"/>
            </a:pPr>
            <a:r>
              <a:rPr lang="de-DE" sz="1600" dirty="0"/>
              <a:t>Lower </a:t>
            </a:r>
            <a:r>
              <a:rPr lang="de-DE" sz="1600" dirty="0" err="1"/>
              <a:t>bound</a:t>
            </a:r>
            <a:r>
              <a:rPr lang="de-DE" sz="1600" dirty="0"/>
              <a:t> of productivity effects: doctor visit required for a sick note, only utilized sick days counted?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600" b="1" dirty="0"/>
              <a:t>FDZ Gesundheit</a:t>
            </a:r>
            <a:r>
              <a:rPr lang="de-DE" sz="1600" dirty="0"/>
              <a:t>: </a:t>
            </a:r>
            <a:r>
              <a:rPr lang="de-DE" sz="1600" i="1" dirty="0"/>
              <a:t>In future</a:t>
            </a:r>
            <a:r>
              <a:rPr lang="de-DE" sz="1600" dirty="0"/>
              <a:t> day-exact recording of sick notes (retroactive from 2024)</a:t>
            </a:r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4D644D91-1D1E-4750-AEF0-379312BBDFD3}"/>
              </a:ext>
            </a:extLst>
          </p:cNvPr>
          <p:cNvSpPr txBox="1"/>
          <p:nvPr/>
        </p:nvSpPr>
        <p:spPr>
          <a:xfrm>
            <a:off x="697532" y="1626431"/>
            <a:ext cx="5660935" cy="1569660"/>
          </a:xfrm>
          <a:prstGeom prst="rect">
            <a:avLst/>
          </a:prstGeom>
          <a:solidFill>
            <a:schemeClr val="bg1">
              <a:lumMod val="95000"/>
              <a:alpha val="50000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de-DE" sz="1600" b="1" dirty="0"/>
              <a:t>Estimating </a:t>
            </a:r>
            <a:r>
              <a:rPr lang="de-DE" sz="1600" b="1" dirty="0" err="1"/>
              <a:t>health</a:t>
            </a:r>
            <a:r>
              <a:rPr lang="de-DE" sz="1600" b="1" dirty="0"/>
              <a:t> </a:t>
            </a:r>
            <a:r>
              <a:rPr lang="de-DE" sz="1600" b="1" dirty="0" err="1"/>
              <a:t>effects</a:t>
            </a:r>
            <a:endParaRPr lang="de-DE" sz="16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600" dirty="0"/>
              <a:t>Regression analysis per city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600" b="1" dirty="0"/>
              <a:t>Causal identification </a:t>
            </a:r>
            <a:r>
              <a:rPr lang="de-DE" sz="1600" dirty="0"/>
              <a:t>through randomness in the occurrence of hot days/high temperatures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600" b="1" dirty="0"/>
              <a:t>FDZ Gesundheit</a:t>
            </a:r>
            <a:r>
              <a:rPr lang="de-DE" sz="1600" dirty="0"/>
              <a:t>: billing data of all statutorily insured persons (2023: 88% of </a:t>
            </a:r>
            <a:r>
              <a:rPr lang="de-DE" sz="1600" dirty="0" err="1"/>
              <a:t>the</a:t>
            </a:r>
            <a:r>
              <a:rPr lang="de-DE" sz="1600" dirty="0"/>
              <a:t> </a:t>
            </a:r>
            <a:r>
              <a:rPr lang="de-DE" sz="1600" dirty="0" err="1"/>
              <a:t>population</a:t>
            </a:r>
            <a:r>
              <a:rPr lang="de-DE" sz="1600" dirty="0"/>
              <a:t>)</a:t>
            </a:r>
          </a:p>
        </p:txBody>
      </p:sp>
      <p:sp>
        <p:nvSpPr>
          <p:cNvPr id="2" name="Textplatzhalter 1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de-DE" dirty="0"/>
              <a:t>Ecosystem Accounts</a:t>
            </a:r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27"/>
          </p:nvPr>
        </p:nvSpPr>
        <p:spPr/>
        <p:txBody>
          <a:bodyPr/>
          <a:lstStyle/>
          <a:p>
            <a:fld id="{4EF69316-69A3-44B8-BCF0-1551C275596C}" type="datetime1">
              <a:rPr lang="de-DE" smtClean="0">
                <a:latin typeface="Statis Sans Light" panose="020B0403050000020004" pitchFamily="34" charset="0"/>
              </a:rPr>
              <a:t>31.08.2026</a:t>
            </a:fld>
            <a:endParaRPr lang="de-DE" dirty="0">
              <a:latin typeface="Statis Sans Light" panose="020B0403050000020004" pitchFamily="34" charset="0"/>
            </a:endParaRPr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28"/>
          </p:nvPr>
        </p:nvSpPr>
        <p:spPr/>
        <p:txBody>
          <a:bodyPr/>
          <a:lstStyle/>
          <a:p>
            <a:pPr>
              <a:buClr>
                <a:schemeClr val="accent2"/>
              </a:buClr>
            </a:pPr>
            <a:r>
              <a:rPr lang="en-GB" dirty="0" err="1"/>
              <a:t>Federal Statistical</a:t>
            </a:r>
            <a:r>
              <a:rPr lang="en-GB" dirty="0"/>
              <a:t> </a:t>
            </a:r>
            <a:r>
              <a:rPr lang="en-GB" dirty="0" err="1"/>
              <a:t>Office</a:t>
            </a:r>
            <a:r>
              <a:rPr lang="en-GB" dirty="0"/>
              <a:t> (Destatis)</a:t>
            </a:r>
            <a:endParaRPr lang="en-GB" dirty="0">
              <a:latin typeface="Statis Sans Light" panose="020B0403050000020004" pitchFamily="34" charset="0"/>
            </a:endParaRPr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29"/>
          </p:nvPr>
        </p:nvSpPr>
        <p:spPr/>
        <p:txBody>
          <a:bodyPr/>
          <a:lstStyle/>
          <a:p>
            <a:fld id="{490D50AA-A47B-42B3-AEBF-DBC41AAA668C}" type="slidenum">
              <a:rPr lang="de-DE" smtClean="0"/>
              <a:pPr/>
              <a:t>8</a:t>
            </a:fld>
            <a:endParaRPr lang="de-DE" dirty="0">
              <a:latin typeface="Statis Sans Light" panose="020B0403050000020004" pitchFamily="34" charset="0"/>
            </a:endParaRPr>
          </a:p>
        </p:txBody>
      </p:sp>
      <p:sp>
        <p:nvSpPr>
          <p:cNvPr id="12" name="Titel 5"/>
          <p:cNvSpPr txBox="1">
            <a:spLocks/>
          </p:cNvSpPr>
          <p:nvPr/>
        </p:nvSpPr>
        <p:spPr bwMode="gray">
          <a:xfrm>
            <a:off x="699187" y="947411"/>
            <a:ext cx="11075147" cy="600146"/>
          </a:xfrm>
          <a:prstGeom prst="rect">
            <a:avLst/>
          </a:prstGeom>
        </p:spPr>
        <p:txBody>
          <a:bodyPr vert="horz" lIns="0" tIns="72000" rIns="0" bIns="72000" rtlCol="0" anchor="ctr" anchorCtr="0">
            <a:spAutoFit/>
          </a:bodyPr>
          <a:lstStyle>
            <a:lvl1pPr algn="l" defTabSz="1219444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3600" b="0" kern="1200" baseline="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de-DE" dirty="0"/>
              <a:t>Cooling in Cities: Health Costs</a:t>
            </a:r>
            <a:endParaRPr lang="de-DE" sz="2400" dirty="0"/>
          </a:p>
        </p:txBody>
      </p:sp>
      <p:sp>
        <p:nvSpPr>
          <p:cNvPr id="15" name="Freihandform: Form 14">
            <a:extLst>
              <a:ext uri="{FF2B5EF4-FFF2-40B4-BE49-F238E27FC236}">
                <a16:creationId xmlns:a16="http://schemas.microsoft.com/office/drawing/2014/main" id="{108E4779-52C9-4736-B9B4-558D75F825B2}"/>
              </a:ext>
            </a:extLst>
          </p:cNvPr>
          <p:cNvSpPr/>
          <p:nvPr/>
        </p:nvSpPr>
        <p:spPr>
          <a:xfrm>
            <a:off x="1772239" y="2903520"/>
            <a:ext cx="3050521" cy="1970138"/>
          </a:xfrm>
          <a:custGeom>
            <a:avLst/>
            <a:gdLst>
              <a:gd name="connsiteX0" fmla="*/ 0 w 3050521"/>
              <a:gd name="connsiteY0" fmla="*/ 1970138 h 1970138"/>
              <a:gd name="connsiteX1" fmla="*/ 395926 w 3050521"/>
              <a:gd name="connsiteY1" fmla="*/ 1923004 h 1970138"/>
              <a:gd name="connsiteX2" fmla="*/ 942681 w 3050521"/>
              <a:gd name="connsiteY2" fmla="*/ 1809882 h 1970138"/>
              <a:gd name="connsiteX3" fmla="*/ 1423448 w 3050521"/>
              <a:gd name="connsiteY3" fmla="*/ 1574212 h 1970138"/>
              <a:gd name="connsiteX4" fmla="*/ 1677971 w 3050521"/>
              <a:gd name="connsiteY4" fmla="*/ 1451664 h 1970138"/>
              <a:gd name="connsiteX5" fmla="*/ 2045617 w 3050521"/>
              <a:gd name="connsiteY5" fmla="*/ 1234847 h 1970138"/>
              <a:gd name="connsiteX6" fmla="*/ 2422689 w 3050521"/>
              <a:gd name="connsiteY6" fmla="*/ 895482 h 1970138"/>
              <a:gd name="connsiteX7" fmla="*/ 2658359 w 3050521"/>
              <a:gd name="connsiteY7" fmla="*/ 659812 h 1970138"/>
              <a:gd name="connsiteX8" fmla="*/ 2828041 w 3050521"/>
              <a:gd name="connsiteY8" fmla="*/ 405288 h 1970138"/>
              <a:gd name="connsiteX9" fmla="*/ 3035431 w 3050521"/>
              <a:gd name="connsiteY9" fmla="*/ 18789 h 1970138"/>
              <a:gd name="connsiteX10" fmla="*/ 2988297 w 3050521"/>
              <a:gd name="connsiteY10" fmla="*/ 75350 h 1970138"/>
              <a:gd name="connsiteX11" fmla="*/ 2620652 w 3050521"/>
              <a:gd name="connsiteY11" fmla="*/ 207325 h 1970138"/>
              <a:gd name="connsiteX12" fmla="*/ 2648932 w 3050521"/>
              <a:gd name="connsiteY12" fmla="*/ 188472 h 1970138"/>
              <a:gd name="connsiteX13" fmla="*/ 2799761 w 3050521"/>
              <a:gd name="connsiteY13" fmla="*/ 179045 h 19701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3050521" h="1970138">
                <a:moveTo>
                  <a:pt x="0" y="1970138"/>
                </a:moveTo>
                <a:cubicBezTo>
                  <a:pt x="119406" y="1959925"/>
                  <a:pt x="238812" y="1949713"/>
                  <a:pt x="395926" y="1923004"/>
                </a:cubicBezTo>
                <a:cubicBezTo>
                  <a:pt x="553040" y="1896295"/>
                  <a:pt x="771427" y="1868014"/>
                  <a:pt x="942681" y="1809882"/>
                </a:cubicBezTo>
                <a:cubicBezTo>
                  <a:pt x="1113935" y="1751750"/>
                  <a:pt x="1423448" y="1574212"/>
                  <a:pt x="1423448" y="1574212"/>
                </a:cubicBezTo>
                <a:cubicBezTo>
                  <a:pt x="1545996" y="1514509"/>
                  <a:pt x="1574276" y="1508225"/>
                  <a:pt x="1677971" y="1451664"/>
                </a:cubicBezTo>
                <a:cubicBezTo>
                  <a:pt x="1781666" y="1395103"/>
                  <a:pt x="1921497" y="1327544"/>
                  <a:pt x="2045617" y="1234847"/>
                </a:cubicBezTo>
                <a:cubicBezTo>
                  <a:pt x="2169737" y="1142150"/>
                  <a:pt x="2320565" y="991321"/>
                  <a:pt x="2422689" y="895482"/>
                </a:cubicBezTo>
                <a:cubicBezTo>
                  <a:pt x="2524813" y="799643"/>
                  <a:pt x="2590800" y="741511"/>
                  <a:pt x="2658359" y="659812"/>
                </a:cubicBezTo>
                <a:cubicBezTo>
                  <a:pt x="2725918" y="578113"/>
                  <a:pt x="2765196" y="512125"/>
                  <a:pt x="2828041" y="405288"/>
                </a:cubicBezTo>
                <a:cubicBezTo>
                  <a:pt x="2890886" y="298451"/>
                  <a:pt x="3008722" y="73779"/>
                  <a:pt x="3035431" y="18789"/>
                </a:cubicBezTo>
                <a:cubicBezTo>
                  <a:pt x="3062140" y="-36201"/>
                  <a:pt x="3057427" y="43927"/>
                  <a:pt x="2988297" y="75350"/>
                </a:cubicBezTo>
                <a:cubicBezTo>
                  <a:pt x="2919167" y="106773"/>
                  <a:pt x="2620652" y="207325"/>
                  <a:pt x="2620652" y="207325"/>
                </a:cubicBezTo>
                <a:cubicBezTo>
                  <a:pt x="2564091" y="226179"/>
                  <a:pt x="2619081" y="193185"/>
                  <a:pt x="2648932" y="188472"/>
                </a:cubicBezTo>
                <a:cubicBezTo>
                  <a:pt x="2678783" y="183759"/>
                  <a:pt x="2739272" y="181402"/>
                  <a:pt x="2799761" y="179045"/>
                </a:cubicBezTo>
              </a:path>
            </a:pathLst>
          </a:cu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Rechteck 2">
            <a:extLst>
              <a:ext uri="{FF2B5EF4-FFF2-40B4-BE49-F238E27FC236}">
                <a16:creationId xmlns:a16="http://schemas.microsoft.com/office/drawing/2014/main" id="{B65C950B-38FE-42E7-9F6B-979BC35B4C37}"/>
              </a:ext>
            </a:extLst>
          </p:cNvPr>
          <p:cNvSpPr/>
          <p:nvPr/>
        </p:nvSpPr>
        <p:spPr>
          <a:xfrm>
            <a:off x="810322" y="1688170"/>
            <a:ext cx="1107514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de-DE" dirty="0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lvl="1"/>
            <a:endParaRPr lang="de-DE" dirty="0"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1" name="Textfeld 10">
            <a:extLst>
              <a:ext uri="{FF2B5EF4-FFF2-40B4-BE49-F238E27FC236}">
                <a16:creationId xmlns:a16="http://schemas.microsoft.com/office/drawing/2014/main" id="{82323574-0EF2-4580-8C47-D5430779FC4B}"/>
              </a:ext>
            </a:extLst>
          </p:cNvPr>
          <p:cNvSpPr txBox="1"/>
          <p:nvPr/>
        </p:nvSpPr>
        <p:spPr>
          <a:xfrm>
            <a:off x="6634157" y="1626431"/>
            <a:ext cx="5290900" cy="1077218"/>
          </a:xfrm>
          <a:prstGeom prst="rect">
            <a:avLst/>
          </a:prstGeom>
          <a:solidFill>
            <a:schemeClr val="bg1">
              <a:lumMod val="95000"/>
              <a:alpha val="50000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de-DE" sz="1600" b="1" dirty="0" err="1"/>
              <a:t>Monetary</a:t>
            </a:r>
            <a:r>
              <a:rPr lang="de-DE" sz="1600" b="1" dirty="0"/>
              <a:t> </a:t>
            </a:r>
            <a:r>
              <a:rPr lang="de-DE" sz="1600" b="1" dirty="0" err="1"/>
              <a:t>valuation</a:t>
            </a:r>
            <a:endParaRPr lang="de-DE" sz="1600" b="1" dirty="0"/>
          </a:p>
          <a:p>
            <a:r>
              <a:rPr lang="de-DE" sz="1600" dirty="0" err="1"/>
              <a:t>Avoided</a:t>
            </a:r>
            <a:r>
              <a:rPr lang="de-DE" sz="1600" dirty="0"/>
              <a:t> health damages, valued via: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600" dirty="0"/>
              <a:t>Actual treatment costs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600" dirty="0"/>
              <a:t>FDZ Gesundheit: </a:t>
            </a:r>
            <a:r>
              <a:rPr lang="de-DE" sz="1600" dirty="0" err="1"/>
              <a:t>treatment</a:t>
            </a:r>
            <a:r>
              <a:rPr lang="de-DE" sz="1600" dirty="0"/>
              <a:t> and </a:t>
            </a:r>
            <a:r>
              <a:rPr lang="de-DE" sz="1600" dirty="0" err="1"/>
              <a:t>drug</a:t>
            </a:r>
            <a:r>
              <a:rPr lang="de-DE" sz="1600" dirty="0"/>
              <a:t> </a:t>
            </a:r>
            <a:r>
              <a:rPr lang="de-DE" sz="1600" dirty="0" err="1"/>
              <a:t>costs</a:t>
            </a:r>
            <a:endParaRPr lang="de-DE" sz="1600" dirty="0"/>
          </a:p>
        </p:txBody>
      </p:sp>
      <p:sp>
        <p:nvSpPr>
          <p:cNvPr id="16" name="Textfeld 15">
            <a:extLst>
              <a:ext uri="{FF2B5EF4-FFF2-40B4-BE49-F238E27FC236}">
                <a16:creationId xmlns:a16="http://schemas.microsoft.com/office/drawing/2014/main" id="{67CFD26C-1D76-4E17-9525-FCFA0A516A80}"/>
              </a:ext>
            </a:extLst>
          </p:cNvPr>
          <p:cNvSpPr txBox="1"/>
          <p:nvPr/>
        </p:nvSpPr>
        <p:spPr>
          <a:xfrm>
            <a:off x="6594569" y="3694772"/>
            <a:ext cx="5290900" cy="830997"/>
          </a:xfrm>
          <a:prstGeom prst="rect">
            <a:avLst/>
          </a:prstGeom>
          <a:solidFill>
            <a:schemeClr val="bg1">
              <a:lumMod val="95000"/>
              <a:alpha val="50000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de-DE" sz="1600" b="1" dirty="0"/>
              <a:t>Monetary valuation</a:t>
            </a:r>
          </a:p>
          <a:p>
            <a:r>
              <a:rPr lang="de-DE" sz="1600" dirty="0" err="1"/>
              <a:t>Avoided</a:t>
            </a:r>
            <a:r>
              <a:rPr lang="de-DE" sz="1600" dirty="0"/>
              <a:t> productivity loss costs due to illness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600" dirty="0"/>
              <a:t>Valuation using </a:t>
            </a:r>
            <a:r>
              <a:rPr lang="de-DE" sz="1600" dirty="0" err="1"/>
              <a:t>average</a:t>
            </a:r>
            <a:r>
              <a:rPr lang="de-DE" sz="1600" dirty="0"/>
              <a:t> </a:t>
            </a:r>
            <a:r>
              <a:rPr lang="de-DE" sz="1600" dirty="0" err="1"/>
              <a:t>wages</a:t>
            </a:r>
            <a:endParaRPr lang="de-DE" sz="1600" dirty="0"/>
          </a:p>
        </p:txBody>
      </p:sp>
    </p:spTree>
    <p:extLst>
      <p:ext uri="{BB962C8B-B14F-4D97-AF65-F5344CB8AC3E}">
        <p14:creationId xmlns:p14="http://schemas.microsoft.com/office/powerpoint/2010/main" val="247011776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5" grpId="0" animBg="1"/>
      <p:bldP spid="11" grpId="0" animBg="1"/>
      <p:bldP spid="1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1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de-DE" dirty="0"/>
              <a:t>Ecosystem Accounts</a:t>
            </a:r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27"/>
          </p:nvPr>
        </p:nvSpPr>
        <p:spPr/>
        <p:txBody>
          <a:bodyPr/>
          <a:lstStyle/>
          <a:p>
            <a:fld id="{4EF69316-69A3-44B8-BCF0-1551C275596C}" type="datetime1">
              <a:rPr lang="de-DE" smtClean="0">
                <a:latin typeface="Statis Sans Light" panose="020B0403050000020004" pitchFamily="34" charset="0"/>
              </a:rPr>
              <a:t>31.08.2026</a:t>
            </a:fld>
            <a:endParaRPr lang="de-DE" dirty="0">
              <a:latin typeface="Statis Sans Light" panose="020B0403050000020004" pitchFamily="34" charset="0"/>
            </a:endParaRPr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28"/>
          </p:nvPr>
        </p:nvSpPr>
        <p:spPr/>
        <p:txBody>
          <a:bodyPr/>
          <a:lstStyle/>
          <a:p>
            <a:pPr>
              <a:buClr>
                <a:schemeClr val="accent2"/>
              </a:buClr>
            </a:pPr>
            <a:r>
              <a:rPr lang="en-GB" dirty="0" err="1"/>
              <a:t>Federal Statistical</a:t>
            </a:r>
            <a:r>
              <a:rPr lang="en-GB" dirty="0"/>
              <a:t> </a:t>
            </a:r>
            <a:r>
              <a:rPr lang="en-GB" dirty="0" err="1"/>
              <a:t>Office</a:t>
            </a:r>
            <a:r>
              <a:rPr lang="en-GB" dirty="0"/>
              <a:t> (Destatis)</a:t>
            </a:r>
            <a:endParaRPr lang="en-GB" dirty="0">
              <a:latin typeface="Statis Sans Light" panose="020B0403050000020004" pitchFamily="34" charset="0"/>
            </a:endParaRPr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29"/>
          </p:nvPr>
        </p:nvSpPr>
        <p:spPr/>
        <p:txBody>
          <a:bodyPr/>
          <a:lstStyle/>
          <a:p>
            <a:fld id="{490D50AA-A47B-42B3-AEBF-DBC41AAA668C}" type="slidenum">
              <a:rPr lang="de-DE" smtClean="0"/>
              <a:pPr/>
              <a:t>9</a:t>
            </a:fld>
            <a:endParaRPr lang="de-DE" dirty="0">
              <a:latin typeface="Statis Sans Light" panose="020B0403050000020004" pitchFamily="34" charset="0"/>
            </a:endParaRPr>
          </a:p>
        </p:txBody>
      </p:sp>
      <p:sp>
        <p:nvSpPr>
          <p:cNvPr id="12" name="Titel 5"/>
          <p:cNvSpPr txBox="1">
            <a:spLocks/>
          </p:cNvSpPr>
          <p:nvPr/>
        </p:nvSpPr>
        <p:spPr bwMode="gray">
          <a:xfrm>
            <a:off x="699187" y="947411"/>
            <a:ext cx="11075147" cy="600146"/>
          </a:xfrm>
          <a:prstGeom prst="rect">
            <a:avLst/>
          </a:prstGeom>
        </p:spPr>
        <p:txBody>
          <a:bodyPr vert="horz" lIns="0" tIns="72000" rIns="0" bIns="72000" rtlCol="0" anchor="ctr" anchorCtr="0">
            <a:spAutoFit/>
          </a:bodyPr>
          <a:lstStyle>
            <a:lvl1pPr algn="l" defTabSz="1219444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3600" b="0" kern="1200" baseline="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de-DE" dirty="0"/>
              <a:t>Air </a:t>
            </a:r>
            <a:r>
              <a:rPr lang="de-DE" dirty="0" err="1"/>
              <a:t>filtration</a:t>
            </a:r>
            <a:r>
              <a:rPr lang="de-DE" dirty="0"/>
              <a:t> (PM2.5)</a:t>
            </a:r>
            <a:endParaRPr lang="de-DE" sz="3200" dirty="0"/>
          </a:p>
        </p:txBody>
      </p:sp>
      <p:sp>
        <p:nvSpPr>
          <p:cNvPr id="15" name="Freihandform: Form 14">
            <a:extLst>
              <a:ext uri="{FF2B5EF4-FFF2-40B4-BE49-F238E27FC236}">
                <a16:creationId xmlns:a16="http://schemas.microsoft.com/office/drawing/2014/main" id="{108E4779-52C9-4736-B9B4-558D75F825B2}"/>
              </a:ext>
            </a:extLst>
          </p:cNvPr>
          <p:cNvSpPr/>
          <p:nvPr/>
        </p:nvSpPr>
        <p:spPr>
          <a:xfrm>
            <a:off x="1772239" y="2903520"/>
            <a:ext cx="3050521" cy="1970138"/>
          </a:xfrm>
          <a:custGeom>
            <a:avLst/>
            <a:gdLst>
              <a:gd name="connsiteX0" fmla="*/ 0 w 3050521"/>
              <a:gd name="connsiteY0" fmla="*/ 1970138 h 1970138"/>
              <a:gd name="connsiteX1" fmla="*/ 395926 w 3050521"/>
              <a:gd name="connsiteY1" fmla="*/ 1923004 h 1970138"/>
              <a:gd name="connsiteX2" fmla="*/ 942681 w 3050521"/>
              <a:gd name="connsiteY2" fmla="*/ 1809882 h 1970138"/>
              <a:gd name="connsiteX3" fmla="*/ 1423448 w 3050521"/>
              <a:gd name="connsiteY3" fmla="*/ 1574212 h 1970138"/>
              <a:gd name="connsiteX4" fmla="*/ 1677971 w 3050521"/>
              <a:gd name="connsiteY4" fmla="*/ 1451664 h 1970138"/>
              <a:gd name="connsiteX5" fmla="*/ 2045617 w 3050521"/>
              <a:gd name="connsiteY5" fmla="*/ 1234847 h 1970138"/>
              <a:gd name="connsiteX6" fmla="*/ 2422689 w 3050521"/>
              <a:gd name="connsiteY6" fmla="*/ 895482 h 1970138"/>
              <a:gd name="connsiteX7" fmla="*/ 2658359 w 3050521"/>
              <a:gd name="connsiteY7" fmla="*/ 659812 h 1970138"/>
              <a:gd name="connsiteX8" fmla="*/ 2828041 w 3050521"/>
              <a:gd name="connsiteY8" fmla="*/ 405288 h 1970138"/>
              <a:gd name="connsiteX9" fmla="*/ 3035431 w 3050521"/>
              <a:gd name="connsiteY9" fmla="*/ 18789 h 1970138"/>
              <a:gd name="connsiteX10" fmla="*/ 2988297 w 3050521"/>
              <a:gd name="connsiteY10" fmla="*/ 75350 h 1970138"/>
              <a:gd name="connsiteX11" fmla="*/ 2620652 w 3050521"/>
              <a:gd name="connsiteY11" fmla="*/ 207325 h 1970138"/>
              <a:gd name="connsiteX12" fmla="*/ 2648932 w 3050521"/>
              <a:gd name="connsiteY12" fmla="*/ 188472 h 1970138"/>
              <a:gd name="connsiteX13" fmla="*/ 2799761 w 3050521"/>
              <a:gd name="connsiteY13" fmla="*/ 179045 h 19701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3050521" h="1970138">
                <a:moveTo>
                  <a:pt x="0" y="1970138"/>
                </a:moveTo>
                <a:cubicBezTo>
                  <a:pt x="119406" y="1959925"/>
                  <a:pt x="238812" y="1949713"/>
                  <a:pt x="395926" y="1923004"/>
                </a:cubicBezTo>
                <a:cubicBezTo>
                  <a:pt x="553040" y="1896295"/>
                  <a:pt x="771427" y="1868014"/>
                  <a:pt x="942681" y="1809882"/>
                </a:cubicBezTo>
                <a:cubicBezTo>
                  <a:pt x="1113935" y="1751750"/>
                  <a:pt x="1423448" y="1574212"/>
                  <a:pt x="1423448" y="1574212"/>
                </a:cubicBezTo>
                <a:cubicBezTo>
                  <a:pt x="1545996" y="1514509"/>
                  <a:pt x="1574276" y="1508225"/>
                  <a:pt x="1677971" y="1451664"/>
                </a:cubicBezTo>
                <a:cubicBezTo>
                  <a:pt x="1781666" y="1395103"/>
                  <a:pt x="1921497" y="1327544"/>
                  <a:pt x="2045617" y="1234847"/>
                </a:cubicBezTo>
                <a:cubicBezTo>
                  <a:pt x="2169737" y="1142150"/>
                  <a:pt x="2320565" y="991321"/>
                  <a:pt x="2422689" y="895482"/>
                </a:cubicBezTo>
                <a:cubicBezTo>
                  <a:pt x="2524813" y="799643"/>
                  <a:pt x="2590800" y="741511"/>
                  <a:pt x="2658359" y="659812"/>
                </a:cubicBezTo>
                <a:cubicBezTo>
                  <a:pt x="2725918" y="578113"/>
                  <a:pt x="2765196" y="512125"/>
                  <a:pt x="2828041" y="405288"/>
                </a:cubicBezTo>
                <a:cubicBezTo>
                  <a:pt x="2890886" y="298451"/>
                  <a:pt x="3008722" y="73779"/>
                  <a:pt x="3035431" y="18789"/>
                </a:cubicBezTo>
                <a:cubicBezTo>
                  <a:pt x="3062140" y="-36201"/>
                  <a:pt x="3057427" y="43927"/>
                  <a:pt x="2988297" y="75350"/>
                </a:cubicBezTo>
                <a:cubicBezTo>
                  <a:pt x="2919167" y="106773"/>
                  <a:pt x="2620652" y="207325"/>
                  <a:pt x="2620652" y="207325"/>
                </a:cubicBezTo>
                <a:cubicBezTo>
                  <a:pt x="2564091" y="226179"/>
                  <a:pt x="2619081" y="193185"/>
                  <a:pt x="2648932" y="188472"/>
                </a:cubicBezTo>
                <a:cubicBezTo>
                  <a:pt x="2678783" y="183759"/>
                  <a:pt x="2739272" y="181402"/>
                  <a:pt x="2799761" y="179045"/>
                </a:cubicBezTo>
              </a:path>
            </a:pathLst>
          </a:cu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D363362B-3EBB-4A91-9EF2-A84FDEE11CD7}"/>
              </a:ext>
            </a:extLst>
          </p:cNvPr>
          <p:cNvSpPr txBox="1"/>
          <p:nvPr/>
        </p:nvSpPr>
        <p:spPr>
          <a:xfrm>
            <a:off x="699186" y="3194569"/>
            <a:ext cx="10953067" cy="400110"/>
          </a:xfrm>
          <a:prstGeom prst="rect">
            <a:avLst/>
          </a:prstGeom>
          <a:solidFill>
            <a:schemeClr val="bg1">
              <a:lumMod val="95000"/>
              <a:alpha val="50000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l"/>
            <a:r>
              <a:rPr lang="de-DE" sz="2000" b="1" dirty="0" err="1"/>
              <a:t>Monetary</a:t>
            </a:r>
            <a:r>
              <a:rPr lang="de-DE" sz="2000" b="1" dirty="0"/>
              <a:t> </a:t>
            </a:r>
            <a:r>
              <a:rPr lang="de-DE" sz="2000" b="1" dirty="0" err="1"/>
              <a:t>value</a:t>
            </a:r>
            <a:r>
              <a:rPr lang="de-DE" sz="2000" b="1" dirty="0"/>
              <a:t> </a:t>
            </a:r>
            <a:r>
              <a:rPr lang="de-DE" sz="2000" b="1" dirty="0" err="1"/>
              <a:t>should</a:t>
            </a:r>
            <a:r>
              <a:rPr lang="de-DE" sz="2000" b="1" dirty="0"/>
              <a:t> </a:t>
            </a:r>
            <a:r>
              <a:rPr lang="de-DE" sz="2000" b="1" dirty="0" err="1"/>
              <a:t>capture</a:t>
            </a:r>
            <a:r>
              <a:rPr lang="de-DE" sz="2000" dirty="0"/>
              <a:t>: </a:t>
            </a:r>
            <a:r>
              <a:rPr lang="de-DE" sz="2000" dirty="0" err="1"/>
              <a:t>Avoided</a:t>
            </a:r>
            <a:r>
              <a:rPr lang="de-DE" sz="2000" dirty="0"/>
              <a:t> health damages</a:t>
            </a:r>
          </a:p>
        </p:txBody>
      </p:sp>
      <p:sp>
        <p:nvSpPr>
          <p:cNvPr id="13" name="Textfeld 12">
            <a:extLst>
              <a:ext uri="{FF2B5EF4-FFF2-40B4-BE49-F238E27FC236}">
                <a16:creationId xmlns:a16="http://schemas.microsoft.com/office/drawing/2014/main" id="{D35C4E43-FC85-4269-A9E0-867033AC2331}"/>
              </a:ext>
            </a:extLst>
          </p:cNvPr>
          <p:cNvSpPr txBox="1"/>
          <p:nvPr/>
        </p:nvSpPr>
        <p:spPr>
          <a:xfrm>
            <a:off x="699187" y="1763873"/>
            <a:ext cx="10953067" cy="1323439"/>
          </a:xfrm>
          <a:prstGeom prst="rect">
            <a:avLst/>
          </a:prstGeom>
          <a:solidFill>
            <a:schemeClr val="bg1">
              <a:lumMod val="95000"/>
              <a:alpha val="50000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l"/>
            <a:r>
              <a:rPr lang="de-DE" sz="2000" b="1" dirty="0"/>
              <a:t>Physical service</a:t>
            </a:r>
          </a:p>
          <a:p>
            <a:pPr algn="l"/>
            <a:r>
              <a:rPr lang="de-DE" sz="2000" dirty="0"/>
              <a:t>-    Tons per year of </a:t>
            </a:r>
            <a:r>
              <a:rPr lang="de-DE" sz="2000" dirty="0" err="1"/>
              <a:t>filtered</a:t>
            </a:r>
            <a:r>
              <a:rPr lang="de-DE" sz="2000" dirty="0"/>
              <a:t> particulate matter</a:t>
            </a:r>
          </a:p>
          <a:p>
            <a:pPr marL="342900" indent="-342900" algn="l">
              <a:buFontTx/>
              <a:buChar char="-"/>
            </a:pPr>
            <a:r>
              <a:rPr lang="de-DE" sz="2000" dirty="0" err="1">
                <a:sym typeface="Wingdings" panose="05000000000000000000" pitchFamily="2" charset="2"/>
              </a:rPr>
              <a:t>Needed</a:t>
            </a:r>
            <a:r>
              <a:rPr lang="de-DE" sz="2000" dirty="0">
                <a:sym typeface="Wingdings" panose="05000000000000000000" pitchFamily="2" charset="2"/>
              </a:rPr>
              <a:t>: </a:t>
            </a:r>
            <a:r>
              <a:rPr lang="de-DE" sz="2000" dirty="0" err="1">
                <a:sym typeface="Wingdings" panose="05000000000000000000" pitchFamily="2" charset="2"/>
              </a:rPr>
              <a:t>spatially</a:t>
            </a:r>
            <a:r>
              <a:rPr lang="de-DE" sz="2000" dirty="0">
                <a:sym typeface="Wingdings" panose="05000000000000000000" pitchFamily="2" charset="2"/>
              </a:rPr>
              <a:t> explicit </a:t>
            </a:r>
            <a:r>
              <a:rPr lang="de-DE" sz="2000" dirty="0" err="1"/>
              <a:t>concentration</a:t>
            </a:r>
            <a:r>
              <a:rPr lang="de-DE" sz="2000" dirty="0"/>
              <a:t> </a:t>
            </a:r>
            <a:r>
              <a:rPr lang="de-DE" sz="2000" dirty="0" err="1"/>
              <a:t>reduction</a:t>
            </a:r>
            <a:endParaRPr lang="de-DE" sz="2000" dirty="0"/>
          </a:p>
          <a:p>
            <a:pPr algn="l"/>
            <a:r>
              <a:rPr lang="de-DE" sz="2000" dirty="0"/>
              <a:t>     </a:t>
            </a:r>
            <a:r>
              <a:rPr lang="de-DE" sz="2000" dirty="0" err="1"/>
              <a:t>linked</a:t>
            </a:r>
            <a:r>
              <a:rPr lang="de-DE" sz="2000" dirty="0"/>
              <a:t> to the population (additional modeling)</a:t>
            </a:r>
          </a:p>
        </p:txBody>
      </p:sp>
      <p:pic>
        <p:nvPicPr>
          <p:cNvPr id="11" name="Grafik 10">
            <a:extLst>
              <a:ext uri="{FF2B5EF4-FFF2-40B4-BE49-F238E27FC236}">
                <a16:creationId xmlns:a16="http://schemas.microsoft.com/office/drawing/2014/main" id="{DBF821E4-5612-475B-BF98-85EA475C7E6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10045" y="1785231"/>
            <a:ext cx="2425781" cy="1786025"/>
          </a:xfrm>
          <a:prstGeom prst="rect">
            <a:avLst/>
          </a:prstGeom>
        </p:spPr>
      </p:pic>
      <p:sp>
        <p:nvSpPr>
          <p:cNvPr id="14" name="Textfeld 13">
            <a:extLst>
              <a:ext uri="{FF2B5EF4-FFF2-40B4-BE49-F238E27FC236}">
                <a16:creationId xmlns:a16="http://schemas.microsoft.com/office/drawing/2014/main" id="{D2DF3BD1-1268-43BF-84F0-040E72E2FC11}"/>
              </a:ext>
            </a:extLst>
          </p:cNvPr>
          <p:cNvSpPr txBox="1"/>
          <p:nvPr/>
        </p:nvSpPr>
        <p:spPr>
          <a:xfrm>
            <a:off x="699187" y="3748536"/>
            <a:ext cx="10963081" cy="1092607"/>
          </a:xfrm>
          <a:prstGeom prst="rect">
            <a:avLst/>
          </a:prstGeom>
          <a:solidFill>
            <a:schemeClr val="accent6">
              <a:lumMod val="20000"/>
              <a:lumOff val="80000"/>
              <a:alpha val="50000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457200" indent="-457200">
              <a:spcAft>
                <a:spcPts val="600"/>
              </a:spcAft>
              <a:buFont typeface="+mj-lt"/>
              <a:buAutoNum type="arabicPeriod"/>
            </a:pPr>
            <a:r>
              <a:rPr lang="de-DE" sz="2000" b="1" dirty="0"/>
              <a:t>Public </a:t>
            </a:r>
            <a:r>
              <a:rPr lang="de-DE" sz="2000" b="1" dirty="0" err="1"/>
              <a:t>service</a:t>
            </a:r>
            <a:r>
              <a:rPr lang="de-DE" sz="2000" b="1" dirty="0"/>
              <a:t> </a:t>
            </a:r>
            <a:r>
              <a:rPr lang="de-DE" sz="2000" b="1" dirty="0" err="1"/>
              <a:t>from</a:t>
            </a:r>
            <a:r>
              <a:rPr lang="de-DE" sz="2000" b="1" dirty="0"/>
              <a:t> private/</a:t>
            </a:r>
            <a:r>
              <a:rPr lang="de-DE" sz="2000" b="1" dirty="0" err="1"/>
              <a:t>public</a:t>
            </a:r>
            <a:r>
              <a:rPr lang="de-DE" sz="2000" b="1" dirty="0"/>
              <a:t> </a:t>
            </a:r>
            <a:r>
              <a:rPr lang="de-DE" sz="2000" b="1" dirty="0" err="1"/>
              <a:t>assets</a:t>
            </a:r>
            <a:r>
              <a:rPr lang="de-DE" sz="2000" b="1" dirty="0"/>
              <a:t> </a:t>
            </a:r>
            <a:r>
              <a:rPr lang="de-DE" sz="2000" dirty="0">
                <a:sym typeface="Wingdings" panose="05000000000000000000" pitchFamily="2" charset="2"/>
              </a:rPr>
              <a:t> </a:t>
            </a:r>
            <a:r>
              <a:rPr lang="de-DE" sz="2000" dirty="0" err="1">
                <a:sym typeface="Wingdings" panose="05000000000000000000" pitchFamily="2" charset="2"/>
              </a:rPr>
              <a:t>market</a:t>
            </a:r>
            <a:r>
              <a:rPr lang="de-DE" sz="2000" dirty="0">
                <a:sym typeface="Wingdings" panose="05000000000000000000" pitchFamily="2" charset="2"/>
              </a:rPr>
              <a:t> </a:t>
            </a:r>
            <a:r>
              <a:rPr lang="de-DE" sz="2000" dirty="0" err="1">
                <a:sym typeface="Wingdings" panose="05000000000000000000" pitchFamily="2" charset="2"/>
              </a:rPr>
              <a:t>prices</a:t>
            </a:r>
            <a:r>
              <a:rPr lang="de-DE" sz="2000" dirty="0">
                <a:sym typeface="Wingdings" panose="05000000000000000000" pitchFamily="2" charset="2"/>
              </a:rPr>
              <a:t> </a:t>
            </a:r>
            <a:r>
              <a:rPr lang="de-DE" sz="2000" dirty="0" err="1">
                <a:sym typeface="Wingdings" panose="05000000000000000000" pitchFamily="2" charset="2"/>
              </a:rPr>
              <a:t>for</a:t>
            </a:r>
            <a:r>
              <a:rPr lang="de-DE" sz="2000" dirty="0">
                <a:sym typeface="Wingdings" panose="05000000000000000000" pitchFamily="2" charset="2"/>
              </a:rPr>
              <a:t> </a:t>
            </a:r>
            <a:r>
              <a:rPr lang="de-DE" sz="2000" dirty="0" err="1">
                <a:sym typeface="Wingdings" panose="05000000000000000000" pitchFamily="2" charset="2"/>
              </a:rPr>
              <a:t>service</a:t>
            </a:r>
            <a:r>
              <a:rPr lang="de-DE" sz="2000" dirty="0">
                <a:sym typeface="Wingdings" panose="05000000000000000000" pitchFamily="2" charset="2"/>
              </a:rPr>
              <a:t> do not </a:t>
            </a:r>
            <a:r>
              <a:rPr lang="de-DE" sz="2000" dirty="0" err="1">
                <a:sym typeface="Wingdings" panose="05000000000000000000" pitchFamily="2" charset="2"/>
              </a:rPr>
              <a:t>exist</a:t>
            </a:r>
            <a:endParaRPr lang="de-DE" sz="2000" dirty="0">
              <a:sym typeface="Wingdings" panose="05000000000000000000" pitchFamily="2" charset="2"/>
            </a:endParaRPr>
          </a:p>
          <a:p>
            <a:pPr marL="457200" indent="-457200">
              <a:spcAft>
                <a:spcPts val="600"/>
              </a:spcAft>
              <a:buFont typeface="+mj-lt"/>
              <a:buAutoNum type="arabicPeriod"/>
            </a:pPr>
            <a:r>
              <a:rPr lang="de-DE" sz="2000" b="1" dirty="0" err="1">
                <a:sym typeface="Wingdings" panose="05000000000000000000" pitchFamily="2" charset="2"/>
              </a:rPr>
              <a:t>Contribution</a:t>
            </a:r>
            <a:r>
              <a:rPr lang="de-DE" sz="2000" b="1" dirty="0">
                <a:sym typeface="Wingdings" panose="05000000000000000000" pitchFamily="2" charset="2"/>
              </a:rPr>
              <a:t> </a:t>
            </a:r>
            <a:r>
              <a:rPr lang="de-DE" sz="2000" b="1" dirty="0" err="1">
                <a:sym typeface="Wingdings" panose="05000000000000000000" pitchFamily="2" charset="2"/>
              </a:rPr>
              <a:t>to</a:t>
            </a:r>
            <a:r>
              <a:rPr lang="de-DE" sz="2000" b="1" dirty="0">
                <a:sym typeface="Wingdings" panose="05000000000000000000" pitchFamily="2" charset="2"/>
              </a:rPr>
              <a:t> </a:t>
            </a:r>
            <a:r>
              <a:rPr lang="de-DE" sz="2000" b="1" dirty="0" err="1">
                <a:sym typeface="Wingdings" panose="05000000000000000000" pitchFamily="2" charset="2"/>
              </a:rPr>
              <a:t>public</a:t>
            </a:r>
            <a:r>
              <a:rPr lang="de-DE" sz="2000" b="1" dirty="0">
                <a:sym typeface="Wingdings" panose="05000000000000000000" pitchFamily="2" charset="2"/>
              </a:rPr>
              <a:t> </a:t>
            </a:r>
            <a:r>
              <a:rPr lang="de-DE" sz="2000" b="1" dirty="0" err="1">
                <a:sym typeface="Wingdings" panose="05000000000000000000" pitchFamily="2" charset="2"/>
              </a:rPr>
              <a:t>good</a:t>
            </a:r>
            <a:r>
              <a:rPr lang="de-DE" sz="2000" b="1" dirty="0">
                <a:sym typeface="Wingdings" panose="05000000000000000000" pitchFamily="2" charset="2"/>
              </a:rPr>
              <a:t> </a:t>
            </a:r>
            <a:r>
              <a:rPr lang="de-DE" sz="2000" dirty="0">
                <a:sym typeface="Wingdings" panose="05000000000000000000" pitchFamily="2" charset="2"/>
              </a:rPr>
              <a:t> </a:t>
            </a:r>
            <a:r>
              <a:rPr lang="de-DE" sz="2000" dirty="0" err="1">
                <a:sym typeface="Wingdings" panose="05000000000000000000" pitchFamily="2" charset="2"/>
              </a:rPr>
              <a:t>cost</a:t>
            </a:r>
            <a:r>
              <a:rPr lang="de-DE" sz="2000" dirty="0">
                <a:sym typeface="Wingdings" panose="05000000000000000000" pitchFamily="2" charset="2"/>
              </a:rPr>
              <a:t> </a:t>
            </a:r>
            <a:r>
              <a:rPr lang="de-DE" sz="2000" dirty="0" err="1">
                <a:sym typeface="Wingdings" panose="05000000000000000000" pitchFamily="2" charset="2"/>
              </a:rPr>
              <a:t>of</a:t>
            </a:r>
            <a:r>
              <a:rPr lang="de-DE" sz="2000" dirty="0">
                <a:sym typeface="Wingdings" panose="05000000000000000000" pitchFamily="2" charset="2"/>
              </a:rPr>
              <a:t> </a:t>
            </a:r>
            <a:r>
              <a:rPr lang="de-DE" sz="2000" dirty="0" err="1">
                <a:sym typeface="Wingdings" panose="05000000000000000000" pitchFamily="2" charset="2"/>
              </a:rPr>
              <a:t>illness</a:t>
            </a:r>
            <a:r>
              <a:rPr lang="de-DE" sz="2000" dirty="0">
                <a:sym typeface="Wingdings" panose="05000000000000000000" pitchFamily="2" charset="2"/>
              </a:rPr>
              <a:t> at </a:t>
            </a:r>
            <a:r>
              <a:rPr lang="de-DE" sz="2000" dirty="0" err="1">
                <a:sym typeface="Wingdings" panose="05000000000000000000" pitchFamily="2" charset="2"/>
              </a:rPr>
              <a:t>the</a:t>
            </a:r>
            <a:r>
              <a:rPr lang="de-DE" sz="2000" dirty="0">
                <a:sym typeface="Wingdings" panose="05000000000000000000" pitchFamily="2" charset="2"/>
              </a:rPr>
              <a:t> </a:t>
            </a:r>
            <a:r>
              <a:rPr lang="de-DE" sz="2000" dirty="0" err="1">
                <a:sym typeface="Wingdings" panose="05000000000000000000" pitchFamily="2" charset="2"/>
              </a:rPr>
              <a:t>margin</a:t>
            </a:r>
            <a:r>
              <a:rPr lang="de-DE" sz="2000" dirty="0">
                <a:sym typeface="Wingdings" panose="05000000000000000000" pitchFamily="2" charset="2"/>
              </a:rPr>
              <a:t> </a:t>
            </a:r>
            <a:r>
              <a:rPr lang="de-DE" sz="2000" dirty="0" err="1">
                <a:sym typeface="Wingdings" panose="05000000000000000000" pitchFamily="2" charset="2"/>
              </a:rPr>
              <a:t>reflects</a:t>
            </a:r>
            <a:r>
              <a:rPr lang="de-DE" sz="2000" dirty="0">
                <a:sym typeface="Wingdings" panose="05000000000000000000" pitchFamily="2" charset="2"/>
              </a:rPr>
              <a:t> </a:t>
            </a:r>
            <a:r>
              <a:rPr lang="de-DE" sz="2000" dirty="0" err="1">
                <a:sym typeface="Wingdings" panose="05000000000000000000" pitchFamily="2" charset="2"/>
              </a:rPr>
              <a:t>monetary</a:t>
            </a:r>
            <a:r>
              <a:rPr lang="de-DE" sz="2000" dirty="0">
                <a:sym typeface="Wingdings" panose="05000000000000000000" pitchFamily="2" charset="2"/>
              </a:rPr>
              <a:t> </a:t>
            </a:r>
            <a:r>
              <a:rPr lang="de-DE" sz="2000" dirty="0" err="1">
                <a:sym typeface="Wingdings" panose="05000000000000000000" pitchFamily="2" charset="2"/>
              </a:rPr>
              <a:t>flows</a:t>
            </a:r>
            <a:r>
              <a:rPr lang="de-DE" sz="2000" dirty="0">
                <a:sym typeface="Wingdings" panose="05000000000000000000" pitchFamily="2" charset="2"/>
              </a:rPr>
              <a:t> </a:t>
            </a:r>
            <a:r>
              <a:rPr lang="de-DE" sz="2000" dirty="0" err="1">
                <a:sym typeface="Wingdings" panose="05000000000000000000" pitchFamily="2" charset="2"/>
              </a:rPr>
              <a:t>that</a:t>
            </a:r>
            <a:r>
              <a:rPr lang="de-DE" sz="2000" dirty="0">
                <a:sym typeface="Wingdings" panose="05000000000000000000" pitchFamily="2" charset="2"/>
              </a:rPr>
              <a:t> </a:t>
            </a:r>
            <a:r>
              <a:rPr lang="de-DE" sz="2000" dirty="0" err="1">
                <a:sym typeface="Wingdings" panose="05000000000000000000" pitchFamily="2" charset="2"/>
              </a:rPr>
              <a:t>would</a:t>
            </a:r>
            <a:r>
              <a:rPr lang="de-DE" sz="2000" dirty="0">
                <a:sym typeface="Wingdings" panose="05000000000000000000" pitchFamily="2" charset="2"/>
              </a:rPr>
              <a:t> </a:t>
            </a:r>
            <a:r>
              <a:rPr lang="de-DE" sz="2000" dirty="0" err="1">
                <a:sym typeface="Wingdings" panose="05000000000000000000" pitchFamily="2" charset="2"/>
              </a:rPr>
              <a:t>occur</a:t>
            </a:r>
            <a:r>
              <a:rPr lang="de-DE" sz="2000" dirty="0">
                <a:sym typeface="Wingdings" panose="05000000000000000000" pitchFamily="2" charset="2"/>
              </a:rPr>
              <a:t> </a:t>
            </a:r>
            <a:r>
              <a:rPr lang="de-DE" sz="2000" dirty="0" err="1">
                <a:sym typeface="Wingdings" panose="05000000000000000000" pitchFamily="2" charset="2"/>
              </a:rPr>
              <a:t>if</a:t>
            </a:r>
            <a:r>
              <a:rPr lang="de-DE" sz="2000" dirty="0">
                <a:sym typeface="Wingdings" panose="05000000000000000000" pitchFamily="2" charset="2"/>
              </a:rPr>
              <a:t> </a:t>
            </a:r>
            <a:r>
              <a:rPr lang="de-DE" sz="2000" dirty="0" err="1">
                <a:sym typeface="Wingdings" panose="05000000000000000000" pitchFamily="2" charset="2"/>
              </a:rPr>
              <a:t>services</a:t>
            </a:r>
            <a:r>
              <a:rPr lang="de-DE" sz="2000" dirty="0">
                <a:sym typeface="Wingdings" panose="05000000000000000000" pitchFamily="2" charset="2"/>
              </a:rPr>
              <a:t> </a:t>
            </a:r>
            <a:r>
              <a:rPr lang="de-DE" sz="2000" dirty="0" err="1">
                <a:sym typeface="Wingdings" panose="05000000000000000000" pitchFamily="2" charset="2"/>
              </a:rPr>
              <a:t>disappeared</a:t>
            </a:r>
            <a:r>
              <a:rPr lang="de-DE" sz="2000" dirty="0">
                <a:sym typeface="Wingdings" panose="05000000000000000000" pitchFamily="2" charset="2"/>
              </a:rPr>
              <a:t> (</a:t>
            </a:r>
            <a:r>
              <a:rPr lang="de-DE" sz="2000" dirty="0" err="1">
                <a:sym typeface="Wingdings" panose="05000000000000000000" pitchFamily="2" charset="2"/>
              </a:rPr>
              <a:t>or</a:t>
            </a:r>
            <a:r>
              <a:rPr lang="de-DE" sz="2000" dirty="0">
                <a:sym typeface="Wingdings" panose="05000000000000000000" pitchFamily="2" charset="2"/>
              </a:rPr>
              <a:t> </a:t>
            </a:r>
            <a:r>
              <a:rPr lang="de-DE" sz="2000" dirty="0" err="1">
                <a:sym typeface="Wingdings" panose="05000000000000000000" pitchFamily="2" charset="2"/>
              </a:rPr>
              <a:t>if</a:t>
            </a:r>
            <a:r>
              <a:rPr lang="de-DE" sz="2000" dirty="0">
                <a:sym typeface="Wingdings" panose="05000000000000000000" pitchFamily="2" charset="2"/>
              </a:rPr>
              <a:t> </a:t>
            </a:r>
            <a:r>
              <a:rPr lang="de-DE" sz="2000" dirty="0" err="1">
                <a:sym typeface="Wingdings" panose="05000000000000000000" pitchFamily="2" charset="2"/>
              </a:rPr>
              <a:t>more</a:t>
            </a:r>
            <a:r>
              <a:rPr lang="de-DE" sz="2000" dirty="0">
                <a:sym typeface="Wingdings" panose="05000000000000000000" pitchFamily="2" charset="2"/>
              </a:rPr>
              <a:t> </a:t>
            </a:r>
            <a:r>
              <a:rPr lang="de-DE" sz="2000" dirty="0" err="1">
                <a:sym typeface="Wingdings" panose="05000000000000000000" pitchFamily="2" charset="2"/>
              </a:rPr>
              <a:t>service</a:t>
            </a:r>
            <a:r>
              <a:rPr lang="de-DE" sz="2000" dirty="0">
                <a:sym typeface="Wingdings" panose="05000000000000000000" pitchFamily="2" charset="2"/>
              </a:rPr>
              <a:t> </a:t>
            </a:r>
            <a:r>
              <a:rPr lang="de-DE" sz="2000" dirty="0" err="1">
                <a:sym typeface="Wingdings" panose="05000000000000000000" pitchFamily="2" charset="2"/>
              </a:rPr>
              <a:t>appeared</a:t>
            </a:r>
            <a:r>
              <a:rPr lang="de-DE" sz="2000" dirty="0">
                <a:sym typeface="Wingdings" panose="05000000000000000000" pitchFamily="2" charset="2"/>
              </a:rPr>
              <a:t>)</a:t>
            </a:r>
            <a:endParaRPr lang="de-DE" sz="2000" dirty="0"/>
          </a:p>
        </p:txBody>
      </p:sp>
      <p:sp>
        <p:nvSpPr>
          <p:cNvPr id="16" name="Textfeld 15">
            <a:extLst>
              <a:ext uri="{FF2B5EF4-FFF2-40B4-BE49-F238E27FC236}">
                <a16:creationId xmlns:a16="http://schemas.microsoft.com/office/drawing/2014/main" id="{2F764976-729A-4376-A9DC-098E8E98230B}"/>
              </a:ext>
            </a:extLst>
          </p:cNvPr>
          <p:cNvSpPr txBox="1"/>
          <p:nvPr/>
        </p:nvSpPr>
        <p:spPr>
          <a:xfrm>
            <a:off x="699185" y="4970438"/>
            <a:ext cx="10953067" cy="1323439"/>
          </a:xfrm>
          <a:prstGeom prst="rect">
            <a:avLst/>
          </a:prstGeom>
          <a:solidFill>
            <a:schemeClr val="bg1">
              <a:lumMod val="95000"/>
              <a:alpha val="50000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de-DE" sz="2000" b="1" dirty="0" err="1"/>
              <a:t>Step</a:t>
            </a:r>
            <a:r>
              <a:rPr lang="de-DE" sz="2000" b="1" dirty="0"/>
              <a:t> 1: Health effects</a:t>
            </a:r>
            <a:r>
              <a:rPr lang="de-DE" sz="2000" dirty="0"/>
              <a:t> of the PM2.5 concentration reduction</a:t>
            </a:r>
          </a:p>
          <a:p>
            <a:pPr marL="952622" lvl="1" indent="-342900">
              <a:buFont typeface="Arial" panose="020B0604020202020204" pitchFamily="34" charset="0"/>
              <a:buChar char="•"/>
            </a:pPr>
            <a:r>
              <a:rPr lang="de-DE" sz="2000" dirty="0">
                <a:cs typeface="Times New Roman" panose="02020603050405020304" pitchFamily="18" charset="0"/>
              </a:rPr>
              <a:t>Permanent exposure reduction → long-term perspective</a:t>
            </a:r>
            <a:endParaRPr lang="de-DE" sz="2000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952622" lvl="1" indent="-342900">
              <a:buFont typeface="Arial" panose="020B0604020202020204" pitchFamily="34" charset="0"/>
              <a:buChar char="•"/>
            </a:pPr>
            <a:r>
              <a:rPr lang="de-DE" sz="2000" dirty="0">
                <a:ea typeface="Calibri" panose="020F0502020204030204" pitchFamily="34" charset="0"/>
                <a:cs typeface="Times New Roman" panose="02020603050405020304" pitchFamily="18" charset="0"/>
              </a:rPr>
              <a:t>Epidemiological studies: concentration-response functions (CRFs)</a:t>
            </a:r>
          </a:p>
          <a:p>
            <a:r>
              <a:rPr lang="de-DE" sz="2000" b="1" dirty="0" err="1"/>
              <a:t>Step</a:t>
            </a:r>
            <a:r>
              <a:rPr lang="de-DE" sz="2000" b="1" dirty="0"/>
              <a:t> 2: Monetary valuation </a:t>
            </a:r>
            <a:r>
              <a:rPr lang="de-DE" sz="2000" dirty="0"/>
              <a:t>of the health </a:t>
            </a:r>
            <a:r>
              <a:rPr lang="de-DE" sz="2000" dirty="0" err="1"/>
              <a:t>effects</a:t>
            </a:r>
            <a:r>
              <a:rPr lang="de-DE" sz="2000" dirty="0"/>
              <a:t>: </a:t>
            </a:r>
            <a:r>
              <a:rPr lang="de-DE" sz="2000" dirty="0" err="1"/>
              <a:t>cost</a:t>
            </a:r>
            <a:r>
              <a:rPr lang="de-DE" sz="2000" dirty="0"/>
              <a:t> </a:t>
            </a:r>
            <a:r>
              <a:rPr lang="de-DE" sz="2000" dirty="0" err="1"/>
              <a:t>of</a:t>
            </a:r>
            <a:r>
              <a:rPr lang="de-DE" sz="2000" dirty="0"/>
              <a:t> </a:t>
            </a:r>
            <a:r>
              <a:rPr lang="de-DE" sz="2000" dirty="0" err="1"/>
              <a:t>illness</a:t>
            </a:r>
            <a:r>
              <a:rPr lang="de-DE" sz="2000" dirty="0"/>
              <a:t> (</a:t>
            </a:r>
            <a:r>
              <a:rPr lang="de-DE" sz="2000" dirty="0" err="1"/>
              <a:t>analogous</a:t>
            </a:r>
            <a:r>
              <a:rPr lang="de-DE" sz="2000" dirty="0"/>
              <a:t> </a:t>
            </a:r>
            <a:r>
              <a:rPr lang="de-DE" sz="2000" dirty="0" err="1"/>
              <a:t>to</a:t>
            </a:r>
            <a:r>
              <a:rPr lang="de-DE" sz="2000" dirty="0"/>
              <a:t> </a:t>
            </a:r>
            <a:r>
              <a:rPr lang="de-DE" sz="2000" dirty="0" err="1"/>
              <a:t>cooling</a:t>
            </a:r>
            <a:r>
              <a:rPr lang="de-DE" sz="2000" dirty="0"/>
              <a:t>)</a:t>
            </a:r>
            <a:endParaRPr lang="de-DE" sz="2000" b="1" dirty="0"/>
          </a:p>
        </p:txBody>
      </p:sp>
    </p:spTree>
    <p:extLst>
      <p:ext uri="{BB962C8B-B14F-4D97-AF65-F5344CB8AC3E}">
        <p14:creationId xmlns:p14="http://schemas.microsoft.com/office/powerpoint/2010/main" val="3624435881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3" grpId="0" animBg="1"/>
      <p:bldP spid="14" grpId="0" animBg="1"/>
      <p:bldP spid="16" grpId="0" animBg="1"/>
    </p:bldLst>
  </p:timing>
</p:sld>
</file>

<file path=ppt/theme/theme1.xml><?xml version="1.0" encoding="utf-8"?>
<a:theme xmlns:a="http://schemas.openxmlformats.org/drawingml/2006/main" name="Destatis_PP_Master_16x9_deutsch_2018">
  <a:themeElements>
    <a:clrScheme name="Statis">
      <a:dk1>
        <a:srgbClr val="1E1E1E"/>
      </a:dk1>
      <a:lt1>
        <a:sysClr val="window" lastClr="FFFFFF"/>
      </a:lt1>
      <a:dk2>
        <a:srgbClr val="4B4B4B"/>
      </a:dk2>
      <a:lt2>
        <a:srgbClr val="90D2FC"/>
      </a:lt2>
      <a:accent1>
        <a:srgbClr val="006298"/>
      </a:accent1>
      <a:accent2>
        <a:srgbClr val="EC4E60"/>
      </a:accent2>
      <a:accent3>
        <a:srgbClr val="E4D022"/>
      </a:accent3>
      <a:accent4>
        <a:srgbClr val="449ADC"/>
      </a:accent4>
      <a:accent5>
        <a:srgbClr val="A02438"/>
      </a:accent5>
      <a:accent6>
        <a:srgbClr val="00B288"/>
      </a:accent6>
      <a:hlink>
        <a:srgbClr val="2C74B5"/>
      </a:hlink>
      <a:folHlink>
        <a:srgbClr val="093261"/>
      </a:folHlink>
    </a:clrScheme>
    <a:fontScheme name="Statis">
      <a:majorFont>
        <a:latin typeface="Statis Sans"/>
        <a:ea typeface=""/>
        <a:cs typeface=""/>
      </a:majorFont>
      <a:minorFont>
        <a:latin typeface="Statis San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6350">
          <a:noFill/>
        </a:ln>
      </a:spPr>
      <a:bodyPr rtlCol="0" anchor="ctr"/>
      <a:lstStyle>
        <a:defPPr algn="ctr">
          <a:defRPr sz="2000" dirty="0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2700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/>
      <a:bodyPr wrap="none" rtlCol="0">
        <a:spAutoFit/>
      </a:bodyPr>
      <a:lstStyle>
        <a:defPPr algn="l">
          <a:defRPr sz="2300" dirty="0" err="1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StatisSans_Destatis_PPT_Master_16x9_deutsch_2021__MF2021_01_12.pptx" id="{9D8A4893-F81E-4DB9-BBC4-7097D484A925}" vid="{E3C13A9C-ACC8-42EF-89DE-5500365E8AE2}"/>
    </a:ext>
  </a:extLst>
</a:theme>
</file>

<file path=ppt/theme/theme2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Statis Sans"/>
        <a:font script="Hebr" typeface="Statis Sans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Statis Sans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Statis Sans"/>
        <a:font script="Hebr" typeface="Statis Sans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Statis Sans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StatisSans_Destatis_PPT_Master_16x9_deutsch_2021__MF2021_01_12</Template>
  <TotalTime>0</TotalTime>
  <Words>1265</Words>
  <Application>Microsoft Office PowerPoint</Application>
  <PresentationFormat>Benutzerdefiniert</PresentationFormat>
  <Paragraphs>231</Paragraphs>
  <Slides>12</Slides>
  <Notes>9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6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12</vt:i4>
      </vt:variant>
    </vt:vector>
  </HeadingPairs>
  <TitlesOfParts>
    <vt:vector size="19" baseType="lpstr">
      <vt:lpstr>Statis Sans Light</vt:lpstr>
      <vt:lpstr>Statis Sans</vt:lpstr>
      <vt:lpstr>Times New Roman</vt:lpstr>
      <vt:lpstr>Calibri</vt:lpstr>
      <vt:lpstr>Wingdings</vt:lpstr>
      <vt:lpstr>Arial</vt:lpstr>
      <vt:lpstr>Destatis_PP_Master_16x9_deutsch_2018</vt:lpstr>
      <vt:lpstr>Monetary values connected to services in the EU ecosystem services accounts:  Exploratory work for Germany </vt:lpstr>
      <vt:lpstr>PowerPoint-Präsentation</vt:lpstr>
      <vt:lpstr>PowerPoint-Präsentation</vt:lpstr>
      <vt:lpstr>PowerPoint-Präsentation</vt:lpstr>
      <vt:lpstr>Monetary Valuation – Crop Provision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Contact</vt:lpstr>
    </vt:vector>
  </TitlesOfParts>
  <Company>ZIVIT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Farbpalette und Barrierefreiheit</dc:title>
  <dc:creator>Bentele, Gabriele (B301)</dc:creator>
  <cp:lastModifiedBy>Schürz, Simon (G25)</cp:lastModifiedBy>
  <cp:revision>386</cp:revision>
  <cp:lastPrinted>2020-08-06T18:12:26Z</cp:lastPrinted>
  <dcterms:created xsi:type="dcterms:W3CDTF">2021-01-25T13:29:24Z</dcterms:created>
  <dcterms:modified xsi:type="dcterms:W3CDTF">2026-08-31T12:23:34Z</dcterms:modified>
</cp:coreProperties>
</file>