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393" r:id="rId2"/>
    <p:sldId id="396" r:id="rId3"/>
    <p:sldId id="395" r:id="rId4"/>
    <p:sldId id="39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24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232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D879E7-B8A1-47FE-9803-945DDF78B7DB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B3AC63-C1A5-4523-B3EE-F571EF60068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2190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B3AC63-C1A5-4523-B3EE-F571EF60068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4578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D57F8E0-A8B4-2CB9-A3E9-4BBC23485A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73BEE8DD-8B4D-4F63-73F3-CC7C8937B2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168E78D-9D90-9AB2-9787-113970E12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C481A-F4D5-451E-8503-FDDBCA20CE66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CEF1D22-1EF9-F30E-4997-0D90674F1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F8BBF7D-6C33-C9F0-4550-F817DE407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8779B-B978-4453-BF04-16D51EA92FB5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9981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4A1D670-1ABB-69B6-084C-167A97476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E381EC0-327A-A9CD-62AB-C1C026C03A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34647B5-D265-322C-F988-D55814916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C481A-F4D5-451E-8503-FDDBCA20CE66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6D83C85-349B-ADEB-B85B-8F4928014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136460A-A946-EDCF-A646-EE14F4B85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8779B-B978-4453-BF04-16D51EA92FB5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5071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24F18A0E-C2F0-E2D1-1575-C86744A2A9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3A0F3BC4-A2E2-F62F-45DB-B9212A8741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1F42E49-B2EA-3CE4-7359-FCEA1259B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C481A-F4D5-451E-8503-FDDBCA20CE66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B31D3BD-9CD9-38FD-C52B-C2CB19C91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69D0C4A-C440-F11F-F691-1144CC00B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8779B-B978-4453-BF04-16D51EA92FB5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84289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sto 1 colon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201" y="1557338"/>
            <a:ext cx="11264002" cy="4472526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86F2967F-3AC1-482F-9FA1-FB5058EEC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895" y="503475"/>
            <a:ext cx="11269308" cy="384721"/>
          </a:xfrm>
          <a:prstGeom prst="rect">
            <a:avLst/>
          </a:prstGeom>
        </p:spPr>
        <p:txBody>
          <a:bodyPr lIns="0" tIns="0" rIns="0" bIns="0" rtlCol="0">
            <a:spAutoFit/>
          </a:bodyPr>
          <a:lstStyle>
            <a:lvl1pPr>
              <a:lnSpc>
                <a:spcPts val="3000"/>
              </a:lnSpc>
              <a:defRPr sz="2800" cap="none"/>
            </a:lvl1pPr>
          </a:lstStyle>
          <a:p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13" name="Rectangle 8">
            <a:extLst>
              <a:ext uri="{FF2B5EF4-FFF2-40B4-BE49-F238E27FC236}">
                <a16:creationId xmlns:a16="http://schemas.microsoft.com/office/drawing/2014/main" id="{BB147208-B303-4867-B415-427BFDB712AA}"/>
              </a:ext>
            </a:extLst>
          </p:cNvPr>
          <p:cNvSpPr/>
          <p:nvPr userDrawn="1"/>
        </p:nvSpPr>
        <p:spPr>
          <a:xfrm>
            <a:off x="463550" y="1017025"/>
            <a:ext cx="3708400" cy="72000"/>
          </a:xfrm>
          <a:prstGeom prst="rect">
            <a:avLst/>
          </a:prstGeom>
          <a:solidFill>
            <a:srgbClr val="942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3AC1916D-DE81-4DEB-837D-9B1EBBEBAB9E}"/>
              </a:ext>
            </a:extLst>
          </p:cNvPr>
          <p:cNvSpPr/>
          <p:nvPr userDrawn="1"/>
        </p:nvSpPr>
        <p:spPr>
          <a:xfrm>
            <a:off x="4251325" y="1017025"/>
            <a:ext cx="3706813" cy="72000"/>
          </a:xfrm>
          <a:prstGeom prst="rect">
            <a:avLst/>
          </a:prstGeom>
          <a:solidFill>
            <a:srgbClr val="CC2A2A">
              <a:alpha val="9882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15" name="Rectangle 9">
            <a:extLst>
              <a:ext uri="{FF2B5EF4-FFF2-40B4-BE49-F238E27FC236}">
                <a16:creationId xmlns:a16="http://schemas.microsoft.com/office/drawing/2014/main" id="{EA5C2815-3F5D-4F03-A9B8-AD61D140AB8F}"/>
              </a:ext>
            </a:extLst>
          </p:cNvPr>
          <p:cNvSpPr/>
          <p:nvPr userDrawn="1"/>
        </p:nvSpPr>
        <p:spPr>
          <a:xfrm>
            <a:off x="8037513" y="1017025"/>
            <a:ext cx="3708400" cy="72000"/>
          </a:xfrm>
          <a:prstGeom prst="rect">
            <a:avLst/>
          </a:prstGeom>
          <a:solidFill>
            <a:srgbClr val="7B7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C98E623A-5D96-4DDD-91E6-E567C5082EF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323469" y="6397225"/>
            <a:ext cx="5016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8B4153A-D4C5-4CEF-8992-0D8815C829E3}" type="slidenum">
              <a:rPr lang="en-US" smtClean="0"/>
              <a:pPr>
                <a:defRPr/>
              </a:pPr>
              <a:t>‹N›</a:t>
            </a:fld>
            <a:endParaRPr lang="en-US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7494D03C-9BCE-C80C-71B4-285B81EF239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898588" y="6394753"/>
            <a:ext cx="9093310" cy="25996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pic>
        <p:nvPicPr>
          <p:cNvPr id="4" name="Immagine 3" descr="Immagine che contiene Carattere, Elementi grafici, grafica, logo  Il contenuto generato dall'IA potrebbe non essere corretto.">
            <a:extLst>
              <a:ext uri="{FF2B5EF4-FFF2-40B4-BE49-F238E27FC236}">
                <a16:creationId xmlns:a16="http://schemas.microsoft.com/office/drawing/2014/main" id="{4F5D321A-0156-8161-6531-3C8069F2C5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13346" y="6290416"/>
            <a:ext cx="1135816" cy="41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844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81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C615A00-CE61-25A2-5CE0-D8C98EF9AB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5F6C5D0-38E9-50F8-841F-56F97AC6B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1411558-BAB5-8BD1-B981-77ABD1285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C481A-F4D5-451E-8503-FDDBCA20CE66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732DE4A-782B-D9A8-A7B5-D8F97F3AC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17F3CF3-964D-B0C5-5039-151790F9E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8779B-B978-4453-BF04-16D51EA92FB5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8062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08332E5-011C-7BAE-8524-2D670D13E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30AC88A-93DA-EC18-EA02-9B2D63EB05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2F7F08B-8A0B-C63D-89AB-F3C08383E9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C481A-F4D5-451E-8503-FDDBCA20CE66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B194D8B-6372-27D7-0809-EA0DB2C98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AE192B7-A727-6276-4C27-E0F562E2C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8779B-B978-4453-BF04-16D51EA92FB5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3055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44AB0F-639F-33EB-3402-D30A4A0F5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416687E-A95C-409D-30C6-F38D49A10D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6D679F60-1630-B8B6-AA10-FDB80BBC73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991FEE2-6C4A-8AFE-094C-9554F937A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C481A-F4D5-451E-8503-FDDBCA20CE66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90D7AA2-B8CB-C9A6-8791-10A358BCF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CEA2D91-C31E-8317-3112-916807F6B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8779B-B978-4453-BF04-16D51EA92FB5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6316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B648062-A629-FB09-7564-E2576803DA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AF20B14-CBA9-5015-F59D-A3A7A9381E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C04145B-714F-3E74-3E42-FA60730C10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2F58F57B-6AA4-064F-C2DC-F76289958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8F21262D-40F3-9080-4A83-F514B13230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04C99FCA-42A4-4142-240B-E1848D632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C481A-F4D5-451E-8503-FDDBCA20CE66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A089AFAF-B59B-3912-55D9-25A81A2A4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3770FB1F-5077-2E19-B4D0-D9CBB29D4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8779B-B978-4453-BF04-16D51EA92FB5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3674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15A9CEF-B1C1-E26E-C6E1-67D35EEC9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151F5B42-047E-B670-5DF4-EA98B7E0D8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C481A-F4D5-451E-8503-FDDBCA20CE66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50E9AF5E-0BDE-BBB8-73A5-7D131EB07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504355D-17A2-C24B-72C4-B5316247C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8779B-B978-4453-BF04-16D51EA92FB5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644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17AC9EA8-DD90-0087-E0FE-BB30B2763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C481A-F4D5-451E-8503-FDDBCA20CE66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DAE5DC09-777D-51DF-AE3D-A57CF324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C651308-4D64-857D-82B9-307081EC4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8779B-B978-4453-BF04-16D51EA92FB5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3172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61D67F0-5985-076A-EC14-E1E818509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7D9ADE3-1F94-7824-EC18-3E0CBC0A57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050C683-965E-1F8F-CAB8-1A6DC0D952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F5241BC-4C1D-F49A-B928-D9425C400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C481A-F4D5-451E-8503-FDDBCA20CE66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A3A5E89-9E0D-9B59-D094-B3C062ED1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518A6E0-3844-5EEF-CD88-0A3798954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8779B-B978-4453-BF04-16D51EA92FB5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3919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434EA61-598C-A97C-B4C6-4006D18D3F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63F26246-6B10-8AFC-A07E-25B80D164F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1806EE68-F1F2-B121-F961-F99AFBEB1C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ABB3F1C-D620-4C29-D629-8AE729DCB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C481A-F4D5-451E-8503-FDDBCA20CE66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CA33F87-2A73-9977-5384-5B16D3E99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919D2D0-77F1-814E-F637-03454EFC9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8779B-B978-4453-BF04-16D51EA92FB5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688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7533B297-E5EF-A60E-CEE3-4A5A4C9CEA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E48B76C-2CCE-5C92-77C1-89E1690050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9EC865C-665A-BC00-32C2-A207B7ADAE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98C481A-F4D5-451E-8503-FDDBCA20CE66}" type="datetimeFigureOut">
              <a:rPr lang="en-GB" smtClean="0"/>
              <a:t>30/08/2026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9843E3A-7047-2629-E499-ABE7D17C6E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0B81B02-04E1-046D-163F-1E17B26B39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858779B-B978-4453-BF04-16D51EA92FB5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159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92233BEB-CA0A-E8CC-4621-B771C7C38E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4201" y="1298783"/>
            <a:ext cx="11264002" cy="5202916"/>
          </a:xfrm>
        </p:spPr>
        <p:txBody>
          <a:bodyPr/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tx1"/>
                </a:solidFill>
                <a:latin typeface="Statis Sans" panose="020B0503050000020004" pitchFamily="34" charset="0"/>
              </a:rPr>
              <a:t>High-level Report on Beyond-GDP</a:t>
            </a:r>
          </a:p>
          <a:p>
            <a:pPr marL="742950" lvl="2" indent="-285750" fontAlgn="t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chemeClr val="tx1"/>
                </a:solidFill>
              </a:rPr>
              <a:t> Yet another set of indicators? </a:t>
            </a:r>
          </a:p>
          <a:p>
            <a:pPr marL="742950" lvl="2" indent="-285750" fontAlgn="t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chemeClr val="tx1"/>
                </a:solidFill>
              </a:rPr>
              <a:t>“Environmental assets” indicator of the HLEG Report: </a:t>
            </a:r>
          </a:p>
          <a:p>
            <a:pPr marL="1257300" lvl="3" indent="-342900" fontAlgn="t">
              <a:spcBef>
                <a:spcPct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b="0" dirty="0">
                <a:solidFill>
                  <a:schemeClr val="tx1"/>
                </a:solidFill>
              </a:rPr>
              <a:t>Measurement issues very open;  </a:t>
            </a:r>
          </a:p>
          <a:p>
            <a:pPr marL="1257300" lvl="3" indent="-342900" fontAlgn="t">
              <a:spcBef>
                <a:spcPct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b="0" dirty="0">
                <a:solidFill>
                  <a:schemeClr val="tx1"/>
                </a:solidFill>
              </a:rPr>
              <a:t>Not feasible for most countries at the moment;</a:t>
            </a:r>
          </a:p>
          <a:p>
            <a:pPr marL="1257300" lvl="3" indent="-342900" fontAlgn="t">
              <a:spcBef>
                <a:spcPct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b="0" dirty="0">
                <a:solidFill>
                  <a:schemeClr val="tx1"/>
                </a:solidFill>
              </a:rPr>
              <a:t>No reason to assume it must be monetary;</a:t>
            </a:r>
          </a:p>
          <a:p>
            <a:pPr marL="1257300" lvl="3" indent="-342900" fontAlgn="t">
              <a:spcBef>
                <a:spcPct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b="0" dirty="0">
                <a:solidFill>
                  <a:schemeClr val="tx1"/>
                </a:solidFill>
              </a:rPr>
              <a:t>No real role for Ecosystems!</a:t>
            </a:r>
          </a:p>
          <a:p>
            <a:pPr marL="1257300" lvl="3" indent="-342900" fontAlgn="t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sz="2000" b="0" dirty="0">
                <a:solidFill>
                  <a:schemeClr val="tx1"/>
                </a:solidFill>
              </a:rPr>
              <a:t>No connection with the indicators of the Monitoring Framework of the GBF (missed opportunity)</a:t>
            </a:r>
          </a:p>
          <a:p>
            <a:pPr marL="1257300" lvl="3" indent="-342900" fontAlgn="t">
              <a:spcBef>
                <a:spcPct val="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GB" sz="2000" b="0" dirty="0"/>
              <a:t>Giovannini explained the rationale of the choice, which primarily is current feasibility. </a:t>
            </a:r>
            <a:r>
              <a:rPr lang="en-GB" sz="2000" b="0" dirty="0" err="1"/>
              <a:t>Nevetheless</a:t>
            </a:r>
            <a:r>
              <a:rPr lang="en-GB" sz="2000" b="0" dirty="0"/>
              <a:t>:</a:t>
            </a:r>
          </a:p>
          <a:p>
            <a:pPr marL="1714500" lvl="4" indent="-342900" fontAlgn="t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n-GB" sz="2000" b="0" dirty="0"/>
              <a:t>“the UN should be open to corrections…</a:t>
            </a:r>
          </a:p>
          <a:p>
            <a:pPr marL="1714500" lvl="4" indent="-342900" fontAlgn="t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n-GB" sz="2000" b="0" dirty="0"/>
              <a:t>…but not necessarily in the direction of enlarging the number of indicators or using indicators that are computed by a very limited number of countries so far”</a:t>
            </a:r>
          </a:p>
          <a:p>
            <a:pPr marL="742950" lvl="2" indent="-285750" fontAlgn="t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2200" b="0" dirty="0">
              <a:solidFill>
                <a:schemeClr val="tx1"/>
              </a:solidFill>
            </a:endParaRPr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84DB94D8-23C6-2458-05B7-889DD73358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895" y="501840"/>
            <a:ext cx="11269308" cy="387991"/>
          </a:xfrm>
        </p:spPr>
        <p:txBody>
          <a:bodyPr/>
          <a:lstStyle/>
          <a:p>
            <a:r>
              <a:rPr lang="en-US" b="1" dirty="0"/>
              <a:t>Session 7: </a:t>
            </a:r>
            <a:r>
              <a:rPr lang="en-US" i="1" dirty="0"/>
              <a:t>SEEA and</a:t>
            </a:r>
            <a:r>
              <a:rPr lang="en-US" b="1" dirty="0"/>
              <a:t> </a:t>
            </a:r>
            <a:r>
              <a:rPr lang="en-US" i="1" dirty="0"/>
              <a:t>Beyond GDP</a:t>
            </a:r>
            <a:r>
              <a:rPr lang="en-US" dirty="0"/>
              <a:t> </a:t>
            </a:r>
            <a:endParaRPr lang="en-GB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D2655AC-92AD-934D-4200-8F0756D0CD8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8B4153A-D4C5-4CEF-8992-0D8815C829E3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397E04C-EDFB-BA28-0C75-2F91BBC016A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7" name="Grafik 5">
            <a:extLst>
              <a:ext uri="{FF2B5EF4-FFF2-40B4-BE49-F238E27FC236}">
                <a16:creationId xmlns:a16="http://schemas.microsoft.com/office/drawing/2014/main" id="{EC196266-509D-AA5D-1000-376163997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946" y="1211050"/>
            <a:ext cx="2018853" cy="261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604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D8E1132A-2C17-90A7-EC2E-E47A820795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895" y="501840"/>
            <a:ext cx="11269308" cy="387991"/>
          </a:xfrm>
        </p:spPr>
        <p:txBody>
          <a:bodyPr/>
          <a:lstStyle/>
          <a:p>
            <a:r>
              <a:rPr lang="it-IT" dirty="0"/>
              <a:t>Sven </a:t>
            </a:r>
            <a:r>
              <a:rPr lang="it-IT" dirty="0" err="1"/>
              <a:t>Kaumann’s</a:t>
            </a:r>
            <a:r>
              <a:rPr lang="it-IT" dirty="0"/>
              <a:t> </a:t>
            </a:r>
            <a:r>
              <a:rPr lang="en-GB" dirty="0"/>
              <a:t>HLG “Indicator” Environmental assets </a:t>
            </a:r>
            <a:r>
              <a:rPr lang="en-GB" i="1" dirty="0"/>
              <a:t>child's play (in theory)</a:t>
            </a:r>
            <a:endParaRPr lang="en-GB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A3663615-C190-45DE-9B83-5680858E2F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90" y="1525849"/>
            <a:ext cx="1669091" cy="2160000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65CF01FE-86F5-4B69-941C-6926D8680E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69" y="4252151"/>
            <a:ext cx="1670212" cy="21600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12E9268B-18AE-4FED-ACDF-1CBC08C819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710" y="3009243"/>
            <a:ext cx="1669091" cy="2160000"/>
          </a:xfrm>
          <a:prstGeom prst="rect">
            <a:avLst/>
          </a:prstGeom>
        </p:spPr>
      </p:pic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E8AC99C5-18D8-4C86-996F-CB85D60E2B37}"/>
              </a:ext>
            </a:extLst>
          </p:cNvPr>
          <p:cNvGrpSpPr/>
          <p:nvPr/>
        </p:nvGrpSpPr>
        <p:grpSpPr>
          <a:xfrm>
            <a:off x="2212735" y="1439972"/>
            <a:ext cx="2465219" cy="1993630"/>
            <a:chOff x="2212735" y="1890354"/>
            <a:chExt cx="2465219" cy="1993630"/>
          </a:xfrm>
        </p:grpSpPr>
        <p:sp>
          <p:nvSpPr>
            <p:cNvPr id="10" name="Flussdiagramm: Dokument 9">
              <a:extLst>
                <a:ext uri="{FF2B5EF4-FFF2-40B4-BE49-F238E27FC236}">
                  <a16:creationId xmlns:a16="http://schemas.microsoft.com/office/drawing/2014/main" id="{7D3D43B1-6EB1-423C-95C6-CC1206D85FF0}"/>
                </a:ext>
              </a:extLst>
            </p:cNvPr>
            <p:cNvSpPr/>
            <p:nvPr/>
          </p:nvSpPr>
          <p:spPr>
            <a:xfrm>
              <a:off x="2212735" y="1890354"/>
              <a:ext cx="1187355" cy="814540"/>
            </a:xfrm>
            <a:prstGeom prst="flowChartDocument">
              <a:avLst/>
            </a:prstGeom>
            <a:solidFill>
              <a:srgbClr val="8CC668"/>
            </a:solidFill>
            <a:ln>
              <a:solidFill>
                <a:srgbClr val="2131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latin typeface="Statis Sans" panose="020B0503050000020004" pitchFamily="34" charset="0"/>
                </a:rPr>
                <a:t>Extent accounts</a:t>
              </a:r>
            </a:p>
          </p:txBody>
        </p:sp>
        <p:sp>
          <p:nvSpPr>
            <p:cNvPr id="11" name="Flussdiagramm: Dokument 10">
              <a:extLst>
                <a:ext uri="{FF2B5EF4-FFF2-40B4-BE49-F238E27FC236}">
                  <a16:creationId xmlns:a16="http://schemas.microsoft.com/office/drawing/2014/main" id="{EFE0B0D1-5CD3-4CC1-9371-3ECA8CBB2C47}"/>
                </a:ext>
              </a:extLst>
            </p:cNvPr>
            <p:cNvSpPr/>
            <p:nvPr/>
          </p:nvSpPr>
          <p:spPr>
            <a:xfrm>
              <a:off x="3490599" y="1893462"/>
              <a:ext cx="1187355" cy="814540"/>
            </a:xfrm>
            <a:prstGeom prst="flowChartDocument">
              <a:avLst/>
            </a:prstGeom>
            <a:solidFill>
              <a:srgbClr val="8CC668"/>
            </a:solidFill>
            <a:ln>
              <a:solidFill>
                <a:srgbClr val="2131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latin typeface="Statis Sans" panose="020B0503050000020004" pitchFamily="34" charset="0"/>
                </a:rPr>
                <a:t>Condition  accounts</a:t>
              </a:r>
            </a:p>
          </p:txBody>
        </p:sp>
        <p:sp>
          <p:nvSpPr>
            <p:cNvPr id="12" name="Flussdiagramm: Dokument 11">
              <a:extLst>
                <a:ext uri="{FF2B5EF4-FFF2-40B4-BE49-F238E27FC236}">
                  <a16:creationId xmlns:a16="http://schemas.microsoft.com/office/drawing/2014/main" id="{897131C5-BC31-42E7-9EC0-101B1551A4A7}"/>
                </a:ext>
              </a:extLst>
            </p:cNvPr>
            <p:cNvSpPr/>
            <p:nvPr/>
          </p:nvSpPr>
          <p:spPr>
            <a:xfrm>
              <a:off x="2820431" y="3069444"/>
              <a:ext cx="1187355" cy="814540"/>
            </a:xfrm>
            <a:prstGeom prst="flowChartDocument">
              <a:avLst/>
            </a:prstGeom>
            <a:solidFill>
              <a:srgbClr val="8CC668"/>
            </a:solidFill>
            <a:ln>
              <a:solidFill>
                <a:srgbClr val="2131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latin typeface="Statis Sans" panose="020B0503050000020004" pitchFamily="34" charset="0"/>
                </a:rPr>
                <a:t>Service  accounts</a:t>
              </a:r>
            </a:p>
          </p:txBody>
        </p:sp>
        <p:sp>
          <p:nvSpPr>
            <p:cNvPr id="13" name="Flussdiagramm: Zusammenführen 12">
              <a:extLst>
                <a:ext uri="{FF2B5EF4-FFF2-40B4-BE49-F238E27FC236}">
                  <a16:creationId xmlns:a16="http://schemas.microsoft.com/office/drawing/2014/main" id="{9E0CE031-4943-4CDE-9125-3840F4EF41EF}"/>
                </a:ext>
              </a:extLst>
            </p:cNvPr>
            <p:cNvSpPr>
              <a:spLocks/>
            </p:cNvSpPr>
            <p:nvPr/>
          </p:nvSpPr>
          <p:spPr>
            <a:xfrm>
              <a:off x="3325818" y="2825392"/>
              <a:ext cx="180000" cy="180000"/>
            </a:xfrm>
            <a:prstGeom prst="flowChartMerge">
              <a:avLst/>
            </a:prstGeom>
            <a:solidFill>
              <a:srgbClr val="184D31"/>
            </a:solidFill>
            <a:ln>
              <a:solidFill>
                <a:srgbClr val="2131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tatis Sans" panose="020B0503050000020004" pitchFamily="34" charset="0"/>
              </a:endParaRPr>
            </a:p>
          </p:txBody>
        </p:sp>
        <p:cxnSp>
          <p:nvCxnSpPr>
            <p:cNvPr id="14" name="Verbinder: gewinkelt 13">
              <a:extLst>
                <a:ext uri="{FF2B5EF4-FFF2-40B4-BE49-F238E27FC236}">
                  <a16:creationId xmlns:a16="http://schemas.microsoft.com/office/drawing/2014/main" id="{49ED4C05-156C-4CAA-9D00-B9D8EF49DE49}"/>
                </a:ext>
              </a:extLst>
            </p:cNvPr>
            <p:cNvCxnSpPr>
              <a:stCxn id="11" idx="2"/>
              <a:endCxn id="13" idx="0"/>
            </p:cNvCxnSpPr>
            <p:nvPr/>
          </p:nvCxnSpPr>
          <p:spPr>
            <a:xfrm rot="5400000">
              <a:off x="3664428" y="2405543"/>
              <a:ext cx="171240" cy="668459"/>
            </a:xfrm>
            <a:prstGeom prst="bentConnector3">
              <a:avLst/>
            </a:prstGeom>
            <a:ln w="28575">
              <a:solidFill>
                <a:srgbClr val="2131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Verbinder: gewinkelt 14">
              <a:extLst>
                <a:ext uri="{FF2B5EF4-FFF2-40B4-BE49-F238E27FC236}">
                  <a16:creationId xmlns:a16="http://schemas.microsoft.com/office/drawing/2014/main" id="{78B9CED8-2952-44E8-9A16-20C1A028D26C}"/>
                </a:ext>
              </a:extLst>
            </p:cNvPr>
            <p:cNvCxnSpPr>
              <a:cxnSpLocks/>
              <a:stCxn id="10" idx="2"/>
              <a:endCxn id="13" idx="0"/>
            </p:cNvCxnSpPr>
            <p:nvPr/>
          </p:nvCxnSpPr>
          <p:spPr>
            <a:xfrm rot="16200000" flipH="1">
              <a:off x="3023941" y="2433515"/>
              <a:ext cx="174348" cy="609405"/>
            </a:xfrm>
            <a:prstGeom prst="bentConnector3">
              <a:avLst/>
            </a:prstGeom>
            <a:ln w="28575">
              <a:solidFill>
                <a:srgbClr val="2131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r Verbinder 15">
              <a:extLst>
                <a:ext uri="{FF2B5EF4-FFF2-40B4-BE49-F238E27FC236}">
                  <a16:creationId xmlns:a16="http://schemas.microsoft.com/office/drawing/2014/main" id="{25C5D81F-CA20-4D39-83AB-4DAB4E25A0D9}"/>
                </a:ext>
              </a:extLst>
            </p:cNvPr>
            <p:cNvCxnSpPr>
              <a:cxnSpLocks/>
              <a:stCxn id="13" idx="2"/>
              <a:endCxn id="12" idx="0"/>
            </p:cNvCxnSpPr>
            <p:nvPr/>
          </p:nvCxnSpPr>
          <p:spPr>
            <a:xfrm flipH="1">
              <a:off x="3414109" y="3005392"/>
              <a:ext cx="1709" cy="64052"/>
            </a:xfrm>
            <a:prstGeom prst="line">
              <a:avLst/>
            </a:prstGeom>
            <a:ln w="28575">
              <a:solidFill>
                <a:srgbClr val="2131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Flussdiagramm: Dokument 16">
            <a:extLst>
              <a:ext uri="{FF2B5EF4-FFF2-40B4-BE49-F238E27FC236}">
                <a16:creationId xmlns:a16="http://schemas.microsoft.com/office/drawing/2014/main" id="{B8766BAA-0726-42F4-8BDD-5F2A32FE13A1}"/>
              </a:ext>
            </a:extLst>
          </p:cNvPr>
          <p:cNvSpPr>
            <a:spLocks noChangeAspect="1"/>
          </p:cNvSpPr>
          <p:nvPr/>
        </p:nvSpPr>
        <p:spPr>
          <a:xfrm>
            <a:off x="5094856" y="2536183"/>
            <a:ext cx="1440000" cy="987858"/>
          </a:xfrm>
          <a:prstGeom prst="flowChartDocument">
            <a:avLst/>
          </a:prstGeom>
          <a:solidFill>
            <a:srgbClr val="8CC668"/>
          </a:solidFill>
          <a:ln>
            <a:solidFill>
              <a:srgbClr val="2131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Statis Sans" panose="020B0503050000020004" pitchFamily="34" charset="0"/>
              </a:rPr>
              <a:t>Monetary service  accounts</a:t>
            </a:r>
          </a:p>
        </p:txBody>
      </p:sp>
      <p:sp>
        <p:nvSpPr>
          <p:cNvPr id="18" name="Flussdiagramm: Dokument 17">
            <a:extLst>
              <a:ext uri="{FF2B5EF4-FFF2-40B4-BE49-F238E27FC236}">
                <a16:creationId xmlns:a16="http://schemas.microsoft.com/office/drawing/2014/main" id="{FCF0E13D-2A71-4212-862A-3B51732C907B}"/>
              </a:ext>
            </a:extLst>
          </p:cNvPr>
          <p:cNvSpPr>
            <a:spLocks noChangeAspect="1"/>
          </p:cNvSpPr>
          <p:nvPr/>
        </p:nvSpPr>
        <p:spPr>
          <a:xfrm>
            <a:off x="7156939" y="2543288"/>
            <a:ext cx="1440000" cy="987858"/>
          </a:xfrm>
          <a:prstGeom prst="flowChartDocument">
            <a:avLst/>
          </a:prstGeom>
          <a:solidFill>
            <a:srgbClr val="8CC668"/>
          </a:solidFill>
          <a:ln>
            <a:solidFill>
              <a:srgbClr val="2131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Statis Sans" panose="020B0503050000020004" pitchFamily="34" charset="0"/>
              </a:rPr>
              <a:t>Ecosystem</a:t>
            </a:r>
          </a:p>
          <a:p>
            <a:pPr algn="ctr"/>
            <a:r>
              <a:rPr lang="en-GB" dirty="0">
                <a:latin typeface="Statis Sans" panose="020B0503050000020004" pitchFamily="34" charset="0"/>
              </a:rPr>
              <a:t>asset accounts</a:t>
            </a:r>
          </a:p>
        </p:txBody>
      </p:sp>
      <p:cxnSp>
        <p:nvCxnSpPr>
          <p:cNvPr id="19" name="Verbinder: gewinkelt 18">
            <a:extLst>
              <a:ext uri="{FF2B5EF4-FFF2-40B4-BE49-F238E27FC236}">
                <a16:creationId xmlns:a16="http://schemas.microsoft.com/office/drawing/2014/main" id="{27BB13F3-1591-4535-B9C7-A08F1F1EE385}"/>
              </a:ext>
            </a:extLst>
          </p:cNvPr>
          <p:cNvCxnSpPr>
            <a:cxnSpLocks/>
            <a:stCxn id="17" idx="1"/>
            <a:endCxn id="12" idx="3"/>
          </p:cNvCxnSpPr>
          <p:nvPr/>
        </p:nvCxnSpPr>
        <p:spPr>
          <a:xfrm rot="10800000">
            <a:off x="4007786" y="3026332"/>
            <a:ext cx="1087070" cy="3780"/>
          </a:xfrm>
          <a:prstGeom prst="bentConnector3">
            <a:avLst>
              <a:gd name="adj1" fmla="val 50000"/>
            </a:avLst>
          </a:prstGeom>
          <a:ln w="28575">
            <a:solidFill>
              <a:srgbClr val="2131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>
            <a:extLst>
              <a:ext uri="{FF2B5EF4-FFF2-40B4-BE49-F238E27FC236}">
                <a16:creationId xmlns:a16="http://schemas.microsoft.com/office/drawing/2014/main" id="{18142DA8-D5C8-49F5-AC30-241E4A2C692C}"/>
              </a:ext>
            </a:extLst>
          </p:cNvPr>
          <p:cNvCxnSpPr>
            <a:cxnSpLocks/>
            <a:stCxn id="17" idx="3"/>
            <a:endCxn id="18" idx="1"/>
          </p:cNvCxnSpPr>
          <p:nvPr/>
        </p:nvCxnSpPr>
        <p:spPr>
          <a:xfrm>
            <a:off x="6534856" y="3030112"/>
            <a:ext cx="622083" cy="7105"/>
          </a:xfrm>
          <a:prstGeom prst="line">
            <a:avLst/>
          </a:prstGeom>
          <a:ln w="28575">
            <a:solidFill>
              <a:srgbClr val="2131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lussdiagramm: Dokument 20">
            <a:extLst>
              <a:ext uri="{FF2B5EF4-FFF2-40B4-BE49-F238E27FC236}">
                <a16:creationId xmlns:a16="http://schemas.microsoft.com/office/drawing/2014/main" id="{674E5DCF-36B6-4C18-B470-D9F5E3C41D98}"/>
              </a:ext>
            </a:extLst>
          </p:cNvPr>
          <p:cNvSpPr/>
          <p:nvPr/>
        </p:nvSpPr>
        <p:spPr>
          <a:xfrm>
            <a:off x="2784068" y="4742263"/>
            <a:ext cx="1187355" cy="814540"/>
          </a:xfrm>
          <a:prstGeom prst="flowChartDocument">
            <a:avLst/>
          </a:prstGeom>
          <a:solidFill>
            <a:srgbClr val="088BBA"/>
          </a:solidFill>
          <a:ln>
            <a:solidFill>
              <a:srgbClr val="2131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Statis Sans" panose="020B0503050000020004" pitchFamily="34" charset="0"/>
              </a:rPr>
              <a:t>MFA</a:t>
            </a:r>
          </a:p>
        </p:txBody>
      </p:sp>
      <p:sp>
        <p:nvSpPr>
          <p:cNvPr id="22" name="Flussdiagramm: Dokument 21">
            <a:extLst>
              <a:ext uri="{FF2B5EF4-FFF2-40B4-BE49-F238E27FC236}">
                <a16:creationId xmlns:a16="http://schemas.microsoft.com/office/drawing/2014/main" id="{2C9B6356-6F1E-4ECA-972A-220D3260F4C0}"/>
              </a:ext>
            </a:extLst>
          </p:cNvPr>
          <p:cNvSpPr>
            <a:spLocks noChangeAspect="1"/>
          </p:cNvSpPr>
          <p:nvPr/>
        </p:nvSpPr>
        <p:spPr>
          <a:xfrm>
            <a:off x="8220698" y="4196332"/>
            <a:ext cx="1795331" cy="1156939"/>
          </a:xfrm>
          <a:prstGeom prst="flowChartDocument">
            <a:avLst/>
          </a:prstGeom>
          <a:solidFill>
            <a:srgbClr val="E11484"/>
          </a:solidFill>
          <a:ln>
            <a:solidFill>
              <a:srgbClr val="2131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dirty="0">
                <a:latin typeface="Statis Sans" panose="020B0503050000020004" pitchFamily="34" charset="0"/>
              </a:rPr>
              <a:t>“Indicator” Environmental assets </a:t>
            </a:r>
          </a:p>
        </p:txBody>
      </p:sp>
      <p:sp>
        <p:nvSpPr>
          <p:cNvPr id="23" name="Flussdiagramm: Zusammenführen 22">
            <a:extLst>
              <a:ext uri="{FF2B5EF4-FFF2-40B4-BE49-F238E27FC236}">
                <a16:creationId xmlns:a16="http://schemas.microsoft.com/office/drawing/2014/main" id="{62877800-E8D1-4DE9-AD3E-1DEE36AAACBA}"/>
              </a:ext>
            </a:extLst>
          </p:cNvPr>
          <p:cNvSpPr>
            <a:spLocks/>
          </p:cNvSpPr>
          <p:nvPr/>
        </p:nvSpPr>
        <p:spPr>
          <a:xfrm rot="16035393">
            <a:off x="7897070" y="4690633"/>
            <a:ext cx="180000" cy="180000"/>
          </a:xfrm>
          <a:prstGeom prst="flowChartMerge">
            <a:avLst/>
          </a:prstGeom>
          <a:solidFill>
            <a:srgbClr val="184D31"/>
          </a:solidFill>
          <a:ln>
            <a:solidFill>
              <a:srgbClr val="2131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tatis Sans" panose="020B0503050000020004" pitchFamily="34" charset="0"/>
            </a:endParaRPr>
          </a:p>
        </p:txBody>
      </p:sp>
      <p:cxnSp>
        <p:nvCxnSpPr>
          <p:cNvPr id="24" name="Verbinder: gewinkelt 23">
            <a:extLst>
              <a:ext uri="{FF2B5EF4-FFF2-40B4-BE49-F238E27FC236}">
                <a16:creationId xmlns:a16="http://schemas.microsoft.com/office/drawing/2014/main" id="{AA9479A2-966E-42CC-8EEB-DFD577C70198}"/>
              </a:ext>
            </a:extLst>
          </p:cNvPr>
          <p:cNvCxnSpPr>
            <a:cxnSpLocks/>
            <a:stCxn id="18" idx="2"/>
            <a:endCxn id="23" idx="0"/>
          </p:cNvCxnSpPr>
          <p:nvPr/>
        </p:nvCxnSpPr>
        <p:spPr>
          <a:xfrm rot="16200000" flipH="1">
            <a:off x="7227505" y="4115272"/>
            <a:ext cx="1319103" cy="20234"/>
          </a:xfrm>
          <a:prstGeom prst="bentConnector2">
            <a:avLst/>
          </a:prstGeom>
          <a:ln w="28575">
            <a:solidFill>
              <a:srgbClr val="2131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>
            <a:extLst>
              <a:ext uri="{FF2B5EF4-FFF2-40B4-BE49-F238E27FC236}">
                <a16:creationId xmlns:a16="http://schemas.microsoft.com/office/drawing/2014/main" id="{4FEC75B2-9A93-4A7A-B028-8653DEDDCCD1}"/>
              </a:ext>
            </a:extLst>
          </p:cNvPr>
          <p:cNvCxnSpPr>
            <a:cxnSpLocks/>
            <a:stCxn id="22" idx="1"/>
            <a:endCxn id="23" idx="2"/>
          </p:cNvCxnSpPr>
          <p:nvPr/>
        </p:nvCxnSpPr>
        <p:spPr>
          <a:xfrm flipH="1">
            <a:off x="8076967" y="4774802"/>
            <a:ext cx="143731" cy="1523"/>
          </a:xfrm>
          <a:prstGeom prst="line">
            <a:avLst/>
          </a:prstGeom>
          <a:ln w="28575">
            <a:solidFill>
              <a:srgbClr val="2131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>
            <a:extLst>
              <a:ext uri="{FF2B5EF4-FFF2-40B4-BE49-F238E27FC236}">
                <a16:creationId xmlns:a16="http://schemas.microsoft.com/office/drawing/2014/main" id="{C64670EE-547D-4ACB-8963-1E26460B36EF}"/>
              </a:ext>
            </a:extLst>
          </p:cNvPr>
          <p:cNvSpPr txBox="1"/>
          <p:nvPr/>
        </p:nvSpPr>
        <p:spPr>
          <a:xfrm>
            <a:off x="4414136" y="6024568"/>
            <a:ext cx="6158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err="1">
                <a:latin typeface="Statis Sans" panose="020B0503050000020004" pitchFamily="34" charset="0"/>
              </a:rPr>
              <a:t>npv</a:t>
            </a:r>
            <a:endParaRPr lang="en-GB" sz="2000" dirty="0">
              <a:latin typeface="Statis Sans" panose="020B0503050000020004" pitchFamily="34" charset="0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570C9F2B-1628-485C-B013-1394495D4B11}"/>
              </a:ext>
            </a:extLst>
          </p:cNvPr>
          <p:cNvSpPr txBox="1"/>
          <p:nvPr/>
        </p:nvSpPr>
        <p:spPr>
          <a:xfrm>
            <a:off x="6518628" y="2582557"/>
            <a:ext cx="6158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err="1">
                <a:latin typeface="Statis Sans" panose="020B0503050000020004" pitchFamily="34" charset="0"/>
              </a:rPr>
              <a:t>npv</a:t>
            </a:r>
            <a:endParaRPr lang="en-GB" sz="2000" dirty="0">
              <a:latin typeface="Statis Sans" panose="020B0503050000020004" pitchFamily="34" charset="0"/>
            </a:endParaRP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D3A1A5C3-C073-4E62-A49A-7055C41967A0}"/>
              </a:ext>
            </a:extLst>
          </p:cNvPr>
          <p:cNvSpPr txBox="1"/>
          <p:nvPr/>
        </p:nvSpPr>
        <p:spPr>
          <a:xfrm>
            <a:off x="387486" y="6075477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err="1">
                <a:solidFill>
                  <a:srgbClr val="C00000"/>
                </a:solidFill>
                <a:latin typeface="Statis Sans" panose="020B0503050000020004" pitchFamily="34" charset="0"/>
              </a:rPr>
              <a:t>under</a:t>
            </a:r>
            <a:r>
              <a:rPr lang="de-DE" sz="2000" dirty="0">
                <a:solidFill>
                  <a:srgbClr val="C00000"/>
                </a:solidFill>
                <a:latin typeface="Statis Sans" panose="020B0503050000020004" pitchFamily="34" charset="0"/>
              </a:rPr>
              <a:t> review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05406ADD-C7EF-4C54-9254-694C93BBA205}"/>
              </a:ext>
            </a:extLst>
          </p:cNvPr>
          <p:cNvSpPr txBox="1"/>
          <p:nvPr/>
        </p:nvSpPr>
        <p:spPr>
          <a:xfrm>
            <a:off x="5025461" y="2172592"/>
            <a:ext cx="15536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Statis Sans" panose="020B0503050000020004" pitchFamily="34" charset="0"/>
              </a:rPr>
              <a:t>all services 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60DA6CC8-528A-44E3-9EBC-23D67E9183FF}"/>
              </a:ext>
            </a:extLst>
          </p:cNvPr>
          <p:cNvSpPr txBox="1"/>
          <p:nvPr/>
        </p:nvSpPr>
        <p:spPr>
          <a:xfrm>
            <a:off x="7018389" y="4786960"/>
            <a:ext cx="141804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Statis Sans" panose="020B0503050000020004" pitchFamily="34" charset="0"/>
              </a:rPr>
              <a:t>overlap</a:t>
            </a:r>
          </a:p>
          <a:p>
            <a:pPr algn="ctr"/>
            <a:r>
              <a:rPr lang="en-GB" dirty="0">
                <a:latin typeface="Symbol" panose="05050102010706020507" pitchFamily="18" charset="2"/>
              </a:rPr>
              <a:t>¹</a:t>
            </a:r>
          </a:p>
          <a:p>
            <a:pPr algn="ctr"/>
            <a:r>
              <a:rPr lang="en-GB" sz="2000" dirty="0">
                <a:latin typeface="Statis Sans" panose="020B0503050000020004" pitchFamily="34" charset="0"/>
              </a:rPr>
              <a:t>non additive</a:t>
            </a:r>
          </a:p>
        </p:txBody>
      </p:sp>
      <p:sp>
        <p:nvSpPr>
          <p:cNvPr id="32" name="Flussdiagramm: Dokument 31">
            <a:extLst>
              <a:ext uri="{FF2B5EF4-FFF2-40B4-BE49-F238E27FC236}">
                <a16:creationId xmlns:a16="http://schemas.microsoft.com/office/drawing/2014/main" id="{3862D5B0-0581-4246-A5EF-5D2ADAE22FA4}"/>
              </a:ext>
            </a:extLst>
          </p:cNvPr>
          <p:cNvSpPr/>
          <p:nvPr/>
        </p:nvSpPr>
        <p:spPr>
          <a:xfrm>
            <a:off x="2763979" y="3800851"/>
            <a:ext cx="1187355" cy="814540"/>
          </a:xfrm>
          <a:prstGeom prst="flowChartDocument">
            <a:avLst/>
          </a:prstGeom>
          <a:solidFill>
            <a:srgbClr val="088BBA"/>
          </a:solidFill>
          <a:ln>
            <a:solidFill>
              <a:srgbClr val="2131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Statis Sans" panose="020B0503050000020004" pitchFamily="34" charset="0"/>
              </a:rPr>
              <a:t>Land accounts</a:t>
            </a:r>
          </a:p>
        </p:txBody>
      </p:sp>
      <p:cxnSp>
        <p:nvCxnSpPr>
          <p:cNvPr id="33" name="Verbinder: gewinkelt 32">
            <a:extLst>
              <a:ext uri="{FF2B5EF4-FFF2-40B4-BE49-F238E27FC236}">
                <a16:creationId xmlns:a16="http://schemas.microsoft.com/office/drawing/2014/main" id="{7019C367-FD8D-468A-A9A8-F372CCD3701E}"/>
              </a:ext>
            </a:extLst>
          </p:cNvPr>
          <p:cNvCxnSpPr>
            <a:cxnSpLocks/>
            <a:stCxn id="23" idx="0"/>
            <a:endCxn id="36" idx="3"/>
          </p:cNvCxnSpPr>
          <p:nvPr/>
        </p:nvCxnSpPr>
        <p:spPr>
          <a:xfrm rot="10800000" flipV="1">
            <a:off x="6499041" y="4784940"/>
            <a:ext cx="1398133" cy="1174427"/>
          </a:xfrm>
          <a:prstGeom prst="bentConnector3">
            <a:avLst>
              <a:gd name="adj1" fmla="val 50000"/>
            </a:avLst>
          </a:prstGeom>
          <a:ln w="28575">
            <a:solidFill>
              <a:srgbClr val="2131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Verbinder: gewinkelt 33">
            <a:extLst>
              <a:ext uri="{FF2B5EF4-FFF2-40B4-BE49-F238E27FC236}">
                <a16:creationId xmlns:a16="http://schemas.microsoft.com/office/drawing/2014/main" id="{8C67BBC1-3BAE-4B86-A7B0-8D7AB13CFD1D}"/>
              </a:ext>
            </a:extLst>
          </p:cNvPr>
          <p:cNvCxnSpPr>
            <a:cxnSpLocks/>
            <a:stCxn id="23" idx="0"/>
            <a:endCxn id="37" idx="3"/>
          </p:cNvCxnSpPr>
          <p:nvPr/>
        </p:nvCxnSpPr>
        <p:spPr>
          <a:xfrm rot="10800000" flipV="1">
            <a:off x="6511323" y="4784940"/>
            <a:ext cx="1385850" cy="1249"/>
          </a:xfrm>
          <a:prstGeom prst="bentConnector3">
            <a:avLst>
              <a:gd name="adj1" fmla="val 50000"/>
            </a:avLst>
          </a:prstGeom>
          <a:ln w="28575">
            <a:solidFill>
              <a:srgbClr val="2131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feld 34">
            <a:extLst>
              <a:ext uri="{FF2B5EF4-FFF2-40B4-BE49-F238E27FC236}">
                <a16:creationId xmlns:a16="http://schemas.microsoft.com/office/drawing/2014/main" id="{D67BC32F-BFFA-41B9-A166-74557E346FFA}"/>
              </a:ext>
            </a:extLst>
          </p:cNvPr>
          <p:cNvSpPr txBox="1"/>
          <p:nvPr/>
        </p:nvSpPr>
        <p:spPr>
          <a:xfrm>
            <a:off x="4084134" y="3840186"/>
            <a:ext cx="10021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err="1">
                <a:latin typeface="Statis Sans" panose="020B0503050000020004" pitchFamily="34" charset="0"/>
              </a:rPr>
              <a:t>market</a:t>
            </a:r>
            <a:endParaRPr lang="de-DE" sz="2000" dirty="0">
              <a:latin typeface="Statis Sans" panose="020B0503050000020004" pitchFamily="34" charset="0"/>
            </a:endParaRPr>
          </a:p>
        </p:txBody>
      </p:sp>
      <p:sp>
        <p:nvSpPr>
          <p:cNvPr id="36" name="Flussdiagramm: Dokument 35">
            <a:extLst>
              <a:ext uri="{FF2B5EF4-FFF2-40B4-BE49-F238E27FC236}">
                <a16:creationId xmlns:a16="http://schemas.microsoft.com/office/drawing/2014/main" id="{8F9595EC-850E-47B4-A6DC-B66A58F3828C}"/>
              </a:ext>
            </a:extLst>
          </p:cNvPr>
          <p:cNvSpPr>
            <a:spLocks noChangeAspect="1"/>
          </p:cNvSpPr>
          <p:nvPr/>
        </p:nvSpPr>
        <p:spPr>
          <a:xfrm>
            <a:off x="5059040" y="5465439"/>
            <a:ext cx="1440000" cy="987858"/>
          </a:xfrm>
          <a:prstGeom prst="flowChartDocument">
            <a:avLst/>
          </a:prstGeom>
          <a:solidFill>
            <a:srgbClr val="088BBA"/>
          </a:solidFill>
          <a:ln>
            <a:solidFill>
              <a:srgbClr val="2131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dirty="0">
                <a:latin typeface="Statis Sans" panose="020B0503050000020004" pitchFamily="34" charset="0"/>
              </a:rPr>
              <a:t>Monetary</a:t>
            </a:r>
          </a:p>
          <a:p>
            <a:pPr algn="ctr"/>
            <a:r>
              <a:rPr lang="en-GB" dirty="0">
                <a:latin typeface="Statis Sans" panose="020B0503050000020004" pitchFamily="34" charset="0"/>
              </a:rPr>
              <a:t>asset accounts</a:t>
            </a:r>
          </a:p>
        </p:txBody>
      </p:sp>
      <p:sp>
        <p:nvSpPr>
          <p:cNvPr id="37" name="Flussdiagramm: Dokument 36">
            <a:extLst>
              <a:ext uri="{FF2B5EF4-FFF2-40B4-BE49-F238E27FC236}">
                <a16:creationId xmlns:a16="http://schemas.microsoft.com/office/drawing/2014/main" id="{E4BEB4F1-B126-4949-BC9A-53B5321608FC}"/>
              </a:ext>
            </a:extLst>
          </p:cNvPr>
          <p:cNvSpPr>
            <a:spLocks noChangeAspect="1"/>
          </p:cNvSpPr>
          <p:nvPr/>
        </p:nvSpPr>
        <p:spPr>
          <a:xfrm>
            <a:off x="5071323" y="4292261"/>
            <a:ext cx="1440000" cy="987858"/>
          </a:xfrm>
          <a:prstGeom prst="flowChartDocument">
            <a:avLst/>
          </a:prstGeom>
          <a:solidFill>
            <a:srgbClr val="088BBA"/>
          </a:solidFill>
          <a:ln>
            <a:solidFill>
              <a:srgbClr val="2131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dirty="0">
                <a:latin typeface="Statis Sans" panose="020B0503050000020004" pitchFamily="34" charset="0"/>
              </a:rPr>
              <a:t>Monetary land asset accounts</a:t>
            </a:r>
          </a:p>
        </p:txBody>
      </p:sp>
      <p:sp>
        <p:nvSpPr>
          <p:cNvPr id="38" name="Flussdiagramm: Dokument 37">
            <a:extLst>
              <a:ext uri="{FF2B5EF4-FFF2-40B4-BE49-F238E27FC236}">
                <a16:creationId xmlns:a16="http://schemas.microsoft.com/office/drawing/2014/main" id="{6A7132EC-5F5B-4BDF-9387-A91A7F43D9DC}"/>
              </a:ext>
            </a:extLst>
          </p:cNvPr>
          <p:cNvSpPr/>
          <p:nvPr/>
        </p:nvSpPr>
        <p:spPr>
          <a:xfrm>
            <a:off x="2781209" y="5702997"/>
            <a:ext cx="1187355" cy="814540"/>
          </a:xfrm>
          <a:prstGeom prst="flowChartDocument">
            <a:avLst/>
          </a:prstGeom>
          <a:solidFill>
            <a:srgbClr val="088BBA"/>
          </a:solidFill>
          <a:ln>
            <a:solidFill>
              <a:srgbClr val="2131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Statis Sans" panose="020B0503050000020004" pitchFamily="34" charset="0"/>
              </a:rPr>
              <a:t>Physical stocks</a:t>
            </a:r>
          </a:p>
        </p:txBody>
      </p:sp>
      <p:cxnSp>
        <p:nvCxnSpPr>
          <p:cNvPr id="39" name="Verbinder: gewinkelt 38">
            <a:extLst>
              <a:ext uri="{FF2B5EF4-FFF2-40B4-BE49-F238E27FC236}">
                <a16:creationId xmlns:a16="http://schemas.microsoft.com/office/drawing/2014/main" id="{09DFA5EA-601C-41F9-9F55-855A65182771}"/>
              </a:ext>
            </a:extLst>
          </p:cNvPr>
          <p:cNvCxnSpPr>
            <a:cxnSpLocks/>
            <a:stCxn id="37" idx="1"/>
            <a:endCxn id="32" idx="3"/>
          </p:cNvCxnSpPr>
          <p:nvPr/>
        </p:nvCxnSpPr>
        <p:spPr>
          <a:xfrm rot="10800000">
            <a:off x="3951335" y="4208122"/>
            <a:ext cx="1119989" cy="578069"/>
          </a:xfrm>
          <a:prstGeom prst="bentConnector3">
            <a:avLst>
              <a:gd name="adj1" fmla="val 50000"/>
            </a:avLst>
          </a:prstGeom>
          <a:ln w="28575">
            <a:solidFill>
              <a:srgbClr val="2131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lussdiagramm: Zusammenführen 39">
            <a:extLst>
              <a:ext uri="{FF2B5EF4-FFF2-40B4-BE49-F238E27FC236}">
                <a16:creationId xmlns:a16="http://schemas.microsoft.com/office/drawing/2014/main" id="{70669980-35AF-489E-9997-C24463F246CD}"/>
              </a:ext>
            </a:extLst>
          </p:cNvPr>
          <p:cNvSpPr>
            <a:spLocks/>
          </p:cNvSpPr>
          <p:nvPr/>
        </p:nvSpPr>
        <p:spPr>
          <a:xfrm rot="16035393">
            <a:off x="4418341" y="5879907"/>
            <a:ext cx="180000" cy="180000"/>
          </a:xfrm>
          <a:prstGeom prst="flowChartMerge">
            <a:avLst/>
          </a:prstGeom>
          <a:solidFill>
            <a:srgbClr val="184D31"/>
          </a:solidFill>
          <a:ln>
            <a:solidFill>
              <a:srgbClr val="2131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tatis Sans" panose="020B0503050000020004" pitchFamily="34" charset="0"/>
            </a:endParaRPr>
          </a:p>
        </p:txBody>
      </p:sp>
      <p:cxnSp>
        <p:nvCxnSpPr>
          <p:cNvPr id="41" name="Verbinder: gewinkelt 40">
            <a:extLst>
              <a:ext uri="{FF2B5EF4-FFF2-40B4-BE49-F238E27FC236}">
                <a16:creationId xmlns:a16="http://schemas.microsoft.com/office/drawing/2014/main" id="{433789AE-8724-448B-896B-82DB13BDD799}"/>
              </a:ext>
            </a:extLst>
          </p:cNvPr>
          <p:cNvCxnSpPr>
            <a:cxnSpLocks/>
            <a:stCxn id="40" idx="0"/>
            <a:endCxn id="21" idx="3"/>
          </p:cNvCxnSpPr>
          <p:nvPr/>
        </p:nvCxnSpPr>
        <p:spPr>
          <a:xfrm rot="10800000">
            <a:off x="3971424" y="5149533"/>
            <a:ext cx="447021" cy="824682"/>
          </a:xfrm>
          <a:prstGeom prst="bentConnector3">
            <a:avLst>
              <a:gd name="adj1" fmla="val 50000"/>
            </a:avLst>
          </a:prstGeom>
          <a:ln w="28575">
            <a:solidFill>
              <a:srgbClr val="2131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Verbinder: gewinkelt 41">
            <a:extLst>
              <a:ext uri="{FF2B5EF4-FFF2-40B4-BE49-F238E27FC236}">
                <a16:creationId xmlns:a16="http://schemas.microsoft.com/office/drawing/2014/main" id="{2304084F-7129-420F-B2B7-75EAFDB3E5F7}"/>
              </a:ext>
            </a:extLst>
          </p:cNvPr>
          <p:cNvCxnSpPr>
            <a:cxnSpLocks/>
            <a:stCxn id="40" idx="0"/>
            <a:endCxn id="38" idx="3"/>
          </p:cNvCxnSpPr>
          <p:nvPr/>
        </p:nvCxnSpPr>
        <p:spPr>
          <a:xfrm rot="10800000" flipV="1">
            <a:off x="3968564" y="5974215"/>
            <a:ext cx="449880" cy="136052"/>
          </a:xfrm>
          <a:prstGeom prst="bentConnector3">
            <a:avLst>
              <a:gd name="adj1" fmla="val 50000"/>
            </a:avLst>
          </a:prstGeom>
          <a:ln w="28575">
            <a:solidFill>
              <a:srgbClr val="2131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r Verbinder 42">
            <a:extLst>
              <a:ext uri="{FF2B5EF4-FFF2-40B4-BE49-F238E27FC236}">
                <a16:creationId xmlns:a16="http://schemas.microsoft.com/office/drawing/2014/main" id="{7151A8DD-F205-4B39-8144-B919518A1E9A}"/>
              </a:ext>
            </a:extLst>
          </p:cNvPr>
          <p:cNvCxnSpPr>
            <a:cxnSpLocks/>
            <a:stCxn id="36" idx="1"/>
            <a:endCxn id="40" idx="2"/>
          </p:cNvCxnSpPr>
          <p:nvPr/>
        </p:nvCxnSpPr>
        <p:spPr>
          <a:xfrm flipH="1">
            <a:off x="4598238" y="5959368"/>
            <a:ext cx="460802" cy="6231"/>
          </a:xfrm>
          <a:prstGeom prst="line">
            <a:avLst/>
          </a:prstGeom>
          <a:ln w="28575">
            <a:solidFill>
              <a:srgbClr val="2131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5129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345855F1-AF5A-DFA2-B90E-B7EA3CBDBD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895" y="501840"/>
            <a:ext cx="11269308" cy="387991"/>
          </a:xfrm>
        </p:spPr>
        <p:txBody>
          <a:bodyPr/>
          <a:lstStyle/>
          <a:p>
            <a:r>
              <a:rPr lang="en-US" dirty="0"/>
              <a:t>Istat workshop “Challenges in the measurement of nature in official statistics”</a:t>
            </a:r>
            <a:endParaRPr lang="en-GB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C4A5F04-8639-386F-C85D-62B5C322BE44}"/>
              </a:ext>
            </a:extLst>
          </p:cNvPr>
          <p:cNvSpPr txBox="1"/>
          <p:nvPr/>
        </p:nvSpPr>
        <p:spPr>
          <a:xfrm>
            <a:off x="468895" y="1288684"/>
            <a:ext cx="10522824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2" indent="-285750" fontAlgn="t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The beyond GDP issue was </a:t>
            </a:r>
            <a:r>
              <a:rPr lang="en-US" sz="2000" b="0" dirty="0">
                <a:latin typeface="+mj-lt"/>
              </a:rPr>
              <a:t>touched upon repeatedly (K. Turner, </a:t>
            </a:r>
            <a:r>
              <a:rPr lang="en-US" sz="2000" dirty="0"/>
              <a:t>M. Driver, E. Giovannini, S. </a:t>
            </a:r>
            <a:r>
              <a:rPr lang="en-US" sz="2000" dirty="0" err="1"/>
              <a:t>Kaumanns</a:t>
            </a:r>
            <a:r>
              <a:rPr lang="en-US" sz="2000" dirty="0"/>
              <a:t>, F. </a:t>
            </a:r>
            <a:r>
              <a:rPr lang="en-US" sz="2000" dirty="0" err="1"/>
              <a:t>Riccardini</a:t>
            </a:r>
            <a:r>
              <a:rPr lang="en-US" sz="2000" dirty="0"/>
              <a:t>)</a:t>
            </a:r>
          </a:p>
          <a:p>
            <a:pPr marL="285750" lvl="2" indent="-285750" fontAlgn="t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i="1" dirty="0"/>
              <a:t>K. Turner’s proposal</a:t>
            </a:r>
            <a:r>
              <a:rPr lang="en-US" sz="2000" dirty="0"/>
              <a:t>: Complementary Accounting Network: set of accounts, </a:t>
            </a:r>
            <a:r>
              <a:rPr lang="en-US" sz="2000" b="1" dirty="0"/>
              <a:t>not bounded by the SNA protocol</a:t>
            </a:r>
            <a:r>
              <a:rPr lang="en-US" sz="2000" dirty="0"/>
              <a:t>, leading to an all-value-perspectives-encompassing set of indicators. </a:t>
            </a:r>
            <a:endParaRPr lang="en-US" sz="2000" b="0" dirty="0">
              <a:latin typeface="+mj-lt"/>
            </a:endParaRPr>
          </a:p>
          <a:p>
            <a:pPr marL="285750" lvl="2" indent="-285750" fontAlgn="t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0" i="1" dirty="0">
                <a:latin typeface="+mj-lt"/>
              </a:rPr>
              <a:t>Session 3</a:t>
            </a:r>
            <a:r>
              <a:rPr lang="en-GB" sz="2000" b="0" dirty="0">
                <a:latin typeface="+mj-lt"/>
              </a:rPr>
              <a:t>, “The role of ecosystem accounting in beyond GDP measures” focussed on EA ‘s contributions to multi-dimensional information systems.</a:t>
            </a:r>
          </a:p>
          <a:p>
            <a:pPr marL="742950" lvl="3" indent="-285750" fontAlgn="t">
              <a:spcBef>
                <a:spcPct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600" i="1" dirty="0">
                <a:solidFill>
                  <a:schemeClr val="tx1"/>
                </a:solidFill>
              </a:rPr>
              <a:t>P. </a:t>
            </a:r>
            <a:r>
              <a:rPr lang="en-US" sz="1600" i="1" dirty="0" err="1">
                <a:solidFill>
                  <a:schemeClr val="tx1"/>
                </a:solidFill>
              </a:rPr>
              <a:t>Kervinio</a:t>
            </a:r>
            <a:r>
              <a:rPr lang="en-US" sz="1600" i="1" dirty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illustrated the proposal of </a:t>
            </a:r>
            <a:r>
              <a:rPr lang="en-US" sz="1600" b="1" dirty="0">
                <a:solidFill>
                  <a:schemeClr val="tx1"/>
                </a:solidFill>
              </a:rPr>
              <a:t>Cost-based accounting </a:t>
            </a:r>
            <a:r>
              <a:rPr lang="en-US" sz="1600" dirty="0">
                <a:solidFill>
                  <a:schemeClr val="tx1"/>
                </a:solidFill>
              </a:rPr>
              <a:t>and of measuring the accumulation of «ecological liabilities», based on the gaps in the face of </a:t>
            </a:r>
            <a:r>
              <a:rPr lang="en-US" sz="1600" dirty="0" err="1">
                <a:solidFill>
                  <a:schemeClr val="tx1"/>
                </a:solidFill>
              </a:rPr>
              <a:t>recognised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b="1" dirty="0">
                <a:solidFill>
                  <a:schemeClr val="tx1"/>
                </a:solidFill>
              </a:rPr>
              <a:t>policy and societal objectives </a:t>
            </a:r>
            <a:endParaRPr lang="en-US" sz="1600" b="1" dirty="0"/>
          </a:p>
          <a:p>
            <a:pPr marL="742950" lvl="3" indent="-285750" fontAlgn="t">
              <a:spcBef>
                <a:spcPct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600" i="1" dirty="0">
                <a:solidFill>
                  <a:schemeClr val="tx1"/>
                </a:solidFill>
              </a:rPr>
              <a:t>P. Ekins </a:t>
            </a:r>
            <a:r>
              <a:rPr lang="en-US" sz="1600" dirty="0">
                <a:solidFill>
                  <a:schemeClr val="tx1"/>
                </a:solidFill>
              </a:rPr>
              <a:t>proposal – the </a:t>
            </a:r>
            <a:r>
              <a:rPr lang="en-GB" sz="1600" b="1" dirty="0">
                <a:solidFill>
                  <a:schemeClr val="tx1"/>
                </a:solidFill>
              </a:rPr>
              <a:t>Ecological Sustainability Gap (ESGAP) </a:t>
            </a:r>
            <a:r>
              <a:rPr lang="en-GB" sz="1600" dirty="0">
                <a:solidFill>
                  <a:schemeClr val="tx1"/>
                </a:solidFill>
              </a:rPr>
              <a:t>accounting system </a:t>
            </a:r>
            <a:r>
              <a:rPr lang="en-GB" sz="1600" i="1" dirty="0">
                <a:solidFill>
                  <a:schemeClr val="tx1"/>
                </a:solidFill>
              </a:rPr>
              <a:t>–</a:t>
            </a:r>
            <a:r>
              <a:rPr lang="en-US" sz="1600" dirty="0">
                <a:solidFill>
                  <a:schemeClr val="tx1"/>
                </a:solidFill>
              </a:rPr>
              <a:t> is similar but normalization and aggregation are based on </a:t>
            </a:r>
            <a:r>
              <a:rPr lang="en-US" sz="1600" b="1" dirty="0">
                <a:solidFill>
                  <a:schemeClr val="tx1"/>
                </a:solidFill>
              </a:rPr>
              <a:t>science-determined sustainability objectives </a:t>
            </a:r>
          </a:p>
          <a:p>
            <a:pPr marL="742950" lvl="3" indent="-285750" fontAlgn="t">
              <a:spcBef>
                <a:spcPct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600" i="1" dirty="0">
                <a:solidFill>
                  <a:schemeClr val="tx1"/>
                </a:solidFill>
              </a:rPr>
              <a:t>S. Roux: </a:t>
            </a:r>
            <a:r>
              <a:rPr lang="en-US" sz="1600" dirty="0">
                <a:solidFill>
                  <a:schemeClr val="tx1"/>
                </a:solidFill>
              </a:rPr>
              <a:t>damage and mitigation costs of GHG emissions estimated and “genuine savings” derived.</a:t>
            </a:r>
          </a:p>
          <a:p>
            <a:pPr marL="285750" lvl="1" indent="-285750"/>
            <a:r>
              <a:rPr lang="en-US" sz="1600" dirty="0"/>
              <a:t>→ biophysical information </a:t>
            </a:r>
            <a:r>
              <a:rPr lang="en-US" sz="1600" u="sng" dirty="0"/>
              <a:t>can</a:t>
            </a:r>
            <a:r>
              <a:rPr lang="en-US" sz="1600" dirty="0"/>
              <a:t> be meaningfully condensed in national-accounting-like high-level aggregates.</a:t>
            </a:r>
          </a:p>
          <a:p>
            <a:pPr marL="285750" lvl="1" indent="-285750"/>
            <a:r>
              <a:rPr lang="en-US" sz="1600" dirty="0"/>
              <a:t>→</a:t>
            </a:r>
            <a:r>
              <a:rPr lang="en-US" sz="1600" b="1" dirty="0"/>
              <a:t> </a:t>
            </a:r>
            <a:r>
              <a:rPr lang="en-ZA" sz="1600" b="1" dirty="0"/>
              <a:t>Aggregation</a:t>
            </a:r>
            <a:r>
              <a:rPr lang="en-ZA" sz="1600" dirty="0"/>
              <a:t> of different environmental indicators, including ecosystem-based ones </a:t>
            </a:r>
            <a:r>
              <a:rPr lang="en-ZA" sz="1600" b="1" dirty="0"/>
              <a:t>is feasible</a:t>
            </a:r>
            <a:r>
              <a:rPr lang="en-ZA" sz="1600" dirty="0"/>
              <a:t>, based on </a:t>
            </a:r>
            <a:r>
              <a:rPr lang="en-ZA" sz="1600" b="1" dirty="0"/>
              <a:t>distance from targets</a:t>
            </a:r>
            <a:r>
              <a:rPr lang="en-ZA" sz="1600" dirty="0"/>
              <a:t>, whether normative- or science-based. It </a:t>
            </a:r>
            <a:r>
              <a:rPr lang="en-ZA" sz="1600" b="1" dirty="0"/>
              <a:t>may</a:t>
            </a:r>
            <a:r>
              <a:rPr lang="en-ZA" sz="1600" dirty="0"/>
              <a:t> lead to </a:t>
            </a:r>
            <a:r>
              <a:rPr lang="en-ZA" sz="1600" b="1" dirty="0"/>
              <a:t>monetary aggregates</a:t>
            </a:r>
            <a:r>
              <a:rPr lang="en-US" sz="1600" dirty="0"/>
              <a:t>, </a:t>
            </a:r>
            <a:r>
              <a:rPr lang="en-US" sz="1600" u="sng" dirty="0"/>
              <a:t>without necessarily pricing </a:t>
            </a:r>
            <a:r>
              <a:rPr lang="en-US" sz="1600" dirty="0"/>
              <a:t>the ecosystem’s contribution to benefits</a:t>
            </a:r>
            <a:r>
              <a:rPr lang="en-ZA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36354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70CED47A-E1E4-2E34-7057-E083E0833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Presentations</a:t>
            </a:r>
            <a:endParaRPr lang="en-GB" dirty="0"/>
          </a:p>
        </p:txBody>
      </p:sp>
      <p:graphicFrame>
        <p:nvGraphicFramePr>
          <p:cNvPr id="4" name="Tabella 3">
            <a:extLst>
              <a:ext uri="{FF2B5EF4-FFF2-40B4-BE49-F238E27FC236}">
                <a16:creationId xmlns:a16="http://schemas.microsoft.com/office/drawing/2014/main" id="{F46BB56E-B3C5-6938-B70A-02DD86F8BD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6981668"/>
              </p:ext>
            </p:extLst>
          </p:nvPr>
        </p:nvGraphicFramePr>
        <p:xfrm>
          <a:off x="592783" y="1519796"/>
          <a:ext cx="11073700" cy="43449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25533">
                  <a:extLst>
                    <a:ext uri="{9D8B030D-6E8A-4147-A177-3AD203B41FA5}">
                      <a16:colId xmlns:a16="http://schemas.microsoft.com/office/drawing/2014/main" val="222347453"/>
                    </a:ext>
                  </a:extLst>
                </a:gridCol>
                <a:gridCol w="1332934">
                  <a:extLst>
                    <a:ext uri="{9D8B030D-6E8A-4147-A177-3AD203B41FA5}">
                      <a16:colId xmlns:a16="http://schemas.microsoft.com/office/drawing/2014/main" val="3917123129"/>
                    </a:ext>
                  </a:extLst>
                </a:gridCol>
                <a:gridCol w="5215233">
                  <a:extLst>
                    <a:ext uri="{9D8B030D-6E8A-4147-A177-3AD203B41FA5}">
                      <a16:colId xmlns:a16="http://schemas.microsoft.com/office/drawing/2014/main" val="3296791717"/>
                    </a:ext>
                  </a:extLst>
                </a:gridCol>
              </a:tblGrid>
              <a:tr h="108624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>
                          <a:effectLst/>
                        </a:rPr>
                        <a:t>Integrating SEEA into the Beyond GDP Statistical Framework</a:t>
                      </a:r>
                      <a:endParaRPr lang="en-GB" sz="2800">
                        <a:solidFill>
                          <a:srgbClr val="3B3B3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2550" marR="82550" marT="57150" marB="57150" anchor="ctr"/>
                </a:tc>
                <a:tc grid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Raúl Figueroa (online)</a:t>
                      </a:r>
                      <a:endParaRPr lang="en-GB" sz="2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2550" marR="82550" marT="57150" marB="5715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buNone/>
                      </a:pPr>
                      <a:endParaRPr lang="en-GB" sz="1000">
                        <a:solidFill>
                          <a:srgbClr val="3B3B3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2550" marR="82550" marT="57150" marB="57150" anchor="ctr"/>
                </a:tc>
                <a:extLst>
                  <a:ext uri="{0D108BD9-81ED-4DB2-BD59-A6C34878D82A}">
                    <a16:rowId xmlns:a16="http://schemas.microsoft.com/office/drawing/2014/main" val="2127129578"/>
                  </a:ext>
                </a:extLst>
              </a:tr>
              <a:tr h="145603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>
                          <a:effectLst/>
                        </a:rPr>
                        <a:t>Completing the integrating logic of SNA 2025: A unified stock-flow architecture for environmental, economic and social accounts</a:t>
                      </a:r>
                      <a:endParaRPr lang="en-GB" sz="2800" dirty="0">
                        <a:solidFill>
                          <a:srgbClr val="3B3B3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2550" marR="82550" marT="57150" marB="57150" anchor="ctr"/>
                </a:tc>
                <a:tc grid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>
                          <a:effectLst/>
                        </a:rPr>
                        <a:t>Maria Alarcon Blazquez</a:t>
                      </a:r>
                      <a:endParaRPr lang="en-GB" sz="2800" dirty="0">
                        <a:solidFill>
                          <a:srgbClr val="3B3B3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2550" marR="82550" marT="57150" marB="5715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buNone/>
                      </a:pPr>
                      <a:endParaRPr lang="en-GB" sz="1000">
                        <a:solidFill>
                          <a:srgbClr val="3B3B3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2550" marR="82550" marT="57150" marB="57150" anchor="ctr"/>
                </a:tc>
                <a:extLst>
                  <a:ext uri="{0D108BD9-81ED-4DB2-BD59-A6C34878D82A}">
                    <a16:rowId xmlns:a16="http://schemas.microsoft.com/office/drawing/2014/main" val="2015694620"/>
                  </a:ext>
                </a:extLst>
              </a:tr>
              <a:tr h="108624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>
                          <a:effectLst/>
                        </a:rPr>
                        <a:t>The accounting push and the policy pull 10 years on</a:t>
                      </a:r>
                      <a:endParaRPr lang="en-GB" sz="2800">
                        <a:solidFill>
                          <a:srgbClr val="3B3B3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2550" marR="82550" marT="57150" marB="57150" anchor="ctr"/>
                </a:tc>
                <a:tc grid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>
                          <a:effectLst/>
                        </a:rPr>
                        <a:t>Michael Vardon</a:t>
                      </a:r>
                      <a:endParaRPr lang="en-GB" sz="2800">
                        <a:solidFill>
                          <a:srgbClr val="3B3B3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2550" marR="82550" marT="57150" marB="5715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buNone/>
                      </a:pPr>
                      <a:endParaRPr lang="en-GB" sz="1000">
                        <a:solidFill>
                          <a:srgbClr val="3B3B3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2550" marR="82550" marT="57150" marB="57150" anchor="ctr"/>
                </a:tc>
                <a:extLst>
                  <a:ext uri="{0D108BD9-81ED-4DB2-BD59-A6C34878D82A}">
                    <a16:rowId xmlns:a16="http://schemas.microsoft.com/office/drawing/2014/main" val="548762654"/>
                  </a:ext>
                </a:extLst>
              </a:tr>
              <a:tr h="716459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de-DE" sz="2000">
                          <a:effectLst/>
                        </a:rPr>
                        <a:t>[15:00 – 15:30]</a:t>
                      </a:r>
                      <a:endParaRPr lang="en-GB" sz="2800">
                        <a:solidFill>
                          <a:srgbClr val="3B3B3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2550" marR="82550" marT="57150" marB="5715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e-DE" sz="2000" dirty="0">
                          <a:effectLst/>
                        </a:rPr>
                        <a:t>Coffee break</a:t>
                      </a:r>
                      <a:endParaRPr lang="en-GB" sz="2800" dirty="0">
                        <a:solidFill>
                          <a:srgbClr val="3B3B3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2550" marR="82550" marT="57150" marB="5715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11246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762644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463</Words>
  <Application>Microsoft Office PowerPoint</Application>
  <PresentationFormat>Widescreen</PresentationFormat>
  <Paragraphs>54</Paragraphs>
  <Slides>4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13" baseType="lpstr">
      <vt:lpstr>Aptos</vt:lpstr>
      <vt:lpstr>Aptos Display</vt:lpstr>
      <vt:lpstr>Arial</vt:lpstr>
      <vt:lpstr>Calibri</vt:lpstr>
      <vt:lpstr>Courier New</vt:lpstr>
      <vt:lpstr>Statis Sans</vt:lpstr>
      <vt:lpstr>Symbol</vt:lpstr>
      <vt:lpstr>Wingdings</vt:lpstr>
      <vt:lpstr>Tema di Office</vt:lpstr>
      <vt:lpstr>Session 7: SEEA and Beyond GDP </vt:lpstr>
      <vt:lpstr>Sven Kaumann’s HLG “Indicator” Environmental assets child's play (in theory)</vt:lpstr>
      <vt:lpstr>Istat workshop “Challenges in the measurement of nature in official statistics”</vt:lpstr>
      <vt:lpstr>Presentations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Aldo Femia</dc:creator>
  <cp:lastModifiedBy>Aldo Femia</cp:lastModifiedBy>
  <cp:revision>4</cp:revision>
  <dcterms:created xsi:type="dcterms:W3CDTF">2026-08-29T08:56:12Z</dcterms:created>
  <dcterms:modified xsi:type="dcterms:W3CDTF">2026-08-30T10:57:59Z</dcterms:modified>
</cp:coreProperties>
</file>