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F11457-8A14-40C9-9C8D-490CBCDF3AC7}" v="3" dt="2026-06-09T06:42:22.37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654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68A0D6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68A0D6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68A0D6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68A0D6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2848" y="6197447"/>
            <a:ext cx="1177257" cy="465823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340467" y="6062764"/>
            <a:ext cx="11469370" cy="0"/>
          </a:xfrm>
          <a:custGeom>
            <a:avLst/>
            <a:gdLst/>
            <a:ahLst/>
            <a:cxnLst/>
            <a:rect l="l" t="t" r="r" b="b"/>
            <a:pathLst>
              <a:path w="11469370">
                <a:moveTo>
                  <a:pt x="0" y="0"/>
                </a:moveTo>
                <a:lnTo>
                  <a:pt x="11468912" y="0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1689" y="266011"/>
            <a:ext cx="10453385" cy="10868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68A0D6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6924" y="1593688"/>
            <a:ext cx="8987155" cy="2849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303020"/>
            <a:ext cx="10972799" cy="47321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287" y="115409"/>
            <a:ext cx="2388842" cy="114120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57801" y="6058585"/>
            <a:ext cx="852700" cy="663217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791419" y="1401638"/>
            <a:ext cx="9681845" cy="1071245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 marR="5080">
              <a:lnSpc>
                <a:spcPts val="3910"/>
              </a:lnSpc>
              <a:spcBef>
                <a:spcPts val="570"/>
              </a:spcBef>
            </a:pP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UNCEEA</a:t>
            </a:r>
            <a:r>
              <a:rPr b="1" spc="2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45" dirty="0">
                <a:solidFill>
                  <a:srgbClr val="FFFFFF"/>
                </a:solidFill>
                <a:latin typeface="Calibri"/>
                <a:cs typeface="Calibri"/>
              </a:rPr>
              <a:t>Working</a:t>
            </a:r>
            <a:r>
              <a:rPr b="1" spc="3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Group</a:t>
            </a:r>
            <a:r>
              <a:rPr b="1" spc="3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b="1" spc="2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60" dirty="0">
                <a:solidFill>
                  <a:srgbClr val="FFFFFF"/>
                </a:solidFill>
                <a:latin typeface="Calibri"/>
                <a:cs typeface="Calibri"/>
              </a:rPr>
              <a:t>Implementation</a:t>
            </a:r>
            <a:r>
              <a:rPr b="1" spc="3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-25" dirty="0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b="1" spc="60" dirty="0">
                <a:solidFill>
                  <a:srgbClr val="FFFFFF"/>
                </a:solidFill>
                <a:latin typeface="Calibri"/>
                <a:cs typeface="Calibri"/>
              </a:rPr>
              <a:t>Statistical</a:t>
            </a:r>
            <a:r>
              <a:rPr b="1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75" dirty="0">
                <a:solidFill>
                  <a:srgbClr val="FFFFFF"/>
                </a:solidFill>
                <a:latin typeface="Calibri"/>
                <a:cs typeface="Calibri"/>
              </a:rPr>
              <a:t>Capacity</a:t>
            </a:r>
            <a:r>
              <a:rPr b="1" spc="2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55" dirty="0">
                <a:solidFill>
                  <a:srgbClr val="FFFFFF"/>
                </a:solidFill>
                <a:latin typeface="Calibri"/>
                <a:cs typeface="Calibri"/>
              </a:rPr>
              <a:t>Building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91419" y="2591730"/>
            <a:ext cx="9317355" cy="1496564"/>
          </a:xfrm>
          <a:prstGeom prst="rect">
            <a:avLst/>
          </a:prstGeom>
        </p:spPr>
        <p:txBody>
          <a:bodyPr vert="horz" wrap="square" lIns="0" tIns="152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Prepared</a:t>
            </a:r>
            <a:r>
              <a:rPr sz="2300" spc="-4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by</a:t>
            </a:r>
            <a:r>
              <a:rPr sz="2300" spc="-5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Area</a:t>
            </a:r>
            <a:r>
              <a:rPr sz="2300" spc="-4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spc="-50" dirty="0">
                <a:solidFill>
                  <a:srgbClr val="FFFFFF"/>
                </a:solidFill>
                <a:latin typeface="Franklin Gothic Book"/>
                <a:cs typeface="Franklin Gothic Book"/>
              </a:rPr>
              <a:t>D</a:t>
            </a:r>
            <a:endParaRPr sz="2300" dirty="0">
              <a:latin typeface="Franklin Gothic Book"/>
              <a:cs typeface="Franklin Gothic Book"/>
            </a:endParaRPr>
          </a:p>
          <a:p>
            <a:pPr marL="12700" marR="5080">
              <a:lnSpc>
                <a:spcPct val="70000"/>
              </a:lnSpc>
              <a:spcBef>
                <a:spcPts val="1935"/>
              </a:spcBef>
            </a:pP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UN</a:t>
            </a:r>
            <a:r>
              <a:rPr sz="2300" spc="-4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Committee</a:t>
            </a:r>
            <a:r>
              <a:rPr sz="2300" spc="-3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of</a:t>
            </a:r>
            <a:r>
              <a:rPr sz="2300" spc="-5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Experts</a:t>
            </a:r>
            <a:r>
              <a:rPr sz="2300" spc="-4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on</a:t>
            </a:r>
            <a:r>
              <a:rPr sz="2300" spc="-4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spc="-25" dirty="0">
                <a:solidFill>
                  <a:srgbClr val="FFFFFF"/>
                </a:solidFill>
                <a:latin typeface="Franklin Gothic Book"/>
                <a:cs typeface="Franklin Gothic Book"/>
              </a:rPr>
              <a:t>Environmental-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Economic</a:t>
            </a:r>
            <a:r>
              <a:rPr sz="2300" spc="-2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dirty="0">
                <a:solidFill>
                  <a:srgbClr val="FFFFFF"/>
                </a:solidFill>
                <a:latin typeface="Franklin Gothic Book"/>
                <a:cs typeface="Franklin Gothic Book"/>
              </a:rPr>
              <a:t>Accounting</a:t>
            </a:r>
            <a:r>
              <a:rPr sz="2300" spc="-2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Franklin Gothic Book"/>
                <a:cs typeface="Franklin Gothic Book"/>
              </a:rPr>
              <a:t>(UNCEEA)</a:t>
            </a:r>
            <a:endParaRPr lang="en-US" sz="2300" spc="-10" dirty="0">
              <a:solidFill>
                <a:srgbClr val="FFFFFF"/>
              </a:solidFill>
              <a:latin typeface="Franklin Gothic Book"/>
              <a:cs typeface="Franklin Gothic Book"/>
            </a:endParaRPr>
          </a:p>
          <a:p>
            <a:pPr marL="12700" marR="5080">
              <a:lnSpc>
                <a:spcPct val="70000"/>
              </a:lnSpc>
              <a:spcBef>
                <a:spcPts val="1935"/>
              </a:spcBef>
            </a:pPr>
            <a:r>
              <a:rPr sz="2300" spc="-25" dirty="0">
                <a:solidFill>
                  <a:srgbClr val="FFFFFF"/>
                </a:solidFill>
                <a:latin typeface="Franklin Gothic Book"/>
                <a:cs typeface="Franklin Gothic Book"/>
              </a:rPr>
              <a:t>Twent</a:t>
            </a:r>
            <a:r>
              <a:rPr lang="en-US" sz="2300" spc="-25" dirty="0">
                <a:solidFill>
                  <a:srgbClr val="FFFFFF"/>
                </a:solidFill>
                <a:latin typeface="Franklin Gothic Book"/>
                <a:cs typeface="Franklin Gothic Book"/>
              </a:rPr>
              <a:t>y-first</a:t>
            </a:r>
            <a:r>
              <a:rPr sz="2300" spc="-6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Franklin Gothic Book"/>
                <a:cs typeface="Franklin Gothic Book"/>
              </a:rPr>
              <a:t>Meeting</a:t>
            </a:r>
            <a:endParaRPr sz="2300" dirty="0">
              <a:latin typeface="Franklin Gothic Book"/>
              <a:cs typeface="Franklin Gothic 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1419" y="4648200"/>
            <a:ext cx="26390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FFFFFF"/>
                </a:solidFill>
                <a:latin typeface="Franklin Gothic Book"/>
                <a:cs typeface="Franklin Gothic Book"/>
              </a:rPr>
              <a:t>Thursday,</a:t>
            </a:r>
            <a:r>
              <a:rPr sz="2000" spc="-40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lang="en-US" sz="2000" dirty="0">
                <a:solidFill>
                  <a:srgbClr val="FFFFFF"/>
                </a:solidFill>
                <a:latin typeface="Franklin Gothic Book"/>
                <a:cs typeface="Franklin Gothic Book"/>
              </a:rPr>
              <a:t>18</a:t>
            </a:r>
            <a:r>
              <a:rPr sz="2000" spc="-4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000" dirty="0">
                <a:solidFill>
                  <a:srgbClr val="FFFFFF"/>
                </a:solidFill>
                <a:latin typeface="Franklin Gothic Book"/>
                <a:cs typeface="Franklin Gothic Book"/>
              </a:rPr>
              <a:t>June</a:t>
            </a:r>
            <a:r>
              <a:rPr sz="2000" spc="-55" dirty="0">
                <a:solidFill>
                  <a:srgbClr val="FFFFFF"/>
                </a:solidFill>
                <a:latin typeface="Franklin Gothic Book"/>
                <a:cs typeface="Franklin Gothic Book"/>
              </a:rPr>
              <a:t> </a:t>
            </a:r>
            <a:r>
              <a:rPr sz="2000" spc="-20" dirty="0">
                <a:solidFill>
                  <a:srgbClr val="FFFFFF"/>
                </a:solidFill>
                <a:latin typeface="Franklin Gothic Book"/>
                <a:cs typeface="Franklin Gothic Book"/>
              </a:rPr>
              <a:t>202</a:t>
            </a:r>
            <a:r>
              <a:rPr lang="en-US" sz="2000" spc="-20" dirty="0">
                <a:solidFill>
                  <a:srgbClr val="FFFFFF"/>
                </a:solidFill>
                <a:latin typeface="Franklin Gothic Book"/>
                <a:cs typeface="Franklin Gothic Book"/>
              </a:rPr>
              <a:t>6</a:t>
            </a:r>
            <a:endParaRPr sz="2000" dirty="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8448" rIns="0" bIns="0" rtlCol="0">
            <a:spAutoFit/>
          </a:bodyPr>
          <a:lstStyle/>
          <a:p>
            <a:pPr marL="107314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24" y="1364891"/>
            <a:ext cx="5278755" cy="143383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95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Achievements</a:t>
            </a:r>
            <a:r>
              <a:rPr sz="25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dirty="0">
                <a:solidFill>
                  <a:srgbClr val="414042"/>
                </a:solidFill>
                <a:latin typeface="Palatino Linotype"/>
                <a:cs typeface="Palatino Linotype"/>
              </a:rPr>
              <a:t>for</a:t>
            </a:r>
            <a:r>
              <a:rPr sz="25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202</a:t>
            </a:r>
            <a:r>
              <a:rPr lang="en-US"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5</a:t>
            </a:r>
            <a:r>
              <a:rPr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/2</a:t>
            </a:r>
            <a:r>
              <a:rPr lang="en-US"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6</a:t>
            </a:r>
            <a:endParaRPr sz="2500" dirty="0">
              <a:latin typeface="Palatino Linotype"/>
              <a:cs typeface="Palatino Linotype"/>
            </a:endParaRPr>
          </a:p>
          <a:p>
            <a:pPr marL="241300" indent="-228600">
              <a:lnSpc>
                <a:spcPct val="100000"/>
              </a:lnSpc>
              <a:spcBef>
                <a:spcPts val="695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500" dirty="0">
                <a:solidFill>
                  <a:srgbClr val="414042"/>
                </a:solidFill>
                <a:latin typeface="Palatino Linotype"/>
                <a:cs typeface="Palatino Linotype"/>
              </a:rPr>
              <a:t>Proposed</a:t>
            </a:r>
            <a:r>
              <a:rPr sz="2500" spc="-10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dirty="0">
                <a:solidFill>
                  <a:srgbClr val="414042"/>
                </a:solidFill>
                <a:latin typeface="Palatino Linotype"/>
                <a:cs typeface="Palatino Linotype"/>
              </a:rPr>
              <a:t>work</a:t>
            </a:r>
            <a:r>
              <a:rPr sz="2500" spc="-9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dirty="0" err="1">
                <a:solidFill>
                  <a:srgbClr val="414042"/>
                </a:solidFill>
                <a:latin typeface="Palatino Linotype"/>
                <a:cs typeface="Palatino Linotype"/>
              </a:rPr>
              <a:t>programme</a:t>
            </a:r>
            <a:r>
              <a:rPr sz="2500" spc="-8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202</a:t>
            </a:r>
            <a:r>
              <a:rPr lang="en-US"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6</a:t>
            </a:r>
            <a:r>
              <a:rPr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/2</a:t>
            </a:r>
            <a:r>
              <a:rPr lang="en-US"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7</a:t>
            </a:r>
            <a:endParaRPr sz="2500" dirty="0">
              <a:latin typeface="Palatino Linotype"/>
              <a:cs typeface="Palatino Linotype"/>
            </a:endParaRPr>
          </a:p>
          <a:p>
            <a:pPr marL="241300" indent="-228600">
              <a:lnSpc>
                <a:spcPct val="100000"/>
              </a:lnSpc>
              <a:spcBef>
                <a:spcPts val="695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500" dirty="0">
                <a:solidFill>
                  <a:srgbClr val="414042"/>
                </a:solidFill>
                <a:latin typeface="Palatino Linotype"/>
                <a:cs typeface="Palatino Linotype"/>
              </a:rPr>
              <a:t>Questions</a:t>
            </a:r>
            <a:r>
              <a:rPr sz="25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dirty="0">
                <a:solidFill>
                  <a:srgbClr val="414042"/>
                </a:solidFill>
                <a:latin typeface="Palatino Linotype"/>
                <a:cs typeface="Palatino Linotype"/>
              </a:rPr>
              <a:t>to</a:t>
            </a:r>
            <a:r>
              <a:rPr sz="25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dirty="0">
                <a:solidFill>
                  <a:srgbClr val="414042"/>
                </a:solidFill>
                <a:latin typeface="Palatino Linotype"/>
                <a:cs typeface="Palatino Linotype"/>
              </a:rPr>
              <a:t>the</a:t>
            </a:r>
            <a:r>
              <a:rPr sz="25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committee</a:t>
            </a:r>
            <a:endParaRPr sz="250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25526" rIns="0" bIns="0" rtlCol="0">
            <a:spAutoFit/>
          </a:bodyPr>
          <a:lstStyle/>
          <a:p>
            <a:pPr marL="250825">
              <a:lnSpc>
                <a:spcPct val="100000"/>
              </a:lnSpc>
              <a:spcBef>
                <a:spcPts val="100"/>
              </a:spcBef>
            </a:pPr>
            <a:r>
              <a:rPr dirty="0"/>
              <a:t>Implementing</a:t>
            </a:r>
            <a:r>
              <a:rPr spc="-125" dirty="0"/>
              <a:t> </a:t>
            </a:r>
            <a:r>
              <a:rPr dirty="0"/>
              <a:t>the</a:t>
            </a:r>
            <a:r>
              <a:rPr spc="-150" dirty="0"/>
              <a:t> </a:t>
            </a:r>
            <a:r>
              <a:rPr spc="-10" dirty="0"/>
              <a:t>202</a:t>
            </a:r>
            <a:r>
              <a:rPr lang="en-US" spc="-10" dirty="0"/>
              <a:t>5</a:t>
            </a:r>
            <a:r>
              <a:rPr spc="-10" dirty="0"/>
              <a:t>/202</a:t>
            </a:r>
            <a:r>
              <a:rPr lang="en-US" spc="-10" dirty="0"/>
              <a:t>6</a:t>
            </a:r>
            <a:r>
              <a:rPr spc="-135" dirty="0"/>
              <a:t> </a:t>
            </a:r>
            <a:r>
              <a:rPr spc="-10" dirty="0"/>
              <a:t>activities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24" y="1549314"/>
            <a:ext cx="8802370" cy="3922869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430"/>
              </a:spcBef>
              <a:buClr>
                <a:srgbClr val="0884AE"/>
              </a:buClr>
              <a:buSzPct val="90000"/>
              <a:buFont typeface="Arial"/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Coordination</a:t>
            </a:r>
            <a:r>
              <a:rPr sz="2000" spc="-7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of</a:t>
            </a:r>
            <a:r>
              <a:rPr sz="20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capacity</a:t>
            </a:r>
            <a:r>
              <a:rPr sz="2000" spc="-6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building</a:t>
            </a:r>
            <a:r>
              <a:rPr sz="20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and</a:t>
            </a:r>
            <a:r>
              <a:rPr sz="20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implementation</a:t>
            </a:r>
            <a:r>
              <a:rPr sz="2000" spc="-6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activities</a:t>
            </a:r>
            <a:endParaRPr sz="2000" dirty="0">
              <a:latin typeface="Palatino Linotype"/>
              <a:cs typeface="Palatino Linotype"/>
            </a:endParaRPr>
          </a:p>
          <a:p>
            <a:pPr marL="698500" marR="117475" lvl="1" indent="-228600">
              <a:lnSpc>
                <a:spcPts val="1939"/>
              </a:lnSpc>
              <a:spcBef>
                <a:spcPts val="545"/>
              </a:spcBef>
              <a:buClr>
                <a:srgbClr val="0884AE"/>
              </a:buClr>
              <a:buSzPct val="77777"/>
              <a:buFont typeface="Calibri"/>
              <a:buChar char="&gt;"/>
              <a:tabLst>
                <a:tab pos="698500" algn="l"/>
              </a:tabLst>
            </a:pPr>
            <a:r>
              <a:rPr lang="en-US" sz="1800" dirty="0">
                <a:solidFill>
                  <a:srgbClr val="414042"/>
                </a:solidFill>
                <a:latin typeface="Palatino Linotype"/>
                <a:cs typeface="Palatino Linotype"/>
              </a:rPr>
              <a:t>Regular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meetings</a:t>
            </a:r>
            <a:r>
              <a:rPr sz="18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of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the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group</a:t>
            </a:r>
            <a:r>
              <a:rPr sz="18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to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share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information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on</a:t>
            </a:r>
            <a:r>
              <a:rPr sz="18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capacity</a:t>
            </a:r>
            <a:r>
              <a:rPr sz="1800" spc="-6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building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and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other</a:t>
            </a:r>
            <a:r>
              <a:rPr sz="1800" spc="-7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implementation</a:t>
            </a:r>
            <a:r>
              <a:rPr sz="1800" spc="-6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related</a:t>
            </a:r>
            <a:r>
              <a:rPr sz="1800" spc="-8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activities</a:t>
            </a:r>
            <a:endParaRPr lang="en-US" sz="1800" spc="-10" dirty="0">
              <a:solidFill>
                <a:srgbClr val="414042"/>
              </a:solidFill>
              <a:latin typeface="Palatino Linotype"/>
              <a:cs typeface="Palatino Linotype"/>
            </a:endParaRPr>
          </a:p>
          <a:p>
            <a:pPr marL="698500" marR="117475" lvl="1" indent="-228600">
              <a:lnSpc>
                <a:spcPts val="1939"/>
              </a:lnSpc>
              <a:spcBef>
                <a:spcPts val="545"/>
              </a:spcBef>
              <a:buClr>
                <a:srgbClr val="0884AE"/>
              </a:buClr>
              <a:buSzPct val="77777"/>
              <a:buFont typeface="Calibri"/>
              <a:buChar char="&gt;"/>
              <a:tabLst>
                <a:tab pos="698500" algn="l"/>
              </a:tabLst>
            </a:pPr>
            <a:r>
              <a:rPr lang="en-US"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Background report to the UNSC</a:t>
            </a:r>
            <a:endParaRPr sz="1800" dirty="0">
              <a:latin typeface="Palatino Linotype"/>
              <a:cs typeface="Palatino Linotype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0884AE"/>
              </a:buClr>
              <a:buFont typeface="Calibri"/>
              <a:buChar char="&gt;"/>
            </a:pPr>
            <a:endParaRPr sz="1800" dirty="0">
              <a:latin typeface="Palatino Linotype"/>
              <a:cs typeface="Palatino Linotype"/>
            </a:endParaRPr>
          </a:p>
          <a:p>
            <a:pPr marL="240665" indent="-227965">
              <a:lnSpc>
                <a:spcPct val="100000"/>
              </a:lnSpc>
              <a:spcBef>
                <a:spcPts val="5"/>
              </a:spcBef>
              <a:buClr>
                <a:srgbClr val="0884AE"/>
              </a:buClr>
              <a:buSzPct val="90000"/>
              <a:buFont typeface="Arial"/>
              <a:buChar char="•"/>
              <a:tabLst>
                <a:tab pos="240665" algn="l"/>
              </a:tabLst>
            </a:pPr>
            <a:r>
              <a:rPr lang="en-US" sz="2000" dirty="0">
                <a:solidFill>
                  <a:srgbClr val="414042"/>
                </a:solidFill>
                <a:latin typeface="Palatino Linotype"/>
                <a:cs typeface="Palatino Linotype"/>
              </a:rPr>
              <a:t>Activities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of</a:t>
            </a:r>
            <a:r>
              <a:rPr sz="20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the</a:t>
            </a:r>
            <a:r>
              <a:rPr sz="20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SEEA</a:t>
            </a:r>
            <a:r>
              <a:rPr sz="2000" spc="-1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Focal</a:t>
            </a:r>
            <a:r>
              <a:rPr sz="20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414042"/>
                </a:solidFill>
                <a:latin typeface="Palatino Linotype"/>
                <a:cs typeface="Palatino Linotype"/>
              </a:rPr>
              <a:t>Point</a:t>
            </a:r>
            <a:r>
              <a:rPr sz="20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Network</a:t>
            </a:r>
            <a:endParaRPr sz="2000" dirty="0">
              <a:latin typeface="Palatino Linotype"/>
              <a:cs typeface="Palatino Linotype"/>
            </a:endParaRPr>
          </a:p>
          <a:p>
            <a:pPr marL="697865" lvl="1" indent="-227965">
              <a:lnSpc>
                <a:spcPct val="100000"/>
              </a:lnSpc>
              <a:spcBef>
                <a:spcPts val="320"/>
              </a:spcBef>
              <a:buClr>
                <a:srgbClr val="0884AE"/>
              </a:buClr>
              <a:buSzPct val="82352"/>
              <a:buFont typeface="Calibri"/>
              <a:buChar char="&gt;"/>
              <a:tabLst>
                <a:tab pos="697865" algn="l"/>
              </a:tabLst>
            </a:pPr>
            <a:r>
              <a:rPr sz="17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Webinar</a:t>
            </a:r>
            <a:r>
              <a:rPr sz="17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on</a:t>
            </a:r>
            <a:r>
              <a:rPr sz="17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SEEA</a:t>
            </a:r>
            <a:r>
              <a:rPr sz="1700" spc="-1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CF</a:t>
            </a:r>
            <a:r>
              <a:rPr sz="17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update</a:t>
            </a:r>
            <a:r>
              <a:rPr sz="17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process</a:t>
            </a:r>
            <a:r>
              <a:rPr sz="17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held</a:t>
            </a:r>
            <a:r>
              <a:rPr sz="17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in</a:t>
            </a:r>
            <a:r>
              <a:rPr sz="1700" spc="-8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April</a:t>
            </a:r>
            <a:endParaRPr sz="1700" dirty="0">
              <a:latin typeface="Palatino Linotype"/>
              <a:cs typeface="Palatino Linotype"/>
            </a:endParaRPr>
          </a:p>
          <a:p>
            <a:pPr marL="697865" lvl="1" indent="-227965">
              <a:lnSpc>
                <a:spcPct val="100000"/>
              </a:lnSpc>
              <a:spcBef>
                <a:spcPts val="290"/>
              </a:spcBef>
              <a:buClr>
                <a:srgbClr val="0884AE"/>
              </a:buClr>
              <a:buSzPct val="82352"/>
              <a:buFont typeface="Calibri"/>
              <a:buChar char="&gt;"/>
              <a:tabLst>
                <a:tab pos="697865" algn="l"/>
              </a:tabLst>
            </a:pP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Focal</a:t>
            </a:r>
            <a:r>
              <a:rPr sz="17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point</a:t>
            </a:r>
            <a:r>
              <a:rPr sz="17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engagement</a:t>
            </a:r>
            <a:r>
              <a:rPr sz="17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in</a:t>
            </a:r>
            <a:r>
              <a:rPr sz="17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regional</a:t>
            </a:r>
            <a:r>
              <a:rPr sz="17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in-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person</a:t>
            </a:r>
            <a:r>
              <a:rPr sz="17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training</a:t>
            </a:r>
            <a:endParaRPr sz="1700" dirty="0">
              <a:latin typeface="Palatino Linotype"/>
              <a:cs typeface="Palatino Linotype"/>
            </a:endParaRPr>
          </a:p>
          <a:p>
            <a:pPr lvl="1">
              <a:lnSpc>
                <a:spcPct val="100000"/>
              </a:lnSpc>
              <a:spcBef>
                <a:spcPts val="470"/>
              </a:spcBef>
              <a:buClr>
                <a:srgbClr val="0884AE"/>
              </a:buClr>
              <a:buFont typeface="Calibri"/>
              <a:buChar char="&gt;"/>
            </a:pPr>
            <a:endParaRPr sz="1700" dirty="0">
              <a:latin typeface="Palatino Linotype"/>
              <a:cs typeface="Palatino Linotype"/>
            </a:endParaRPr>
          </a:p>
          <a:p>
            <a:pPr marL="240665" marR="957580" indent="-228600">
              <a:lnSpc>
                <a:spcPts val="2270"/>
              </a:lnSpc>
              <a:buClr>
                <a:srgbClr val="0884AE"/>
              </a:buClr>
              <a:buSzPct val="85714"/>
              <a:buFont typeface="Arial"/>
              <a:buChar char="•"/>
              <a:tabLst>
                <a:tab pos="240665" algn="l"/>
              </a:tabLst>
            </a:pP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Oversight</a:t>
            </a:r>
            <a:r>
              <a:rPr sz="21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of</a:t>
            </a:r>
            <a:r>
              <a:rPr sz="21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the</a:t>
            </a:r>
            <a:r>
              <a:rPr sz="21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Global</a:t>
            </a:r>
            <a:r>
              <a:rPr sz="2100" spc="-114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Assessment</a:t>
            </a:r>
            <a:r>
              <a:rPr sz="21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of</a:t>
            </a:r>
            <a:r>
              <a:rPr sz="21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Environmental-Economic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Accounting</a:t>
            </a:r>
            <a:r>
              <a:rPr sz="21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and</a:t>
            </a:r>
            <a:r>
              <a:rPr sz="21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Supporting</a:t>
            </a:r>
            <a:r>
              <a:rPr sz="2100" spc="-7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Statistics</a:t>
            </a:r>
            <a:r>
              <a:rPr sz="21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202</a:t>
            </a:r>
            <a:r>
              <a:rPr lang="en-US" sz="2100" dirty="0">
                <a:solidFill>
                  <a:srgbClr val="414042"/>
                </a:solidFill>
                <a:latin typeface="Palatino Linotype"/>
                <a:cs typeface="Palatino Linotype"/>
              </a:rPr>
              <a:t>5</a:t>
            </a:r>
            <a:r>
              <a:rPr sz="21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was</a:t>
            </a:r>
            <a:r>
              <a:rPr sz="2100" spc="-5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a</a:t>
            </a:r>
            <a:r>
              <a:rPr sz="21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dirty="0">
                <a:solidFill>
                  <a:srgbClr val="414042"/>
                </a:solidFill>
                <a:latin typeface="Palatino Linotype"/>
                <a:cs typeface="Palatino Linotype"/>
              </a:rPr>
              <a:t>lite</a:t>
            </a:r>
            <a:r>
              <a:rPr sz="21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21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assessment</a:t>
            </a:r>
            <a:endParaRPr sz="2100" dirty="0">
              <a:latin typeface="Palatino Linotype"/>
              <a:cs typeface="Palatino Linotype"/>
            </a:endParaRPr>
          </a:p>
          <a:p>
            <a:pPr marL="697865" lvl="1" indent="-227965">
              <a:lnSpc>
                <a:spcPct val="100000"/>
              </a:lnSpc>
              <a:spcBef>
                <a:spcPts val="290"/>
              </a:spcBef>
              <a:buClr>
                <a:srgbClr val="0884AE"/>
              </a:buClr>
              <a:buSzPct val="82352"/>
              <a:buFont typeface="Calibri"/>
              <a:buChar char="&gt;"/>
              <a:tabLst>
                <a:tab pos="697865" algn="l"/>
              </a:tabLst>
            </a:pPr>
            <a:r>
              <a:rPr lang="en-US" sz="1700" dirty="0">
                <a:solidFill>
                  <a:srgbClr val="414042"/>
                </a:solidFill>
                <a:latin typeface="Palatino Linotype"/>
                <a:cs typeface="Palatino Linotype"/>
              </a:rPr>
              <a:t>98 countries report having compiled at least one SEEA account in the past five years</a:t>
            </a:r>
          </a:p>
          <a:p>
            <a:pPr marL="697865" lvl="1" indent="-227965">
              <a:lnSpc>
                <a:spcPct val="100000"/>
              </a:lnSpc>
              <a:spcBef>
                <a:spcPts val="290"/>
              </a:spcBef>
              <a:buClr>
                <a:srgbClr val="0884AE"/>
              </a:buClr>
              <a:buSzPct val="82352"/>
              <a:buFont typeface="Calibri"/>
              <a:buChar char="&gt;"/>
              <a:tabLst>
                <a:tab pos="697865" algn="l"/>
              </a:tabLst>
            </a:pP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Background</a:t>
            </a:r>
            <a:r>
              <a:rPr sz="17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report</a:t>
            </a:r>
            <a:r>
              <a:rPr sz="1700" spc="-1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for</a:t>
            </a:r>
            <a:r>
              <a:rPr sz="17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dirty="0">
                <a:solidFill>
                  <a:srgbClr val="414042"/>
                </a:solidFill>
                <a:latin typeface="Palatino Linotype"/>
                <a:cs typeface="Palatino Linotype"/>
              </a:rPr>
              <a:t>the</a:t>
            </a:r>
            <a:r>
              <a:rPr sz="17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7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UNSC</a:t>
            </a:r>
            <a:endParaRPr sz="170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821689" y="266011"/>
            <a:ext cx="10453385" cy="863441"/>
          </a:xfrm>
          <a:prstGeom prst="rect">
            <a:avLst/>
          </a:prstGeom>
        </p:spPr>
        <p:txBody>
          <a:bodyPr vert="horz" wrap="square" lIns="0" tIns="306451" rIns="0" bIns="0" rtlCol="0">
            <a:spAutoFit/>
          </a:bodyPr>
          <a:lstStyle/>
          <a:p>
            <a:pPr marL="117475">
              <a:lnSpc>
                <a:spcPct val="100000"/>
              </a:lnSpc>
              <a:spcBef>
                <a:spcPts val="100"/>
              </a:spcBef>
            </a:pPr>
            <a:r>
              <a:rPr dirty="0"/>
              <a:t>Proposed</a:t>
            </a:r>
            <a:r>
              <a:rPr spc="-80" dirty="0"/>
              <a:t> </a:t>
            </a:r>
            <a:r>
              <a:rPr dirty="0"/>
              <a:t>work</a:t>
            </a:r>
            <a:r>
              <a:rPr spc="-90" dirty="0"/>
              <a:t> </a:t>
            </a:r>
            <a:r>
              <a:rPr dirty="0"/>
              <a:t>programme</a:t>
            </a:r>
            <a:r>
              <a:rPr spc="-55" dirty="0"/>
              <a:t> </a:t>
            </a:r>
            <a:r>
              <a:rPr dirty="0"/>
              <a:t>for</a:t>
            </a:r>
            <a:r>
              <a:rPr spc="-90" dirty="0"/>
              <a:t> </a:t>
            </a:r>
            <a:r>
              <a:rPr spc="-45" dirty="0"/>
              <a:t>202</a:t>
            </a:r>
            <a:r>
              <a:rPr lang="en-US" spc="-45" dirty="0"/>
              <a:t>6</a:t>
            </a:r>
            <a:r>
              <a:rPr spc="-45" dirty="0"/>
              <a:t>-</a:t>
            </a:r>
            <a:r>
              <a:rPr spc="-25" dirty="0"/>
              <a:t>2</a:t>
            </a:r>
            <a:r>
              <a:rPr lang="en-US" spc="-25" dirty="0"/>
              <a:t>7</a:t>
            </a:r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789104" y="1869852"/>
            <a:ext cx="10356850" cy="3220112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790"/>
              </a:spcBef>
              <a:buFont typeface="Arial"/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Area</a:t>
            </a:r>
            <a:r>
              <a:rPr sz="2000" spc="-4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1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: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Coordination</a:t>
            </a:r>
            <a:r>
              <a:rPr sz="2000" spc="-6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of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capacity</a:t>
            </a:r>
            <a:r>
              <a:rPr sz="2000" spc="-5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building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and</a:t>
            </a:r>
            <a:r>
              <a:rPr sz="2000" spc="-4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implementation</a:t>
            </a:r>
            <a:r>
              <a:rPr sz="2000" spc="-4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activities</a:t>
            </a:r>
            <a:r>
              <a:rPr sz="2000" spc="-3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and</a:t>
            </a:r>
            <a:r>
              <a:rPr sz="2000" spc="-4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2D74B5"/>
                </a:solidFill>
                <a:latin typeface="Palatino Linotype"/>
                <a:cs typeface="Palatino Linotype"/>
              </a:rPr>
              <a:t>composition</a:t>
            </a:r>
            <a:endParaRPr sz="2000" dirty="0">
              <a:latin typeface="Palatino Linotype"/>
              <a:cs typeface="Palatino Linotype"/>
            </a:endParaRPr>
          </a:p>
          <a:p>
            <a:pPr marL="697865" marR="409575" lvl="1" indent="-228600">
              <a:lnSpc>
                <a:spcPct val="100000"/>
              </a:lnSpc>
              <a:spcBef>
                <a:spcPts val="620"/>
              </a:spcBef>
              <a:buClr>
                <a:srgbClr val="0884AE"/>
              </a:buClr>
              <a:buSzPct val="77777"/>
              <a:buFont typeface="Calibri"/>
              <a:buChar char="&gt;"/>
              <a:tabLst>
                <a:tab pos="697865" algn="l"/>
              </a:tabLst>
            </a:pP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Area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D</a:t>
            </a:r>
            <a:r>
              <a:rPr sz="18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will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continue</a:t>
            </a:r>
            <a:r>
              <a:rPr sz="18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to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hold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regular</a:t>
            </a:r>
            <a:r>
              <a:rPr sz="18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meetings</a:t>
            </a:r>
            <a:r>
              <a:rPr sz="18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in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202</a:t>
            </a:r>
            <a:r>
              <a:rPr lang="en-US"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6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-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2</a:t>
            </a:r>
            <a:r>
              <a:rPr lang="en-US" sz="1800" dirty="0">
                <a:solidFill>
                  <a:srgbClr val="414042"/>
                </a:solidFill>
                <a:latin typeface="Palatino Linotype"/>
                <a:cs typeface="Palatino Linotype"/>
              </a:rPr>
              <a:t>7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to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ensure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coordination</a:t>
            </a:r>
            <a:r>
              <a:rPr sz="18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of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capacity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building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and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implementation</a:t>
            </a:r>
            <a:r>
              <a:rPr sz="18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activities</a:t>
            </a:r>
            <a:r>
              <a:rPr sz="1800" spc="-6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at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the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regional</a:t>
            </a:r>
            <a:r>
              <a:rPr sz="18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and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global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levels.</a:t>
            </a:r>
            <a:endParaRPr sz="1800" dirty="0">
              <a:latin typeface="Palatino Linotype"/>
              <a:cs typeface="Palatino Linotype"/>
            </a:endParaRPr>
          </a:p>
          <a:p>
            <a:pPr marL="697865" lvl="1" indent="-227965">
              <a:lnSpc>
                <a:spcPct val="100000"/>
              </a:lnSpc>
              <a:spcBef>
                <a:spcPts val="495"/>
              </a:spcBef>
              <a:buClr>
                <a:srgbClr val="0884AE"/>
              </a:buClr>
              <a:buSzPct val="77777"/>
              <a:buFont typeface="Calibri"/>
              <a:buChar char="&gt;"/>
              <a:tabLst>
                <a:tab pos="697865" algn="l"/>
              </a:tabLst>
            </a:pP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Evolving</a:t>
            </a:r>
            <a:r>
              <a:rPr sz="1800" spc="-6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policy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landscape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and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resource</a:t>
            </a:r>
            <a:r>
              <a:rPr sz="1800" spc="-4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constraints</a:t>
            </a:r>
            <a:r>
              <a:rPr sz="1800" spc="-4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will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need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to</a:t>
            </a:r>
            <a:r>
              <a:rPr sz="1800" spc="-5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be</a:t>
            </a:r>
            <a:r>
              <a:rPr sz="1800" spc="-3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considered</a:t>
            </a:r>
            <a:endParaRPr lang="en-US" sz="1800" spc="-10" dirty="0">
              <a:solidFill>
                <a:srgbClr val="414042"/>
              </a:solidFill>
              <a:latin typeface="Palatino Linotype"/>
              <a:cs typeface="Palatino Linotype"/>
            </a:endParaRPr>
          </a:p>
          <a:p>
            <a:pPr marL="697865" lvl="1" indent="-227965">
              <a:lnSpc>
                <a:spcPct val="100000"/>
              </a:lnSpc>
              <a:spcBef>
                <a:spcPts val="495"/>
              </a:spcBef>
              <a:buClr>
                <a:srgbClr val="0884AE"/>
              </a:buClr>
              <a:buSzPct val="77777"/>
              <a:buFont typeface="Calibri"/>
              <a:buChar char="&gt;"/>
              <a:tabLst>
                <a:tab pos="697865" algn="l"/>
              </a:tabLst>
            </a:pPr>
            <a:r>
              <a:rPr lang="en-US" spc="-10" dirty="0">
                <a:solidFill>
                  <a:srgbClr val="414042"/>
                </a:solidFill>
                <a:latin typeface="Palatino Linotype"/>
                <a:cs typeface="Palatino Linotype"/>
              </a:rPr>
              <a:t>Initiation of discussions around the implementation strategy of the updated SEEA CF</a:t>
            </a:r>
            <a:endParaRPr sz="1800" dirty="0">
              <a:latin typeface="Palatino Linotype"/>
              <a:cs typeface="Palatino Linotype"/>
            </a:endParaRPr>
          </a:p>
          <a:p>
            <a:pPr lvl="1">
              <a:lnSpc>
                <a:spcPct val="100000"/>
              </a:lnSpc>
              <a:spcBef>
                <a:spcPts val="2085"/>
              </a:spcBef>
              <a:buClr>
                <a:srgbClr val="0884AE"/>
              </a:buClr>
              <a:buFont typeface="Calibri"/>
              <a:buChar char="&gt;"/>
            </a:pPr>
            <a:endParaRPr sz="1800" dirty="0">
              <a:latin typeface="Palatino Linotype"/>
              <a:cs typeface="Palatino Linotype"/>
            </a:endParaRPr>
          </a:p>
          <a:p>
            <a:pPr marL="240665" indent="-227965">
              <a:lnSpc>
                <a:spcPct val="100000"/>
              </a:lnSpc>
              <a:buFont typeface="Arial"/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Area</a:t>
            </a:r>
            <a:r>
              <a:rPr sz="2000" spc="-5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2:</a:t>
            </a:r>
            <a:r>
              <a:rPr sz="2000" spc="-10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Activities</a:t>
            </a:r>
            <a:r>
              <a:rPr sz="2000" spc="-4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for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the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SEEA</a:t>
            </a:r>
            <a:r>
              <a:rPr sz="2000" spc="-12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Focal</a:t>
            </a:r>
            <a:r>
              <a:rPr sz="2000" spc="-3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Point</a:t>
            </a:r>
            <a:r>
              <a:rPr sz="2000" spc="-4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2D74B5"/>
                </a:solidFill>
                <a:latin typeface="Palatino Linotype"/>
                <a:cs typeface="Palatino Linotype"/>
              </a:rPr>
              <a:t>network</a:t>
            </a:r>
            <a:endParaRPr sz="2000" dirty="0">
              <a:latin typeface="Palatino Linotype"/>
              <a:cs typeface="Palatino Linotype"/>
            </a:endParaRPr>
          </a:p>
          <a:p>
            <a:pPr marL="697865" lvl="1" indent="-227965">
              <a:lnSpc>
                <a:spcPct val="100000"/>
              </a:lnSpc>
              <a:spcBef>
                <a:spcPts val="715"/>
              </a:spcBef>
              <a:buClr>
                <a:srgbClr val="0884AE"/>
              </a:buClr>
              <a:buSzPct val="77777"/>
              <a:buFont typeface="Calibri"/>
              <a:buChar char="&gt;"/>
              <a:tabLst>
                <a:tab pos="697865" algn="l"/>
              </a:tabLst>
            </a:pPr>
            <a:r>
              <a:rPr sz="1800" spc="-20" dirty="0">
                <a:solidFill>
                  <a:srgbClr val="414042"/>
                </a:solidFill>
                <a:latin typeface="Palatino Linotype"/>
                <a:cs typeface="Palatino Linotype"/>
              </a:rPr>
              <a:t>Webinars</a:t>
            </a:r>
            <a:r>
              <a:rPr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lang="en-US" sz="1800" spc="-30" dirty="0">
                <a:solidFill>
                  <a:srgbClr val="414042"/>
                </a:solidFill>
                <a:latin typeface="Palatino Linotype"/>
                <a:cs typeface="Palatino Linotype"/>
              </a:rPr>
              <a:t>in collaboration with </a:t>
            </a:r>
            <a:r>
              <a:rPr lang="en-US" spc="-30" dirty="0">
                <a:solidFill>
                  <a:srgbClr val="414042"/>
                </a:solidFill>
                <a:latin typeface="Palatino Linotype"/>
                <a:cs typeface="Palatino Linotype"/>
              </a:rPr>
              <a:t>other areas 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and</a:t>
            </a:r>
            <a:r>
              <a:rPr sz="18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in-</a:t>
            </a:r>
            <a:r>
              <a:rPr sz="1800" dirty="0">
                <a:solidFill>
                  <a:srgbClr val="414042"/>
                </a:solidFill>
                <a:latin typeface="Palatino Linotype"/>
                <a:cs typeface="Palatino Linotype"/>
              </a:rPr>
              <a:t>person</a:t>
            </a:r>
            <a:r>
              <a:rPr sz="1800" spc="-25" dirty="0">
                <a:solidFill>
                  <a:srgbClr val="414042"/>
                </a:solidFill>
                <a:latin typeface="Palatino Linotype"/>
                <a:cs typeface="Palatino Linotype"/>
              </a:rPr>
              <a:t> </a:t>
            </a:r>
            <a:r>
              <a:rPr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meetings</a:t>
            </a:r>
            <a:r>
              <a:rPr lang="en-US" sz="1800" spc="-10" dirty="0">
                <a:solidFill>
                  <a:srgbClr val="414042"/>
                </a:solidFill>
                <a:latin typeface="Palatino Linotype"/>
                <a:cs typeface="Palatino Linotype"/>
              </a:rPr>
              <a:t> as part of broader capacity building activities</a:t>
            </a:r>
            <a:endParaRPr sz="180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916938" y="464512"/>
            <a:ext cx="9165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Proposed</a:t>
            </a:r>
            <a:r>
              <a:rPr spc="-75" dirty="0"/>
              <a:t> </a:t>
            </a:r>
            <a:r>
              <a:rPr dirty="0"/>
              <a:t>work</a:t>
            </a:r>
            <a:r>
              <a:rPr spc="-80" dirty="0"/>
              <a:t> </a:t>
            </a:r>
            <a:r>
              <a:rPr dirty="0"/>
              <a:t>programme</a:t>
            </a:r>
            <a:r>
              <a:rPr spc="-55" dirty="0"/>
              <a:t> </a:t>
            </a:r>
            <a:r>
              <a:rPr dirty="0"/>
              <a:t>for</a:t>
            </a:r>
            <a:r>
              <a:rPr spc="-85" dirty="0"/>
              <a:t> </a:t>
            </a:r>
            <a:r>
              <a:rPr spc="-45" dirty="0"/>
              <a:t>202</a:t>
            </a:r>
            <a:r>
              <a:rPr lang="en-US" spc="-45" dirty="0"/>
              <a:t>6</a:t>
            </a:r>
            <a:r>
              <a:rPr spc="-45" dirty="0"/>
              <a:t>-</a:t>
            </a:r>
            <a:r>
              <a:rPr dirty="0"/>
              <a:t>2</a:t>
            </a:r>
            <a:r>
              <a:rPr lang="en-US" dirty="0"/>
              <a:t>7</a:t>
            </a:r>
            <a:r>
              <a:rPr spc="-60" dirty="0"/>
              <a:t> </a:t>
            </a:r>
            <a:r>
              <a:rPr spc="-10" dirty="0"/>
              <a:t>(cont.)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8" y="1155150"/>
            <a:ext cx="10290810" cy="3976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0665" marR="629920" indent="-228600">
              <a:lnSpc>
                <a:spcPct val="110000"/>
              </a:lnSpc>
              <a:spcBef>
                <a:spcPts val="95"/>
              </a:spcBef>
              <a:buClr>
                <a:srgbClr val="0884AE"/>
              </a:buClr>
              <a:buFont typeface="Arial"/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Area</a:t>
            </a:r>
            <a:r>
              <a:rPr sz="2000" spc="-2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3:</a:t>
            </a:r>
            <a:r>
              <a:rPr sz="2000" spc="-1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Global</a:t>
            </a:r>
            <a:r>
              <a:rPr sz="2000" spc="-8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Assessment</a:t>
            </a:r>
            <a:r>
              <a:rPr sz="2000" spc="-3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of</a:t>
            </a:r>
            <a:r>
              <a:rPr sz="2000" spc="-15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2D74B5"/>
                </a:solidFill>
                <a:latin typeface="Palatino Linotype"/>
                <a:cs typeface="Palatino Linotype"/>
              </a:rPr>
              <a:t>Environmental-Economic</a:t>
            </a:r>
            <a:r>
              <a:rPr sz="2000" spc="-11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Accounting</a:t>
            </a:r>
            <a:r>
              <a:rPr sz="2000" spc="-4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2D74B5"/>
                </a:solidFill>
                <a:latin typeface="Palatino Linotype"/>
                <a:cs typeface="Palatino Linotype"/>
              </a:rPr>
              <a:t>and</a:t>
            </a:r>
            <a:r>
              <a:rPr sz="2000" spc="-20" dirty="0">
                <a:solidFill>
                  <a:srgbClr val="2D74B5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2D74B5"/>
                </a:solidFill>
                <a:latin typeface="Palatino Linotype"/>
                <a:cs typeface="Palatino Linotype"/>
              </a:rPr>
              <a:t>Supporting Statistics</a:t>
            </a:r>
            <a:endParaRPr sz="2000" dirty="0">
              <a:latin typeface="Palatino Linotype"/>
              <a:cs typeface="Palatino Linotype"/>
            </a:endParaRPr>
          </a:p>
          <a:p>
            <a:pPr marL="698500" marR="46990" lvl="1" indent="-228600">
              <a:lnSpc>
                <a:spcPct val="110000"/>
              </a:lnSpc>
              <a:spcBef>
                <a:spcPts val="525"/>
              </a:spcBef>
              <a:buClr>
                <a:srgbClr val="0884AE"/>
              </a:buClr>
              <a:buFont typeface="Calibri"/>
              <a:buChar char="&gt;"/>
              <a:tabLst>
                <a:tab pos="698500" algn="l"/>
              </a:tabLst>
            </a:pPr>
            <a:r>
              <a:rPr sz="1800" dirty="0">
                <a:latin typeface="Palatino Linotype"/>
                <a:cs typeface="Palatino Linotype"/>
              </a:rPr>
              <a:t>As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agreed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by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Committee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during</a:t>
            </a:r>
            <a:r>
              <a:rPr sz="1800" spc="-2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its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16th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meeting,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in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2021,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Global</a:t>
            </a:r>
            <a:r>
              <a:rPr sz="1800" spc="-7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Assessment</a:t>
            </a:r>
            <a:r>
              <a:rPr sz="1800" spc="-5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is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carried </a:t>
            </a:r>
            <a:r>
              <a:rPr sz="1800" dirty="0">
                <a:latin typeface="Palatino Linotype"/>
                <a:cs typeface="Palatino Linotype"/>
              </a:rPr>
              <a:t>out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every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year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as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either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</a:t>
            </a:r>
            <a:r>
              <a:rPr sz="1800" spc="-5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benchmark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assessment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(detailed,</a:t>
            </a:r>
            <a:r>
              <a:rPr sz="1800" spc="-6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every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3</a:t>
            </a:r>
            <a:r>
              <a:rPr sz="1800" spc="-5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years)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or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an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abbreviated </a:t>
            </a:r>
            <a:r>
              <a:rPr sz="1800" dirty="0">
                <a:latin typeface="Palatino Linotype"/>
                <a:cs typeface="Palatino Linotype"/>
              </a:rPr>
              <a:t>assessment</a:t>
            </a:r>
            <a:r>
              <a:rPr sz="1800" spc="-55" dirty="0">
                <a:latin typeface="Palatino Linotype"/>
                <a:cs typeface="Palatino Linotype"/>
              </a:rPr>
              <a:t> </a:t>
            </a:r>
            <a:r>
              <a:rPr sz="1800" spc="-20" dirty="0">
                <a:latin typeface="Palatino Linotype"/>
                <a:cs typeface="Palatino Linotype"/>
              </a:rPr>
              <a:t>(Years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between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benchmark</a:t>
            </a:r>
            <a:r>
              <a:rPr sz="1800" spc="-2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assessments).</a:t>
            </a:r>
            <a:r>
              <a:rPr sz="1800" spc="-6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</a:t>
            </a:r>
            <a:r>
              <a:rPr lang="en-US" sz="1800" dirty="0">
                <a:latin typeface="Palatino Linotype"/>
                <a:cs typeface="Palatino Linotype"/>
              </a:rPr>
              <a:t>n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202</a:t>
            </a:r>
            <a:r>
              <a:rPr lang="en-US" sz="1800" dirty="0">
                <a:latin typeface="Palatino Linotype"/>
                <a:cs typeface="Palatino Linotype"/>
              </a:rPr>
              <a:t>6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there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will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be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lang="en-US" sz="1800" dirty="0">
                <a:latin typeface="Palatino Linotype"/>
                <a:cs typeface="Palatino Linotype"/>
              </a:rPr>
              <a:t>a detailed assessment.</a:t>
            </a:r>
            <a:endParaRPr sz="1800" dirty="0">
              <a:latin typeface="Palatino Linotype"/>
              <a:cs typeface="Palatino Linotype"/>
            </a:endParaRPr>
          </a:p>
          <a:p>
            <a:pPr marL="699135" lvl="1" indent="-229235">
              <a:lnSpc>
                <a:spcPct val="100000"/>
              </a:lnSpc>
              <a:spcBef>
                <a:spcPts val="720"/>
              </a:spcBef>
              <a:buClr>
                <a:srgbClr val="0884AE"/>
              </a:buClr>
              <a:buFont typeface="Calibri"/>
              <a:buChar char="&gt;"/>
              <a:tabLst>
                <a:tab pos="699135" algn="l"/>
              </a:tabLst>
            </a:pPr>
            <a:r>
              <a:rPr sz="1800" dirty="0">
                <a:latin typeface="Palatino Linotype"/>
                <a:cs typeface="Palatino Linotype"/>
              </a:rPr>
              <a:t>It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will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be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administered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to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all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UN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Member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States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in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September</a:t>
            </a:r>
            <a:r>
              <a:rPr sz="1800" spc="-20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202</a:t>
            </a:r>
            <a:r>
              <a:rPr lang="en-US" sz="1800" spc="-10" dirty="0">
                <a:latin typeface="Palatino Linotype"/>
                <a:cs typeface="Palatino Linotype"/>
              </a:rPr>
              <a:t>6</a:t>
            </a:r>
            <a:r>
              <a:rPr sz="1800" spc="-10" dirty="0">
                <a:latin typeface="Palatino Linotype"/>
                <a:cs typeface="Palatino Linotype"/>
              </a:rPr>
              <a:t>.</a:t>
            </a:r>
            <a:endParaRPr sz="1800" dirty="0">
              <a:latin typeface="Palatino Linotype"/>
              <a:cs typeface="Palatino Linotype"/>
            </a:endParaRPr>
          </a:p>
          <a:p>
            <a:pPr marL="698500" marR="50165" lvl="1" indent="-228600">
              <a:lnSpc>
                <a:spcPct val="110000"/>
              </a:lnSpc>
              <a:spcBef>
                <a:spcPts val="505"/>
              </a:spcBef>
              <a:buClr>
                <a:srgbClr val="0884AE"/>
              </a:buClr>
              <a:buFont typeface="Calibri"/>
              <a:buChar char="&gt;"/>
              <a:tabLst>
                <a:tab pos="698500" algn="l"/>
              </a:tabLst>
            </a:pPr>
            <a:r>
              <a:rPr sz="1800" dirty="0">
                <a:latin typeface="Palatino Linotype"/>
                <a:cs typeface="Palatino Linotype"/>
              </a:rPr>
              <a:t>Responses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will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be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validated</a:t>
            </a:r>
            <a:r>
              <a:rPr sz="1800" spc="-6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and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analysed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by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UNSD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and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background</a:t>
            </a:r>
            <a:r>
              <a:rPr sz="1800" spc="-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report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prepared</a:t>
            </a:r>
            <a:r>
              <a:rPr sz="1800" spc="-1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for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spc="-25" dirty="0">
                <a:latin typeface="Palatino Linotype"/>
                <a:cs typeface="Palatino Linotype"/>
              </a:rPr>
              <a:t>the </a:t>
            </a:r>
            <a:r>
              <a:rPr sz="1800" dirty="0">
                <a:latin typeface="Palatino Linotype"/>
                <a:cs typeface="Palatino Linotype"/>
              </a:rPr>
              <a:t>UN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Statistical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spc="-20" dirty="0">
                <a:latin typeface="Palatino Linotype"/>
                <a:cs typeface="Palatino Linotype"/>
              </a:rPr>
              <a:t>Commission’s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session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in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March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202</a:t>
            </a:r>
            <a:r>
              <a:rPr lang="en-US" sz="1800" spc="-10" dirty="0">
                <a:latin typeface="Palatino Linotype"/>
                <a:cs typeface="Palatino Linotype"/>
              </a:rPr>
              <a:t>7</a:t>
            </a:r>
            <a:r>
              <a:rPr sz="1800" spc="-10" dirty="0">
                <a:latin typeface="Palatino Linotype"/>
                <a:cs typeface="Palatino Linotype"/>
              </a:rPr>
              <a:t>.</a:t>
            </a:r>
            <a:endParaRPr sz="1800" dirty="0">
              <a:latin typeface="Palatino Linotype"/>
              <a:cs typeface="Palatino Linotype"/>
            </a:endParaRPr>
          </a:p>
          <a:p>
            <a:pPr marL="698500" marR="5080" lvl="1" indent="-228600">
              <a:lnSpc>
                <a:spcPct val="110000"/>
              </a:lnSpc>
              <a:spcBef>
                <a:spcPts val="495"/>
              </a:spcBef>
              <a:buClr>
                <a:srgbClr val="0884AE"/>
              </a:buClr>
              <a:buFont typeface="Calibri"/>
              <a:buChar char="&gt;"/>
              <a:tabLst>
                <a:tab pos="698500" algn="l"/>
              </a:tabLst>
            </a:pPr>
            <a:r>
              <a:rPr sz="1800" dirty="0">
                <a:latin typeface="Palatino Linotype"/>
                <a:cs typeface="Palatino Linotype"/>
              </a:rPr>
              <a:t>Area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D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members</a:t>
            </a:r>
            <a:r>
              <a:rPr sz="1800" spc="-2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will</a:t>
            </a:r>
            <a:r>
              <a:rPr sz="1800" spc="-4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assist</a:t>
            </a:r>
            <a:r>
              <a:rPr sz="1800" spc="-5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by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reviewing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questionnaire; following-</a:t>
            </a:r>
            <a:r>
              <a:rPr sz="1800" dirty="0">
                <a:latin typeface="Palatino Linotype"/>
                <a:cs typeface="Palatino Linotype"/>
              </a:rPr>
              <a:t>up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with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countries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in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their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regions;</a:t>
            </a:r>
            <a:r>
              <a:rPr sz="1800" spc="-2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and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reviewing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final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report</a:t>
            </a:r>
            <a:r>
              <a:rPr sz="1800" spc="-2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for</a:t>
            </a:r>
            <a:r>
              <a:rPr sz="1800" spc="-3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the</a:t>
            </a:r>
            <a:r>
              <a:rPr sz="1800" spc="-30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Statistical </a:t>
            </a:r>
            <a:r>
              <a:rPr sz="1800" dirty="0">
                <a:latin typeface="Palatino Linotype"/>
                <a:cs typeface="Palatino Linotype"/>
              </a:rPr>
              <a:t>Commission</a:t>
            </a:r>
            <a:r>
              <a:rPr sz="1800" spc="-55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(by</a:t>
            </a:r>
            <a:r>
              <a:rPr sz="1800" spc="-5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end</a:t>
            </a:r>
            <a:r>
              <a:rPr sz="1800" spc="-50" dirty="0">
                <a:latin typeface="Palatino Linotype"/>
                <a:cs typeface="Palatino Linotype"/>
              </a:rPr>
              <a:t> </a:t>
            </a:r>
            <a:r>
              <a:rPr sz="1800" dirty="0">
                <a:latin typeface="Palatino Linotype"/>
                <a:cs typeface="Palatino Linotype"/>
              </a:rPr>
              <a:t>January</a:t>
            </a:r>
            <a:r>
              <a:rPr sz="1800" spc="-40" dirty="0">
                <a:latin typeface="Palatino Linotype"/>
                <a:cs typeface="Palatino Linotype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202</a:t>
            </a:r>
            <a:r>
              <a:rPr lang="en-US" sz="1800" spc="-10" dirty="0">
                <a:latin typeface="Palatino Linotype"/>
                <a:cs typeface="Palatino Linotype"/>
              </a:rPr>
              <a:t>7</a:t>
            </a:r>
            <a:r>
              <a:rPr sz="1800" spc="-10" dirty="0">
                <a:latin typeface="Palatino Linotype"/>
                <a:cs typeface="Palatino Linotype"/>
              </a:rPr>
              <a:t>).</a:t>
            </a:r>
            <a:endParaRPr sz="180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0812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00"/>
              </a:spcBef>
            </a:pPr>
            <a:r>
              <a:rPr dirty="0"/>
              <a:t>Questions</a:t>
            </a:r>
            <a:r>
              <a:rPr spc="-70" dirty="0"/>
              <a:t> </a:t>
            </a:r>
            <a:r>
              <a:rPr dirty="0"/>
              <a:t>to</a:t>
            </a:r>
            <a:r>
              <a:rPr spc="-65" dirty="0"/>
              <a:t> </a:t>
            </a:r>
            <a:r>
              <a:rPr dirty="0"/>
              <a:t>the</a:t>
            </a:r>
            <a:r>
              <a:rPr spc="-75" dirty="0"/>
              <a:t> </a:t>
            </a:r>
            <a:r>
              <a:rPr spc="-10" dirty="0"/>
              <a:t>Committee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916924" y="1593688"/>
            <a:ext cx="8987155" cy="4050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5080" indent="-342900">
              <a:lnSpc>
                <a:spcPct val="107000"/>
              </a:lnSpc>
              <a:spcBef>
                <a:spcPts val="95"/>
              </a:spcBef>
              <a:buSzPct val="90000"/>
              <a:buAutoNum type="arabicParenR"/>
              <a:tabLst>
                <a:tab pos="354965" algn="l"/>
                <a:tab pos="1615440" algn="l"/>
                <a:tab pos="2042160" algn="l"/>
                <a:tab pos="2536190" algn="l"/>
                <a:tab pos="3706495" algn="l"/>
                <a:tab pos="4171315" algn="l"/>
                <a:tab pos="4665345" algn="l"/>
                <a:tab pos="5894705" algn="l"/>
                <a:tab pos="6259195" algn="l"/>
                <a:tab pos="6946265" algn="l"/>
                <a:tab pos="7284720" algn="l"/>
                <a:tab pos="7749540" algn="l"/>
                <a:tab pos="8736965" algn="l"/>
              </a:tabLst>
            </a:pPr>
            <a:r>
              <a:rPr spc="-10" dirty="0"/>
              <a:t>Comment</a:t>
            </a:r>
            <a:r>
              <a:rPr dirty="0"/>
              <a:t>	</a:t>
            </a:r>
            <a:r>
              <a:rPr spc="-25" dirty="0"/>
              <a:t>on</a:t>
            </a:r>
            <a:r>
              <a:rPr dirty="0"/>
              <a:t>	</a:t>
            </a:r>
            <a:r>
              <a:rPr spc="-25" dirty="0"/>
              <a:t>the</a:t>
            </a:r>
            <a:r>
              <a:rPr dirty="0"/>
              <a:t>	</a:t>
            </a:r>
            <a:r>
              <a:rPr spc="-10" dirty="0"/>
              <a:t>priorities</a:t>
            </a:r>
            <a:r>
              <a:rPr dirty="0"/>
              <a:t>	</a:t>
            </a:r>
            <a:r>
              <a:rPr spc="-25" dirty="0"/>
              <a:t>for</a:t>
            </a:r>
            <a:r>
              <a:rPr dirty="0"/>
              <a:t>	</a:t>
            </a:r>
            <a:r>
              <a:rPr spc="-25" dirty="0"/>
              <a:t>the</a:t>
            </a:r>
            <a:r>
              <a:rPr dirty="0"/>
              <a:t>	</a:t>
            </a:r>
            <a:r>
              <a:rPr spc="-10" dirty="0"/>
              <a:t>workplan</a:t>
            </a:r>
            <a:r>
              <a:rPr dirty="0"/>
              <a:t>	</a:t>
            </a:r>
            <a:r>
              <a:rPr spc="-25" dirty="0"/>
              <a:t>of</a:t>
            </a:r>
            <a:r>
              <a:rPr dirty="0"/>
              <a:t>	</a:t>
            </a:r>
            <a:r>
              <a:rPr spc="-20" dirty="0"/>
              <a:t>Area</a:t>
            </a:r>
            <a:r>
              <a:rPr dirty="0"/>
              <a:t>	</a:t>
            </a:r>
            <a:r>
              <a:rPr spc="-50" dirty="0"/>
              <a:t>D</a:t>
            </a:r>
            <a:r>
              <a:rPr dirty="0"/>
              <a:t>	</a:t>
            </a:r>
            <a:r>
              <a:rPr spc="-25" dirty="0"/>
              <a:t>for</a:t>
            </a:r>
            <a:r>
              <a:rPr dirty="0"/>
              <a:t>	</a:t>
            </a:r>
            <a:r>
              <a:rPr spc="-10" dirty="0"/>
              <a:t>202</a:t>
            </a:r>
            <a:r>
              <a:rPr lang="en-US" spc="-10" dirty="0"/>
              <a:t>6</a:t>
            </a:r>
            <a:r>
              <a:rPr spc="-10" dirty="0"/>
              <a:t>-</a:t>
            </a:r>
            <a:r>
              <a:rPr spc="-25" dirty="0"/>
              <a:t>2</a:t>
            </a:r>
            <a:r>
              <a:rPr lang="en-US" spc="-25" dirty="0"/>
              <a:t>7</a:t>
            </a:r>
            <a:r>
              <a:rPr dirty="0"/>
              <a:t>	</a:t>
            </a:r>
            <a:r>
              <a:rPr spc="-25" dirty="0"/>
              <a:t>as </a:t>
            </a:r>
            <a:r>
              <a:rPr dirty="0"/>
              <a:t>outlined</a:t>
            </a:r>
            <a:r>
              <a:rPr spc="-50" dirty="0"/>
              <a:t> </a:t>
            </a:r>
            <a:r>
              <a:rPr dirty="0"/>
              <a:t>above</a:t>
            </a:r>
            <a:r>
              <a:rPr spc="-35" dirty="0"/>
              <a:t> </a:t>
            </a:r>
            <a:r>
              <a:rPr dirty="0"/>
              <a:t>in</a:t>
            </a:r>
            <a:r>
              <a:rPr spc="-25" dirty="0"/>
              <a:t> </a:t>
            </a:r>
            <a:r>
              <a:rPr dirty="0"/>
              <a:t>section</a:t>
            </a:r>
            <a:r>
              <a:rPr spc="-40" dirty="0"/>
              <a:t> </a:t>
            </a:r>
            <a:r>
              <a:rPr dirty="0"/>
              <a:t>2</a:t>
            </a:r>
            <a:r>
              <a:rPr spc="-30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dirty="0"/>
              <a:t>paper</a:t>
            </a:r>
            <a:r>
              <a:rPr spc="-35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focused</a:t>
            </a:r>
            <a:r>
              <a:rPr spc="-45" dirty="0"/>
              <a:t> </a:t>
            </a:r>
            <a:r>
              <a:rPr dirty="0"/>
              <a:t>on</a:t>
            </a:r>
            <a:r>
              <a:rPr spc="-40" dirty="0"/>
              <a:t> </a:t>
            </a:r>
            <a:r>
              <a:rPr dirty="0"/>
              <a:t>three</a:t>
            </a:r>
            <a:r>
              <a:rPr spc="-25" dirty="0"/>
              <a:t> </a:t>
            </a:r>
            <a:r>
              <a:rPr spc="-10" dirty="0"/>
              <a:t>areas:</a:t>
            </a:r>
          </a:p>
          <a:p>
            <a:pPr marL="927100" lvl="1" indent="-457200">
              <a:lnSpc>
                <a:spcPct val="100000"/>
              </a:lnSpc>
              <a:spcBef>
                <a:spcPts val="1165"/>
              </a:spcBef>
              <a:buSzPct val="90000"/>
              <a:buFont typeface="+mj-lt"/>
              <a:buAutoNum type="alphaLcPeriod"/>
              <a:tabLst>
                <a:tab pos="926465" algn="l"/>
              </a:tabLst>
            </a:pPr>
            <a:r>
              <a:rPr sz="1600" dirty="0">
                <a:latin typeface="Palatino Linotype"/>
                <a:cs typeface="Palatino Linotype"/>
              </a:rPr>
              <a:t>Coordination</a:t>
            </a:r>
            <a:r>
              <a:rPr sz="1600" spc="-80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of</a:t>
            </a:r>
            <a:r>
              <a:rPr sz="1600" spc="-45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capacity</a:t>
            </a:r>
            <a:r>
              <a:rPr sz="1600" spc="-65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building</a:t>
            </a:r>
            <a:r>
              <a:rPr sz="1600" spc="-50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and</a:t>
            </a:r>
            <a:r>
              <a:rPr sz="1600" spc="-55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implementation</a:t>
            </a:r>
            <a:r>
              <a:rPr sz="1600" spc="-65" dirty="0">
                <a:latin typeface="Palatino Linotype"/>
                <a:cs typeface="Palatino Linotype"/>
              </a:rPr>
              <a:t> </a:t>
            </a:r>
            <a:r>
              <a:rPr sz="1600" spc="-10" dirty="0">
                <a:latin typeface="Palatino Linotype"/>
                <a:cs typeface="Palatino Linotype"/>
              </a:rPr>
              <a:t>activities</a:t>
            </a:r>
            <a:r>
              <a:rPr lang="en-US" sz="1600" spc="-10" dirty="0">
                <a:latin typeface="Palatino Linotype"/>
                <a:cs typeface="Palatino Linotype"/>
              </a:rPr>
              <a:t>,</a:t>
            </a:r>
          </a:p>
          <a:p>
            <a:pPr marL="927100" lvl="1" indent="-457200">
              <a:lnSpc>
                <a:spcPct val="100000"/>
              </a:lnSpc>
              <a:spcBef>
                <a:spcPts val="1165"/>
              </a:spcBef>
              <a:buSzPct val="90000"/>
              <a:buFont typeface="+mj-lt"/>
              <a:buAutoNum type="alphaLcPeriod"/>
              <a:tabLst>
                <a:tab pos="926465" algn="l"/>
              </a:tabLst>
            </a:pPr>
            <a:r>
              <a:rPr lang="en-US" sz="1600" dirty="0">
                <a:latin typeface="Palatino Linotype"/>
                <a:cs typeface="Palatino Linotype"/>
              </a:rPr>
              <a:t>Activities</a:t>
            </a:r>
            <a:r>
              <a:rPr lang="en-US" sz="1600" spc="-70" dirty="0">
                <a:latin typeface="Palatino Linotype"/>
                <a:cs typeface="Palatino Linotype"/>
              </a:rPr>
              <a:t> </a:t>
            </a:r>
            <a:r>
              <a:rPr lang="en-US" sz="1600" dirty="0">
                <a:latin typeface="Palatino Linotype"/>
                <a:cs typeface="Palatino Linotype"/>
              </a:rPr>
              <a:t>for</a:t>
            </a:r>
            <a:r>
              <a:rPr lang="en-US" sz="1600" spc="-60" dirty="0">
                <a:latin typeface="Palatino Linotype"/>
                <a:cs typeface="Palatino Linotype"/>
              </a:rPr>
              <a:t> </a:t>
            </a:r>
            <a:r>
              <a:rPr lang="en-US" sz="1600" dirty="0">
                <a:latin typeface="Palatino Linotype"/>
                <a:cs typeface="Palatino Linotype"/>
              </a:rPr>
              <a:t>the</a:t>
            </a:r>
            <a:r>
              <a:rPr lang="en-US" sz="1600" spc="-30" dirty="0">
                <a:latin typeface="Palatino Linotype"/>
                <a:cs typeface="Palatino Linotype"/>
              </a:rPr>
              <a:t> </a:t>
            </a:r>
            <a:r>
              <a:rPr lang="en-US" sz="1600" dirty="0">
                <a:latin typeface="Palatino Linotype"/>
                <a:cs typeface="Palatino Linotype"/>
              </a:rPr>
              <a:t>SEEA</a:t>
            </a:r>
            <a:r>
              <a:rPr lang="en-US" sz="1600" spc="-130" dirty="0">
                <a:latin typeface="Palatino Linotype"/>
                <a:cs typeface="Palatino Linotype"/>
              </a:rPr>
              <a:t> </a:t>
            </a:r>
            <a:r>
              <a:rPr lang="en-US" sz="1600" dirty="0">
                <a:latin typeface="Palatino Linotype"/>
                <a:cs typeface="Palatino Linotype"/>
              </a:rPr>
              <a:t>Focal</a:t>
            </a:r>
            <a:r>
              <a:rPr lang="en-US" sz="1600" spc="-55" dirty="0">
                <a:latin typeface="Palatino Linotype"/>
                <a:cs typeface="Palatino Linotype"/>
              </a:rPr>
              <a:t> </a:t>
            </a:r>
            <a:r>
              <a:rPr lang="en-US" sz="1600" dirty="0">
                <a:latin typeface="Palatino Linotype"/>
                <a:cs typeface="Palatino Linotype"/>
              </a:rPr>
              <a:t>Point</a:t>
            </a:r>
            <a:r>
              <a:rPr lang="en-US" sz="1600" spc="-50" dirty="0">
                <a:latin typeface="Palatino Linotype"/>
                <a:cs typeface="Palatino Linotype"/>
              </a:rPr>
              <a:t> </a:t>
            </a:r>
            <a:r>
              <a:rPr lang="en-US" sz="1600" dirty="0">
                <a:latin typeface="Palatino Linotype"/>
                <a:cs typeface="Palatino Linotype"/>
              </a:rPr>
              <a:t>network;</a:t>
            </a:r>
            <a:r>
              <a:rPr lang="en-US" sz="1600" spc="-40" dirty="0">
                <a:latin typeface="Palatino Linotype"/>
                <a:cs typeface="Palatino Linotype"/>
              </a:rPr>
              <a:t> </a:t>
            </a:r>
            <a:r>
              <a:rPr lang="en-US" sz="1600" spc="-25" dirty="0">
                <a:latin typeface="Palatino Linotype"/>
                <a:cs typeface="Palatino Linotype"/>
              </a:rPr>
              <a:t>and</a:t>
            </a:r>
            <a:endParaRPr lang="en-US" sz="1600" dirty="0">
              <a:latin typeface="Palatino Linotype"/>
              <a:cs typeface="Palatino Linotype"/>
            </a:endParaRPr>
          </a:p>
          <a:p>
            <a:pPr marL="956310" lvl="1" indent="-486409">
              <a:lnSpc>
                <a:spcPct val="100000"/>
              </a:lnSpc>
              <a:spcBef>
                <a:spcPts val="1155"/>
              </a:spcBef>
              <a:buFont typeface="+mj-lt"/>
              <a:buAutoNum type="alphaLcPeriod"/>
              <a:tabLst>
                <a:tab pos="956310" algn="l"/>
              </a:tabLst>
            </a:pPr>
            <a:r>
              <a:rPr sz="1600" dirty="0">
                <a:latin typeface="Palatino Linotype"/>
                <a:cs typeface="Palatino Linotype"/>
              </a:rPr>
              <a:t>Organization</a:t>
            </a:r>
            <a:r>
              <a:rPr sz="1600" spc="-65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of</a:t>
            </a:r>
            <a:r>
              <a:rPr sz="1600" spc="-20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the</a:t>
            </a:r>
            <a:r>
              <a:rPr sz="1600" spc="-10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2025</a:t>
            </a:r>
            <a:r>
              <a:rPr sz="1600" spc="-45" dirty="0">
                <a:latin typeface="Palatino Linotype"/>
                <a:cs typeface="Palatino Linotype"/>
              </a:rPr>
              <a:t> </a:t>
            </a:r>
            <a:r>
              <a:rPr sz="1600" dirty="0">
                <a:latin typeface="Palatino Linotype"/>
                <a:cs typeface="Palatino Linotype"/>
              </a:rPr>
              <a:t>Global</a:t>
            </a:r>
            <a:r>
              <a:rPr sz="1600" spc="-85" dirty="0">
                <a:latin typeface="Palatino Linotype"/>
                <a:cs typeface="Palatino Linotype"/>
              </a:rPr>
              <a:t> </a:t>
            </a:r>
            <a:r>
              <a:rPr sz="1600" spc="-10" dirty="0">
                <a:latin typeface="Palatino Linotype"/>
                <a:cs typeface="Palatino Linotype"/>
              </a:rPr>
              <a:t>Assessment</a:t>
            </a:r>
            <a:r>
              <a:rPr spc="-10" dirty="0">
                <a:latin typeface="Palatino Linotype"/>
                <a:cs typeface="Palatino Linotype"/>
              </a:rPr>
              <a:t>.</a:t>
            </a:r>
            <a:endParaRPr dirty="0">
              <a:latin typeface="Palatino Linotype"/>
              <a:cs typeface="Palatino Linotype"/>
            </a:endParaRPr>
          </a:p>
          <a:p>
            <a:pPr marL="354965" marR="6985" indent="-342900">
              <a:lnSpc>
                <a:spcPct val="107000"/>
              </a:lnSpc>
              <a:spcBef>
                <a:spcPts val="1025"/>
              </a:spcBef>
              <a:buSzPct val="90000"/>
              <a:buAutoNum type="arabicParenR"/>
              <a:tabLst>
                <a:tab pos="354965" algn="l"/>
                <a:tab pos="1383665" algn="l"/>
                <a:tab pos="2259965" algn="l"/>
                <a:tab pos="2562225" algn="l"/>
                <a:tab pos="3276600" algn="l"/>
                <a:tab pos="3767454" algn="l"/>
                <a:tab pos="4910455" algn="l"/>
                <a:tab pos="5533390" algn="l"/>
                <a:tab pos="6537959" algn="l"/>
                <a:tab pos="7263130" algn="l"/>
                <a:tab pos="7726680" algn="l"/>
                <a:tab pos="8415655" algn="l"/>
                <a:tab pos="8753475" algn="l"/>
              </a:tabLst>
            </a:pPr>
            <a:r>
              <a:rPr spc="-10" dirty="0"/>
              <a:t>Provide</a:t>
            </a:r>
            <a:r>
              <a:rPr dirty="0"/>
              <a:t>	</a:t>
            </a:r>
            <a:r>
              <a:rPr lang="en-US" spc="-10" dirty="0"/>
              <a:t>guidance on:</a:t>
            </a:r>
          </a:p>
          <a:p>
            <a:pPr marL="926465" marR="6985" lvl="1" indent="-457200">
              <a:lnSpc>
                <a:spcPct val="107000"/>
              </a:lnSpc>
              <a:spcBef>
                <a:spcPts val="1025"/>
              </a:spcBef>
              <a:buSzPct val="90000"/>
              <a:buFont typeface="+mj-lt"/>
              <a:buAutoNum type="alphaLcPeriod"/>
              <a:tabLst>
                <a:tab pos="354965" algn="l"/>
                <a:tab pos="1383665" algn="l"/>
                <a:tab pos="2259965" algn="l"/>
                <a:tab pos="2562225" algn="l"/>
                <a:tab pos="3276600" algn="l"/>
                <a:tab pos="3767454" algn="l"/>
                <a:tab pos="4910455" algn="l"/>
                <a:tab pos="5533390" algn="l"/>
                <a:tab pos="6537959" algn="l"/>
                <a:tab pos="7263130" algn="l"/>
                <a:tab pos="7726680" algn="l"/>
                <a:tab pos="8415655" algn="l"/>
                <a:tab pos="8753475" algn="l"/>
              </a:tabLst>
            </a:pPr>
            <a:r>
              <a:rPr lang="en-US" sz="1600" dirty="0">
                <a:latin typeface="Palatino Linotype"/>
              </a:rPr>
              <a:t>Additional priority areas, including initiating discussion on the implementation strategy for the updated SEEA CF; </a:t>
            </a:r>
          </a:p>
          <a:p>
            <a:pPr marL="926465" marR="6985" lvl="1" indent="-457200">
              <a:lnSpc>
                <a:spcPct val="107000"/>
              </a:lnSpc>
              <a:spcBef>
                <a:spcPts val="1025"/>
              </a:spcBef>
              <a:buSzPct val="90000"/>
              <a:buFont typeface="+mj-lt"/>
              <a:buAutoNum type="alphaLcPeriod"/>
              <a:tabLst>
                <a:tab pos="354965" algn="l"/>
                <a:tab pos="1383665" algn="l"/>
                <a:tab pos="2259965" algn="l"/>
                <a:tab pos="2562225" algn="l"/>
                <a:tab pos="3276600" algn="l"/>
                <a:tab pos="3767454" algn="l"/>
                <a:tab pos="4910455" algn="l"/>
                <a:tab pos="5533390" algn="l"/>
                <a:tab pos="6537959" algn="l"/>
                <a:tab pos="7263130" algn="l"/>
                <a:tab pos="7726680" algn="l"/>
                <a:tab pos="8415655" algn="l"/>
                <a:tab pos="8753475" algn="l"/>
              </a:tabLst>
            </a:pPr>
            <a:r>
              <a:rPr lang="en-US" sz="1600" dirty="0">
                <a:latin typeface="Palatino Linotype"/>
              </a:rPr>
              <a:t>Synergies/approaches to capacity-building efforts across common areas of the 2025 SNA and SEEA; and</a:t>
            </a:r>
          </a:p>
          <a:p>
            <a:pPr marL="926465" marR="6985" lvl="1" indent="-457200">
              <a:lnSpc>
                <a:spcPct val="107000"/>
              </a:lnSpc>
              <a:spcBef>
                <a:spcPts val="1025"/>
              </a:spcBef>
              <a:buSzPct val="90000"/>
              <a:buFont typeface="+mj-lt"/>
              <a:buAutoNum type="alphaLcPeriod"/>
              <a:tabLst>
                <a:tab pos="354965" algn="l"/>
                <a:tab pos="1383665" algn="l"/>
                <a:tab pos="2259965" algn="l"/>
                <a:tab pos="2562225" algn="l"/>
                <a:tab pos="3276600" algn="l"/>
                <a:tab pos="3767454" algn="l"/>
                <a:tab pos="4910455" algn="l"/>
                <a:tab pos="5533390" algn="l"/>
                <a:tab pos="6537959" algn="l"/>
                <a:tab pos="7263130" algn="l"/>
                <a:tab pos="7726680" algn="l"/>
                <a:tab pos="8415655" algn="l"/>
                <a:tab pos="8753475" algn="l"/>
              </a:tabLst>
            </a:pPr>
            <a:r>
              <a:rPr lang="en-US" sz="1600" dirty="0">
                <a:latin typeface="Palatino Linotype"/>
              </a:rPr>
              <a:t>Strengthening of coordination and resource mobilization for capacity-building initiatives.</a:t>
            </a:r>
            <a:endParaRPr sz="1600" dirty="0">
              <a:latin typeface="Palatino Linotyp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606bed3f-efae-4d70-a15b-866bb27c918d}" enabled="1" method="Privileged" siteId="{0f9e35db-544f-4f60-bdcc-5ea416e6dc7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509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Franklin Gothic Book</vt:lpstr>
      <vt:lpstr>Franklin Gothic Medium</vt:lpstr>
      <vt:lpstr>Palatino Linotype</vt:lpstr>
      <vt:lpstr>Office Theme</vt:lpstr>
      <vt:lpstr>UNCEEA Working Group on Implementation and Statistical Capacity Building</vt:lpstr>
      <vt:lpstr>Outline</vt:lpstr>
      <vt:lpstr>Implementing the 2025/2026 activities</vt:lpstr>
      <vt:lpstr>Proposed work programme for 2026-27</vt:lpstr>
      <vt:lpstr>Proposed work programme for 2026-27 (cont.)</vt:lpstr>
      <vt:lpstr>Questions to the Committee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Christine Magu</dc:creator>
  <cp:lastModifiedBy>Sokol Vako</cp:lastModifiedBy>
  <cp:revision>2</cp:revision>
  <dcterms:created xsi:type="dcterms:W3CDTF">2026-06-09T06:14:43Z</dcterms:created>
  <dcterms:modified xsi:type="dcterms:W3CDTF">2026-06-09T08:07:34Z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2025-06-24T00:00:00Z</vt:filetime>
  </property>
  <property fmtid="{D5CDD505-2E9C-101B-9397-08002B2CF9AE}" pid="3" name="Creator">
    <vt:lpwstr>Acrobat PDFMaker 25 for PowerPoint</vt:lpwstr>
  </property>
  <property fmtid="{D5CDD505-2E9C-101B-9397-08002B2CF9AE}" pid="4" name="LastSaved">
    <vt:filetime>2026-06-09T00:00:00Z</vt:filetime>
  </property>
  <property fmtid="{D5CDD505-2E9C-101B-9397-08002B2CF9AE}" pid="5" name="Producer">
    <vt:lpwstr>Adobe PDF Library 25.1.51</vt:lpwstr>
  </property>
</Properties>
</file>