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115" autoAdjust="0"/>
    <p:restoredTop sz="94660"/>
  </p:normalViewPr>
  <p:slideViewPr>
    <p:cSldViewPr snapToGrid="0">
      <p:cViewPr varScale="1">
        <p:scale>
          <a:sx n="82" d="100"/>
          <a:sy n="82" d="100"/>
        </p:scale>
        <p:origin x="485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arvi\Downloads\Table%20Construction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arvi\Downloads\Table%20Constructions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oleObject" Target="../embeddings/oleObject3.bin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arvi\Downloads\Table%20Constructions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Table%20from%20sander%20USA\Table%20Constructions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Table%20from%20sander%20USA\Table%20Constructions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Table%20from%20sander%20USA\Table%20Constructions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Table%20from%20sander%20USA\Table%20Constructions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Table%20from%20sander%20USA\Table%20Constructions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arvi\Downloads\Table%20Construction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arvi\Downloads\Table%20Construction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arvi\Downloads\Table%20Construction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arvi\Downloads\Table%20Constructions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Table%20from%20sander%20USA\Table%20Constructions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arvi\Downloads\Table%20Constructions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ZA" sz="1400" b="0" i="0" u="none" strike="noStrike" baseline="0"/>
              <a:t>Water‑Use Efficiency Ratings </a:t>
            </a:r>
            <a:endParaRPr lang="en-ZA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'[Table Constructions.xlsx]q19_q26'!$C$19</c:f>
              <c:strCache>
                <c:ptCount val="1"/>
                <c:pt idx="0">
                  <c:v>Continuous (%)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Constructions.xlsx]q19_q26'!$B$20:$B$23</c:f>
              <c:strCache>
                <c:ptCount val="4"/>
                <c:pt idx="0">
                  <c:v>Low </c:v>
                </c:pt>
                <c:pt idx="1">
                  <c:v>Moderate </c:v>
                </c:pt>
                <c:pt idx="2">
                  <c:v>High </c:v>
                </c:pt>
                <c:pt idx="3">
                  <c:v>Total </c:v>
                </c:pt>
              </c:strCache>
            </c:strRef>
          </c:cat>
          <c:val>
            <c:numRef>
              <c:f>'[Table Constructions.xlsx]q19_q26'!$C$20:$C$23</c:f>
              <c:numCache>
                <c:formatCode>General</c:formatCode>
                <c:ptCount val="4"/>
                <c:pt idx="0">
                  <c:v>60.9</c:v>
                </c:pt>
                <c:pt idx="1">
                  <c:v>41.2</c:v>
                </c:pt>
                <c:pt idx="2">
                  <c:v>66.7</c:v>
                </c:pt>
                <c:pt idx="3">
                  <c:v>52.2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E5-4C66-AD98-79567F815F5F}"/>
            </c:ext>
          </c:extLst>
        </c:ser>
        <c:ser>
          <c:idx val="1"/>
          <c:order val="1"/>
          <c:tx>
            <c:strRef>
              <c:f>'[Table Constructions.xlsx]q19_q26'!$D$19</c:f>
              <c:strCache>
                <c:ptCount val="1"/>
                <c:pt idx="0">
                  <c:v>Mixed (%)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Constructions.xlsx]q19_q26'!$B$20:$B$23</c:f>
              <c:strCache>
                <c:ptCount val="4"/>
                <c:pt idx="0">
                  <c:v>Low </c:v>
                </c:pt>
                <c:pt idx="1">
                  <c:v>Moderate </c:v>
                </c:pt>
                <c:pt idx="2">
                  <c:v>High </c:v>
                </c:pt>
                <c:pt idx="3">
                  <c:v>Total </c:v>
                </c:pt>
              </c:strCache>
            </c:strRef>
          </c:cat>
          <c:val>
            <c:numRef>
              <c:f>'[Table Constructions.xlsx]q19_q26'!$D$20:$D$23</c:f>
              <c:numCache>
                <c:formatCode>General</c:formatCode>
                <c:ptCount val="4"/>
                <c:pt idx="0">
                  <c:v>34.799999999999997</c:v>
                </c:pt>
                <c:pt idx="1">
                  <c:v>35.299999999999997</c:v>
                </c:pt>
                <c:pt idx="2" formatCode="_-* #\ ##0.0_-;\-* #\ ##0.0_-;_-* &quot;-&quot;??_-;_-@_-">
                  <c:v>0</c:v>
                </c:pt>
                <c:pt idx="3" formatCode="_-* #\ ##0.0_-;\-* #\ ##0.0_-;_-* &quot;-&quot;??_-;_-@_-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3E5-4C66-AD98-79567F815F5F}"/>
            </c:ext>
          </c:extLst>
        </c:ser>
        <c:ser>
          <c:idx val="2"/>
          <c:order val="2"/>
          <c:tx>
            <c:strRef>
              <c:f>'[Table Constructions.xlsx]q19_q26'!$E$19</c:f>
              <c:strCache>
                <c:ptCount val="1"/>
                <c:pt idx="0">
                  <c:v>Rotational (%)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Constructions.xlsx]q19_q26'!$B$20:$B$23</c:f>
              <c:strCache>
                <c:ptCount val="4"/>
                <c:pt idx="0">
                  <c:v>Low </c:v>
                </c:pt>
                <c:pt idx="1">
                  <c:v>Moderate </c:v>
                </c:pt>
                <c:pt idx="2">
                  <c:v>High </c:v>
                </c:pt>
                <c:pt idx="3">
                  <c:v>Total </c:v>
                </c:pt>
              </c:strCache>
            </c:strRef>
          </c:cat>
          <c:val>
            <c:numRef>
              <c:f>'[Table Constructions.xlsx]q19_q26'!$E$20:$E$23</c:f>
              <c:numCache>
                <c:formatCode>General</c:formatCode>
                <c:ptCount val="4"/>
                <c:pt idx="0">
                  <c:v>4.3</c:v>
                </c:pt>
                <c:pt idx="1">
                  <c:v>23.5</c:v>
                </c:pt>
                <c:pt idx="2">
                  <c:v>33.299999999999997</c:v>
                </c:pt>
                <c:pt idx="3">
                  <c:v>18.8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3E5-4C66-AD98-79567F815F5F}"/>
            </c:ext>
          </c:extLst>
        </c:ser>
        <c:ser>
          <c:idx val="3"/>
          <c:order val="3"/>
          <c:tx>
            <c:strRef>
              <c:f>'[Table Constructions.xlsx]q19_q26'!$F$19</c:f>
              <c:strCache>
                <c:ptCount val="1"/>
                <c:pt idx="0">
                  <c:v>Total (%)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Constructions.xlsx]q19_q26'!$B$20:$B$23</c:f>
              <c:strCache>
                <c:ptCount val="4"/>
                <c:pt idx="0">
                  <c:v>Low </c:v>
                </c:pt>
                <c:pt idx="1">
                  <c:v>Moderate </c:v>
                </c:pt>
                <c:pt idx="2">
                  <c:v>High </c:v>
                </c:pt>
                <c:pt idx="3">
                  <c:v>Total </c:v>
                </c:pt>
              </c:strCache>
            </c:strRef>
          </c:cat>
          <c:val>
            <c:numRef>
              <c:f>'[Table Constructions.xlsx]q19_q26'!$F$20:$F$23</c:f>
              <c:numCache>
                <c:formatCode>_-* #\ ##0_-;\-* #\ ##0_-;_-* "-"??_-;_-@_-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3E5-4C66-AD98-79567F815F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84132079"/>
        <c:axId val="1184134991"/>
      </c:barChart>
      <c:catAx>
        <c:axId val="11841320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134991"/>
        <c:crosses val="autoZero"/>
        <c:auto val="1"/>
        <c:lblAlgn val="ctr"/>
        <c:lblOffset val="100"/>
        <c:noMultiLvlLbl val="0"/>
      </c:catAx>
      <c:valAx>
        <c:axId val="11841349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1320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ZA" sz="1100" b="1" i="0" u="none" strike="noStrike" baseline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Shortages Experienced</a:t>
            </a:r>
            <a:endParaRPr lang="en-ZA" sz="1100" b="1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32575256702957817"/>
          <c:y val="5.575593269644511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'[Table Constructions.xlsx]Q18'!$C$17</c:f>
              <c:strCache>
                <c:ptCount val="1"/>
                <c:pt idx="0">
                  <c:v>No (%)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Constructions.xlsx]Q18'!$B$18:$B$21</c:f>
              <c:strCache>
                <c:ptCount val="4"/>
                <c:pt idx="0">
                  <c:v>Continuous grazing (36)</c:v>
                </c:pt>
                <c:pt idx="1">
                  <c:v>Mixed system (20)</c:v>
                </c:pt>
                <c:pt idx="2">
                  <c:v>Rotational grazing (13)</c:v>
                </c:pt>
                <c:pt idx="3">
                  <c:v>Total (69)</c:v>
                </c:pt>
              </c:strCache>
            </c:strRef>
          </c:cat>
          <c:val>
            <c:numRef>
              <c:f>'[Table Constructions.xlsx]Q18'!$C$18:$C$21</c:f>
              <c:numCache>
                <c:formatCode>_-* #\ ##0.0_-;\-* #\ ##0.0_-;_-* "-"??_-;_-@_-</c:formatCode>
                <c:ptCount val="4"/>
                <c:pt idx="0" formatCode="General">
                  <c:v>44.4</c:v>
                </c:pt>
                <c:pt idx="1">
                  <c:v>55</c:v>
                </c:pt>
                <c:pt idx="2" formatCode="General">
                  <c:v>38.5</c:v>
                </c:pt>
                <c:pt idx="3" formatCode="General">
                  <c:v>46.4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9DC-4C38-AE4A-B39478FF01DA}"/>
            </c:ext>
          </c:extLst>
        </c:ser>
        <c:ser>
          <c:idx val="1"/>
          <c:order val="1"/>
          <c:tx>
            <c:strRef>
              <c:f>'[Table Constructions.xlsx]Q18'!$D$17</c:f>
              <c:strCache>
                <c:ptCount val="1"/>
                <c:pt idx="0">
                  <c:v>Yes (%)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Constructions.xlsx]Q18'!$B$18:$B$21</c:f>
              <c:strCache>
                <c:ptCount val="4"/>
                <c:pt idx="0">
                  <c:v>Continuous grazing (36)</c:v>
                </c:pt>
                <c:pt idx="1">
                  <c:v>Mixed system (20)</c:v>
                </c:pt>
                <c:pt idx="2">
                  <c:v>Rotational grazing (13)</c:v>
                </c:pt>
                <c:pt idx="3">
                  <c:v>Total (69)</c:v>
                </c:pt>
              </c:strCache>
            </c:strRef>
          </c:cat>
          <c:val>
            <c:numRef>
              <c:f>'[Table Constructions.xlsx]Q18'!$D$18:$D$21</c:f>
              <c:numCache>
                <c:formatCode>_-* #\ ##0.0_-;\-* #\ ##0.0_-;_-* "-"??_-;_-@_-</c:formatCode>
                <c:ptCount val="4"/>
                <c:pt idx="0" formatCode="General">
                  <c:v>55.6</c:v>
                </c:pt>
                <c:pt idx="1">
                  <c:v>45</c:v>
                </c:pt>
                <c:pt idx="2" formatCode="General">
                  <c:v>61.5</c:v>
                </c:pt>
                <c:pt idx="3" formatCode="General">
                  <c:v>53.6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9DC-4C38-AE4A-B39478FF01DA}"/>
            </c:ext>
          </c:extLst>
        </c:ser>
        <c:ser>
          <c:idx val="2"/>
          <c:order val="2"/>
          <c:tx>
            <c:strRef>
              <c:f>'[Table Constructions.xlsx]Q18'!$E$17</c:f>
              <c:strCache>
                <c:ptCount val="1"/>
                <c:pt idx="0">
                  <c:v>Total (%)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Constructions.xlsx]Q18'!$B$18:$B$21</c:f>
              <c:strCache>
                <c:ptCount val="4"/>
                <c:pt idx="0">
                  <c:v>Continuous grazing (36)</c:v>
                </c:pt>
                <c:pt idx="1">
                  <c:v>Mixed system (20)</c:v>
                </c:pt>
                <c:pt idx="2">
                  <c:v>Rotational grazing (13)</c:v>
                </c:pt>
                <c:pt idx="3">
                  <c:v>Total (69)</c:v>
                </c:pt>
              </c:strCache>
            </c:strRef>
          </c:cat>
          <c:val>
            <c:numRef>
              <c:f>'[Table Constructions.xlsx]Q18'!$E$18:$E$21</c:f>
              <c:numCache>
                <c:formatCode>_-* #\ ##0_-;\-* #\ ##0_-;_-* "-"??_-;_-@_-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9DC-4C38-AE4A-B39478FF01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3756127"/>
        <c:axId val="93757375"/>
      </c:barChart>
      <c:catAx>
        <c:axId val="937561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757375"/>
        <c:crosses val="autoZero"/>
        <c:auto val="1"/>
        <c:lblAlgn val="ctr"/>
        <c:lblOffset val="100"/>
        <c:noMultiLvlLbl val="0"/>
      </c:catAx>
      <c:valAx>
        <c:axId val="937573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7561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ZA" sz="1200" b="1" i="0" u="none" strike="noStrike" cap="all" normalizeH="0" baseline="0">
                <a:effectLst/>
              </a:rPr>
              <a:t>Rangeland Condition </a:t>
            </a:r>
            <a:endParaRPr lang="en-ZA" sz="120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Q19_Q20!$M$3</c:f>
              <c:strCache>
                <c:ptCount val="1"/>
                <c:pt idx="0">
                  <c:v>Rotational (%)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Q19_Q20!$L$4:$L$8</c:f>
              <c:strCache>
                <c:ptCount val="5"/>
                <c:pt idx="0">
                  <c:v>Good </c:v>
                </c:pt>
                <c:pt idx="1">
                  <c:v>Fair </c:v>
                </c:pt>
                <c:pt idx="2">
                  <c:v>Poor </c:v>
                </c:pt>
                <c:pt idx="3">
                  <c:v>Very poory</c:v>
                </c:pt>
                <c:pt idx="4">
                  <c:v>Total </c:v>
                </c:pt>
              </c:strCache>
            </c:strRef>
          </c:cat>
          <c:val>
            <c:numRef>
              <c:f>Q19_Q20!$M$4:$M$8</c:f>
              <c:numCache>
                <c:formatCode>General</c:formatCode>
                <c:ptCount val="5"/>
                <c:pt idx="0">
                  <c:v>42.9</c:v>
                </c:pt>
                <c:pt idx="1">
                  <c:v>15.6</c:v>
                </c:pt>
                <c:pt idx="2">
                  <c:v>5.3</c:v>
                </c:pt>
                <c:pt idx="3" formatCode="_-* #,##0.0_-;\-* #,##0.0_-;_-* &quot;-&quot;??_-;_-@_-">
                  <c:v>25</c:v>
                </c:pt>
                <c:pt idx="4">
                  <c:v>18.8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C4B-4A32-B37B-E07E63E1FAB4}"/>
            </c:ext>
          </c:extLst>
        </c:ser>
        <c:ser>
          <c:idx val="1"/>
          <c:order val="1"/>
          <c:tx>
            <c:strRef>
              <c:f>Q19_Q20!$N$3</c:f>
              <c:strCache>
                <c:ptCount val="1"/>
                <c:pt idx="0">
                  <c:v>Continuous (%)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Q19_Q20!$L$4:$L$8</c:f>
              <c:strCache>
                <c:ptCount val="5"/>
                <c:pt idx="0">
                  <c:v>Good </c:v>
                </c:pt>
                <c:pt idx="1">
                  <c:v>Fair </c:v>
                </c:pt>
                <c:pt idx="2">
                  <c:v>Poor </c:v>
                </c:pt>
                <c:pt idx="3">
                  <c:v>Very poory</c:v>
                </c:pt>
                <c:pt idx="4">
                  <c:v>Total </c:v>
                </c:pt>
              </c:strCache>
            </c:strRef>
          </c:cat>
          <c:val>
            <c:numRef>
              <c:f>Q19_Q20!$N$4:$N$8</c:f>
              <c:numCache>
                <c:formatCode>General</c:formatCode>
                <c:ptCount val="5"/>
                <c:pt idx="0">
                  <c:v>28.6</c:v>
                </c:pt>
                <c:pt idx="1">
                  <c:v>59.4</c:v>
                </c:pt>
                <c:pt idx="2">
                  <c:v>68.400000000000006</c:v>
                </c:pt>
                <c:pt idx="3" formatCode="_(* #,##0.00_);_(* \(#,##0.00\);_(* &quot;-&quot;??_);_(@_)">
                  <c:v>0</c:v>
                </c:pt>
                <c:pt idx="4">
                  <c:v>52.2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C4B-4A32-B37B-E07E63E1FAB4}"/>
            </c:ext>
          </c:extLst>
        </c:ser>
        <c:ser>
          <c:idx val="2"/>
          <c:order val="2"/>
          <c:tx>
            <c:strRef>
              <c:f>Q19_Q20!$O$3</c:f>
              <c:strCache>
                <c:ptCount val="1"/>
                <c:pt idx="0">
                  <c:v>Mixed (%)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Q19_Q20!$L$4:$L$8</c:f>
              <c:strCache>
                <c:ptCount val="5"/>
                <c:pt idx="0">
                  <c:v>Good </c:v>
                </c:pt>
                <c:pt idx="1">
                  <c:v>Fair </c:v>
                </c:pt>
                <c:pt idx="2">
                  <c:v>Poor </c:v>
                </c:pt>
                <c:pt idx="3">
                  <c:v>Very poory</c:v>
                </c:pt>
                <c:pt idx="4">
                  <c:v>Total </c:v>
                </c:pt>
              </c:strCache>
            </c:strRef>
          </c:cat>
          <c:val>
            <c:numRef>
              <c:f>Q19_Q20!$O$4:$O$8</c:f>
              <c:numCache>
                <c:formatCode>_-* #,##0.0_-;\-* #,##0.0_-;_-* "-"??_-;_-@_-</c:formatCode>
                <c:ptCount val="5"/>
                <c:pt idx="0" formatCode="General">
                  <c:v>28.6</c:v>
                </c:pt>
                <c:pt idx="1">
                  <c:v>25</c:v>
                </c:pt>
                <c:pt idx="2" formatCode="General">
                  <c:v>26.3</c:v>
                </c:pt>
                <c:pt idx="3">
                  <c:v>75</c:v>
                </c:pt>
                <c:pt idx="4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C4B-4A32-B37B-E07E63E1FAB4}"/>
            </c:ext>
          </c:extLst>
        </c:ser>
        <c:ser>
          <c:idx val="3"/>
          <c:order val="3"/>
          <c:tx>
            <c:strRef>
              <c:f>Q19_Q20!$P$3</c:f>
              <c:strCache>
                <c:ptCount val="1"/>
                <c:pt idx="0">
                  <c:v>Total (%)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Q19_Q20!$L$4:$L$8</c:f>
              <c:strCache>
                <c:ptCount val="5"/>
                <c:pt idx="0">
                  <c:v>Good </c:v>
                </c:pt>
                <c:pt idx="1">
                  <c:v>Fair </c:v>
                </c:pt>
                <c:pt idx="2">
                  <c:v>Poor </c:v>
                </c:pt>
                <c:pt idx="3">
                  <c:v>Very poory</c:v>
                </c:pt>
                <c:pt idx="4">
                  <c:v>Total </c:v>
                </c:pt>
              </c:strCache>
            </c:strRef>
          </c:cat>
          <c:val>
            <c:numRef>
              <c:f>Q19_Q20!$P$4:$P$8</c:f>
              <c:numCache>
                <c:formatCode>_-* #,##0_-;\-* #,##0_-;_-* "-"??_-;_-@_-</c:formatCode>
                <c:ptCount val="5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C4B-4A32-B37B-E07E63E1FAB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269318143"/>
        <c:axId val="269320223"/>
      </c:barChart>
      <c:catAx>
        <c:axId val="26931814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9320223"/>
        <c:crosses val="autoZero"/>
        <c:auto val="1"/>
        <c:lblAlgn val="ctr"/>
        <c:lblOffset val="100"/>
        <c:noMultiLvlLbl val="0"/>
      </c:catAx>
      <c:valAx>
        <c:axId val="26932022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6931814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ZA" sz="1200" b="1" i="0" u="none" strike="noStrike" cap="all" normalizeH="0" baseline="0">
                <a:effectLst/>
              </a:rPr>
              <a:t>Weight‑Gain Ratings </a:t>
            </a:r>
            <a:endParaRPr lang="en-ZA" sz="120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'[Table Constructions.xlsx]Q26_q11'!$C$16</c:f>
              <c:strCache>
                <c:ptCount val="1"/>
                <c:pt idx="0">
                  <c:v>Low Weight Gain (%)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Constructions.xlsx]Q26_q11'!$B$17:$B$20</c:f>
              <c:strCache>
                <c:ptCount val="4"/>
                <c:pt idx="0">
                  <c:v>Low </c:v>
                </c:pt>
                <c:pt idx="1">
                  <c:v>Moderate </c:v>
                </c:pt>
                <c:pt idx="2">
                  <c:v>High </c:v>
                </c:pt>
                <c:pt idx="3">
                  <c:v>Total </c:v>
                </c:pt>
              </c:strCache>
            </c:strRef>
          </c:cat>
          <c:val>
            <c:numRef>
              <c:f>'[Table Constructions.xlsx]Q26_q11'!$C$17:$C$20</c:f>
              <c:numCache>
                <c:formatCode>General</c:formatCode>
                <c:ptCount val="4"/>
                <c:pt idx="0">
                  <c:v>39.1</c:v>
                </c:pt>
                <c:pt idx="1">
                  <c:v>5.9</c:v>
                </c:pt>
                <c:pt idx="2">
                  <c:v>16.7</c:v>
                </c:pt>
                <c:pt idx="3">
                  <c:v>18.8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67-4639-BE2E-995BE694F589}"/>
            </c:ext>
          </c:extLst>
        </c:ser>
        <c:ser>
          <c:idx val="1"/>
          <c:order val="1"/>
          <c:tx>
            <c:strRef>
              <c:f>'[Table Constructions.xlsx]Q26_q11'!$D$16</c:f>
              <c:strCache>
                <c:ptCount val="1"/>
                <c:pt idx="0">
                  <c:v>Moderate Weight Gain (%)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Constructions.xlsx]Q26_q11'!$B$17:$B$20</c:f>
              <c:strCache>
                <c:ptCount val="4"/>
                <c:pt idx="0">
                  <c:v>Low </c:v>
                </c:pt>
                <c:pt idx="1">
                  <c:v>Moderate </c:v>
                </c:pt>
                <c:pt idx="2">
                  <c:v>High </c:v>
                </c:pt>
                <c:pt idx="3">
                  <c:v>Total </c:v>
                </c:pt>
              </c:strCache>
            </c:strRef>
          </c:cat>
          <c:val>
            <c:numRef>
              <c:f>'[Table Constructions.xlsx]Q26_q11'!$D$17:$D$20</c:f>
              <c:numCache>
                <c:formatCode>General</c:formatCode>
                <c:ptCount val="4"/>
                <c:pt idx="0">
                  <c:v>56.5</c:v>
                </c:pt>
                <c:pt idx="1">
                  <c:v>76.5</c:v>
                </c:pt>
                <c:pt idx="2" formatCode="_-* #\ ##0.0_-;\-* #\ ##0.0_-;_-* &quot;-&quot;??_-;_-@_-">
                  <c:v>50</c:v>
                </c:pt>
                <c:pt idx="3">
                  <c:v>65.2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267-4639-BE2E-995BE694F589}"/>
            </c:ext>
          </c:extLst>
        </c:ser>
        <c:ser>
          <c:idx val="2"/>
          <c:order val="2"/>
          <c:tx>
            <c:strRef>
              <c:f>'[Table Constructions.xlsx]Q26_q11'!$E$16</c:f>
              <c:strCache>
                <c:ptCount val="1"/>
                <c:pt idx="0">
                  <c:v>High Weight Gain (%)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Constructions.xlsx]Q26_q11'!$B$17:$B$20</c:f>
              <c:strCache>
                <c:ptCount val="4"/>
                <c:pt idx="0">
                  <c:v>Low </c:v>
                </c:pt>
                <c:pt idx="1">
                  <c:v>Moderate </c:v>
                </c:pt>
                <c:pt idx="2">
                  <c:v>High </c:v>
                </c:pt>
                <c:pt idx="3">
                  <c:v>Total </c:v>
                </c:pt>
              </c:strCache>
            </c:strRef>
          </c:cat>
          <c:val>
            <c:numRef>
              <c:f>'[Table Constructions.xlsx]Q26_q11'!$E$17:$E$20</c:f>
              <c:numCache>
                <c:formatCode>General</c:formatCode>
                <c:ptCount val="4"/>
                <c:pt idx="0">
                  <c:v>4.3</c:v>
                </c:pt>
                <c:pt idx="1">
                  <c:v>17.600000000000001</c:v>
                </c:pt>
                <c:pt idx="2">
                  <c:v>33.299999999999997</c:v>
                </c:pt>
                <c:pt idx="3">
                  <c:v>15.9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267-4639-BE2E-995BE694F589}"/>
            </c:ext>
          </c:extLst>
        </c:ser>
        <c:ser>
          <c:idx val="3"/>
          <c:order val="3"/>
          <c:tx>
            <c:strRef>
              <c:f>'[Table Constructions.xlsx]Q26_q11'!$F$16</c:f>
              <c:strCache>
                <c:ptCount val="1"/>
                <c:pt idx="0">
                  <c:v>Total (%)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Constructions.xlsx]Q26_q11'!$B$17:$B$20</c:f>
              <c:strCache>
                <c:ptCount val="4"/>
                <c:pt idx="0">
                  <c:v>Low </c:v>
                </c:pt>
                <c:pt idx="1">
                  <c:v>Moderate </c:v>
                </c:pt>
                <c:pt idx="2">
                  <c:v>High </c:v>
                </c:pt>
                <c:pt idx="3">
                  <c:v>Total </c:v>
                </c:pt>
              </c:strCache>
            </c:strRef>
          </c:cat>
          <c:val>
            <c:numRef>
              <c:f>'[Table Constructions.xlsx]Q26_q11'!$F$17:$F$20</c:f>
              <c:numCache>
                <c:formatCode>_-* #\ ##0_-;\-* #\ ##0_-;_-* "-"??_-;_-@_-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267-4639-BE2E-995BE694F58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93747807"/>
        <c:axId val="1184123759"/>
      </c:barChart>
      <c:catAx>
        <c:axId val="9374780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123759"/>
        <c:crosses val="autoZero"/>
        <c:auto val="1"/>
        <c:lblAlgn val="ctr"/>
        <c:lblOffset val="100"/>
        <c:noMultiLvlLbl val="0"/>
      </c:catAx>
      <c:valAx>
        <c:axId val="118412375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37478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ZA" sz="1200" b="1" i="0" u="none" strike="noStrike" baseline="0">
                <a:effectLst/>
              </a:rPr>
              <a:t>Offtake Levels </a:t>
            </a:r>
            <a:endParaRPr lang="en-ZA" sz="120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q26_q10!$B$22</c:f>
              <c:strCache>
                <c:ptCount val="1"/>
                <c:pt idx="0">
                  <c:v>Low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q26_q10!$C$21:$F$21</c:f>
              <c:strCache>
                <c:ptCount val="4"/>
                <c:pt idx="0">
                  <c:v>Low Offtake (%)</c:v>
                </c:pt>
                <c:pt idx="1">
                  <c:v>Moderate Offtake (%)</c:v>
                </c:pt>
                <c:pt idx="2">
                  <c:v>High Offtake (%)</c:v>
                </c:pt>
                <c:pt idx="3">
                  <c:v>Total (%)</c:v>
                </c:pt>
              </c:strCache>
            </c:strRef>
          </c:cat>
          <c:val>
            <c:numRef>
              <c:f>q26_q10!$C$22:$F$22</c:f>
              <c:numCache>
                <c:formatCode>General</c:formatCode>
                <c:ptCount val="4"/>
                <c:pt idx="0">
                  <c:v>47.8</c:v>
                </c:pt>
                <c:pt idx="1">
                  <c:v>52.2</c:v>
                </c:pt>
                <c:pt idx="2" formatCode="_-* #,##0.0_-;\-* #,##0.0_-;_-* &quot;-&quot;??_-;_-@_-">
                  <c:v>0</c:v>
                </c:pt>
                <c:pt idx="3" formatCode="_-* #,##0_-;\-* #,##0_-;_-* &quot;-&quot;??_-;_-@_-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6A-4E2D-9E47-629DF44E58C5}"/>
            </c:ext>
          </c:extLst>
        </c:ser>
        <c:ser>
          <c:idx val="1"/>
          <c:order val="1"/>
          <c:tx>
            <c:strRef>
              <c:f>q26_q10!$B$23</c:f>
              <c:strCache>
                <c:ptCount val="1"/>
                <c:pt idx="0">
                  <c:v>Moderate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q26_q10!$C$21:$F$21</c:f>
              <c:strCache>
                <c:ptCount val="4"/>
                <c:pt idx="0">
                  <c:v>Low Offtake (%)</c:v>
                </c:pt>
                <c:pt idx="1">
                  <c:v>Moderate Offtake (%)</c:v>
                </c:pt>
                <c:pt idx="2">
                  <c:v>High Offtake (%)</c:v>
                </c:pt>
                <c:pt idx="3">
                  <c:v>Total (%)</c:v>
                </c:pt>
              </c:strCache>
            </c:strRef>
          </c:cat>
          <c:val>
            <c:numRef>
              <c:f>q26_q10!$C$23:$F$23</c:f>
              <c:numCache>
                <c:formatCode>General</c:formatCode>
                <c:ptCount val="4"/>
                <c:pt idx="0">
                  <c:v>41.2</c:v>
                </c:pt>
                <c:pt idx="1">
                  <c:v>44.1</c:v>
                </c:pt>
                <c:pt idx="2">
                  <c:v>14.7</c:v>
                </c:pt>
                <c:pt idx="3" formatCode="_-* #,##0_-;\-* #,##0_-;_-* &quot;-&quot;??_-;_-@_-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76A-4E2D-9E47-629DF44E58C5}"/>
            </c:ext>
          </c:extLst>
        </c:ser>
        <c:ser>
          <c:idx val="2"/>
          <c:order val="2"/>
          <c:tx>
            <c:strRef>
              <c:f>q26_q10!$B$24</c:f>
              <c:strCache>
                <c:ptCount val="1"/>
                <c:pt idx="0">
                  <c:v>High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q26_q10!$C$21:$F$21</c:f>
              <c:strCache>
                <c:ptCount val="4"/>
                <c:pt idx="0">
                  <c:v>Low Offtake (%)</c:v>
                </c:pt>
                <c:pt idx="1">
                  <c:v>Moderate Offtake (%)</c:v>
                </c:pt>
                <c:pt idx="2">
                  <c:v>High Offtake (%)</c:v>
                </c:pt>
                <c:pt idx="3">
                  <c:v>Total (%)</c:v>
                </c:pt>
              </c:strCache>
            </c:strRef>
          </c:cat>
          <c:val>
            <c:numRef>
              <c:f>q26_q10!$C$24:$F$24</c:f>
              <c:numCache>
                <c:formatCode>General</c:formatCode>
                <c:ptCount val="4"/>
                <c:pt idx="0">
                  <c:v>16.7</c:v>
                </c:pt>
                <c:pt idx="1">
                  <c:v>58.3</c:v>
                </c:pt>
                <c:pt idx="2" formatCode="_-* #,##0.0_-;\-* #,##0.0_-;_-* &quot;-&quot;??_-;_-@_-">
                  <c:v>25</c:v>
                </c:pt>
                <c:pt idx="3" formatCode="_-* #,##0_-;\-* #,##0_-;_-* &quot;-&quot;??_-;_-@_-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76A-4E2D-9E47-629DF44E58C5}"/>
            </c:ext>
          </c:extLst>
        </c:ser>
        <c:ser>
          <c:idx val="3"/>
          <c:order val="3"/>
          <c:tx>
            <c:strRef>
              <c:f>q26_q10!$B$25</c:f>
              <c:strCache>
                <c:ptCount val="1"/>
                <c:pt idx="0">
                  <c:v>Total 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q26_q10!$C$21:$F$21</c:f>
              <c:strCache>
                <c:ptCount val="4"/>
                <c:pt idx="0">
                  <c:v>Low Offtake (%)</c:v>
                </c:pt>
                <c:pt idx="1">
                  <c:v>Moderate Offtake (%)</c:v>
                </c:pt>
                <c:pt idx="2">
                  <c:v>High Offtake (%)</c:v>
                </c:pt>
                <c:pt idx="3">
                  <c:v>Total (%)</c:v>
                </c:pt>
              </c:strCache>
            </c:strRef>
          </c:cat>
          <c:val>
            <c:numRef>
              <c:f>q26_q10!$C$25:$F$25</c:f>
              <c:numCache>
                <c:formatCode>General</c:formatCode>
                <c:ptCount val="4"/>
                <c:pt idx="0">
                  <c:v>39.1</c:v>
                </c:pt>
                <c:pt idx="1">
                  <c:v>49.3</c:v>
                </c:pt>
                <c:pt idx="2">
                  <c:v>11.6</c:v>
                </c:pt>
                <c:pt idx="3" formatCode="_-* #,##0_-;\-* #,##0_-;_-* &quot;-&quot;??_-;_-@_-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76A-4E2D-9E47-629DF44E58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3378767"/>
        <c:axId val="93382511"/>
      </c:barChart>
      <c:catAx>
        <c:axId val="9337876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382511"/>
        <c:crosses val="autoZero"/>
        <c:auto val="1"/>
        <c:lblAlgn val="ctr"/>
        <c:lblOffset val="100"/>
        <c:noMultiLvlLbl val="0"/>
      </c:catAx>
      <c:valAx>
        <c:axId val="9338251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37876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ZA" sz="1200" b="1" i="0" u="none" strike="noStrike" cap="all" normalizeH="0" baseline="0">
                <a:effectLst/>
              </a:rPr>
              <a:t>Weight‑Gain Ratings </a:t>
            </a:r>
            <a:endParaRPr lang="en-ZA" sz="120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'[Table Constructions.xlsx]Q26_q11'!$C$16</c:f>
              <c:strCache>
                <c:ptCount val="1"/>
                <c:pt idx="0">
                  <c:v>Low Weight Gain (%)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Constructions.xlsx]Q26_q11'!$B$17:$B$20</c:f>
              <c:strCache>
                <c:ptCount val="4"/>
                <c:pt idx="0">
                  <c:v>Low </c:v>
                </c:pt>
                <c:pt idx="1">
                  <c:v>Moderate </c:v>
                </c:pt>
                <c:pt idx="2">
                  <c:v>High </c:v>
                </c:pt>
                <c:pt idx="3">
                  <c:v>Total </c:v>
                </c:pt>
              </c:strCache>
            </c:strRef>
          </c:cat>
          <c:val>
            <c:numRef>
              <c:f>'[Table Constructions.xlsx]Q26_q11'!$C$17:$C$20</c:f>
              <c:numCache>
                <c:formatCode>General</c:formatCode>
                <c:ptCount val="4"/>
                <c:pt idx="0">
                  <c:v>39.1</c:v>
                </c:pt>
                <c:pt idx="1">
                  <c:v>5.9</c:v>
                </c:pt>
                <c:pt idx="2">
                  <c:v>16.7</c:v>
                </c:pt>
                <c:pt idx="3">
                  <c:v>18.8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1A-4547-AFFC-27EEBE4582D8}"/>
            </c:ext>
          </c:extLst>
        </c:ser>
        <c:ser>
          <c:idx val="1"/>
          <c:order val="1"/>
          <c:tx>
            <c:strRef>
              <c:f>'[Table Constructions.xlsx]Q26_q11'!$D$16</c:f>
              <c:strCache>
                <c:ptCount val="1"/>
                <c:pt idx="0">
                  <c:v>Moderate Weight Gain (%)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Constructions.xlsx]Q26_q11'!$B$17:$B$20</c:f>
              <c:strCache>
                <c:ptCount val="4"/>
                <c:pt idx="0">
                  <c:v>Low </c:v>
                </c:pt>
                <c:pt idx="1">
                  <c:v>Moderate </c:v>
                </c:pt>
                <c:pt idx="2">
                  <c:v>High </c:v>
                </c:pt>
                <c:pt idx="3">
                  <c:v>Total </c:v>
                </c:pt>
              </c:strCache>
            </c:strRef>
          </c:cat>
          <c:val>
            <c:numRef>
              <c:f>'[Table Constructions.xlsx]Q26_q11'!$D$17:$D$20</c:f>
              <c:numCache>
                <c:formatCode>General</c:formatCode>
                <c:ptCount val="4"/>
                <c:pt idx="0">
                  <c:v>56.5</c:v>
                </c:pt>
                <c:pt idx="1">
                  <c:v>76.5</c:v>
                </c:pt>
                <c:pt idx="2" formatCode="_-* #\ ##0.0_-;\-* #\ ##0.0_-;_-* &quot;-&quot;??_-;_-@_-">
                  <c:v>50</c:v>
                </c:pt>
                <c:pt idx="3">
                  <c:v>65.2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1A-4547-AFFC-27EEBE4582D8}"/>
            </c:ext>
          </c:extLst>
        </c:ser>
        <c:ser>
          <c:idx val="2"/>
          <c:order val="2"/>
          <c:tx>
            <c:strRef>
              <c:f>'[Table Constructions.xlsx]Q26_q11'!$E$16</c:f>
              <c:strCache>
                <c:ptCount val="1"/>
                <c:pt idx="0">
                  <c:v>High Weight Gain (%)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Constructions.xlsx]Q26_q11'!$B$17:$B$20</c:f>
              <c:strCache>
                <c:ptCount val="4"/>
                <c:pt idx="0">
                  <c:v>Low </c:v>
                </c:pt>
                <c:pt idx="1">
                  <c:v>Moderate </c:v>
                </c:pt>
                <c:pt idx="2">
                  <c:v>High </c:v>
                </c:pt>
                <c:pt idx="3">
                  <c:v>Total </c:v>
                </c:pt>
              </c:strCache>
            </c:strRef>
          </c:cat>
          <c:val>
            <c:numRef>
              <c:f>'[Table Constructions.xlsx]Q26_q11'!$E$17:$E$20</c:f>
              <c:numCache>
                <c:formatCode>General</c:formatCode>
                <c:ptCount val="4"/>
                <c:pt idx="0">
                  <c:v>4.3</c:v>
                </c:pt>
                <c:pt idx="1">
                  <c:v>17.600000000000001</c:v>
                </c:pt>
                <c:pt idx="2">
                  <c:v>33.299999999999997</c:v>
                </c:pt>
                <c:pt idx="3">
                  <c:v>15.9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01A-4547-AFFC-27EEBE4582D8}"/>
            </c:ext>
          </c:extLst>
        </c:ser>
        <c:ser>
          <c:idx val="3"/>
          <c:order val="3"/>
          <c:tx>
            <c:strRef>
              <c:f>'[Table Constructions.xlsx]Q26_q11'!$F$16</c:f>
              <c:strCache>
                <c:ptCount val="1"/>
                <c:pt idx="0">
                  <c:v>Total (%)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Constructions.xlsx]Q26_q11'!$B$17:$B$20</c:f>
              <c:strCache>
                <c:ptCount val="4"/>
                <c:pt idx="0">
                  <c:v>Low </c:v>
                </c:pt>
                <c:pt idx="1">
                  <c:v>Moderate </c:v>
                </c:pt>
                <c:pt idx="2">
                  <c:v>High </c:v>
                </c:pt>
                <c:pt idx="3">
                  <c:v>Total </c:v>
                </c:pt>
              </c:strCache>
            </c:strRef>
          </c:cat>
          <c:val>
            <c:numRef>
              <c:f>'[Table Constructions.xlsx]Q26_q11'!$F$17:$F$20</c:f>
              <c:numCache>
                <c:formatCode>_-* #\ ##0_-;\-* #\ ##0_-;_-* "-"??_-;_-@_-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01A-4547-AFFC-27EEBE4582D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93747807"/>
        <c:axId val="1184123759"/>
      </c:barChart>
      <c:catAx>
        <c:axId val="9374780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123759"/>
        <c:crosses val="autoZero"/>
        <c:auto val="1"/>
        <c:lblAlgn val="ctr"/>
        <c:lblOffset val="100"/>
        <c:noMultiLvlLbl val="0"/>
      </c:catAx>
      <c:valAx>
        <c:axId val="118412375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37478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ZA" sz="1200" b="1" i="0" u="none" strike="noStrike" cap="all" normalizeH="0" baseline="0">
                <a:latin typeface="Arial Narrow" panose="020B0606020202030204" pitchFamily="34" charset="0"/>
              </a:rPr>
              <a:t>Livestock System Sustainability</a:t>
            </a:r>
            <a:endParaRPr lang="en-ZA" sz="1200">
              <a:latin typeface="Arial Narrow" panose="020B060602020203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Q26_q32!$D$24</c:f>
              <c:strCache>
                <c:ptCount val="1"/>
                <c:pt idx="0">
                  <c:v>Low Sustainability (%)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Q26_q32!$C$25:$C$28</c:f>
              <c:strCache>
                <c:ptCount val="4"/>
                <c:pt idx="0">
                  <c:v>Low </c:v>
                </c:pt>
                <c:pt idx="1">
                  <c:v>Moderate </c:v>
                </c:pt>
                <c:pt idx="2">
                  <c:v>High</c:v>
                </c:pt>
                <c:pt idx="3">
                  <c:v>Total </c:v>
                </c:pt>
              </c:strCache>
            </c:strRef>
          </c:cat>
          <c:val>
            <c:numRef>
              <c:f>Q26_q32!$D$25:$D$28</c:f>
              <c:numCache>
                <c:formatCode>General</c:formatCode>
                <c:ptCount val="4"/>
                <c:pt idx="0">
                  <c:v>43.5</c:v>
                </c:pt>
                <c:pt idx="1">
                  <c:v>17.600000000000001</c:v>
                </c:pt>
                <c:pt idx="2">
                  <c:v>8.3000000000000007</c:v>
                </c:pt>
                <c:pt idx="3">
                  <c:v>24.6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0A-4F5C-89ED-60EAC78624F8}"/>
            </c:ext>
          </c:extLst>
        </c:ser>
        <c:ser>
          <c:idx val="1"/>
          <c:order val="1"/>
          <c:tx>
            <c:strRef>
              <c:f>Q26_q32!$E$24</c:f>
              <c:strCache>
                <c:ptCount val="1"/>
                <c:pt idx="0">
                  <c:v>Moderate Sustainability (%)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Q26_q32!$C$25:$C$28</c:f>
              <c:strCache>
                <c:ptCount val="4"/>
                <c:pt idx="0">
                  <c:v>Low </c:v>
                </c:pt>
                <c:pt idx="1">
                  <c:v>Moderate </c:v>
                </c:pt>
                <c:pt idx="2">
                  <c:v>High</c:v>
                </c:pt>
                <c:pt idx="3">
                  <c:v>Total </c:v>
                </c:pt>
              </c:strCache>
            </c:strRef>
          </c:cat>
          <c:val>
            <c:numRef>
              <c:f>Q26_q32!$E$25:$E$28</c:f>
              <c:numCache>
                <c:formatCode>General</c:formatCode>
                <c:ptCount val="4"/>
                <c:pt idx="0">
                  <c:v>52.2</c:v>
                </c:pt>
                <c:pt idx="1">
                  <c:v>79.400000000000006</c:v>
                </c:pt>
                <c:pt idx="2" formatCode="_-* #,##0.0_-;\-* #,##0.0_-;_-* &quot;-&quot;??_-;_-@_-">
                  <c:v>75</c:v>
                </c:pt>
                <c:pt idx="3">
                  <c:v>69.599999999999994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20A-4F5C-89ED-60EAC78624F8}"/>
            </c:ext>
          </c:extLst>
        </c:ser>
        <c:ser>
          <c:idx val="2"/>
          <c:order val="2"/>
          <c:tx>
            <c:strRef>
              <c:f>Q26_q32!$F$24</c:f>
              <c:strCache>
                <c:ptCount val="1"/>
                <c:pt idx="0">
                  <c:v>High Sustainability (%)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Q26_q32!$C$25:$C$28</c:f>
              <c:strCache>
                <c:ptCount val="4"/>
                <c:pt idx="0">
                  <c:v>Low </c:v>
                </c:pt>
                <c:pt idx="1">
                  <c:v>Moderate </c:v>
                </c:pt>
                <c:pt idx="2">
                  <c:v>High</c:v>
                </c:pt>
                <c:pt idx="3">
                  <c:v>Total </c:v>
                </c:pt>
              </c:strCache>
            </c:strRef>
          </c:cat>
          <c:val>
            <c:numRef>
              <c:f>Q26_q32!$F$25:$F$28</c:f>
              <c:numCache>
                <c:formatCode>General</c:formatCode>
                <c:ptCount val="4"/>
                <c:pt idx="0">
                  <c:v>4.3</c:v>
                </c:pt>
                <c:pt idx="1">
                  <c:v>2.9</c:v>
                </c:pt>
                <c:pt idx="2">
                  <c:v>16.7</c:v>
                </c:pt>
                <c:pt idx="3">
                  <c:v>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20A-4F5C-89ED-60EAC78624F8}"/>
            </c:ext>
          </c:extLst>
        </c:ser>
        <c:ser>
          <c:idx val="3"/>
          <c:order val="3"/>
          <c:tx>
            <c:strRef>
              <c:f>Q26_q32!$G$24</c:f>
              <c:strCache>
                <c:ptCount val="1"/>
                <c:pt idx="0">
                  <c:v>Total (%)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Q26_q32!$C$25:$C$28</c:f>
              <c:strCache>
                <c:ptCount val="4"/>
                <c:pt idx="0">
                  <c:v>Low </c:v>
                </c:pt>
                <c:pt idx="1">
                  <c:v>Moderate </c:v>
                </c:pt>
                <c:pt idx="2">
                  <c:v>High</c:v>
                </c:pt>
                <c:pt idx="3">
                  <c:v>Total </c:v>
                </c:pt>
              </c:strCache>
            </c:strRef>
          </c:cat>
          <c:val>
            <c:numRef>
              <c:f>Q26_q32!$G$25:$G$28</c:f>
              <c:numCache>
                <c:formatCode>_-* #,##0_-;\-* #,##0_-;_-* "-"??_-;_-@_-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20A-4F5C-89ED-60EAC78624F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269328959"/>
        <c:axId val="269332703"/>
      </c:barChart>
      <c:catAx>
        <c:axId val="26932895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9332703"/>
        <c:crosses val="autoZero"/>
        <c:auto val="1"/>
        <c:lblAlgn val="ctr"/>
        <c:lblOffset val="100"/>
        <c:noMultiLvlLbl val="0"/>
      </c:catAx>
      <c:valAx>
        <c:axId val="26933270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693289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ZA"/>
              <a:t>Offtake Levels 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q26_q10!$B$22</c:f>
              <c:strCache>
                <c:ptCount val="1"/>
                <c:pt idx="0">
                  <c:v>Low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q26_q10!$C$21:$F$21</c:f>
              <c:strCache>
                <c:ptCount val="4"/>
                <c:pt idx="0">
                  <c:v>Low Offtake (%)</c:v>
                </c:pt>
                <c:pt idx="1">
                  <c:v>Moderate Offtake (%)</c:v>
                </c:pt>
                <c:pt idx="2">
                  <c:v>High Offtake (%)</c:v>
                </c:pt>
                <c:pt idx="3">
                  <c:v>Total (%)</c:v>
                </c:pt>
              </c:strCache>
            </c:strRef>
          </c:cat>
          <c:val>
            <c:numRef>
              <c:f>q26_q10!$C$22:$F$22</c:f>
              <c:numCache>
                <c:formatCode>General</c:formatCode>
                <c:ptCount val="4"/>
                <c:pt idx="0">
                  <c:v>47.8</c:v>
                </c:pt>
                <c:pt idx="1">
                  <c:v>52.2</c:v>
                </c:pt>
                <c:pt idx="2" formatCode="_-* #,##0.0_-;\-* #,##0.0_-;_-* &quot;-&quot;??_-;_-@_-">
                  <c:v>0</c:v>
                </c:pt>
                <c:pt idx="3" formatCode="_-* #,##0_-;\-* #,##0_-;_-* &quot;-&quot;??_-;_-@_-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DD-4B89-8C40-7E56F7B420E2}"/>
            </c:ext>
          </c:extLst>
        </c:ser>
        <c:ser>
          <c:idx val="1"/>
          <c:order val="1"/>
          <c:tx>
            <c:strRef>
              <c:f>q26_q10!$B$23</c:f>
              <c:strCache>
                <c:ptCount val="1"/>
                <c:pt idx="0">
                  <c:v>Moderate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q26_q10!$C$21:$F$21</c:f>
              <c:strCache>
                <c:ptCount val="4"/>
                <c:pt idx="0">
                  <c:v>Low Offtake (%)</c:v>
                </c:pt>
                <c:pt idx="1">
                  <c:v>Moderate Offtake (%)</c:v>
                </c:pt>
                <c:pt idx="2">
                  <c:v>High Offtake (%)</c:v>
                </c:pt>
                <c:pt idx="3">
                  <c:v>Total (%)</c:v>
                </c:pt>
              </c:strCache>
            </c:strRef>
          </c:cat>
          <c:val>
            <c:numRef>
              <c:f>q26_q10!$C$23:$F$23</c:f>
              <c:numCache>
                <c:formatCode>General</c:formatCode>
                <c:ptCount val="4"/>
                <c:pt idx="0">
                  <c:v>41.2</c:v>
                </c:pt>
                <c:pt idx="1">
                  <c:v>44.1</c:v>
                </c:pt>
                <c:pt idx="2">
                  <c:v>14.7</c:v>
                </c:pt>
                <c:pt idx="3" formatCode="_-* #,##0_-;\-* #,##0_-;_-* &quot;-&quot;??_-;_-@_-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4DD-4B89-8C40-7E56F7B420E2}"/>
            </c:ext>
          </c:extLst>
        </c:ser>
        <c:ser>
          <c:idx val="2"/>
          <c:order val="2"/>
          <c:tx>
            <c:strRef>
              <c:f>q26_q10!$B$24</c:f>
              <c:strCache>
                <c:ptCount val="1"/>
                <c:pt idx="0">
                  <c:v>High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q26_q10!$C$21:$F$21</c:f>
              <c:strCache>
                <c:ptCount val="4"/>
                <c:pt idx="0">
                  <c:v>Low Offtake (%)</c:v>
                </c:pt>
                <c:pt idx="1">
                  <c:v>Moderate Offtake (%)</c:v>
                </c:pt>
                <c:pt idx="2">
                  <c:v>High Offtake (%)</c:v>
                </c:pt>
                <c:pt idx="3">
                  <c:v>Total (%)</c:v>
                </c:pt>
              </c:strCache>
            </c:strRef>
          </c:cat>
          <c:val>
            <c:numRef>
              <c:f>q26_q10!$C$24:$F$24</c:f>
              <c:numCache>
                <c:formatCode>General</c:formatCode>
                <c:ptCount val="4"/>
                <c:pt idx="0">
                  <c:v>16.7</c:v>
                </c:pt>
                <c:pt idx="1">
                  <c:v>58.3</c:v>
                </c:pt>
                <c:pt idx="2" formatCode="_-* #,##0.0_-;\-* #,##0.0_-;_-* &quot;-&quot;??_-;_-@_-">
                  <c:v>25</c:v>
                </c:pt>
                <c:pt idx="3" formatCode="_-* #,##0_-;\-* #,##0_-;_-* &quot;-&quot;??_-;_-@_-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4DD-4B89-8C40-7E56F7B420E2}"/>
            </c:ext>
          </c:extLst>
        </c:ser>
        <c:ser>
          <c:idx val="3"/>
          <c:order val="3"/>
          <c:tx>
            <c:strRef>
              <c:f>q26_q10!$B$25</c:f>
              <c:strCache>
                <c:ptCount val="1"/>
                <c:pt idx="0">
                  <c:v>Total 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q26_q10!$C$21:$F$21</c:f>
              <c:strCache>
                <c:ptCount val="4"/>
                <c:pt idx="0">
                  <c:v>Low Offtake (%)</c:v>
                </c:pt>
                <c:pt idx="1">
                  <c:v>Moderate Offtake (%)</c:v>
                </c:pt>
                <c:pt idx="2">
                  <c:v>High Offtake (%)</c:v>
                </c:pt>
                <c:pt idx="3">
                  <c:v>Total (%)</c:v>
                </c:pt>
              </c:strCache>
            </c:strRef>
          </c:cat>
          <c:val>
            <c:numRef>
              <c:f>q26_q10!$C$25:$F$25</c:f>
              <c:numCache>
                <c:formatCode>General</c:formatCode>
                <c:ptCount val="4"/>
                <c:pt idx="0">
                  <c:v>39.1</c:v>
                </c:pt>
                <c:pt idx="1">
                  <c:v>49.3</c:v>
                </c:pt>
                <c:pt idx="2">
                  <c:v>11.6</c:v>
                </c:pt>
                <c:pt idx="3" formatCode="_-* #,##0_-;\-* #,##0_-;_-* &quot;-&quot;??_-;_-@_-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4DD-4B89-8C40-7E56F7B420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3378767"/>
        <c:axId val="93382511"/>
      </c:barChart>
      <c:catAx>
        <c:axId val="9337876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382511"/>
        <c:crosses val="autoZero"/>
        <c:auto val="1"/>
        <c:lblAlgn val="ctr"/>
        <c:lblOffset val="100"/>
        <c:noMultiLvlLbl val="0"/>
      </c:catAx>
      <c:valAx>
        <c:axId val="9338251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37876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Grazing system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'Objective 5'!$H$4</c:f>
              <c:strCache>
                <c:ptCount val="1"/>
                <c:pt idx="0">
                  <c:v>Percent (%)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4CF5-4279-BDC3-591E1E38D2C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4CF5-4279-BDC3-591E1E38D2C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4CF5-4279-BDC3-591E1E38D2C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4CF5-4279-BDC3-591E1E38D2C1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4CF5-4279-BDC3-591E1E38D2C1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4CF5-4279-BDC3-591E1E38D2C1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4CF5-4279-BDC3-591E1E38D2C1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7-4CF5-4279-BDC3-591E1E38D2C1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'Objective 5'!$G$5:$G$8</c:f>
              <c:strCache>
                <c:ptCount val="4"/>
                <c:pt idx="0">
                  <c:v>Rotational grazing</c:v>
                </c:pt>
                <c:pt idx="1">
                  <c:v>Continuous grazing</c:v>
                </c:pt>
                <c:pt idx="2">
                  <c:v>Mixed system</c:v>
                </c:pt>
                <c:pt idx="3">
                  <c:v>Total</c:v>
                </c:pt>
              </c:strCache>
            </c:strRef>
          </c:cat>
          <c:val>
            <c:numRef>
              <c:f>'Objective 5'!$H$5:$H$8</c:f>
              <c:numCache>
                <c:formatCode>General</c:formatCode>
                <c:ptCount val="4"/>
                <c:pt idx="0">
                  <c:v>46.4</c:v>
                </c:pt>
                <c:pt idx="1">
                  <c:v>18.8</c:v>
                </c:pt>
                <c:pt idx="2">
                  <c:v>34.799999999999997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CF5-4279-BDC3-591E1E38D2C1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100"/>
              <a:t>Govenment support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'Objective 5'!$H$21</c:f>
              <c:strCache>
                <c:ptCount val="1"/>
                <c:pt idx="0">
                  <c:v>Percent (%)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650-4859-B070-D45B1FFE848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650-4859-B070-D45B1FFE848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650-4859-B070-D45B1FFE848D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F650-4859-B070-D45B1FFE848D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F650-4859-B070-D45B1FFE848D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F650-4859-B070-D45B1FFE848D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'Objective 5'!$G$22:$G$24</c:f>
              <c:strCache>
                <c:ptCount val="3"/>
                <c:pt idx="0">
                  <c:v>Yes</c:v>
                </c:pt>
                <c:pt idx="1">
                  <c:v>No</c:v>
                </c:pt>
                <c:pt idx="2">
                  <c:v>Total</c:v>
                </c:pt>
              </c:strCache>
            </c:strRef>
          </c:cat>
          <c:val>
            <c:numRef>
              <c:f>'Objective 5'!$H$22:$H$24</c:f>
              <c:numCache>
                <c:formatCode>General</c:formatCode>
                <c:ptCount val="3"/>
                <c:pt idx="0">
                  <c:v>98.6</c:v>
                </c:pt>
                <c:pt idx="1">
                  <c:v>1.4</c:v>
                </c:pt>
                <c:pt idx="2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650-4859-B070-D45B1FFE848D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US"/>
              <a:t>Type of</a:t>
            </a:r>
            <a:r>
              <a:rPr lang="en-US" baseline="0"/>
              <a:t> support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'Objective 5'!$H$30</c:f>
              <c:strCache>
                <c:ptCount val="1"/>
                <c:pt idx="0">
                  <c:v>Percent (%)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'Objective 5'!$G$31:$G$35</c:f>
              <c:strCache>
                <c:ptCount val="5"/>
                <c:pt idx="0">
                  <c:v>Water infrastructure</c:v>
                </c:pt>
                <c:pt idx="1">
                  <c:v>Training &amp; skills development</c:v>
                </c:pt>
                <c:pt idx="2">
                  <c:v>Grazing management support</c:v>
                </c:pt>
                <c:pt idx="3">
                  <c:v>Financial support</c:v>
                </c:pt>
                <c:pt idx="4">
                  <c:v>Total</c:v>
                </c:pt>
              </c:strCache>
            </c:strRef>
          </c:cat>
          <c:val>
            <c:numRef>
              <c:f>'Objective 5'!$H$31:$H$35</c:f>
              <c:numCache>
                <c:formatCode>General</c:formatCode>
                <c:ptCount val="5"/>
                <c:pt idx="0">
                  <c:v>79.7</c:v>
                </c:pt>
                <c:pt idx="1">
                  <c:v>7.2</c:v>
                </c:pt>
                <c:pt idx="2">
                  <c:v>2.9</c:v>
                </c:pt>
                <c:pt idx="3">
                  <c:v>10.1</c:v>
                </c:pt>
                <c:pt idx="4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490-4ED5-804D-DC3F71BE0A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7"/>
        <c:axId val="1184134575"/>
        <c:axId val="1184127503"/>
      </c:barChart>
      <c:catAx>
        <c:axId val="11841345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127503"/>
        <c:crosses val="autoZero"/>
        <c:auto val="1"/>
        <c:lblAlgn val="ctr"/>
        <c:lblOffset val="100"/>
        <c:noMultiLvlLbl val="0"/>
      </c:catAx>
      <c:valAx>
        <c:axId val="11841275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134575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ZA" sz="1100" b="1">
                <a:latin typeface="Arial" panose="020B0604020202020204" pitchFamily="34" charset="0"/>
                <a:cs typeface="Arial" panose="020B0604020202020204" pitchFamily="34" charset="0"/>
              </a:rPr>
              <a:t>Estimated</a:t>
            </a:r>
            <a:r>
              <a:rPr lang="en-ZA" sz="1100" b="1" baseline="0">
                <a:latin typeface="Arial" panose="020B0604020202020204" pitchFamily="34" charset="0"/>
                <a:cs typeface="Arial" panose="020B0604020202020204" pitchFamily="34" charset="0"/>
              </a:rPr>
              <a:t> daily water use</a:t>
            </a:r>
            <a:endParaRPr lang="en-ZA" sz="1100" b="1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percentStacked"/>
        <c:varyColors val="0"/>
        <c:ser>
          <c:idx val="0"/>
          <c:order val="0"/>
          <c:tx>
            <c:strRef>
              <c:f>'[Table Constructions.xlsx]05082026'!$D$16</c:f>
              <c:strCache>
                <c:ptCount val="1"/>
                <c:pt idx="0">
                  <c:v>Continuous Grazing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Constructions.xlsx]05082026'!$E$15:$I$15</c:f>
              <c:strCache>
                <c:ptCount val="5"/>
                <c:pt idx="0">
                  <c:v>20–40 L (%)</c:v>
                </c:pt>
                <c:pt idx="1">
                  <c:v>41–60 L (%)</c:v>
                </c:pt>
                <c:pt idx="2">
                  <c:v>&lt;20 L (%)</c:v>
                </c:pt>
                <c:pt idx="3">
                  <c:v>&gt;60 L (%)</c:v>
                </c:pt>
                <c:pt idx="4">
                  <c:v>Total (%)</c:v>
                </c:pt>
              </c:strCache>
            </c:strRef>
          </c:cat>
          <c:val>
            <c:numRef>
              <c:f>'[Table Constructions.xlsx]05082026'!$E$16:$I$16</c:f>
              <c:numCache>
                <c:formatCode>General</c:formatCode>
                <c:ptCount val="5"/>
                <c:pt idx="0">
                  <c:v>44.4</c:v>
                </c:pt>
                <c:pt idx="1">
                  <c:v>11.1</c:v>
                </c:pt>
                <c:pt idx="2">
                  <c:v>2.8</c:v>
                </c:pt>
                <c:pt idx="3">
                  <c:v>41.7</c:v>
                </c:pt>
                <c:pt idx="4" formatCode="_-* #\ ##0_-;\-* #\ ##0_-;_-* &quot;-&quot;??_-;_-@_-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5B-4435-87AD-60636AF796DB}"/>
            </c:ext>
          </c:extLst>
        </c:ser>
        <c:ser>
          <c:idx val="1"/>
          <c:order val="1"/>
          <c:tx>
            <c:strRef>
              <c:f>'[Table Constructions.xlsx]05082026'!$D$17</c:f>
              <c:strCache>
                <c:ptCount val="1"/>
                <c:pt idx="0">
                  <c:v>Mixed System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Constructions.xlsx]05082026'!$E$15:$I$15</c:f>
              <c:strCache>
                <c:ptCount val="5"/>
                <c:pt idx="0">
                  <c:v>20–40 L (%)</c:v>
                </c:pt>
                <c:pt idx="1">
                  <c:v>41–60 L (%)</c:v>
                </c:pt>
                <c:pt idx="2">
                  <c:v>&lt;20 L (%)</c:v>
                </c:pt>
                <c:pt idx="3">
                  <c:v>&gt;60 L (%)</c:v>
                </c:pt>
                <c:pt idx="4">
                  <c:v>Total (%)</c:v>
                </c:pt>
              </c:strCache>
            </c:strRef>
          </c:cat>
          <c:val>
            <c:numRef>
              <c:f>'[Table Constructions.xlsx]05082026'!$E$17:$I$17</c:f>
              <c:numCache>
                <c:formatCode>_-* #\ ##0_-;\-* #\ ##0_-;_-* "-"??_-;_-@_-</c:formatCode>
                <c:ptCount val="5"/>
                <c:pt idx="0">
                  <c:v>35</c:v>
                </c:pt>
                <c:pt idx="1">
                  <c:v>20</c:v>
                </c:pt>
                <c:pt idx="2">
                  <c:v>15</c:v>
                </c:pt>
                <c:pt idx="3">
                  <c:v>30</c:v>
                </c:pt>
                <c:pt idx="4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85B-4435-87AD-60636AF796DB}"/>
            </c:ext>
          </c:extLst>
        </c:ser>
        <c:ser>
          <c:idx val="2"/>
          <c:order val="2"/>
          <c:tx>
            <c:strRef>
              <c:f>'[Table Constructions.xlsx]05082026'!$D$18</c:f>
              <c:strCache>
                <c:ptCount val="1"/>
                <c:pt idx="0">
                  <c:v>Rotational Grazing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Constructions.xlsx]05082026'!$E$15:$I$15</c:f>
              <c:strCache>
                <c:ptCount val="5"/>
                <c:pt idx="0">
                  <c:v>20–40 L (%)</c:v>
                </c:pt>
                <c:pt idx="1">
                  <c:v>41–60 L (%)</c:v>
                </c:pt>
                <c:pt idx="2">
                  <c:v>&lt;20 L (%)</c:v>
                </c:pt>
                <c:pt idx="3">
                  <c:v>&gt;60 L (%)</c:v>
                </c:pt>
                <c:pt idx="4">
                  <c:v>Total (%)</c:v>
                </c:pt>
              </c:strCache>
            </c:strRef>
          </c:cat>
          <c:val>
            <c:numRef>
              <c:f>'[Table Constructions.xlsx]05082026'!$E$18:$I$18</c:f>
              <c:numCache>
                <c:formatCode>0</c:formatCode>
                <c:ptCount val="5"/>
                <c:pt idx="0">
                  <c:v>23.1</c:v>
                </c:pt>
                <c:pt idx="1">
                  <c:v>7.7</c:v>
                </c:pt>
                <c:pt idx="2">
                  <c:v>0</c:v>
                </c:pt>
                <c:pt idx="3">
                  <c:v>69.2</c:v>
                </c:pt>
                <c:pt idx="4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85B-4435-87AD-60636AF796DB}"/>
            </c:ext>
          </c:extLst>
        </c:ser>
        <c:ser>
          <c:idx val="3"/>
          <c:order val="3"/>
          <c:tx>
            <c:strRef>
              <c:f>'[Table Constructions.xlsx]05082026'!$D$19</c:f>
              <c:strCache>
                <c:ptCount val="1"/>
                <c:pt idx="0">
                  <c:v>Overall (n=69)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Constructions.xlsx]05082026'!$E$15:$I$15</c:f>
              <c:strCache>
                <c:ptCount val="5"/>
                <c:pt idx="0">
                  <c:v>20–40 L (%)</c:v>
                </c:pt>
                <c:pt idx="1">
                  <c:v>41–60 L (%)</c:v>
                </c:pt>
                <c:pt idx="2">
                  <c:v>&lt;20 L (%)</c:v>
                </c:pt>
                <c:pt idx="3">
                  <c:v>&gt;60 L (%)</c:v>
                </c:pt>
                <c:pt idx="4">
                  <c:v>Total (%)</c:v>
                </c:pt>
              </c:strCache>
            </c:strRef>
          </c:cat>
          <c:val>
            <c:numRef>
              <c:f>'[Table Constructions.xlsx]05082026'!$E$19:$I$19</c:f>
              <c:numCache>
                <c:formatCode>_-* #\ ##0_-;\-* #\ ##0_-;_-* "-"??_-;_-@_-</c:formatCode>
                <c:ptCount val="5"/>
                <c:pt idx="0">
                  <c:v>37.700000000000003</c:v>
                </c:pt>
                <c:pt idx="1">
                  <c:v>13</c:v>
                </c:pt>
                <c:pt idx="2">
                  <c:v>5.8</c:v>
                </c:pt>
                <c:pt idx="3">
                  <c:v>43.5</c:v>
                </c:pt>
                <c:pt idx="4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85B-4435-87AD-60636AF796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3758623"/>
        <c:axId val="93748223"/>
        <c:axId val="0"/>
      </c:bar3DChart>
      <c:catAx>
        <c:axId val="9375862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748223"/>
        <c:crosses val="autoZero"/>
        <c:auto val="1"/>
        <c:lblAlgn val="ctr"/>
        <c:lblOffset val="100"/>
        <c:noMultiLvlLbl val="0"/>
      </c:catAx>
      <c:valAx>
        <c:axId val="9374822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7586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en-ZA" sz="1100" b="1" i="0" u="none" strike="noStrike" baseline="0">
                <a:effectLst/>
                <a:latin typeface="Arial Narrow" panose="020B0606020202030204" pitchFamily="34" charset="0"/>
              </a:rPr>
              <a:t>Annual Livestock Earnings </a:t>
            </a:r>
            <a:endParaRPr lang="en-ZA" sz="1100">
              <a:latin typeface="Arial Narrow" panose="020B0606020202030204" pitchFamily="34" charset="0"/>
            </a:endParaRPr>
          </a:p>
        </c:rich>
      </c:tx>
      <c:layout>
        <c:manualLayout>
          <c:xMode val="edge"/>
          <c:yMode val="edge"/>
          <c:x val="0.3344930008748907"/>
          <c:y val="3.70370370370370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'[Table Constructions.xlsx]q22_q19'!$C$18</c:f>
              <c:strCache>
                <c:ptCount val="1"/>
                <c:pt idx="0">
                  <c:v>Continuous (%)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Constructions.xlsx]q22_q19'!$B$19:$B$23</c:f>
              <c:strCache>
                <c:ptCount val="5"/>
                <c:pt idx="0">
                  <c:v>Less than N$10,000 </c:v>
                </c:pt>
                <c:pt idx="1">
                  <c:v>More than N$100,000 </c:v>
                </c:pt>
                <c:pt idx="2">
                  <c:v>N$10,000–N$50,000 </c:v>
                </c:pt>
                <c:pt idx="3">
                  <c:v>N$50,000–N$100,000 </c:v>
                </c:pt>
                <c:pt idx="4">
                  <c:v>Total (69)</c:v>
                </c:pt>
              </c:strCache>
            </c:strRef>
          </c:cat>
          <c:val>
            <c:numRef>
              <c:f>'[Table Constructions.xlsx]q22_q19'!$C$19:$C$23</c:f>
              <c:numCache>
                <c:formatCode>General</c:formatCode>
                <c:ptCount val="5"/>
                <c:pt idx="0">
                  <c:v>38.9</c:v>
                </c:pt>
                <c:pt idx="1">
                  <c:v>12.5</c:v>
                </c:pt>
                <c:pt idx="2">
                  <c:v>67.599999999999994</c:v>
                </c:pt>
                <c:pt idx="3">
                  <c:v>55.6</c:v>
                </c:pt>
                <c:pt idx="4">
                  <c:v>52.2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85-44B2-B86D-01E5466DC56C}"/>
            </c:ext>
          </c:extLst>
        </c:ser>
        <c:ser>
          <c:idx val="1"/>
          <c:order val="1"/>
          <c:tx>
            <c:strRef>
              <c:f>'[Table Constructions.xlsx]q22_q19'!$D$18</c:f>
              <c:strCache>
                <c:ptCount val="1"/>
                <c:pt idx="0">
                  <c:v>Mixed (%)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Constructions.xlsx]q22_q19'!$B$19:$B$23</c:f>
              <c:strCache>
                <c:ptCount val="5"/>
                <c:pt idx="0">
                  <c:v>Less than N$10,000 </c:v>
                </c:pt>
                <c:pt idx="1">
                  <c:v>More than N$100,000 </c:v>
                </c:pt>
                <c:pt idx="2">
                  <c:v>N$10,000–N$50,000 </c:v>
                </c:pt>
                <c:pt idx="3">
                  <c:v>N$50,000–N$100,000 </c:v>
                </c:pt>
                <c:pt idx="4">
                  <c:v>Total (69)</c:v>
                </c:pt>
              </c:strCache>
            </c:strRef>
          </c:cat>
          <c:val>
            <c:numRef>
              <c:f>'[Table Constructions.xlsx]q22_q19'!$D$19:$D$23</c:f>
              <c:numCache>
                <c:formatCode>_-* #\ ##0.0_-;\-* #\ ##0.0_-;_-* "-"??_-;_-@_-</c:formatCode>
                <c:ptCount val="5"/>
                <c:pt idx="0">
                  <c:v>50</c:v>
                </c:pt>
                <c:pt idx="1">
                  <c:v>25</c:v>
                </c:pt>
                <c:pt idx="2">
                  <c:v>20.6</c:v>
                </c:pt>
                <c:pt idx="3">
                  <c:v>22.2</c:v>
                </c:pt>
                <c:pt idx="4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785-44B2-B86D-01E5466DC56C}"/>
            </c:ext>
          </c:extLst>
        </c:ser>
        <c:ser>
          <c:idx val="2"/>
          <c:order val="2"/>
          <c:tx>
            <c:strRef>
              <c:f>'[Table Constructions.xlsx]q22_q19'!$E$18</c:f>
              <c:strCache>
                <c:ptCount val="1"/>
                <c:pt idx="0">
                  <c:v>Rotational (%)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Constructions.xlsx]q22_q19'!$B$19:$B$23</c:f>
              <c:strCache>
                <c:ptCount val="5"/>
                <c:pt idx="0">
                  <c:v>Less than N$10,000 </c:v>
                </c:pt>
                <c:pt idx="1">
                  <c:v>More than N$100,000 </c:v>
                </c:pt>
                <c:pt idx="2">
                  <c:v>N$10,000–N$50,000 </c:v>
                </c:pt>
                <c:pt idx="3">
                  <c:v>N$50,000–N$100,000 </c:v>
                </c:pt>
                <c:pt idx="4">
                  <c:v>Total (69)</c:v>
                </c:pt>
              </c:strCache>
            </c:strRef>
          </c:cat>
          <c:val>
            <c:numRef>
              <c:f>'[Table Constructions.xlsx]q22_q19'!$E$19:$E$23</c:f>
              <c:numCache>
                <c:formatCode>General</c:formatCode>
                <c:ptCount val="5"/>
                <c:pt idx="0">
                  <c:v>11.1</c:v>
                </c:pt>
                <c:pt idx="1">
                  <c:v>62.5</c:v>
                </c:pt>
                <c:pt idx="2">
                  <c:v>11.8</c:v>
                </c:pt>
                <c:pt idx="3">
                  <c:v>22.2</c:v>
                </c:pt>
                <c:pt idx="4">
                  <c:v>18.8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785-44B2-B86D-01E5466DC56C}"/>
            </c:ext>
          </c:extLst>
        </c:ser>
        <c:ser>
          <c:idx val="3"/>
          <c:order val="3"/>
          <c:tx>
            <c:strRef>
              <c:f>'[Table Constructions.xlsx]q22_q19'!$F$18</c:f>
              <c:strCache>
                <c:ptCount val="1"/>
                <c:pt idx="0">
                  <c:v>Total (%)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Constructions.xlsx]q22_q19'!$B$19:$B$23</c:f>
              <c:strCache>
                <c:ptCount val="5"/>
                <c:pt idx="0">
                  <c:v>Less than N$10,000 </c:v>
                </c:pt>
                <c:pt idx="1">
                  <c:v>More than N$100,000 </c:v>
                </c:pt>
                <c:pt idx="2">
                  <c:v>N$10,000–N$50,000 </c:v>
                </c:pt>
                <c:pt idx="3">
                  <c:v>N$50,000–N$100,000 </c:v>
                </c:pt>
                <c:pt idx="4">
                  <c:v>Total (69)</c:v>
                </c:pt>
              </c:strCache>
            </c:strRef>
          </c:cat>
          <c:val>
            <c:numRef>
              <c:f>'[Table Constructions.xlsx]q22_q19'!$F$19:$F$23</c:f>
              <c:numCache>
                <c:formatCode>_-* #\ ##0_-;\-* #\ ##0_-;_-* "-"??_-;_-@_-</c:formatCode>
                <c:ptCount val="5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785-44B2-B86D-01E5466DC5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3380015"/>
        <c:axId val="1189405359"/>
      </c:barChart>
      <c:catAx>
        <c:axId val="9338001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9405359"/>
        <c:crosses val="autoZero"/>
        <c:auto val="1"/>
        <c:lblAlgn val="ctr"/>
        <c:lblOffset val="100"/>
        <c:noMultiLvlLbl val="0"/>
      </c:catAx>
      <c:valAx>
        <c:axId val="118940535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3800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ZA" sz="1100" b="1" i="0" u="none" strike="noStrike" cap="all" normalizeH="0" baseline="0">
                <a:effectLst/>
              </a:rPr>
              <a:t>Livestock Income </a:t>
            </a:r>
            <a:endParaRPr lang="en-ZA" sz="1100" b="1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'[Table Constructions.xlsx]q19_24'!$F$15</c:f>
              <c:strCache>
                <c:ptCount val="1"/>
                <c:pt idx="0">
                  <c:v>Continuous (%)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Constructions.xlsx]q19_24'!$E$16:$E$20</c:f>
              <c:strCache>
                <c:ptCount val="5"/>
                <c:pt idx="0">
                  <c:v>High contribution </c:v>
                </c:pt>
                <c:pt idx="1">
                  <c:v>Low contribution </c:v>
                </c:pt>
                <c:pt idx="2">
                  <c:v>Main source of income </c:v>
                </c:pt>
                <c:pt idx="3">
                  <c:v>Moderate contribution </c:v>
                </c:pt>
                <c:pt idx="4">
                  <c:v>Total </c:v>
                </c:pt>
              </c:strCache>
            </c:strRef>
          </c:cat>
          <c:val>
            <c:numRef>
              <c:f>'[Table Constructions.xlsx]q19_24'!$F$16:$F$20</c:f>
              <c:numCache>
                <c:formatCode>General</c:formatCode>
                <c:ptCount val="5"/>
                <c:pt idx="0">
                  <c:v>33.299999999999997</c:v>
                </c:pt>
                <c:pt idx="1">
                  <c:v>60.9</c:v>
                </c:pt>
                <c:pt idx="2" formatCode="_-* #\ ##0.0_-;\-* #\ ##0.0_-;_-* &quot;-&quot;??_-;_-@_-">
                  <c:v>60</c:v>
                </c:pt>
                <c:pt idx="3" formatCode="_-* #\ ##0.0_-;\-* #\ ##0.0_-;_-* &quot;-&quot;??_-;_-@_-">
                  <c:v>50</c:v>
                </c:pt>
                <c:pt idx="4">
                  <c:v>52.2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FC-477D-875B-A18A1697AAC3}"/>
            </c:ext>
          </c:extLst>
        </c:ser>
        <c:ser>
          <c:idx val="1"/>
          <c:order val="1"/>
          <c:tx>
            <c:strRef>
              <c:f>'[Table Constructions.xlsx]q19_24'!$G$15</c:f>
              <c:strCache>
                <c:ptCount val="1"/>
                <c:pt idx="0">
                  <c:v>Mixed (%)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Constructions.xlsx]q19_24'!$E$16:$E$20</c:f>
              <c:strCache>
                <c:ptCount val="5"/>
                <c:pt idx="0">
                  <c:v>High contribution </c:v>
                </c:pt>
                <c:pt idx="1">
                  <c:v>Low contribution </c:v>
                </c:pt>
                <c:pt idx="2">
                  <c:v>Main source of income </c:v>
                </c:pt>
                <c:pt idx="3">
                  <c:v>Moderate contribution </c:v>
                </c:pt>
                <c:pt idx="4">
                  <c:v>Total </c:v>
                </c:pt>
              </c:strCache>
            </c:strRef>
          </c:cat>
          <c:val>
            <c:numRef>
              <c:f>'[Table Constructions.xlsx]q19_24'!$G$16:$G$20</c:f>
              <c:numCache>
                <c:formatCode>General</c:formatCode>
                <c:ptCount val="5"/>
                <c:pt idx="0">
                  <c:v>11.1</c:v>
                </c:pt>
                <c:pt idx="1">
                  <c:v>34.799999999999997</c:v>
                </c:pt>
                <c:pt idx="2" formatCode="_(* #,##0.00_);_(* \(#,##0.00\);_(* &quot;-&quot;??_);_(@_)">
                  <c:v>0</c:v>
                </c:pt>
                <c:pt idx="3">
                  <c:v>34.4</c:v>
                </c:pt>
                <c:pt idx="4" formatCode="_-* #\ ##0.0_-;\-* #\ ##0.0_-;_-* &quot;-&quot;??_-;_-@_-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3FC-477D-875B-A18A1697AAC3}"/>
            </c:ext>
          </c:extLst>
        </c:ser>
        <c:ser>
          <c:idx val="2"/>
          <c:order val="2"/>
          <c:tx>
            <c:strRef>
              <c:f>'[Table Constructions.xlsx]q19_24'!$H$15</c:f>
              <c:strCache>
                <c:ptCount val="1"/>
                <c:pt idx="0">
                  <c:v>Rotational (%)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Constructions.xlsx]q19_24'!$E$16:$E$20</c:f>
              <c:strCache>
                <c:ptCount val="5"/>
                <c:pt idx="0">
                  <c:v>High contribution </c:v>
                </c:pt>
                <c:pt idx="1">
                  <c:v>Low contribution </c:v>
                </c:pt>
                <c:pt idx="2">
                  <c:v>Main source of income </c:v>
                </c:pt>
                <c:pt idx="3">
                  <c:v>Moderate contribution </c:v>
                </c:pt>
                <c:pt idx="4">
                  <c:v>Total </c:v>
                </c:pt>
              </c:strCache>
            </c:strRef>
          </c:cat>
          <c:val>
            <c:numRef>
              <c:f>'[Table Constructions.xlsx]q19_24'!$H$16:$H$20</c:f>
              <c:numCache>
                <c:formatCode>General</c:formatCode>
                <c:ptCount val="5"/>
                <c:pt idx="0">
                  <c:v>55.6</c:v>
                </c:pt>
                <c:pt idx="1">
                  <c:v>4.3</c:v>
                </c:pt>
                <c:pt idx="2" formatCode="_-* #\ ##0.0_-;\-* #\ ##0.0_-;_-* &quot;-&quot;??_-;_-@_-">
                  <c:v>40</c:v>
                </c:pt>
                <c:pt idx="3">
                  <c:v>15.6</c:v>
                </c:pt>
                <c:pt idx="4">
                  <c:v>18.8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3FC-477D-875B-A18A1697AAC3}"/>
            </c:ext>
          </c:extLst>
        </c:ser>
        <c:ser>
          <c:idx val="3"/>
          <c:order val="3"/>
          <c:tx>
            <c:strRef>
              <c:f>'[Table Constructions.xlsx]q19_24'!$I$15</c:f>
              <c:strCache>
                <c:ptCount val="1"/>
                <c:pt idx="0">
                  <c:v>Total (%)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Constructions.xlsx]q19_24'!$E$16:$E$20</c:f>
              <c:strCache>
                <c:ptCount val="5"/>
                <c:pt idx="0">
                  <c:v>High contribution </c:v>
                </c:pt>
                <c:pt idx="1">
                  <c:v>Low contribution </c:v>
                </c:pt>
                <c:pt idx="2">
                  <c:v>Main source of income </c:v>
                </c:pt>
                <c:pt idx="3">
                  <c:v>Moderate contribution </c:v>
                </c:pt>
                <c:pt idx="4">
                  <c:v>Total </c:v>
                </c:pt>
              </c:strCache>
            </c:strRef>
          </c:cat>
          <c:val>
            <c:numRef>
              <c:f>'[Table Constructions.xlsx]q19_24'!$I$16:$I$20</c:f>
              <c:numCache>
                <c:formatCode>_-* #\ ##0_-;\-* #\ ##0_-;_-* "-"??_-;_-@_-</c:formatCode>
                <c:ptCount val="5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3FC-477D-875B-A18A1697AAC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91504415"/>
        <c:axId val="91508575"/>
      </c:barChart>
      <c:catAx>
        <c:axId val="9150441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1508575"/>
        <c:crosses val="autoZero"/>
        <c:auto val="1"/>
        <c:lblAlgn val="ctr"/>
        <c:lblOffset val="100"/>
        <c:noMultiLvlLbl val="0"/>
      </c:catAx>
      <c:valAx>
        <c:axId val="915085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15044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ZA" sz="1400" b="1" i="0" u="none" strike="noStrike" baseline="0">
                <a:effectLst/>
              </a:rPr>
              <a:t>Farming Profitability </a:t>
            </a:r>
            <a:endParaRPr lang="en-ZA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'[Table Constructions.xlsx]q19_q25'!$C$26</c:f>
              <c:strCache>
                <c:ptCount val="1"/>
                <c:pt idx="0">
                  <c:v>Continuous (%)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Constructions.xlsx]q19_q25'!$B$27:$B$31</c:f>
              <c:strCache>
                <c:ptCount val="5"/>
                <c:pt idx="0">
                  <c:v>Moderate </c:v>
                </c:pt>
                <c:pt idx="1">
                  <c:v>Not profitable </c:v>
                </c:pt>
                <c:pt idx="2">
                  <c:v>Profitable</c:v>
                </c:pt>
                <c:pt idx="3">
                  <c:v>Very profitable </c:v>
                </c:pt>
                <c:pt idx="4">
                  <c:v>Total (69)</c:v>
                </c:pt>
              </c:strCache>
            </c:strRef>
          </c:cat>
          <c:val>
            <c:numRef>
              <c:f>'[Table Constructions.xlsx]q19_q25'!$C$27:$C$31</c:f>
              <c:numCache>
                <c:formatCode>General</c:formatCode>
                <c:ptCount val="5"/>
                <c:pt idx="0">
                  <c:v>52.9</c:v>
                </c:pt>
                <c:pt idx="1">
                  <c:v>58.3</c:v>
                </c:pt>
                <c:pt idx="2" formatCode="_-* #\ ##0.0_-;\-* #\ ##0.0_-;_-* &quot;-&quot;??_-;_-@_-">
                  <c:v>40</c:v>
                </c:pt>
                <c:pt idx="3" formatCode="_-* #\ ##0.0_-;\-* #\ ##0.0_-;_-* &quot;-&quot;??_-;_-@_-">
                  <c:v>0</c:v>
                </c:pt>
                <c:pt idx="4">
                  <c:v>52.2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59-47B5-A1B4-05C7826F469E}"/>
            </c:ext>
          </c:extLst>
        </c:ser>
        <c:ser>
          <c:idx val="1"/>
          <c:order val="1"/>
          <c:tx>
            <c:strRef>
              <c:f>'[Table Constructions.xlsx]q19_q25'!$D$26</c:f>
              <c:strCache>
                <c:ptCount val="1"/>
                <c:pt idx="0">
                  <c:v>Mixed (%)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Constructions.xlsx]q19_q25'!$B$27:$B$31</c:f>
              <c:strCache>
                <c:ptCount val="5"/>
                <c:pt idx="0">
                  <c:v>Moderate </c:v>
                </c:pt>
                <c:pt idx="1">
                  <c:v>Not profitable </c:v>
                </c:pt>
                <c:pt idx="2">
                  <c:v>Profitable</c:v>
                </c:pt>
                <c:pt idx="3">
                  <c:v>Very profitable </c:v>
                </c:pt>
                <c:pt idx="4">
                  <c:v>Total (69)</c:v>
                </c:pt>
              </c:strCache>
            </c:strRef>
          </c:cat>
          <c:val>
            <c:numRef>
              <c:f>'[Table Constructions.xlsx]q19_q25'!$D$27:$D$31</c:f>
              <c:numCache>
                <c:formatCode>General</c:formatCode>
                <c:ptCount val="5"/>
                <c:pt idx="0">
                  <c:v>32.4</c:v>
                </c:pt>
                <c:pt idx="1">
                  <c:v>29.2</c:v>
                </c:pt>
                <c:pt idx="2" formatCode="_-* #\ ##0.0_-;\-* #\ ##0.0_-;_-* &quot;-&quot;??_-;_-@_-">
                  <c:v>20</c:v>
                </c:pt>
                <c:pt idx="3" formatCode="_-* #\ ##0.0_-;\-* #\ ##0.0_-;_-* &quot;-&quot;??_-;_-@_-">
                  <c:v>0</c:v>
                </c:pt>
                <c:pt idx="4" formatCode="_-* #\ ##0.0_-;\-* #\ ##0.0_-;_-* &quot;-&quot;??_-;_-@_-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59-47B5-A1B4-05C7826F469E}"/>
            </c:ext>
          </c:extLst>
        </c:ser>
        <c:ser>
          <c:idx val="2"/>
          <c:order val="2"/>
          <c:tx>
            <c:strRef>
              <c:f>'[Table Constructions.xlsx]q19_q25'!$E$26</c:f>
              <c:strCache>
                <c:ptCount val="1"/>
                <c:pt idx="0">
                  <c:v>Rotational (%)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Constructions.xlsx]q19_q25'!$B$27:$B$31</c:f>
              <c:strCache>
                <c:ptCount val="5"/>
                <c:pt idx="0">
                  <c:v>Moderate </c:v>
                </c:pt>
                <c:pt idx="1">
                  <c:v>Not profitable </c:v>
                </c:pt>
                <c:pt idx="2">
                  <c:v>Profitable</c:v>
                </c:pt>
                <c:pt idx="3">
                  <c:v>Very profitable </c:v>
                </c:pt>
                <c:pt idx="4">
                  <c:v>Total (69)</c:v>
                </c:pt>
              </c:strCache>
            </c:strRef>
          </c:cat>
          <c:val>
            <c:numRef>
              <c:f>'[Table Constructions.xlsx]q19_q25'!$E$27:$E$31</c:f>
              <c:numCache>
                <c:formatCode>General</c:formatCode>
                <c:ptCount val="5"/>
                <c:pt idx="0">
                  <c:v>14.7</c:v>
                </c:pt>
                <c:pt idx="1">
                  <c:v>12.5</c:v>
                </c:pt>
                <c:pt idx="2" formatCode="_-* #\ ##0.0_-;\-* #\ ##0.0_-;_-* &quot;-&quot;??_-;_-@_-">
                  <c:v>40</c:v>
                </c:pt>
                <c:pt idx="3" formatCode="_-* #\ ##0_-;\-* #\ ##0_-;_-* &quot;-&quot;??_-;_-@_-">
                  <c:v>100</c:v>
                </c:pt>
                <c:pt idx="4">
                  <c:v>18.8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059-47B5-A1B4-05C7826F469E}"/>
            </c:ext>
          </c:extLst>
        </c:ser>
        <c:ser>
          <c:idx val="3"/>
          <c:order val="3"/>
          <c:tx>
            <c:strRef>
              <c:f>'[Table Constructions.xlsx]q19_q25'!$F$26</c:f>
              <c:strCache>
                <c:ptCount val="1"/>
                <c:pt idx="0">
                  <c:v>Total (%)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Constructions.xlsx]q19_q25'!$B$27:$B$31</c:f>
              <c:strCache>
                <c:ptCount val="5"/>
                <c:pt idx="0">
                  <c:v>Moderate </c:v>
                </c:pt>
                <c:pt idx="1">
                  <c:v>Not profitable </c:v>
                </c:pt>
                <c:pt idx="2">
                  <c:v>Profitable</c:v>
                </c:pt>
                <c:pt idx="3">
                  <c:v>Very profitable </c:v>
                </c:pt>
                <c:pt idx="4">
                  <c:v>Total (69)</c:v>
                </c:pt>
              </c:strCache>
            </c:strRef>
          </c:cat>
          <c:val>
            <c:numRef>
              <c:f>'[Table Constructions.xlsx]q19_q25'!$F$27:$F$31</c:f>
              <c:numCache>
                <c:formatCode>_-* #\ ##0_-;\-* #\ ##0_-;_-* "-"??_-;_-@_-</c:formatCode>
                <c:ptCount val="5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059-47B5-A1B4-05C7826F46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84125007"/>
        <c:axId val="1184136655"/>
      </c:barChart>
      <c:catAx>
        <c:axId val="118412500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136655"/>
        <c:crosses val="autoZero"/>
        <c:auto val="1"/>
        <c:lblAlgn val="ctr"/>
        <c:lblOffset val="100"/>
        <c:noMultiLvlLbl val="0"/>
      </c:catAx>
      <c:valAx>
        <c:axId val="118413665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1250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ZA" sz="1200" b="1" i="0" u="none" strike="noStrike" cap="all" normalizeH="0" baseline="0">
                <a:effectLst/>
              </a:rPr>
              <a:t>Rangeland Condition </a:t>
            </a:r>
            <a:endParaRPr lang="en-ZA" sz="120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Q19_Q20!$M$3</c:f>
              <c:strCache>
                <c:ptCount val="1"/>
                <c:pt idx="0">
                  <c:v>Rotational (%)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Q19_Q20!$L$4:$L$8</c:f>
              <c:strCache>
                <c:ptCount val="5"/>
                <c:pt idx="0">
                  <c:v>Good </c:v>
                </c:pt>
                <c:pt idx="1">
                  <c:v>Fair </c:v>
                </c:pt>
                <c:pt idx="2">
                  <c:v>Poor </c:v>
                </c:pt>
                <c:pt idx="3">
                  <c:v>Very poory</c:v>
                </c:pt>
                <c:pt idx="4">
                  <c:v>Total </c:v>
                </c:pt>
              </c:strCache>
            </c:strRef>
          </c:cat>
          <c:val>
            <c:numRef>
              <c:f>Q19_Q20!$M$4:$M$8</c:f>
              <c:numCache>
                <c:formatCode>General</c:formatCode>
                <c:ptCount val="5"/>
                <c:pt idx="0">
                  <c:v>42.9</c:v>
                </c:pt>
                <c:pt idx="1">
                  <c:v>15.6</c:v>
                </c:pt>
                <c:pt idx="2">
                  <c:v>5.3</c:v>
                </c:pt>
                <c:pt idx="3" formatCode="_-* #,##0.0_-;\-* #,##0.0_-;_-* &quot;-&quot;??_-;_-@_-">
                  <c:v>25</c:v>
                </c:pt>
                <c:pt idx="4">
                  <c:v>18.8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61-4588-8448-A84CC1F0A202}"/>
            </c:ext>
          </c:extLst>
        </c:ser>
        <c:ser>
          <c:idx val="1"/>
          <c:order val="1"/>
          <c:tx>
            <c:strRef>
              <c:f>Q19_Q20!$N$3</c:f>
              <c:strCache>
                <c:ptCount val="1"/>
                <c:pt idx="0">
                  <c:v>Continuous (%)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Q19_Q20!$L$4:$L$8</c:f>
              <c:strCache>
                <c:ptCount val="5"/>
                <c:pt idx="0">
                  <c:v>Good </c:v>
                </c:pt>
                <c:pt idx="1">
                  <c:v>Fair </c:v>
                </c:pt>
                <c:pt idx="2">
                  <c:v>Poor </c:v>
                </c:pt>
                <c:pt idx="3">
                  <c:v>Very poory</c:v>
                </c:pt>
                <c:pt idx="4">
                  <c:v>Total </c:v>
                </c:pt>
              </c:strCache>
            </c:strRef>
          </c:cat>
          <c:val>
            <c:numRef>
              <c:f>Q19_Q20!$N$4:$N$8</c:f>
              <c:numCache>
                <c:formatCode>General</c:formatCode>
                <c:ptCount val="5"/>
                <c:pt idx="0">
                  <c:v>28.6</c:v>
                </c:pt>
                <c:pt idx="1">
                  <c:v>59.4</c:v>
                </c:pt>
                <c:pt idx="2">
                  <c:v>68.400000000000006</c:v>
                </c:pt>
                <c:pt idx="3" formatCode="_(* #,##0.00_);_(* \(#,##0.00\);_(* &quot;-&quot;??_);_(@_)">
                  <c:v>0</c:v>
                </c:pt>
                <c:pt idx="4">
                  <c:v>52.2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A61-4588-8448-A84CC1F0A202}"/>
            </c:ext>
          </c:extLst>
        </c:ser>
        <c:ser>
          <c:idx val="2"/>
          <c:order val="2"/>
          <c:tx>
            <c:strRef>
              <c:f>Q19_Q20!$O$3</c:f>
              <c:strCache>
                <c:ptCount val="1"/>
                <c:pt idx="0">
                  <c:v>Mixed (%)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Q19_Q20!$L$4:$L$8</c:f>
              <c:strCache>
                <c:ptCount val="5"/>
                <c:pt idx="0">
                  <c:v>Good </c:v>
                </c:pt>
                <c:pt idx="1">
                  <c:v>Fair </c:v>
                </c:pt>
                <c:pt idx="2">
                  <c:v>Poor </c:v>
                </c:pt>
                <c:pt idx="3">
                  <c:v>Very poory</c:v>
                </c:pt>
                <c:pt idx="4">
                  <c:v>Total </c:v>
                </c:pt>
              </c:strCache>
            </c:strRef>
          </c:cat>
          <c:val>
            <c:numRef>
              <c:f>Q19_Q20!$O$4:$O$8</c:f>
              <c:numCache>
                <c:formatCode>_-* #,##0.0_-;\-* #,##0.0_-;_-* "-"??_-;_-@_-</c:formatCode>
                <c:ptCount val="5"/>
                <c:pt idx="0" formatCode="General">
                  <c:v>28.6</c:v>
                </c:pt>
                <c:pt idx="1">
                  <c:v>25</c:v>
                </c:pt>
                <c:pt idx="2" formatCode="General">
                  <c:v>26.3</c:v>
                </c:pt>
                <c:pt idx="3">
                  <c:v>75</c:v>
                </c:pt>
                <c:pt idx="4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A61-4588-8448-A84CC1F0A202}"/>
            </c:ext>
          </c:extLst>
        </c:ser>
        <c:ser>
          <c:idx val="3"/>
          <c:order val="3"/>
          <c:tx>
            <c:strRef>
              <c:f>Q19_Q20!$P$3</c:f>
              <c:strCache>
                <c:ptCount val="1"/>
                <c:pt idx="0">
                  <c:v>Total (%)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Q19_Q20!$L$4:$L$8</c:f>
              <c:strCache>
                <c:ptCount val="5"/>
                <c:pt idx="0">
                  <c:v>Good </c:v>
                </c:pt>
                <c:pt idx="1">
                  <c:v>Fair </c:v>
                </c:pt>
                <c:pt idx="2">
                  <c:v>Poor </c:v>
                </c:pt>
                <c:pt idx="3">
                  <c:v>Very poory</c:v>
                </c:pt>
                <c:pt idx="4">
                  <c:v>Total </c:v>
                </c:pt>
              </c:strCache>
            </c:strRef>
          </c:cat>
          <c:val>
            <c:numRef>
              <c:f>Q19_Q20!$P$4:$P$8</c:f>
              <c:numCache>
                <c:formatCode>_-* #,##0_-;\-* #,##0_-;_-* "-"??_-;_-@_-</c:formatCode>
                <c:ptCount val="5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A61-4588-8448-A84CC1F0A20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269318143"/>
        <c:axId val="269320223"/>
      </c:barChart>
      <c:catAx>
        <c:axId val="26931814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9320223"/>
        <c:crosses val="autoZero"/>
        <c:auto val="1"/>
        <c:lblAlgn val="ctr"/>
        <c:lblOffset val="100"/>
        <c:noMultiLvlLbl val="0"/>
      </c:catAx>
      <c:valAx>
        <c:axId val="26932022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6931814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ZA" sz="1100" b="1" i="0" u="none" strike="noStrike" baseline="0">
                <a:solidFill>
                  <a:sysClr val="windowText" lastClr="000000"/>
                </a:solidFill>
              </a:rPr>
              <a:t>Water Availability for Livestock</a:t>
            </a:r>
            <a:endParaRPr lang="en-ZA" sz="1100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32714257825209864"/>
          <c:y val="3.594351732991014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'[Table Constructions.xlsx]Q7'!$M$21</c:f>
              <c:strCache>
                <c:ptCount val="1"/>
                <c:pt idx="0">
                  <c:v>Continuous grazing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Constructions.xlsx]Q7'!$N$20:$R$20</c:f>
              <c:strCache>
                <c:ptCount val="5"/>
                <c:pt idx="0">
                  <c:v>Always sufficient (%)</c:v>
                </c:pt>
                <c:pt idx="1">
                  <c:v>Often limited (%)</c:v>
                </c:pt>
                <c:pt idx="2">
                  <c:v>Severe shortage (%)</c:v>
                </c:pt>
                <c:pt idx="3">
                  <c:v>Sometimes limited (%)</c:v>
                </c:pt>
                <c:pt idx="4">
                  <c:v>Total (%)</c:v>
                </c:pt>
              </c:strCache>
            </c:strRef>
          </c:cat>
          <c:val>
            <c:numRef>
              <c:f>'[Table Constructions.xlsx]Q7'!$N$21:$R$21</c:f>
              <c:numCache>
                <c:formatCode>General</c:formatCode>
                <c:ptCount val="5"/>
                <c:pt idx="0">
                  <c:v>27.8</c:v>
                </c:pt>
                <c:pt idx="1">
                  <c:v>19.399999999999999</c:v>
                </c:pt>
                <c:pt idx="2">
                  <c:v>8.3000000000000007</c:v>
                </c:pt>
                <c:pt idx="3">
                  <c:v>44.4</c:v>
                </c:pt>
                <c:pt idx="4" formatCode="_-* #\ ##0_-;\-* #\ ##0_-;_-* &quot;-&quot;??_-;_-@_-">
                  <c:v>99.9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A6-43F2-8D8B-8ADF88EF768A}"/>
            </c:ext>
          </c:extLst>
        </c:ser>
        <c:ser>
          <c:idx val="1"/>
          <c:order val="1"/>
          <c:tx>
            <c:strRef>
              <c:f>'[Table Constructions.xlsx]Q7'!$M$22</c:f>
              <c:strCache>
                <c:ptCount val="1"/>
                <c:pt idx="0">
                  <c:v>Mixed system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Constructions.xlsx]Q7'!$N$20:$R$20</c:f>
              <c:strCache>
                <c:ptCount val="5"/>
                <c:pt idx="0">
                  <c:v>Always sufficient (%)</c:v>
                </c:pt>
                <c:pt idx="1">
                  <c:v>Often limited (%)</c:v>
                </c:pt>
                <c:pt idx="2">
                  <c:v>Severe shortage (%)</c:v>
                </c:pt>
                <c:pt idx="3">
                  <c:v>Sometimes limited (%)</c:v>
                </c:pt>
                <c:pt idx="4">
                  <c:v>Total (%)</c:v>
                </c:pt>
              </c:strCache>
            </c:strRef>
          </c:cat>
          <c:val>
            <c:numRef>
              <c:f>'[Table Constructions.xlsx]Q7'!$N$22:$R$22</c:f>
              <c:numCache>
                <c:formatCode>_-* #\ ##0.0_-;\-* #\ ##0.0_-;_-* "-"??_-;_-@_-</c:formatCode>
                <c:ptCount val="5"/>
                <c:pt idx="0">
                  <c:v>20</c:v>
                </c:pt>
                <c:pt idx="1">
                  <c:v>25</c:v>
                </c:pt>
                <c:pt idx="2">
                  <c:v>10</c:v>
                </c:pt>
                <c:pt idx="3">
                  <c:v>45</c:v>
                </c:pt>
                <c:pt idx="4" formatCode="_-* #\ ##0_-;\-* #\ ##0_-;_-* &quot;-&quot;??_-;_-@_-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3A6-43F2-8D8B-8ADF88EF768A}"/>
            </c:ext>
          </c:extLst>
        </c:ser>
        <c:ser>
          <c:idx val="2"/>
          <c:order val="2"/>
          <c:tx>
            <c:strRef>
              <c:f>'[Table Constructions.xlsx]Q7'!$M$23</c:f>
              <c:strCache>
                <c:ptCount val="1"/>
                <c:pt idx="0">
                  <c:v>Rotational grazing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Constructions.xlsx]Q7'!$N$20:$R$20</c:f>
              <c:strCache>
                <c:ptCount val="5"/>
                <c:pt idx="0">
                  <c:v>Always sufficient (%)</c:v>
                </c:pt>
                <c:pt idx="1">
                  <c:v>Often limited (%)</c:v>
                </c:pt>
                <c:pt idx="2">
                  <c:v>Severe shortage (%)</c:v>
                </c:pt>
                <c:pt idx="3">
                  <c:v>Sometimes limited (%)</c:v>
                </c:pt>
                <c:pt idx="4">
                  <c:v>Total (%)</c:v>
                </c:pt>
              </c:strCache>
            </c:strRef>
          </c:cat>
          <c:val>
            <c:numRef>
              <c:f>'[Table Constructions.xlsx]Q7'!$N$23:$R$23</c:f>
              <c:numCache>
                <c:formatCode>General</c:formatCode>
                <c:ptCount val="5"/>
                <c:pt idx="0">
                  <c:v>38.5</c:v>
                </c:pt>
                <c:pt idx="1">
                  <c:v>7.7</c:v>
                </c:pt>
                <c:pt idx="2">
                  <c:v>15.4</c:v>
                </c:pt>
                <c:pt idx="3">
                  <c:v>38.5</c:v>
                </c:pt>
                <c:pt idx="4" formatCode="_-* #\ ##0_-;\-* #\ ##0_-;_-* &quot;-&quot;??_-;_-@_-">
                  <c:v>100.1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3A6-43F2-8D8B-8ADF88EF768A}"/>
            </c:ext>
          </c:extLst>
        </c:ser>
        <c:ser>
          <c:idx val="3"/>
          <c:order val="3"/>
          <c:tx>
            <c:strRef>
              <c:f>'[Table Constructions.xlsx]Q7'!$M$24</c:f>
              <c:strCache>
                <c:ptCount val="1"/>
                <c:pt idx="0">
                  <c:v>Total (69)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Constructions.xlsx]Q7'!$N$20:$R$20</c:f>
              <c:strCache>
                <c:ptCount val="5"/>
                <c:pt idx="0">
                  <c:v>Always sufficient (%)</c:v>
                </c:pt>
                <c:pt idx="1">
                  <c:v>Often limited (%)</c:v>
                </c:pt>
                <c:pt idx="2">
                  <c:v>Severe shortage (%)</c:v>
                </c:pt>
                <c:pt idx="3">
                  <c:v>Sometimes limited (%)</c:v>
                </c:pt>
                <c:pt idx="4">
                  <c:v>Total (%)</c:v>
                </c:pt>
              </c:strCache>
            </c:strRef>
          </c:cat>
          <c:val>
            <c:numRef>
              <c:f>'[Table Constructions.xlsx]Q7'!$N$24:$R$24</c:f>
              <c:numCache>
                <c:formatCode>General</c:formatCode>
                <c:ptCount val="5"/>
                <c:pt idx="0">
                  <c:v>27.5</c:v>
                </c:pt>
                <c:pt idx="1">
                  <c:v>18.8</c:v>
                </c:pt>
                <c:pt idx="2">
                  <c:v>10.1</c:v>
                </c:pt>
                <c:pt idx="3">
                  <c:v>43.5</c:v>
                </c:pt>
                <c:pt idx="4" formatCode="_-* #\ ##0_-;\-* #\ ##0_-;_-* &quot;-&quot;??_-;_-@_-">
                  <c:v>99.9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3A6-43F2-8D8B-8ADF88EF76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89402447"/>
        <c:axId val="1189403695"/>
      </c:barChart>
      <c:catAx>
        <c:axId val="118940244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9403695"/>
        <c:crosses val="autoZero"/>
        <c:auto val="1"/>
        <c:lblAlgn val="ctr"/>
        <c:lblOffset val="100"/>
        <c:noMultiLvlLbl val="0"/>
      </c:catAx>
      <c:valAx>
        <c:axId val="118940369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940244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ZA" sz="1100" b="1" i="0" u="none" strike="noStrike" baseline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Shortages Experienced</a:t>
            </a:r>
            <a:endParaRPr lang="en-ZA" sz="1100" b="1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'[Table Constructions.xlsx]Q18'!$C$17</c:f>
              <c:strCache>
                <c:ptCount val="1"/>
                <c:pt idx="0">
                  <c:v>No (%)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Constructions.xlsx]Q18'!$B$18:$B$21</c:f>
              <c:strCache>
                <c:ptCount val="4"/>
                <c:pt idx="0">
                  <c:v>Continuous grazing (36)</c:v>
                </c:pt>
                <c:pt idx="1">
                  <c:v>Mixed system (20)</c:v>
                </c:pt>
                <c:pt idx="2">
                  <c:v>Rotational grazing (13)</c:v>
                </c:pt>
                <c:pt idx="3">
                  <c:v>Total (69)</c:v>
                </c:pt>
              </c:strCache>
            </c:strRef>
          </c:cat>
          <c:val>
            <c:numRef>
              <c:f>'[Table Constructions.xlsx]Q18'!$C$18:$C$21</c:f>
              <c:numCache>
                <c:formatCode>_-* #\ ##0.0_-;\-* #\ ##0.0_-;_-* "-"??_-;_-@_-</c:formatCode>
                <c:ptCount val="4"/>
                <c:pt idx="0" formatCode="General">
                  <c:v>44.4</c:v>
                </c:pt>
                <c:pt idx="1">
                  <c:v>55</c:v>
                </c:pt>
                <c:pt idx="2" formatCode="General">
                  <c:v>38.5</c:v>
                </c:pt>
                <c:pt idx="3" formatCode="General">
                  <c:v>46.4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38-4973-B974-4EEA405DEAC9}"/>
            </c:ext>
          </c:extLst>
        </c:ser>
        <c:ser>
          <c:idx val="1"/>
          <c:order val="1"/>
          <c:tx>
            <c:strRef>
              <c:f>'[Table Constructions.xlsx]Q18'!$D$17</c:f>
              <c:strCache>
                <c:ptCount val="1"/>
                <c:pt idx="0">
                  <c:v>Yes (%)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Constructions.xlsx]Q18'!$B$18:$B$21</c:f>
              <c:strCache>
                <c:ptCount val="4"/>
                <c:pt idx="0">
                  <c:v>Continuous grazing (36)</c:v>
                </c:pt>
                <c:pt idx="1">
                  <c:v>Mixed system (20)</c:v>
                </c:pt>
                <c:pt idx="2">
                  <c:v>Rotational grazing (13)</c:v>
                </c:pt>
                <c:pt idx="3">
                  <c:v>Total (69)</c:v>
                </c:pt>
              </c:strCache>
            </c:strRef>
          </c:cat>
          <c:val>
            <c:numRef>
              <c:f>'[Table Constructions.xlsx]Q18'!$D$18:$D$21</c:f>
              <c:numCache>
                <c:formatCode>_-* #\ ##0.0_-;\-* #\ ##0.0_-;_-* "-"??_-;_-@_-</c:formatCode>
                <c:ptCount val="4"/>
                <c:pt idx="0" formatCode="General">
                  <c:v>55.6</c:v>
                </c:pt>
                <c:pt idx="1">
                  <c:v>45</c:v>
                </c:pt>
                <c:pt idx="2" formatCode="General">
                  <c:v>61.5</c:v>
                </c:pt>
                <c:pt idx="3" formatCode="General">
                  <c:v>53.6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638-4973-B974-4EEA405DEAC9}"/>
            </c:ext>
          </c:extLst>
        </c:ser>
        <c:ser>
          <c:idx val="2"/>
          <c:order val="2"/>
          <c:tx>
            <c:strRef>
              <c:f>'[Table Constructions.xlsx]Q18'!$E$17</c:f>
              <c:strCache>
                <c:ptCount val="1"/>
                <c:pt idx="0">
                  <c:v>Total (%)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Constructions.xlsx]Q18'!$B$18:$B$21</c:f>
              <c:strCache>
                <c:ptCount val="4"/>
                <c:pt idx="0">
                  <c:v>Continuous grazing (36)</c:v>
                </c:pt>
                <c:pt idx="1">
                  <c:v>Mixed system (20)</c:v>
                </c:pt>
                <c:pt idx="2">
                  <c:v>Rotational grazing (13)</c:v>
                </c:pt>
                <c:pt idx="3">
                  <c:v>Total (69)</c:v>
                </c:pt>
              </c:strCache>
            </c:strRef>
          </c:cat>
          <c:val>
            <c:numRef>
              <c:f>'[Table Constructions.xlsx]Q18'!$E$18:$E$21</c:f>
              <c:numCache>
                <c:formatCode>_-* #\ ##0_-;\-* #\ ##0_-;_-* "-"??_-;_-@_-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638-4973-B974-4EEA405DEA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3756127"/>
        <c:axId val="93757375"/>
      </c:barChart>
      <c:catAx>
        <c:axId val="937561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757375"/>
        <c:crosses val="autoZero"/>
        <c:auto val="1"/>
        <c:lblAlgn val="ctr"/>
        <c:lblOffset val="100"/>
        <c:noMultiLvlLbl val="0"/>
      </c:catAx>
      <c:valAx>
        <c:axId val="937573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7561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ZA" sz="1100" b="1" i="0" u="none" strike="noStrike" baseline="0"/>
              <a:t>Rainfall Dependence Levels </a:t>
            </a:r>
            <a:endParaRPr lang="en-ZA" sz="1100" b="1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8216535433070866"/>
          <c:y val="0.17171296296296296"/>
          <c:w val="0.65439020122484692"/>
          <c:h val="0.61498432487605714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'[Table Constructions.xlsx]q16'!$C$19</c:f>
              <c:strCache>
                <c:ptCount val="1"/>
                <c:pt idx="0">
                  <c:v>High (%)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Constructions.xlsx]q16'!$B$20:$B$23</c:f>
              <c:strCache>
                <c:ptCount val="4"/>
                <c:pt idx="0">
                  <c:v>Continuous grazing (36)</c:v>
                </c:pt>
                <c:pt idx="1">
                  <c:v>Mixed system (20)</c:v>
                </c:pt>
                <c:pt idx="2">
                  <c:v>Rotational grazing (13)</c:v>
                </c:pt>
                <c:pt idx="3">
                  <c:v>Total (69)</c:v>
                </c:pt>
              </c:strCache>
            </c:strRef>
          </c:cat>
          <c:val>
            <c:numRef>
              <c:f>'[Table Constructions.xlsx]q16'!$C$20:$C$23</c:f>
              <c:numCache>
                <c:formatCode>_-* #\ ##0.0_-;\-* #\ ##0.0_-;_-* "-"??_-;_-@_-</c:formatCode>
                <c:ptCount val="4"/>
                <c:pt idx="0" formatCode="General">
                  <c:v>19.399999999999999</c:v>
                </c:pt>
                <c:pt idx="1">
                  <c:v>25</c:v>
                </c:pt>
                <c:pt idx="2" formatCode="General">
                  <c:v>38.5</c:v>
                </c:pt>
                <c:pt idx="3" formatCode="General">
                  <c:v>24.6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A06-412A-AEC8-E0D0B90E0751}"/>
            </c:ext>
          </c:extLst>
        </c:ser>
        <c:ser>
          <c:idx val="1"/>
          <c:order val="1"/>
          <c:tx>
            <c:strRef>
              <c:f>'[Table Constructions.xlsx]q16'!$D$19</c:f>
              <c:strCache>
                <c:ptCount val="1"/>
                <c:pt idx="0">
                  <c:v>Low (%)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Constructions.xlsx]q16'!$B$20:$B$23</c:f>
              <c:strCache>
                <c:ptCount val="4"/>
                <c:pt idx="0">
                  <c:v>Continuous grazing (36)</c:v>
                </c:pt>
                <c:pt idx="1">
                  <c:v>Mixed system (20)</c:v>
                </c:pt>
                <c:pt idx="2">
                  <c:v>Rotational grazing (13)</c:v>
                </c:pt>
                <c:pt idx="3">
                  <c:v>Total (69)</c:v>
                </c:pt>
              </c:strCache>
            </c:strRef>
          </c:cat>
          <c:val>
            <c:numRef>
              <c:f>'[Table Constructions.xlsx]q16'!$D$20:$D$23</c:f>
              <c:numCache>
                <c:formatCode>_-* #\ ##0.0_-;\-* #\ ##0.0_-;_-* "-"??_-;_-@_-</c:formatCode>
                <c:ptCount val="4"/>
                <c:pt idx="0" formatCode="General">
                  <c:v>16.7</c:v>
                </c:pt>
                <c:pt idx="1">
                  <c:v>15</c:v>
                </c:pt>
                <c:pt idx="2" formatCode="General">
                  <c:v>23.1</c:v>
                </c:pt>
                <c:pt idx="3" formatCode="General">
                  <c:v>17.399999999999999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A06-412A-AEC8-E0D0B90E0751}"/>
            </c:ext>
          </c:extLst>
        </c:ser>
        <c:ser>
          <c:idx val="2"/>
          <c:order val="2"/>
          <c:tx>
            <c:strRef>
              <c:f>'[Table Constructions.xlsx]q16'!$E$19</c:f>
              <c:strCache>
                <c:ptCount val="1"/>
                <c:pt idx="0">
                  <c:v>Moderate (%)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Constructions.xlsx]q16'!$B$20:$B$23</c:f>
              <c:strCache>
                <c:ptCount val="4"/>
                <c:pt idx="0">
                  <c:v>Continuous grazing (36)</c:v>
                </c:pt>
                <c:pt idx="1">
                  <c:v>Mixed system (20)</c:v>
                </c:pt>
                <c:pt idx="2">
                  <c:v>Rotational grazing (13)</c:v>
                </c:pt>
                <c:pt idx="3">
                  <c:v>Total (69)</c:v>
                </c:pt>
              </c:strCache>
            </c:strRef>
          </c:cat>
          <c:val>
            <c:numRef>
              <c:f>'[Table Constructions.xlsx]q16'!$E$20:$E$23</c:f>
              <c:numCache>
                <c:formatCode>_-* #\ ##0.0_-;\-* #\ ##0.0_-;_-* "-"??_-;_-@_-</c:formatCode>
                <c:ptCount val="4"/>
                <c:pt idx="0" formatCode="General">
                  <c:v>30.6</c:v>
                </c:pt>
                <c:pt idx="1">
                  <c:v>40</c:v>
                </c:pt>
                <c:pt idx="2" formatCode="General">
                  <c:v>7.7</c:v>
                </c:pt>
                <c:pt idx="3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A06-412A-AEC8-E0D0B90E0751}"/>
            </c:ext>
          </c:extLst>
        </c:ser>
        <c:ser>
          <c:idx val="3"/>
          <c:order val="3"/>
          <c:tx>
            <c:strRef>
              <c:f>'[Table Constructions.xlsx]q16'!$F$19</c:f>
              <c:strCache>
                <c:ptCount val="1"/>
                <c:pt idx="0">
                  <c:v>Very high (%)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Constructions.xlsx]q16'!$B$20:$B$23</c:f>
              <c:strCache>
                <c:ptCount val="4"/>
                <c:pt idx="0">
                  <c:v>Continuous grazing (36)</c:v>
                </c:pt>
                <c:pt idx="1">
                  <c:v>Mixed system (20)</c:v>
                </c:pt>
                <c:pt idx="2">
                  <c:v>Rotational grazing (13)</c:v>
                </c:pt>
                <c:pt idx="3">
                  <c:v>Total (69)</c:v>
                </c:pt>
              </c:strCache>
            </c:strRef>
          </c:cat>
          <c:val>
            <c:numRef>
              <c:f>'[Table Constructions.xlsx]q16'!$F$20:$F$23</c:f>
              <c:numCache>
                <c:formatCode>_-* #\ ##0.0_-;\-* #\ ##0.0_-;_-* "-"??_-;_-@_-</c:formatCode>
                <c:ptCount val="4"/>
                <c:pt idx="0" formatCode="General">
                  <c:v>33.299999999999997</c:v>
                </c:pt>
                <c:pt idx="1">
                  <c:v>20</c:v>
                </c:pt>
                <c:pt idx="2" formatCode="General">
                  <c:v>30.8</c:v>
                </c:pt>
                <c:pt idx="3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A06-412A-AEC8-E0D0B90E0751}"/>
            </c:ext>
          </c:extLst>
        </c:ser>
        <c:ser>
          <c:idx val="4"/>
          <c:order val="4"/>
          <c:tx>
            <c:strRef>
              <c:f>'[Table Constructions.xlsx]q16'!$G$19</c:f>
              <c:strCache>
                <c:ptCount val="1"/>
                <c:pt idx="0">
                  <c:v>Total (%)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'[Table Constructions.xlsx]q16'!$B$20:$B$23</c:f>
              <c:strCache>
                <c:ptCount val="4"/>
                <c:pt idx="0">
                  <c:v>Continuous grazing (36)</c:v>
                </c:pt>
                <c:pt idx="1">
                  <c:v>Mixed system (20)</c:v>
                </c:pt>
                <c:pt idx="2">
                  <c:v>Rotational grazing (13)</c:v>
                </c:pt>
                <c:pt idx="3">
                  <c:v>Total (69)</c:v>
                </c:pt>
              </c:strCache>
            </c:strRef>
          </c:cat>
          <c:val>
            <c:numRef>
              <c:f>'[Table Constructions.xlsx]q16'!$G$20:$G$23</c:f>
              <c:numCache>
                <c:formatCode>_-* #\ ##0_-;\-* #\ ##0_-;_-* "-"??_-;_-@_-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A06-412A-AEC8-E0D0B90E07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84135823"/>
        <c:axId val="1184130415"/>
      </c:barChart>
      <c:catAx>
        <c:axId val="118413582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130415"/>
        <c:crosses val="autoZero"/>
        <c:auto val="1"/>
        <c:lblAlgn val="ctr"/>
        <c:lblOffset val="100"/>
        <c:noMultiLvlLbl val="0"/>
      </c:catAx>
      <c:valAx>
        <c:axId val="118413041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41358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219E35-8771-918A-1D22-8E8B22756B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FABF94-E0BF-CACB-B801-537B4CAF3C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BDC935-99AA-A128-6A44-98CED287D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C8256-3B1E-4600-8C08-7973C9D1DD2E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A4C233-A3F3-DFD6-04F6-38796B41D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4A5F2F-C5CE-CABC-48DF-DC57A95DA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2A0A-889C-4B67-8607-7681A613F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628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87A97-960E-2620-312D-719D4C186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4CB61C-0547-134C-2C2C-E53466EB2E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B809B3-68B5-F090-3F08-4E00546D1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C8256-3B1E-4600-8C08-7973C9D1DD2E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98EF3C-0FD6-498D-747C-A0002D11D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BF3191-EF9B-2D2E-8C3F-4F4E095B2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2A0A-889C-4B67-8607-7681A613F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282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D954D3-FF22-8C30-60AE-FFC3033A88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64E9D1-C1AF-3556-7DEB-0A0B0A495E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1AFA49-3F85-01A7-98BA-DEB59A39C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C8256-3B1E-4600-8C08-7973C9D1DD2E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1C72EA-AE03-2FBC-BB5C-9523B8B10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7960B7-E174-08F3-EE10-2BD554486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2A0A-889C-4B67-8607-7681A613F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880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CDFDF-F542-A070-B2BD-535F05C61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F36387-4760-D092-0ED6-0549920087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25A568-1DE5-89C8-C619-B704EBBD7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C8256-3B1E-4600-8C08-7973C9D1DD2E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856213-850C-EFE8-2947-E31FA793F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CB8BAF-A0EB-5F02-E9B1-81E63EC34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2A0A-889C-4B67-8607-7681A613F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484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CBC0AD-D3F2-4E4C-821E-285362655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BC2A55-BC32-370B-B62E-7B0CA9F834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1E0AEF-1F86-C133-5270-7B749CA83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C8256-3B1E-4600-8C08-7973C9D1DD2E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669EA2-054C-E714-9E5F-8719953E2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6F0AC2-D72E-17A4-3622-3599A9D66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2A0A-889C-4B67-8607-7681A613F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1A06C-8472-DD41-4160-49EFA0E79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E4E3E2-5FC3-BCFA-EDFC-7580ED37D1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08D081-12AF-BC69-A2B4-D169A5069C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6C1ED-D92F-9E55-69E4-95D8509436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C8256-3B1E-4600-8C08-7973C9D1DD2E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19C7A4-9B62-0AC5-F897-29501378D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D63BA2-F434-7930-B35B-D7D90E979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2A0A-889C-4B67-8607-7681A613F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969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C3E3A7-B8D0-6B76-DC35-2D3F4F94A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DFFBD1-0E71-717C-8294-3BE353B3A7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69040D-C7F5-11C5-1DFB-4A7787DB4B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F5E21DF-4522-6635-B451-D82A4D9AE8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5F5D38-83C1-B8B5-6553-992DBD9A29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2B2775-AC0E-0B1B-4DEE-B51497368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C8256-3B1E-4600-8C08-7973C9D1DD2E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3718AA6-5B92-4DB4-8A29-9AB787760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986182-20C0-D767-C18F-3A6A0B3B7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2A0A-889C-4B67-8607-7681A613F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499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6E3EF-9A24-25A0-293B-A85F0FE24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984B1C-2F38-DB4C-9976-F07255832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C8256-3B1E-4600-8C08-7973C9D1DD2E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C2F731-282A-D2BC-22B9-5F3149558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65F0D1-AF95-FA89-2F27-932A88F9C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2A0A-889C-4B67-8607-7681A613F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539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C6DCC0-A45B-E466-F42B-2FDA7864D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C8256-3B1E-4600-8C08-7973C9D1DD2E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4AFC12-31F2-0023-B334-276DC4BED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FE03BF-124A-F416-B126-F8C16C6F7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2A0A-889C-4B67-8607-7681A613F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1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49E01-AD2A-5C58-7E0D-486C8DA4A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2E496-EB41-CACD-959E-DCFCDBC741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278CBC-E672-A6A0-1319-D63C22FD4A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443FB1-FB72-9B62-AE25-E003FA9B5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C8256-3B1E-4600-8C08-7973C9D1DD2E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70726B-0041-1BE1-A442-8D614DD7E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3CBA45-1FCB-82FE-8213-131FDA7D2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2A0A-889C-4B67-8607-7681A613F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89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D11154-838F-B24A-8AC9-BF932A5C2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FB92ED-816F-FD1D-105F-2CBBD8C06E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61D16B-0BD3-9341-F466-FBD4ED4830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C8768B-4826-54FB-3D28-263749ACF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C8256-3B1E-4600-8C08-7973C9D1DD2E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A7A8CA-6C99-6BF8-A752-FA8DB3A1C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1EE8B4-B728-A180-A337-F9E263D69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2A0A-889C-4B67-8607-7681A613F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449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2134713-0E60-EE83-7E7C-83AD78D0A41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8056" y="159659"/>
            <a:ext cx="1599293" cy="1599293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D6886-2B9E-DBC5-9443-6AF4EC2E1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23050E-53E5-4925-BDE6-ACE0BC537B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BD3D6A-5CC7-85E2-38D5-326662E75C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C9C8256-3B1E-4600-8C08-7973C9D1DD2E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95804-EA8D-C3CC-D0FD-638B30F202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EF88D2-1A9F-40B1-DE61-1DD343578F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2DD2A0A-889C-4B67-8607-7681A613F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688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38C51-E416-F23D-A12F-7C6E2B069B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fghjkl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D5D0CB-14A0-017C-7E84-0B61B9D8B9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A9A8905-DF38-928F-121D-98A43BB410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3173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465" y="52490"/>
            <a:ext cx="10870163" cy="454682"/>
          </a:xfrm>
        </p:spPr>
        <p:txBody>
          <a:bodyPr>
            <a:noAutofit/>
          </a:bodyPr>
          <a:lstStyle/>
          <a:p>
            <a:pPr algn="ctr"/>
            <a:r>
              <a:rPr lang="en-ZA" sz="2800" b="1" dirty="0">
                <a:latin typeface="Arial Narrow" panose="020B0606020202030204" pitchFamily="34" charset="0"/>
              </a:rPr>
              <a:t>Economic Contribution &amp; Rangeland Condition (Objective 2)</a:t>
            </a:r>
          </a:p>
        </p:txBody>
      </p:sp>
      <p:sp>
        <p:nvSpPr>
          <p:cNvPr id="5" name="Rectangle 4"/>
          <p:cNvSpPr/>
          <p:nvPr/>
        </p:nvSpPr>
        <p:spPr>
          <a:xfrm>
            <a:off x="8490566" y="493308"/>
            <a:ext cx="3701433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1600" b="1" dirty="0" smtClean="0">
                <a:latin typeface="Arial Narrow" panose="020B0606020202030204" pitchFamily="34" charset="0"/>
              </a:rPr>
              <a:t>1. Economic Contribution (Figures </a:t>
            </a:r>
            <a:r>
              <a:rPr lang="en-GB" sz="1600" b="1" dirty="0">
                <a:latin typeface="Arial Narrow" panose="020B0606020202030204" pitchFamily="34" charset="0"/>
              </a:rPr>
              <a:t>10–12</a:t>
            </a:r>
            <a:r>
              <a:rPr lang="en-GB" sz="1600" b="1" dirty="0" smtClean="0">
                <a:latin typeface="Arial Narrow" panose="020B0606020202030204" pitchFamily="34" charset="0"/>
              </a:rPr>
              <a:t>)</a:t>
            </a:r>
          </a:p>
          <a:p>
            <a:pPr algn="just"/>
            <a:endParaRPr lang="en-GB" sz="800" b="1" dirty="0">
              <a:latin typeface="Arial Narrow" panose="020B0606020202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600" dirty="0" smtClean="0">
                <a:latin typeface="Arial Narrow" panose="020B0606020202030204" pitchFamily="34" charset="0"/>
              </a:rPr>
              <a:t>Rotational grazing: </a:t>
            </a:r>
            <a:r>
              <a:rPr lang="en-GB" sz="1600" b="1" dirty="0">
                <a:latin typeface="Arial Narrow" panose="020B0606020202030204" pitchFamily="34" charset="0"/>
              </a:rPr>
              <a:t>62.5%</a:t>
            </a:r>
            <a:r>
              <a:rPr lang="en-GB" sz="1600" dirty="0">
                <a:latin typeface="Arial Narrow" panose="020B0606020202030204" pitchFamily="34" charset="0"/>
              </a:rPr>
              <a:t> of farmers earning </a:t>
            </a:r>
            <a:r>
              <a:rPr lang="en-GB" sz="1600" b="1" dirty="0">
                <a:solidFill>
                  <a:srgbClr val="FF0000"/>
                </a:solidFill>
                <a:latin typeface="Arial Narrow" panose="020B0606020202030204" pitchFamily="34" charset="0"/>
              </a:rPr>
              <a:t>&gt;N$100,000</a:t>
            </a:r>
            <a:r>
              <a:rPr lang="en-GB" sz="1600" dirty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endParaRPr lang="en-GB" sz="1600" dirty="0" smtClean="0">
              <a:solidFill>
                <a:srgbClr val="FF0000"/>
              </a:solidFill>
              <a:latin typeface="Arial Narrow" panose="020B0606020202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600" dirty="0" smtClean="0">
                <a:latin typeface="Arial Narrow" panose="020B0606020202030204" pitchFamily="34" charset="0"/>
              </a:rPr>
              <a:t>Continuous grazing: </a:t>
            </a:r>
            <a:r>
              <a:rPr lang="en-GB" sz="1600" b="1" dirty="0">
                <a:latin typeface="Arial Narrow" panose="020B0606020202030204" pitchFamily="34" charset="0"/>
              </a:rPr>
              <a:t>67.6%</a:t>
            </a:r>
            <a:r>
              <a:rPr lang="en-GB" sz="1600" dirty="0">
                <a:latin typeface="Arial Narrow" panose="020B0606020202030204" pitchFamily="34" charset="0"/>
              </a:rPr>
              <a:t> of farmers earning </a:t>
            </a:r>
            <a:r>
              <a:rPr lang="en-GB" sz="1600" b="1" dirty="0">
                <a:solidFill>
                  <a:srgbClr val="FF0000"/>
                </a:solidFill>
                <a:latin typeface="Arial Narrow" panose="020B0606020202030204" pitchFamily="34" charset="0"/>
              </a:rPr>
              <a:t>N$10,000–50,000</a:t>
            </a:r>
            <a:endParaRPr lang="en-GB" sz="1600" dirty="0">
              <a:solidFill>
                <a:srgbClr val="FF0000"/>
              </a:solidFill>
              <a:latin typeface="Arial Narrow" panose="020B0606020202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600" dirty="0" smtClean="0">
                <a:latin typeface="Arial Narrow" panose="020B0606020202030204" pitchFamily="34" charset="0"/>
              </a:rPr>
              <a:t>Mixed grazing: </a:t>
            </a:r>
            <a:r>
              <a:rPr lang="en-GB" sz="1600" b="1" dirty="0">
                <a:latin typeface="Arial Narrow" panose="020B0606020202030204" pitchFamily="34" charset="0"/>
              </a:rPr>
              <a:t>50.0%</a:t>
            </a:r>
            <a:r>
              <a:rPr lang="en-GB" sz="1600" dirty="0">
                <a:latin typeface="Arial Narrow" panose="020B0606020202030204" pitchFamily="34" charset="0"/>
              </a:rPr>
              <a:t> earn </a:t>
            </a:r>
            <a:r>
              <a:rPr lang="en-GB" sz="1600" b="1" dirty="0">
                <a:solidFill>
                  <a:srgbClr val="FF0000"/>
                </a:solidFill>
                <a:latin typeface="Arial Narrow" panose="020B0606020202030204" pitchFamily="34" charset="0"/>
              </a:rPr>
              <a:t>&lt;</a:t>
            </a:r>
            <a:r>
              <a:rPr lang="en-GB" sz="16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N$10,000</a:t>
            </a:r>
          </a:p>
          <a:p>
            <a:pPr algn="just"/>
            <a:endParaRPr lang="en-GB" sz="800" dirty="0">
              <a:latin typeface="Arial Narrow" panose="020B0606020202030204" pitchFamily="34" charset="0"/>
            </a:endParaRPr>
          </a:p>
          <a:p>
            <a:pPr algn="just"/>
            <a:r>
              <a:rPr lang="en-GB" sz="1600" b="1" dirty="0" smtClean="0">
                <a:latin typeface="Arial Narrow" panose="020B0606020202030204" pitchFamily="34" charset="0"/>
              </a:rPr>
              <a:t>2. Profitability </a:t>
            </a:r>
            <a:r>
              <a:rPr lang="en-GB" sz="1600" b="1" dirty="0">
                <a:latin typeface="Arial Narrow" panose="020B0606020202030204" pitchFamily="34" charset="0"/>
              </a:rPr>
              <a:t>(Figure 11</a:t>
            </a:r>
            <a:r>
              <a:rPr lang="en-GB" sz="1600" b="1" dirty="0" smtClean="0">
                <a:latin typeface="Arial Narrow" panose="020B0606020202030204" pitchFamily="34" charset="0"/>
              </a:rPr>
              <a:t>)</a:t>
            </a:r>
          </a:p>
          <a:p>
            <a:pPr algn="just"/>
            <a:endParaRPr lang="en-GB" sz="800" b="1" dirty="0">
              <a:latin typeface="Arial Narrow" panose="020B0606020202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600" dirty="0" smtClean="0">
                <a:latin typeface="Arial Narrow" panose="020B0606020202030204" pitchFamily="34" charset="0"/>
              </a:rPr>
              <a:t>Rotational grazing: </a:t>
            </a:r>
            <a:r>
              <a:rPr lang="en-GB" sz="1600" b="1" dirty="0">
                <a:latin typeface="Arial Narrow" panose="020B0606020202030204" pitchFamily="34" charset="0"/>
              </a:rPr>
              <a:t>40% profitable</a:t>
            </a:r>
            <a:r>
              <a:rPr lang="en-GB" sz="1600" dirty="0">
                <a:latin typeface="Arial Narrow" panose="020B0606020202030204" pitchFamily="34" charset="0"/>
              </a:rPr>
              <a:t>, only farmer reporting “</a:t>
            </a:r>
            <a:r>
              <a:rPr lang="en-GB" sz="1600" b="1" dirty="0">
                <a:solidFill>
                  <a:srgbClr val="FF0000"/>
                </a:solidFill>
                <a:latin typeface="Arial Narrow" panose="020B0606020202030204" pitchFamily="34" charset="0"/>
              </a:rPr>
              <a:t>very profitable</a:t>
            </a:r>
            <a:r>
              <a:rPr lang="en-GB" sz="1600" dirty="0">
                <a:latin typeface="Arial Narrow" panose="020B0606020202030204" pitchFamily="34" charset="0"/>
              </a:rPr>
              <a:t>”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600" dirty="0" smtClean="0">
                <a:latin typeface="Arial Narrow" panose="020B0606020202030204" pitchFamily="34" charset="0"/>
              </a:rPr>
              <a:t>Continuous grazing: </a:t>
            </a:r>
            <a:r>
              <a:rPr lang="en-GB" sz="1600" b="1" dirty="0">
                <a:latin typeface="Arial Narrow" panose="020B0606020202030204" pitchFamily="34" charset="0"/>
              </a:rPr>
              <a:t>58.3% </a:t>
            </a:r>
            <a:r>
              <a:rPr lang="en-GB" sz="1600" b="1" dirty="0">
                <a:solidFill>
                  <a:srgbClr val="FF0000"/>
                </a:solidFill>
                <a:latin typeface="Arial Narrow" panose="020B0606020202030204" pitchFamily="34" charset="0"/>
              </a:rPr>
              <a:t>not profitable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600" dirty="0" smtClean="0">
                <a:latin typeface="Arial Narrow" panose="020B0606020202030204" pitchFamily="34" charset="0"/>
              </a:rPr>
              <a:t>Mixed  grazing : </a:t>
            </a:r>
            <a:r>
              <a:rPr lang="en-GB" sz="1600" b="1" dirty="0">
                <a:latin typeface="Arial Narrow" panose="020B0606020202030204" pitchFamily="34" charset="0"/>
              </a:rPr>
              <a:t>29.2% </a:t>
            </a:r>
            <a:r>
              <a:rPr lang="en-GB" sz="1600" b="1" dirty="0">
                <a:solidFill>
                  <a:srgbClr val="FF0000"/>
                </a:solidFill>
                <a:latin typeface="Arial Narrow" panose="020B0606020202030204" pitchFamily="34" charset="0"/>
              </a:rPr>
              <a:t>not </a:t>
            </a:r>
            <a:r>
              <a:rPr lang="en-GB" sz="16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profitable</a:t>
            </a:r>
          </a:p>
          <a:p>
            <a:pPr algn="just"/>
            <a:endParaRPr lang="en-GB" sz="800" dirty="0">
              <a:latin typeface="Arial Narrow" panose="020B0606020202030204" pitchFamily="34" charset="0"/>
            </a:endParaRPr>
          </a:p>
          <a:p>
            <a:pPr algn="just"/>
            <a:r>
              <a:rPr lang="en-GB" sz="1600" b="1" dirty="0" smtClean="0">
                <a:latin typeface="Arial Narrow" panose="020B0606020202030204" pitchFamily="34" charset="0"/>
              </a:rPr>
              <a:t>3. Rangeland </a:t>
            </a:r>
            <a:r>
              <a:rPr lang="en-GB" sz="1600" b="1" dirty="0">
                <a:latin typeface="Arial Narrow" panose="020B0606020202030204" pitchFamily="34" charset="0"/>
              </a:rPr>
              <a:t>Condition (Figure 16</a:t>
            </a:r>
            <a:r>
              <a:rPr lang="en-GB" sz="1600" b="1" dirty="0" smtClean="0">
                <a:latin typeface="Arial Narrow" panose="020B0606020202030204" pitchFamily="34" charset="0"/>
              </a:rPr>
              <a:t>)</a:t>
            </a:r>
          </a:p>
          <a:p>
            <a:pPr algn="just"/>
            <a:endParaRPr lang="en-GB" sz="800" b="1" dirty="0">
              <a:latin typeface="Arial Narrow" panose="020B0606020202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600" dirty="0" smtClean="0">
                <a:latin typeface="Arial Narrow" panose="020B0606020202030204" pitchFamily="34" charset="0"/>
              </a:rPr>
              <a:t>Rotational grazing: </a:t>
            </a:r>
            <a:r>
              <a:rPr lang="en-GB" sz="1600" b="1" dirty="0">
                <a:latin typeface="Arial Narrow" panose="020B0606020202030204" pitchFamily="34" charset="0"/>
              </a:rPr>
              <a:t>42.9% </a:t>
            </a:r>
            <a:r>
              <a:rPr lang="en-GB" sz="1600" b="1" dirty="0">
                <a:solidFill>
                  <a:srgbClr val="FF0000"/>
                </a:solidFill>
                <a:latin typeface="Arial Narrow" panose="020B0606020202030204" pitchFamily="34" charset="0"/>
              </a:rPr>
              <a:t>good</a:t>
            </a:r>
            <a:r>
              <a:rPr lang="en-GB" sz="1600" dirty="0">
                <a:latin typeface="Arial Narrow" panose="020B0606020202030204" pitchFamily="34" charset="0"/>
              </a:rPr>
              <a:t>, only </a:t>
            </a:r>
            <a:r>
              <a:rPr lang="en-GB" sz="1600" b="1" dirty="0">
                <a:latin typeface="Arial Narrow" panose="020B0606020202030204" pitchFamily="34" charset="0"/>
              </a:rPr>
              <a:t>5.3% </a:t>
            </a:r>
            <a:r>
              <a:rPr lang="en-GB" sz="1600" b="1" dirty="0">
                <a:solidFill>
                  <a:srgbClr val="FF0000"/>
                </a:solidFill>
                <a:latin typeface="Arial Narrow" panose="020B0606020202030204" pitchFamily="34" charset="0"/>
              </a:rPr>
              <a:t>poor</a:t>
            </a:r>
            <a:endParaRPr lang="en-GB" sz="1600" dirty="0">
              <a:solidFill>
                <a:srgbClr val="FF0000"/>
              </a:solidFill>
              <a:latin typeface="Arial Narrow" panose="020B0606020202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600" dirty="0" smtClean="0">
                <a:latin typeface="Arial Narrow" panose="020B0606020202030204" pitchFamily="34" charset="0"/>
              </a:rPr>
              <a:t>Continuous grazing : </a:t>
            </a:r>
            <a:r>
              <a:rPr lang="en-GB" sz="1600" b="1" dirty="0">
                <a:latin typeface="Arial Narrow" panose="020B0606020202030204" pitchFamily="34" charset="0"/>
              </a:rPr>
              <a:t>68.4% </a:t>
            </a:r>
            <a:r>
              <a:rPr lang="en-GB" sz="1600" b="1" dirty="0">
                <a:solidFill>
                  <a:srgbClr val="FF0000"/>
                </a:solidFill>
                <a:latin typeface="Arial Narrow" panose="020B0606020202030204" pitchFamily="34" charset="0"/>
              </a:rPr>
              <a:t>poor</a:t>
            </a:r>
            <a:endParaRPr lang="en-GB" sz="1600" dirty="0">
              <a:solidFill>
                <a:srgbClr val="FF0000"/>
              </a:solidFill>
              <a:latin typeface="Arial Narrow" panose="020B0606020202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600" dirty="0" smtClean="0">
                <a:latin typeface="Arial Narrow" panose="020B0606020202030204" pitchFamily="34" charset="0"/>
              </a:rPr>
              <a:t>Mixed grazing : </a:t>
            </a:r>
            <a:r>
              <a:rPr lang="en-GB" sz="1600" b="1" dirty="0" smtClean="0">
                <a:latin typeface="Arial Narrow" panose="020B0606020202030204" pitchFamily="34" charset="0"/>
              </a:rPr>
              <a:t>25,0 % </a:t>
            </a:r>
            <a:r>
              <a:rPr lang="en-GB" sz="1600" b="1" dirty="0">
                <a:solidFill>
                  <a:srgbClr val="FF0000"/>
                </a:solidFill>
                <a:latin typeface="Arial Narrow" panose="020B0606020202030204" pitchFamily="34" charset="0"/>
              </a:rPr>
              <a:t>poor</a:t>
            </a:r>
            <a:endParaRPr lang="en-GB" sz="16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329733" y="5603968"/>
            <a:ext cx="3731638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GB" dirty="0">
                <a:latin typeface="Arial Narrow" panose="020B0606020202030204" pitchFamily="34" charset="0"/>
              </a:rPr>
              <a:t>“Rotational grazing supports higher income, better profitability, and healthier rangelands.”</a:t>
            </a:r>
            <a:endParaRPr lang="en-ZA" dirty="0">
              <a:latin typeface="Arial Narrow" panose="020B0606020202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592468"/>
            <a:ext cx="40990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ZA" sz="1200" b="1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Figure 10</a:t>
            </a:r>
            <a:r>
              <a:rPr lang="en-ZA" sz="1200" b="1" i="1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: </a:t>
            </a:r>
            <a:r>
              <a:rPr lang="en-ZA" sz="1200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Distribution of annual livestock earnings by grazing systems</a:t>
            </a:r>
            <a:endParaRPr lang="en-ZA" sz="1200" i="1" dirty="0">
              <a:latin typeface="Arial Narrow" panose="020B0606020202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ZA" sz="800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en-ZA" sz="1600" dirty="0">
              <a:effectLst/>
              <a:latin typeface="Arial Narrow" panose="020B0606020202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</p:txBody>
      </p:sp>
      <p:graphicFrame>
        <p:nvGraphicFramePr>
          <p:cNvPr id="8" name="Chart 7"/>
          <p:cNvGraphicFramePr/>
          <p:nvPr>
            <p:extLst/>
          </p:nvPr>
        </p:nvGraphicFramePr>
        <p:xfrm>
          <a:off x="175895" y="981143"/>
          <a:ext cx="4099034" cy="2153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Rectangle 8"/>
          <p:cNvSpPr/>
          <p:nvPr/>
        </p:nvSpPr>
        <p:spPr>
          <a:xfrm>
            <a:off x="4129240" y="643361"/>
            <a:ext cx="45470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ZA" sz="1200" b="1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Figure 12:</a:t>
            </a:r>
            <a:r>
              <a:rPr lang="en-ZA" sz="1200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 Distribution of livestock income contribution among grazing systems</a:t>
            </a:r>
            <a:endParaRPr lang="en-ZA" sz="1200" i="1" dirty="0">
              <a:effectLst/>
              <a:latin typeface="Arial Narrow" panose="020B0606020202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</p:txBody>
      </p:sp>
      <p:graphicFrame>
        <p:nvGraphicFramePr>
          <p:cNvPr id="10" name="Chart 9"/>
          <p:cNvGraphicFramePr/>
          <p:nvPr>
            <p:extLst/>
          </p:nvPr>
        </p:nvGraphicFramePr>
        <p:xfrm>
          <a:off x="3991149" y="1219312"/>
          <a:ext cx="4715308" cy="21208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Rectangle 10"/>
          <p:cNvSpPr/>
          <p:nvPr/>
        </p:nvSpPr>
        <p:spPr>
          <a:xfrm>
            <a:off x="0" y="3093304"/>
            <a:ext cx="38152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ZA" sz="1200" b="1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Figure 11</a:t>
            </a:r>
            <a:r>
              <a:rPr lang="en-ZA" sz="1200" b="1" i="1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: </a:t>
            </a:r>
            <a:r>
              <a:rPr lang="en-ZA" sz="1200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Distribution of livestock farming profitability across grazing systems</a:t>
            </a:r>
            <a:endParaRPr lang="en-ZA" sz="1200" i="1" dirty="0">
              <a:effectLst/>
              <a:latin typeface="Arial Narrow" panose="020B0606020202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</p:txBody>
      </p:sp>
      <p:graphicFrame>
        <p:nvGraphicFramePr>
          <p:cNvPr id="12" name="Chart 11"/>
          <p:cNvGraphicFramePr/>
          <p:nvPr>
            <p:extLst/>
          </p:nvPr>
        </p:nvGraphicFramePr>
        <p:xfrm>
          <a:off x="0" y="3963878"/>
          <a:ext cx="3815255" cy="2231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Rectangle 12"/>
          <p:cNvSpPr/>
          <p:nvPr/>
        </p:nvSpPr>
        <p:spPr>
          <a:xfrm>
            <a:off x="3824117" y="3346512"/>
            <a:ext cx="48609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ZA" sz="1200" b="1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Figure 16</a:t>
            </a:r>
            <a:r>
              <a:rPr lang="en-ZA" sz="1200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: Distribution of rangeland conditions ratings by grazing systems</a:t>
            </a:r>
            <a:endParaRPr lang="en-ZA" sz="1200" i="1" dirty="0">
              <a:effectLst/>
              <a:latin typeface="Arial Narrow" panose="020B0606020202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</p:txBody>
      </p:sp>
      <p:graphicFrame>
        <p:nvGraphicFramePr>
          <p:cNvPr id="14" name="Chart 13"/>
          <p:cNvGraphicFramePr/>
          <p:nvPr>
            <p:extLst/>
          </p:nvPr>
        </p:nvGraphicFramePr>
        <p:xfrm>
          <a:off x="3731638" y="3793138"/>
          <a:ext cx="4728723" cy="2623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44702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9499" y="16768"/>
            <a:ext cx="4781551" cy="628103"/>
          </a:xfrm>
        </p:spPr>
        <p:txBody>
          <a:bodyPr>
            <a:normAutofit/>
          </a:bodyPr>
          <a:lstStyle/>
          <a:p>
            <a:pPr algn="ctr"/>
            <a:r>
              <a:rPr lang="en-GB" sz="2400" b="1" dirty="0">
                <a:latin typeface="Arial Narrow" panose="020B0606020202030204" pitchFamily="34" charset="0"/>
              </a:rPr>
              <a:t>Water Constraints (Objective 3)</a:t>
            </a:r>
            <a:endParaRPr lang="en-ZA" sz="2400" b="1" dirty="0">
              <a:latin typeface="Arial Narrow" panose="020B0606020202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82148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en-ZA" sz="1200" b="1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Figure 7:</a:t>
            </a:r>
            <a:r>
              <a:rPr lang="en-ZA" sz="1200" b="1" i="1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  </a:t>
            </a:r>
            <a:r>
              <a:rPr lang="en-ZA" sz="1200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Distribution of water availability for livestock by grazing system</a:t>
            </a:r>
            <a:endParaRPr lang="en-ZA" sz="1200" i="1" dirty="0">
              <a:effectLst/>
              <a:latin typeface="Arial Narrow" panose="020B0606020202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</p:txBody>
      </p:sp>
      <p:graphicFrame>
        <p:nvGraphicFramePr>
          <p:cNvPr id="7" name="Chart 6"/>
          <p:cNvGraphicFramePr/>
          <p:nvPr>
            <p:extLst/>
          </p:nvPr>
        </p:nvGraphicFramePr>
        <p:xfrm>
          <a:off x="149292" y="851536"/>
          <a:ext cx="5645020" cy="2258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7"/>
          <p:cNvSpPr/>
          <p:nvPr/>
        </p:nvSpPr>
        <p:spPr>
          <a:xfrm>
            <a:off x="149292" y="3261557"/>
            <a:ext cx="27991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ZA" sz="1200" b="1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Figure 8:</a:t>
            </a:r>
            <a:r>
              <a:rPr lang="en-ZA" sz="1200" b="1" i="1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 </a:t>
            </a:r>
            <a:r>
              <a:rPr lang="en-ZA" sz="1200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Distribution of water short experienced across grazing systems in the last past 12 month</a:t>
            </a:r>
            <a:endParaRPr lang="en-ZA" sz="1200" i="1" dirty="0">
              <a:effectLst/>
              <a:latin typeface="Arial Narrow" panose="020B0606020202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</p:txBody>
      </p:sp>
      <p:graphicFrame>
        <p:nvGraphicFramePr>
          <p:cNvPr id="10" name="Chart 9"/>
          <p:cNvGraphicFramePr/>
          <p:nvPr>
            <p:extLst/>
          </p:nvPr>
        </p:nvGraphicFramePr>
        <p:xfrm>
          <a:off x="101646" y="3965687"/>
          <a:ext cx="2733868" cy="2324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Rectangle 10"/>
          <p:cNvSpPr/>
          <p:nvPr/>
        </p:nvSpPr>
        <p:spPr>
          <a:xfrm>
            <a:off x="3208564" y="3317051"/>
            <a:ext cx="3148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ZA" sz="1200" b="1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Figure 9</a:t>
            </a:r>
            <a:r>
              <a:rPr lang="en-ZA" sz="1200" b="1" i="1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: </a:t>
            </a:r>
            <a:r>
              <a:rPr lang="en-ZA" sz="1200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Distribution of rainfall dependence levels across grazing systems</a:t>
            </a:r>
            <a:endParaRPr lang="en-ZA" sz="1200" i="1" dirty="0">
              <a:effectLst/>
              <a:latin typeface="Arial Narrow" panose="020B0606020202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</p:txBody>
      </p:sp>
      <p:graphicFrame>
        <p:nvGraphicFramePr>
          <p:cNvPr id="12" name="Chart 11"/>
          <p:cNvGraphicFramePr/>
          <p:nvPr>
            <p:extLst/>
          </p:nvPr>
        </p:nvGraphicFramePr>
        <p:xfrm>
          <a:off x="2625185" y="3907888"/>
          <a:ext cx="3658593" cy="2510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Rectangle 12"/>
          <p:cNvSpPr/>
          <p:nvPr/>
        </p:nvSpPr>
        <p:spPr>
          <a:xfrm>
            <a:off x="6471556" y="491568"/>
            <a:ext cx="55742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latin typeface="Arial Narrow" panose="020B0606020202030204" pitchFamily="34" charset="0"/>
              </a:rPr>
              <a:t>1. Water </a:t>
            </a:r>
            <a:r>
              <a:rPr lang="en-GB" b="1" dirty="0">
                <a:latin typeface="Arial Narrow" panose="020B0606020202030204" pitchFamily="34" charset="0"/>
              </a:rPr>
              <a:t>Availability (Figure 7</a:t>
            </a:r>
            <a:r>
              <a:rPr lang="en-GB" b="1" dirty="0" smtClean="0">
                <a:latin typeface="Arial Narrow" panose="020B0606020202030204" pitchFamily="34" charset="0"/>
              </a:rPr>
              <a:t>)</a:t>
            </a:r>
          </a:p>
          <a:p>
            <a:endParaRPr lang="en-GB" sz="8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Arial Narrow" panose="020B0606020202030204" pitchFamily="34" charset="0"/>
              </a:rPr>
              <a:t>Continuous grazing : </a:t>
            </a:r>
            <a:r>
              <a:rPr lang="en-GB" dirty="0">
                <a:latin typeface="Arial Narrow" panose="020B0606020202030204" pitchFamily="34" charset="0"/>
              </a:rPr>
              <a:t>44.4% “</a:t>
            </a:r>
            <a:r>
              <a:rPr lang="en-GB" dirty="0">
                <a:solidFill>
                  <a:srgbClr val="FF0000"/>
                </a:solidFill>
                <a:latin typeface="Arial Narrow" panose="020B0606020202030204" pitchFamily="34" charset="0"/>
              </a:rPr>
              <a:t>sometimes limited</a:t>
            </a:r>
            <a:r>
              <a:rPr lang="en-GB" dirty="0">
                <a:latin typeface="Arial Narrow" panose="020B0606020202030204" pitchFamily="34" charset="0"/>
              </a:rPr>
              <a:t>”, 19.4% “</a:t>
            </a:r>
            <a:r>
              <a:rPr lang="en-GB" dirty="0">
                <a:solidFill>
                  <a:srgbClr val="FF0000"/>
                </a:solidFill>
                <a:latin typeface="Arial Narrow" panose="020B0606020202030204" pitchFamily="34" charset="0"/>
              </a:rPr>
              <a:t>often limited</a:t>
            </a:r>
            <a:r>
              <a:rPr lang="en-GB" dirty="0">
                <a:latin typeface="Arial Narrow" panose="020B0606020202030204" pitchFamily="34" charset="0"/>
              </a:rPr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Arial Narrow" panose="020B0606020202030204" pitchFamily="34" charset="0"/>
              </a:rPr>
              <a:t>Mixed grazing : </a:t>
            </a:r>
            <a:r>
              <a:rPr lang="en-GB" dirty="0">
                <a:latin typeface="Arial Narrow" panose="020B0606020202030204" pitchFamily="34" charset="0"/>
              </a:rPr>
              <a:t>45.0% “</a:t>
            </a:r>
            <a:r>
              <a:rPr lang="en-GB" dirty="0">
                <a:solidFill>
                  <a:srgbClr val="FF0000"/>
                </a:solidFill>
                <a:latin typeface="Arial Narrow" panose="020B0606020202030204" pitchFamily="34" charset="0"/>
              </a:rPr>
              <a:t>sometimes limited</a:t>
            </a:r>
            <a:r>
              <a:rPr lang="en-GB" dirty="0">
                <a:latin typeface="Arial Narrow" panose="020B0606020202030204" pitchFamily="34" charset="0"/>
              </a:rPr>
              <a:t>”, 25.0% “</a:t>
            </a:r>
            <a:r>
              <a:rPr lang="en-GB" dirty="0">
                <a:solidFill>
                  <a:srgbClr val="FF0000"/>
                </a:solidFill>
                <a:latin typeface="Arial Narrow" panose="020B0606020202030204" pitchFamily="34" charset="0"/>
              </a:rPr>
              <a:t>often limited”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Arial Narrow" panose="020B0606020202030204" pitchFamily="34" charset="0"/>
              </a:rPr>
              <a:t>Rotational grazing : </a:t>
            </a:r>
            <a:r>
              <a:rPr lang="en-GB" dirty="0">
                <a:latin typeface="Arial Narrow" panose="020B0606020202030204" pitchFamily="34" charset="0"/>
              </a:rPr>
              <a:t>38.5% “</a:t>
            </a:r>
            <a:r>
              <a:rPr lang="en-GB" dirty="0">
                <a:solidFill>
                  <a:srgbClr val="FF0000"/>
                </a:solidFill>
                <a:latin typeface="Arial Narrow" panose="020B0606020202030204" pitchFamily="34" charset="0"/>
              </a:rPr>
              <a:t>always sufficient</a:t>
            </a:r>
            <a:r>
              <a:rPr lang="en-GB" dirty="0">
                <a:latin typeface="Arial Narrow" panose="020B0606020202030204" pitchFamily="34" charset="0"/>
              </a:rPr>
              <a:t>”, only 7.7% “</a:t>
            </a:r>
            <a:r>
              <a:rPr lang="en-GB" dirty="0">
                <a:solidFill>
                  <a:srgbClr val="FF0000"/>
                </a:solidFill>
                <a:latin typeface="Arial Narrow" panose="020B0606020202030204" pitchFamily="34" charset="0"/>
              </a:rPr>
              <a:t>often limited</a:t>
            </a:r>
            <a:r>
              <a:rPr lang="en-GB" dirty="0" smtClean="0">
                <a:latin typeface="Arial Narrow" panose="020B0606020202030204" pitchFamily="34" charset="0"/>
              </a:rPr>
              <a:t>”</a:t>
            </a:r>
          </a:p>
          <a:p>
            <a:endParaRPr lang="en-GB" sz="800" dirty="0">
              <a:latin typeface="Arial Narrow" panose="020B0606020202030204" pitchFamily="34" charset="0"/>
            </a:endParaRPr>
          </a:p>
          <a:p>
            <a:r>
              <a:rPr lang="en-GB" b="1" dirty="0" smtClean="0">
                <a:latin typeface="Arial Narrow" panose="020B0606020202030204" pitchFamily="34" charset="0"/>
              </a:rPr>
              <a:t>2. Water </a:t>
            </a:r>
            <a:r>
              <a:rPr lang="en-GB" b="1" dirty="0">
                <a:latin typeface="Arial Narrow" panose="020B0606020202030204" pitchFamily="34" charset="0"/>
              </a:rPr>
              <a:t>Shortages (Figure 8</a:t>
            </a:r>
            <a:r>
              <a:rPr lang="en-GB" b="1" dirty="0" smtClean="0">
                <a:latin typeface="Arial Narrow" panose="020B0606020202030204" pitchFamily="34" charset="0"/>
              </a:rPr>
              <a:t>)</a:t>
            </a:r>
          </a:p>
          <a:p>
            <a:endParaRPr lang="en-GB" sz="8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Arial Narrow" panose="020B0606020202030204" pitchFamily="34" charset="0"/>
              </a:rPr>
              <a:t>Rotational grazing: </a:t>
            </a:r>
            <a:r>
              <a:rPr lang="en-GB" b="1" dirty="0">
                <a:latin typeface="Arial Narrow" panose="020B0606020202030204" pitchFamily="34" charset="0"/>
              </a:rPr>
              <a:t>61.5%</a:t>
            </a:r>
            <a:r>
              <a:rPr lang="en-GB" dirty="0">
                <a:latin typeface="Arial Narrow" panose="020B0606020202030204" pitchFamily="34" charset="0"/>
              </a:rPr>
              <a:t> </a:t>
            </a:r>
            <a:r>
              <a:rPr lang="en-GB" dirty="0">
                <a:solidFill>
                  <a:srgbClr val="FF0000"/>
                </a:solidFill>
                <a:latin typeface="Arial Narrow" panose="020B0606020202030204" pitchFamily="34" charset="0"/>
              </a:rPr>
              <a:t>experienced shortages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Arial Narrow" panose="020B0606020202030204" pitchFamily="34" charset="0"/>
              </a:rPr>
              <a:t>Continuous grazing: </a:t>
            </a:r>
            <a:r>
              <a:rPr lang="en-GB" b="1" dirty="0">
                <a:latin typeface="Arial Narrow" panose="020B0606020202030204" pitchFamily="34" charset="0"/>
              </a:rPr>
              <a:t>55.6%</a:t>
            </a:r>
            <a:endParaRPr lang="en-GB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Arial Narrow" panose="020B0606020202030204" pitchFamily="34" charset="0"/>
              </a:rPr>
              <a:t>Mixed grazing: </a:t>
            </a:r>
            <a:r>
              <a:rPr lang="en-GB" b="1" dirty="0">
                <a:latin typeface="Arial Narrow" panose="020B0606020202030204" pitchFamily="34" charset="0"/>
              </a:rPr>
              <a:t>45.0%</a:t>
            </a:r>
            <a:endParaRPr lang="en-GB" dirty="0">
              <a:latin typeface="Arial Narrow" panose="020B0606020202030204" pitchFamily="34" charset="0"/>
            </a:endParaRPr>
          </a:p>
          <a:p>
            <a:endParaRPr lang="en-GB" sz="800" b="1" dirty="0" smtClean="0">
              <a:latin typeface="Arial Narrow" panose="020B0606020202030204" pitchFamily="34" charset="0"/>
            </a:endParaRPr>
          </a:p>
          <a:p>
            <a:r>
              <a:rPr lang="en-GB" b="1" dirty="0" smtClean="0">
                <a:latin typeface="Arial Narrow" panose="020B0606020202030204" pitchFamily="34" charset="0"/>
              </a:rPr>
              <a:t>Overall</a:t>
            </a:r>
            <a:r>
              <a:rPr lang="en-GB" b="1" dirty="0">
                <a:latin typeface="Arial Narrow" panose="020B0606020202030204" pitchFamily="34" charset="0"/>
              </a:rPr>
              <a:t>: </a:t>
            </a:r>
            <a:r>
              <a:rPr lang="en-GB" b="1" dirty="0">
                <a:solidFill>
                  <a:srgbClr val="FF0000"/>
                </a:solidFill>
                <a:latin typeface="Arial Narrow" panose="020B0606020202030204" pitchFamily="34" charset="0"/>
              </a:rPr>
              <a:t>53.6%</a:t>
            </a:r>
            <a:r>
              <a:rPr lang="en-GB" dirty="0">
                <a:latin typeface="Arial Narrow" panose="020B0606020202030204" pitchFamily="34" charset="0"/>
              </a:rPr>
              <a:t> of farmers experienced </a:t>
            </a:r>
            <a:r>
              <a:rPr lang="en-GB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shortages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800" dirty="0">
              <a:latin typeface="Arial Narrow" panose="020B0606020202030204" pitchFamily="34" charset="0"/>
            </a:endParaRPr>
          </a:p>
          <a:p>
            <a:r>
              <a:rPr lang="en-GB" b="1" dirty="0" smtClean="0">
                <a:latin typeface="Arial Narrow" panose="020B0606020202030204" pitchFamily="34" charset="0"/>
              </a:rPr>
              <a:t>3. Rainfall </a:t>
            </a:r>
            <a:r>
              <a:rPr lang="en-GB" b="1" dirty="0">
                <a:latin typeface="Arial Narrow" panose="020B0606020202030204" pitchFamily="34" charset="0"/>
              </a:rPr>
              <a:t>Dependence (Figure 9</a:t>
            </a:r>
            <a:r>
              <a:rPr lang="en-GB" b="1" dirty="0" smtClean="0">
                <a:latin typeface="Arial Narrow" panose="020B0606020202030204" pitchFamily="34" charset="0"/>
              </a:rPr>
              <a:t>)</a:t>
            </a:r>
          </a:p>
          <a:p>
            <a:endParaRPr lang="en-GB" sz="8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Arial Narrow" panose="020B0606020202030204" pitchFamily="34" charset="0"/>
              </a:rPr>
              <a:t>Continuous grazing: </a:t>
            </a:r>
            <a:r>
              <a:rPr lang="en-GB" dirty="0">
                <a:latin typeface="Arial Narrow" panose="020B0606020202030204" pitchFamily="34" charset="0"/>
              </a:rPr>
              <a:t>33.3% </a:t>
            </a:r>
            <a:r>
              <a:rPr lang="en-GB" b="1" dirty="0">
                <a:solidFill>
                  <a:srgbClr val="FF0000"/>
                </a:solidFill>
                <a:latin typeface="Arial Narrow" panose="020B0606020202030204" pitchFamily="34" charset="0"/>
              </a:rPr>
              <a:t>very high</a:t>
            </a:r>
            <a:r>
              <a:rPr lang="en-GB" dirty="0">
                <a:latin typeface="Arial Narrow" panose="020B0606020202030204" pitchFamily="34" charset="0"/>
              </a:rPr>
              <a:t>, 30.6% </a:t>
            </a:r>
            <a:r>
              <a:rPr lang="en-GB" b="1" dirty="0">
                <a:solidFill>
                  <a:srgbClr val="FF0000"/>
                </a:solidFill>
                <a:latin typeface="Arial Narrow" panose="020B0606020202030204" pitchFamily="34" charset="0"/>
              </a:rPr>
              <a:t>moderate</a:t>
            </a:r>
            <a:endParaRPr lang="en-GB" dirty="0">
              <a:solidFill>
                <a:srgbClr val="FF0000"/>
              </a:solidFill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Arial Narrow" panose="020B0606020202030204" pitchFamily="34" charset="0"/>
              </a:rPr>
              <a:t>Mixed grazing: </a:t>
            </a:r>
            <a:r>
              <a:rPr lang="en-GB" dirty="0">
                <a:latin typeface="Arial Narrow" panose="020B0606020202030204" pitchFamily="34" charset="0"/>
              </a:rPr>
              <a:t>40.0% </a:t>
            </a:r>
            <a:r>
              <a:rPr lang="en-GB" b="1" dirty="0">
                <a:solidFill>
                  <a:srgbClr val="FF0000"/>
                </a:solidFill>
                <a:latin typeface="Arial Narrow" panose="020B0606020202030204" pitchFamily="34" charset="0"/>
              </a:rPr>
              <a:t>moderate</a:t>
            </a:r>
            <a:endParaRPr lang="en-GB" dirty="0">
              <a:solidFill>
                <a:srgbClr val="FF0000"/>
              </a:solidFill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Arial Narrow" panose="020B0606020202030204" pitchFamily="34" charset="0"/>
              </a:rPr>
              <a:t>Rotational grazing: </a:t>
            </a:r>
            <a:r>
              <a:rPr lang="en-GB" dirty="0">
                <a:latin typeface="Arial Narrow" panose="020B0606020202030204" pitchFamily="34" charset="0"/>
              </a:rPr>
              <a:t>38.5% </a:t>
            </a:r>
            <a:r>
              <a:rPr lang="en-GB" b="1" dirty="0">
                <a:solidFill>
                  <a:srgbClr val="FF0000"/>
                </a:solidFill>
                <a:latin typeface="Arial Narrow" panose="020B0606020202030204" pitchFamily="34" charset="0"/>
              </a:rPr>
              <a:t>high</a:t>
            </a:r>
            <a:r>
              <a:rPr lang="en-GB" dirty="0">
                <a:latin typeface="Arial Narrow" panose="020B0606020202030204" pitchFamily="34" charset="0"/>
              </a:rPr>
              <a:t>, 30.8% </a:t>
            </a:r>
            <a:r>
              <a:rPr lang="en-GB" b="1" dirty="0">
                <a:solidFill>
                  <a:srgbClr val="FF0000"/>
                </a:solidFill>
                <a:latin typeface="Arial Narrow" panose="020B0606020202030204" pitchFamily="34" charset="0"/>
              </a:rPr>
              <a:t>very high</a:t>
            </a:r>
            <a:endParaRPr lang="en-GB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71556" y="5959433"/>
            <a:ext cx="5574264" cy="66107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More than half of farmers experienced water shortages, especially under continuous and rotational grazing.”</a:t>
            </a:r>
            <a:endParaRPr lang="en-ZA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37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842" y="206390"/>
            <a:ext cx="12151158" cy="344816"/>
          </a:xfrm>
        </p:spPr>
        <p:txBody>
          <a:bodyPr>
            <a:noAutofit/>
          </a:bodyPr>
          <a:lstStyle/>
          <a:p>
            <a:r>
              <a:rPr lang="en-GB" sz="2800" b="1" dirty="0" smtClean="0">
                <a:latin typeface="Roboto Black" panose="02000000000000000000"/>
              </a:rPr>
              <a:t>Ecosystem </a:t>
            </a:r>
            <a:r>
              <a:rPr lang="en-GB" sz="2800" b="1" dirty="0">
                <a:latin typeface="Roboto Black" panose="02000000000000000000"/>
              </a:rPr>
              <a:t>Condition and Livestock Provisioning Efficiency (SEEA‑EA Framing) Objective 1 &amp; 3 </a:t>
            </a:r>
            <a:endParaRPr lang="en-ZA" sz="2800" b="1" dirty="0">
              <a:latin typeface="Roboto Black" panose="0200000000000000000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34893" y="428474"/>
            <a:ext cx="4913618" cy="5617873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1100" b="1" dirty="0" smtClean="0">
                <a:latin typeface="Arial Narrow" panose="020B0606020202030204" pitchFamily="34" charset="0"/>
              </a:rPr>
              <a:t>1. Water </a:t>
            </a:r>
            <a:r>
              <a:rPr lang="en-GB" sz="1100" b="1" dirty="0">
                <a:latin typeface="Arial Narrow" panose="020B0606020202030204" pitchFamily="34" charset="0"/>
              </a:rPr>
              <a:t>scarcity affects 53.6 % of farmers (Figure 8).  </a:t>
            </a:r>
            <a:r>
              <a:rPr lang="en-GB" sz="1100" dirty="0">
                <a:latin typeface="Arial Narrow" panose="020B0606020202030204" pitchFamily="34" charset="0"/>
              </a:rPr>
              <a:t> </a:t>
            </a:r>
            <a:endParaRPr lang="en-GB" sz="1100" dirty="0" smtClean="0">
              <a:latin typeface="Arial Narrow" panose="020B0606020202030204" pitchFamily="34" charset="0"/>
            </a:endParaRPr>
          </a:p>
          <a:p>
            <a:r>
              <a:rPr lang="en-GB" sz="1100" dirty="0">
                <a:latin typeface="Arial Narrow" panose="020B0606020202030204" pitchFamily="34" charset="0"/>
              </a:rPr>
              <a:t> Rotational grazing: </a:t>
            </a:r>
            <a:r>
              <a:rPr lang="en-GB" sz="1100" dirty="0" smtClean="0">
                <a:latin typeface="Arial Narrow" panose="020B0606020202030204" pitchFamily="34" charset="0"/>
              </a:rPr>
              <a:t>61,5 </a:t>
            </a:r>
            <a:r>
              <a:rPr lang="en-GB" sz="1100" dirty="0">
                <a:latin typeface="Arial Narrow" panose="020B0606020202030204" pitchFamily="34" charset="0"/>
              </a:rPr>
              <a:t> % report </a:t>
            </a:r>
            <a:r>
              <a:rPr lang="en-GB" sz="11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severe </a:t>
            </a:r>
            <a:r>
              <a:rPr lang="en-GB" sz="1100" b="1" dirty="0">
                <a:solidFill>
                  <a:srgbClr val="FF0000"/>
                </a:solidFill>
                <a:latin typeface="Arial Narrow" panose="020B0606020202030204" pitchFamily="34" charset="0"/>
              </a:rPr>
              <a:t>shortages</a:t>
            </a:r>
            <a:endParaRPr lang="en-GB" sz="1100" b="1" dirty="0" smtClean="0">
              <a:solidFill>
                <a:srgbClr val="FF0000"/>
              </a:solidFill>
              <a:latin typeface="Arial Narrow" panose="020B0606020202030204" pitchFamily="34" charset="0"/>
            </a:endParaRPr>
          </a:p>
          <a:p>
            <a:r>
              <a:rPr lang="en-GB" sz="1100" dirty="0" smtClean="0">
                <a:latin typeface="Arial Narrow" panose="020B0606020202030204" pitchFamily="34" charset="0"/>
              </a:rPr>
              <a:t> </a:t>
            </a:r>
            <a:r>
              <a:rPr lang="en-GB" sz="1100" dirty="0">
                <a:latin typeface="Arial Narrow" panose="020B0606020202030204" pitchFamily="34" charset="0"/>
              </a:rPr>
              <a:t>Continuous grazing: </a:t>
            </a:r>
            <a:r>
              <a:rPr lang="en-GB" sz="1100" dirty="0" smtClean="0">
                <a:latin typeface="Arial Narrow" panose="020B0606020202030204" pitchFamily="34" charset="0"/>
              </a:rPr>
              <a:t>55,6 % </a:t>
            </a:r>
            <a:r>
              <a:rPr lang="en-GB" sz="1100" dirty="0">
                <a:latin typeface="Arial Narrow" panose="020B0606020202030204" pitchFamily="34" charset="0"/>
              </a:rPr>
              <a:t>report </a:t>
            </a:r>
            <a:r>
              <a:rPr lang="en-GB" sz="11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water  </a:t>
            </a:r>
            <a:r>
              <a:rPr lang="en-GB" sz="1100" b="1" dirty="0">
                <a:solidFill>
                  <a:srgbClr val="FF0000"/>
                </a:solidFill>
                <a:latin typeface="Arial Narrow" panose="020B0606020202030204" pitchFamily="34" charset="0"/>
              </a:rPr>
              <a:t>shortages</a:t>
            </a:r>
            <a:r>
              <a:rPr lang="en-GB" sz="1100" b="1" dirty="0" smtClean="0">
                <a:latin typeface="Arial Narrow" panose="020B0606020202030204" pitchFamily="34" charset="0"/>
              </a:rPr>
              <a:t>.</a:t>
            </a:r>
          </a:p>
          <a:p>
            <a:r>
              <a:rPr lang="en-GB" sz="1100" dirty="0" smtClean="0">
                <a:latin typeface="Arial Narrow" panose="020B0606020202030204" pitchFamily="34" charset="0"/>
              </a:rPr>
              <a:t>Mixed system: 45,0 % </a:t>
            </a:r>
            <a:r>
              <a:rPr lang="en-GB" sz="1100" dirty="0">
                <a:latin typeface="Arial Narrow" panose="020B0606020202030204" pitchFamily="34" charset="0"/>
              </a:rPr>
              <a:t> </a:t>
            </a:r>
            <a:endParaRPr lang="en-GB" sz="1100" dirty="0" smtClean="0"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en-GB" sz="1100" dirty="0" smtClean="0">
                <a:latin typeface="Arial Narrow" panose="020B0606020202030204" pitchFamily="34" charset="0"/>
              </a:rPr>
              <a:t>→ </a:t>
            </a:r>
            <a:r>
              <a:rPr lang="en-GB" sz="1100" dirty="0">
                <a:latin typeface="Arial Narrow" panose="020B0606020202030204" pitchFamily="34" charset="0"/>
              </a:rPr>
              <a:t>Overall, water stress is most acute under </a:t>
            </a:r>
            <a:r>
              <a:rPr lang="en-GB" sz="11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rotational</a:t>
            </a:r>
            <a:r>
              <a:rPr lang="en-GB" sz="11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en-GB" sz="1100" dirty="0" smtClean="0">
                <a:latin typeface="Arial Narrow" panose="020B0606020202030204" pitchFamily="34" charset="0"/>
              </a:rPr>
              <a:t>(61,5 %) and </a:t>
            </a:r>
            <a:r>
              <a:rPr lang="en-GB" sz="11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continuous</a:t>
            </a:r>
            <a:r>
              <a:rPr lang="en-GB" sz="1100" dirty="0" smtClean="0">
                <a:latin typeface="Arial Narrow" panose="020B0606020202030204" pitchFamily="34" charset="0"/>
              </a:rPr>
              <a:t> (55,6 %) systems.</a:t>
            </a:r>
          </a:p>
          <a:p>
            <a:pPr marL="0" indent="0">
              <a:buNone/>
            </a:pPr>
            <a:r>
              <a:rPr lang="en-GB" sz="1100" b="1" dirty="0" smtClean="0">
                <a:latin typeface="Arial Narrow" panose="020B0606020202030204" pitchFamily="34" charset="0"/>
              </a:rPr>
              <a:t>2</a:t>
            </a:r>
            <a:r>
              <a:rPr lang="en-GB" sz="1100" dirty="0" smtClean="0">
                <a:latin typeface="Arial Narrow" panose="020B0606020202030204" pitchFamily="34" charset="0"/>
              </a:rPr>
              <a:t>.  </a:t>
            </a:r>
            <a:r>
              <a:rPr lang="en-GB" sz="1100" b="1" dirty="0">
                <a:latin typeface="Arial Narrow" panose="020B0606020202030204" pitchFamily="34" charset="0"/>
              </a:rPr>
              <a:t>Rangeland condition varies sharply across systems (Figure 16).  </a:t>
            </a:r>
            <a:r>
              <a:rPr lang="en-GB" sz="1100" dirty="0">
                <a:latin typeface="Arial Narrow" panose="020B0606020202030204" pitchFamily="34" charset="0"/>
              </a:rPr>
              <a:t> </a:t>
            </a:r>
            <a:endParaRPr lang="en-GB" sz="1100" dirty="0" smtClean="0">
              <a:latin typeface="Arial Narrow" panose="020B0606020202030204" pitchFamily="34" charset="0"/>
            </a:endParaRPr>
          </a:p>
          <a:p>
            <a:r>
              <a:rPr lang="en-GB" sz="1100" dirty="0" smtClean="0">
                <a:latin typeface="Arial Narrow" panose="020B0606020202030204" pitchFamily="34" charset="0"/>
              </a:rPr>
              <a:t>Continuous </a:t>
            </a:r>
            <a:r>
              <a:rPr lang="en-GB" sz="1100" dirty="0">
                <a:latin typeface="Arial Narrow" panose="020B0606020202030204" pitchFamily="34" charset="0"/>
              </a:rPr>
              <a:t>grazing: </a:t>
            </a:r>
            <a:r>
              <a:rPr lang="en-GB" sz="1100" dirty="0" smtClean="0">
                <a:latin typeface="Arial Narrow" panose="020B0606020202030204" pitchFamily="34" charset="0"/>
              </a:rPr>
              <a:t>59,4 % </a:t>
            </a:r>
            <a:r>
              <a:rPr lang="en-GB" sz="1100" b="1" dirty="0">
                <a:solidFill>
                  <a:srgbClr val="FF0000"/>
                </a:solidFill>
                <a:latin typeface="Arial Narrow" panose="020B0606020202030204" pitchFamily="34" charset="0"/>
              </a:rPr>
              <a:t>rated </a:t>
            </a:r>
            <a:r>
              <a:rPr lang="en-GB" sz="11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fair </a:t>
            </a:r>
            <a:r>
              <a:rPr lang="en-GB" sz="1100" dirty="0" smtClean="0">
                <a:latin typeface="Arial Narrow" panose="020B0606020202030204" pitchFamily="34" charset="0"/>
              </a:rPr>
              <a:t>+ 68.4 %  </a:t>
            </a:r>
            <a:r>
              <a:rPr lang="en-GB" sz="1100" b="1" dirty="0">
                <a:solidFill>
                  <a:srgbClr val="FF0000"/>
                </a:solidFill>
                <a:latin typeface="Arial Narrow" panose="020B0606020202030204" pitchFamily="34" charset="0"/>
              </a:rPr>
              <a:t>poor</a:t>
            </a:r>
            <a:r>
              <a:rPr lang="en-GB" sz="1100" dirty="0">
                <a:latin typeface="Arial Narrow" panose="020B0606020202030204" pitchFamily="34" charset="0"/>
              </a:rPr>
              <a:t>. </a:t>
            </a:r>
            <a:endParaRPr lang="en-GB" sz="1100" dirty="0" smtClean="0">
              <a:latin typeface="Arial Narrow" panose="020B0606020202030204" pitchFamily="34" charset="0"/>
            </a:endParaRPr>
          </a:p>
          <a:p>
            <a:r>
              <a:rPr lang="en-GB" sz="1100" dirty="0" smtClean="0">
                <a:latin typeface="Arial Narrow" panose="020B0606020202030204" pitchFamily="34" charset="0"/>
              </a:rPr>
              <a:t>Rotational </a:t>
            </a:r>
            <a:r>
              <a:rPr lang="en-GB" sz="1100" dirty="0">
                <a:latin typeface="Arial Narrow" panose="020B0606020202030204" pitchFamily="34" charset="0"/>
              </a:rPr>
              <a:t>grazing: 42.9 % </a:t>
            </a:r>
            <a:r>
              <a:rPr lang="en-GB" sz="1100" dirty="0" smtClean="0">
                <a:latin typeface="Arial Narrow" panose="020B0606020202030204" pitchFamily="34" charset="0"/>
              </a:rPr>
              <a:t> </a:t>
            </a:r>
            <a:r>
              <a:rPr lang="en-GB" sz="11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rated good </a:t>
            </a:r>
            <a:r>
              <a:rPr lang="en-GB" sz="1100" dirty="0">
                <a:latin typeface="Arial Narrow" panose="020B0606020202030204" pitchFamily="34" charset="0"/>
              </a:rPr>
              <a:t>+ 15.6 % fair = </a:t>
            </a:r>
            <a:r>
              <a:rPr lang="en-GB" sz="1100" b="1" dirty="0">
                <a:latin typeface="Arial Narrow" panose="020B0606020202030204" pitchFamily="34" charset="0"/>
              </a:rPr>
              <a:t>58.5 % </a:t>
            </a:r>
            <a:r>
              <a:rPr lang="en-GB" sz="1100" b="1" dirty="0">
                <a:solidFill>
                  <a:srgbClr val="FF0000"/>
                </a:solidFill>
                <a:latin typeface="Arial Narrow" panose="020B0606020202030204" pitchFamily="34" charset="0"/>
              </a:rPr>
              <a:t>good/fair </a:t>
            </a:r>
            <a:r>
              <a:rPr lang="en-GB" sz="1100" b="1" dirty="0" smtClean="0">
                <a:latin typeface="Arial Narrow" panose="020B0606020202030204" pitchFamily="34" charset="0"/>
              </a:rPr>
              <a:t> </a:t>
            </a:r>
            <a:r>
              <a:rPr lang="en-GB" sz="1100" dirty="0">
                <a:latin typeface="Arial Narrow" panose="020B0606020202030204" pitchFamily="34" charset="0"/>
              </a:rPr>
              <a:t> </a:t>
            </a:r>
            <a:endParaRPr lang="en-GB" sz="1100" dirty="0" smtClean="0"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en-GB" sz="1100" dirty="0" smtClean="0">
                <a:latin typeface="Arial Narrow" panose="020B0606020202030204" pitchFamily="34" charset="0"/>
              </a:rPr>
              <a:t>→ </a:t>
            </a:r>
            <a:r>
              <a:rPr lang="en-GB" sz="1100" dirty="0">
                <a:latin typeface="Arial Narrow" panose="020B0606020202030204" pitchFamily="34" charset="0"/>
              </a:rPr>
              <a:t>Rotational systems maintain healthier rangelands</a:t>
            </a:r>
            <a:r>
              <a:rPr lang="en-GB" sz="1100" dirty="0" smtClean="0">
                <a:latin typeface="Arial Narrow" panose="020B0606020202030204" pitchFamily="34" charset="0"/>
              </a:rPr>
              <a:t>.</a:t>
            </a:r>
          </a:p>
          <a:p>
            <a:pPr marL="0" indent="0">
              <a:buNone/>
            </a:pPr>
            <a:r>
              <a:rPr lang="en-GB" sz="1100" b="1" dirty="0" smtClean="0">
                <a:latin typeface="Arial Narrow" panose="020B0606020202030204" pitchFamily="34" charset="0"/>
              </a:rPr>
              <a:t>3. Water‑use </a:t>
            </a:r>
            <a:r>
              <a:rPr lang="en-GB" sz="1100" b="1" dirty="0">
                <a:latin typeface="Arial Narrow" panose="020B0606020202030204" pitchFamily="34" charset="0"/>
              </a:rPr>
              <a:t>efficiency drives productivity (Figures 19–21</a:t>
            </a:r>
            <a:r>
              <a:rPr lang="en-GB" sz="1100" b="1" dirty="0" smtClean="0">
                <a:latin typeface="Arial Narrow" panose="020B0606020202030204" pitchFamily="34" charset="0"/>
              </a:rPr>
              <a:t>)</a:t>
            </a:r>
          </a:p>
          <a:p>
            <a:pPr marL="0" indent="0">
              <a:buNone/>
            </a:pPr>
            <a:r>
              <a:rPr lang="en-GB" sz="1100" b="1" dirty="0">
                <a:latin typeface="Arial Narrow" panose="020B0606020202030204" pitchFamily="34" charset="0"/>
              </a:rPr>
              <a:t>Weight </a:t>
            </a:r>
            <a:r>
              <a:rPr lang="en-GB" sz="1100" b="1" dirty="0" smtClean="0">
                <a:latin typeface="Arial Narrow" panose="020B0606020202030204" pitchFamily="34" charset="0"/>
              </a:rPr>
              <a:t>Gain</a:t>
            </a:r>
          </a:p>
          <a:p>
            <a:r>
              <a:rPr lang="en-GB" sz="1100" dirty="0" smtClean="0">
                <a:latin typeface="Arial Narrow" panose="020B0606020202030204" pitchFamily="34" charset="0"/>
              </a:rPr>
              <a:t>High </a:t>
            </a:r>
            <a:r>
              <a:rPr lang="en-GB" sz="1100" dirty="0">
                <a:latin typeface="Arial Narrow" panose="020B0606020202030204" pitchFamily="34" charset="0"/>
              </a:rPr>
              <a:t>WUE herds → 33.3 % </a:t>
            </a:r>
            <a:r>
              <a:rPr lang="en-GB" sz="1100" b="1" dirty="0">
                <a:solidFill>
                  <a:srgbClr val="FF0000"/>
                </a:solidFill>
                <a:latin typeface="Arial Narrow" panose="020B0606020202030204" pitchFamily="34" charset="0"/>
              </a:rPr>
              <a:t>high weight </a:t>
            </a:r>
            <a:r>
              <a:rPr lang="en-GB" sz="11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gain</a:t>
            </a:r>
          </a:p>
          <a:p>
            <a:r>
              <a:rPr lang="en-GB" sz="1100" dirty="0" smtClean="0">
                <a:latin typeface="Arial Narrow" panose="020B0606020202030204" pitchFamily="34" charset="0"/>
              </a:rPr>
              <a:t>Low </a:t>
            </a:r>
            <a:r>
              <a:rPr lang="en-GB" sz="1100" dirty="0">
                <a:latin typeface="Arial Narrow" panose="020B0606020202030204" pitchFamily="34" charset="0"/>
              </a:rPr>
              <a:t>WUE herds → 16.7 % </a:t>
            </a:r>
            <a:r>
              <a:rPr lang="en-GB" sz="1100" b="1" dirty="0">
                <a:solidFill>
                  <a:srgbClr val="FF0000"/>
                </a:solidFill>
                <a:latin typeface="Arial Narrow" panose="020B0606020202030204" pitchFamily="34" charset="0"/>
              </a:rPr>
              <a:t>high weight </a:t>
            </a:r>
            <a:r>
              <a:rPr lang="en-GB" sz="11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gain</a:t>
            </a:r>
          </a:p>
          <a:p>
            <a:pPr marL="0" indent="0">
              <a:buNone/>
            </a:pPr>
            <a:r>
              <a:rPr lang="en-GB" sz="1100" b="1" dirty="0" smtClean="0">
                <a:latin typeface="Arial Narrow" panose="020B0606020202030204" pitchFamily="34" charset="0"/>
              </a:rPr>
              <a:t>Offtake:</a:t>
            </a:r>
          </a:p>
          <a:p>
            <a:pPr marL="0" indent="0">
              <a:buNone/>
            </a:pPr>
            <a:r>
              <a:rPr lang="en-GB" sz="1100" dirty="0" smtClean="0">
                <a:latin typeface="Arial Narrow" panose="020B0606020202030204" pitchFamily="34" charset="0"/>
              </a:rPr>
              <a:t>High </a:t>
            </a:r>
            <a:r>
              <a:rPr lang="en-GB" sz="1100" dirty="0">
                <a:latin typeface="Arial Narrow" panose="020B0606020202030204" pitchFamily="34" charset="0"/>
              </a:rPr>
              <a:t>WUE herds → </a:t>
            </a:r>
            <a:r>
              <a:rPr lang="en-GB" sz="1100" dirty="0" smtClean="0">
                <a:latin typeface="Arial Narrow" panose="020B0606020202030204" pitchFamily="34" charset="0"/>
              </a:rPr>
              <a:t>25,0</a:t>
            </a:r>
            <a:r>
              <a:rPr lang="en-GB" sz="1100" dirty="0">
                <a:latin typeface="Arial Narrow" panose="020B0606020202030204" pitchFamily="34" charset="0"/>
              </a:rPr>
              <a:t> % </a:t>
            </a:r>
            <a:r>
              <a:rPr lang="en-GB" sz="1100" b="1" dirty="0">
                <a:solidFill>
                  <a:srgbClr val="FF0000"/>
                </a:solidFill>
                <a:latin typeface="Arial Narrow" panose="020B0606020202030204" pitchFamily="34" charset="0"/>
              </a:rPr>
              <a:t>high </a:t>
            </a:r>
            <a:r>
              <a:rPr lang="en-GB" sz="11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offtake</a:t>
            </a:r>
          </a:p>
          <a:p>
            <a:pPr marL="0" indent="0">
              <a:buNone/>
            </a:pPr>
            <a:r>
              <a:rPr lang="en-GB" sz="1100" dirty="0" smtClean="0">
                <a:latin typeface="Arial Narrow" panose="020B0606020202030204" pitchFamily="34" charset="0"/>
              </a:rPr>
              <a:t>Low </a:t>
            </a:r>
            <a:r>
              <a:rPr lang="en-GB" sz="1100" dirty="0">
                <a:latin typeface="Arial Narrow" panose="020B0606020202030204" pitchFamily="34" charset="0"/>
              </a:rPr>
              <a:t>WUE herds → 0–14.7 % </a:t>
            </a:r>
            <a:r>
              <a:rPr lang="en-GB" sz="1100" b="1" dirty="0">
                <a:solidFill>
                  <a:srgbClr val="FF0000"/>
                </a:solidFill>
                <a:latin typeface="Arial Narrow" panose="020B0606020202030204" pitchFamily="34" charset="0"/>
              </a:rPr>
              <a:t>high </a:t>
            </a:r>
            <a:r>
              <a:rPr lang="en-GB" sz="11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offtake</a:t>
            </a:r>
          </a:p>
          <a:p>
            <a:pPr marL="0" indent="0">
              <a:buNone/>
            </a:pPr>
            <a:r>
              <a:rPr lang="en-GB" sz="1100" dirty="0" smtClean="0">
                <a:latin typeface="Arial Narrow" panose="020B0606020202030204" pitchFamily="34" charset="0"/>
              </a:rPr>
              <a:t>→ </a:t>
            </a:r>
            <a:r>
              <a:rPr lang="en-GB" sz="1100" dirty="0">
                <a:latin typeface="Arial Narrow" panose="020B0606020202030204" pitchFamily="34" charset="0"/>
              </a:rPr>
              <a:t>Higher WUE corresponds to </a:t>
            </a:r>
            <a:r>
              <a:rPr lang="en-GB" sz="1100" b="1" dirty="0">
                <a:solidFill>
                  <a:srgbClr val="FF0000"/>
                </a:solidFill>
                <a:latin typeface="Arial Narrow" panose="020B0606020202030204" pitchFamily="34" charset="0"/>
              </a:rPr>
              <a:t>higher weight </a:t>
            </a:r>
            <a:r>
              <a:rPr lang="en-GB" sz="1100" dirty="0">
                <a:latin typeface="Arial Narrow" panose="020B0606020202030204" pitchFamily="34" charset="0"/>
              </a:rPr>
              <a:t>gain and </a:t>
            </a:r>
            <a:r>
              <a:rPr lang="en-GB" sz="1100" b="1" dirty="0">
                <a:solidFill>
                  <a:srgbClr val="FF0000"/>
                </a:solidFill>
                <a:latin typeface="Arial Narrow" panose="020B0606020202030204" pitchFamily="34" charset="0"/>
              </a:rPr>
              <a:t>higher offtake</a:t>
            </a:r>
            <a:r>
              <a:rPr lang="en-GB" sz="1100" dirty="0">
                <a:latin typeface="Arial Narrow" panose="020B0606020202030204" pitchFamily="34" charset="0"/>
              </a:rPr>
              <a:t>. </a:t>
            </a:r>
            <a:endParaRPr lang="en-GB" sz="1100" dirty="0" smtClean="0"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en-GB" sz="1100" b="1" dirty="0" smtClean="0">
                <a:latin typeface="Arial Narrow" panose="020B0606020202030204" pitchFamily="34" charset="0"/>
              </a:rPr>
              <a:t>4</a:t>
            </a:r>
            <a:r>
              <a:rPr lang="en-GB" sz="1100" dirty="0" smtClean="0">
                <a:latin typeface="Arial Narrow" panose="020B0606020202030204" pitchFamily="34" charset="0"/>
              </a:rPr>
              <a:t>.  </a:t>
            </a:r>
            <a:r>
              <a:rPr lang="en-GB" sz="1100" b="1" dirty="0">
                <a:latin typeface="Arial Narrow" panose="020B0606020202030204" pitchFamily="34" charset="0"/>
              </a:rPr>
              <a:t>SEEA‑EA links ecosystem condition → livestock provisioning → economic output</a:t>
            </a:r>
            <a:r>
              <a:rPr lang="en-GB" sz="1100" dirty="0">
                <a:latin typeface="Arial Narrow" panose="020B0606020202030204" pitchFamily="34" charset="0"/>
              </a:rPr>
              <a:t>.   </a:t>
            </a:r>
            <a:endParaRPr lang="en-GB" sz="1100" dirty="0" smtClean="0"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en-GB" sz="1100" dirty="0" smtClean="0">
                <a:latin typeface="Arial Narrow" panose="020B0606020202030204" pitchFamily="34" charset="0"/>
              </a:rPr>
              <a:t>→ </a:t>
            </a:r>
            <a:r>
              <a:rPr lang="en-GB" sz="1100" dirty="0">
                <a:latin typeface="Arial Narrow" panose="020B0606020202030204" pitchFamily="34" charset="0"/>
              </a:rPr>
              <a:t>Better rangeland and water management improve both ecological and economic performance</a:t>
            </a:r>
            <a:r>
              <a:rPr lang="en-GB" sz="1800" dirty="0">
                <a:latin typeface="Arial Narrow" panose="020B0606020202030204" pitchFamily="34" charset="0"/>
              </a:rPr>
              <a:t>.</a:t>
            </a:r>
            <a:endParaRPr lang="en-ZA" sz="1800" dirty="0">
              <a:latin typeface="Arial Narrow" panose="020B0606020202030204" pitchFamily="34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53190" y="744197"/>
            <a:ext cx="3778898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ZA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F</a:t>
            </a:r>
            <a:r>
              <a:rPr kumimoji="0" lang="en-ZA" altLang="en-US" sz="16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igure </a:t>
            </a:r>
            <a:r>
              <a:rPr kumimoji="0" lang="en-ZA" altLang="en-US" sz="1600" b="1" i="0" u="none" strike="noStrike" cap="none" normalizeH="0" baseline="0" dirty="0" smtClean="0" bmk="_Toc23838899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8:</a:t>
            </a:r>
            <a:r>
              <a:rPr kumimoji="0" lang="en-ZA" altLang="en-US" sz="1600" b="1" i="1" u="none" strike="noStrike" cap="none" normalizeH="0" baseline="0" dirty="0" smtClean="0" bmk="_Toc23838899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 </a:t>
            </a:r>
            <a:r>
              <a:rPr kumimoji="0" lang="en-ZA" altLang="en-US" sz="1600" b="0" i="0" u="none" strike="noStrike" cap="none" normalizeH="0" baseline="0" dirty="0" smtClean="0" bmk="_Toc23838899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Distribution of water short experienced across grazing systems in the last past 12 month</a:t>
            </a:r>
            <a:endParaRPr kumimoji="0" lang="en-ZA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anose="020B0606020202030204" pitchFamily="34" charset="0"/>
            </a:endParaRPr>
          </a:p>
        </p:txBody>
      </p:sp>
      <p:graphicFrame>
        <p:nvGraphicFramePr>
          <p:cNvPr id="11" name="Chart 10"/>
          <p:cNvGraphicFramePr/>
          <p:nvPr>
            <p:extLst/>
          </p:nvPr>
        </p:nvGraphicFramePr>
        <p:xfrm>
          <a:off x="221718" y="1314563"/>
          <a:ext cx="3626148" cy="1922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Chart 15"/>
          <p:cNvGraphicFramePr/>
          <p:nvPr>
            <p:extLst/>
          </p:nvPr>
        </p:nvGraphicFramePr>
        <p:xfrm>
          <a:off x="3840174" y="1334815"/>
          <a:ext cx="3317848" cy="1828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Rectangle 16"/>
          <p:cNvSpPr/>
          <p:nvPr/>
        </p:nvSpPr>
        <p:spPr>
          <a:xfrm>
            <a:off x="3955600" y="769505"/>
            <a:ext cx="3317848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ZA" sz="1600" b="1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Figure 16</a:t>
            </a:r>
            <a:r>
              <a:rPr lang="en-ZA" sz="1600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: Distribution of rangeland conditions ratings by grazing systems</a:t>
            </a:r>
            <a:endParaRPr lang="en-ZA" sz="1600" i="1" dirty="0">
              <a:effectLst/>
              <a:latin typeface="Arial Narrow" panose="020B0606020202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52750" y="3237411"/>
            <a:ext cx="3764085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Figure 19: Distribution of weigh-gain rating by water-use efficiency</a:t>
            </a:r>
            <a:endParaRPr lang="en-ZA" dirty="0">
              <a:latin typeface="Arial Narrow" panose="020B0606020202030204" pitchFamily="34" charset="0"/>
            </a:endParaRPr>
          </a:p>
        </p:txBody>
      </p:sp>
      <p:graphicFrame>
        <p:nvGraphicFramePr>
          <p:cNvPr id="19" name="Chart 18"/>
          <p:cNvGraphicFramePr/>
          <p:nvPr>
            <p:extLst/>
          </p:nvPr>
        </p:nvGraphicFramePr>
        <p:xfrm>
          <a:off x="152750" y="3780962"/>
          <a:ext cx="3764085" cy="2809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Rectangle 21"/>
          <p:cNvSpPr/>
          <p:nvPr/>
        </p:nvSpPr>
        <p:spPr>
          <a:xfrm>
            <a:off x="4006462" y="3237412"/>
            <a:ext cx="3113188" cy="646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ZA" b="1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Figure 21:</a:t>
            </a:r>
            <a:r>
              <a:rPr lang="en-ZA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 Distribution of offtake levels by water use efficiency</a:t>
            </a:r>
            <a:endParaRPr lang="en-ZA" sz="1100" i="1" dirty="0">
              <a:effectLst/>
              <a:latin typeface="Arial Narrow" panose="020B0606020202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</p:txBody>
      </p:sp>
      <p:graphicFrame>
        <p:nvGraphicFramePr>
          <p:cNvPr id="23" name="Chart 22"/>
          <p:cNvGraphicFramePr/>
          <p:nvPr>
            <p:extLst/>
          </p:nvPr>
        </p:nvGraphicFramePr>
        <p:xfrm>
          <a:off x="3778898" y="4099499"/>
          <a:ext cx="3440400" cy="22747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4" name="Rectangle 23"/>
          <p:cNvSpPr/>
          <p:nvPr/>
        </p:nvSpPr>
        <p:spPr>
          <a:xfrm>
            <a:off x="7242302" y="6138135"/>
            <a:ext cx="4898799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GB" dirty="0">
                <a:latin typeface="Arial Narrow" panose="020B0606020202030204" pitchFamily="34" charset="0"/>
              </a:rPr>
              <a:t>“SEEA‑EA helps us understand how ecosystem condition drives livestock provisioning services.”</a:t>
            </a:r>
            <a:endParaRPr lang="en-ZA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47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573" y="31433"/>
            <a:ext cx="10464669" cy="517744"/>
          </a:xfrm>
        </p:spPr>
        <p:txBody>
          <a:bodyPr>
            <a:noAutofit/>
          </a:bodyPr>
          <a:lstStyle/>
          <a:p>
            <a:pPr algn="ctr"/>
            <a:r>
              <a:rPr lang="en-ZA" sz="2800" b="1" dirty="0" smtClean="0">
                <a:latin typeface="Riboto black"/>
              </a:rPr>
              <a:t>PRODUCTIVITY &amp; SUSTAINABILITY BY WUE - OBJECTIVE 4</a:t>
            </a:r>
            <a:endParaRPr lang="en-ZA" sz="2800" b="1" dirty="0">
              <a:latin typeface="Riboto black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43509" y="3602346"/>
            <a:ext cx="2783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ZA" sz="1200" b="1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Figure 19:</a:t>
            </a:r>
            <a:r>
              <a:rPr lang="en-ZA" sz="1200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 Distribution of weigh-gain rating by water-use efficiency</a:t>
            </a:r>
            <a:endParaRPr lang="en-ZA" sz="1200" i="1" dirty="0">
              <a:effectLst/>
              <a:latin typeface="Arial Narrow" panose="020B0606020202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</p:txBody>
      </p:sp>
      <p:graphicFrame>
        <p:nvGraphicFramePr>
          <p:cNvPr id="6" name="Chart 5"/>
          <p:cNvGraphicFramePr/>
          <p:nvPr>
            <p:extLst/>
          </p:nvPr>
        </p:nvGraphicFramePr>
        <p:xfrm>
          <a:off x="3329633" y="4333875"/>
          <a:ext cx="3299767" cy="1857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6"/>
          <p:cNvSpPr/>
          <p:nvPr/>
        </p:nvSpPr>
        <p:spPr>
          <a:xfrm>
            <a:off x="-4623" y="3602346"/>
            <a:ext cx="36062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ZA" sz="1200" b="1" dirty="0">
                <a:solidFill>
                  <a:srgbClr val="1F497D"/>
                </a:solidFill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Figure 20:</a:t>
            </a:r>
            <a:r>
              <a:rPr lang="en-ZA" sz="1200" dirty="0">
                <a:solidFill>
                  <a:srgbClr val="1F497D"/>
                </a:solidFill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 Distribution of livestock system sustainability by water-use efficiency</a:t>
            </a:r>
            <a:endParaRPr lang="en-ZA" sz="1200" i="1" dirty="0">
              <a:solidFill>
                <a:srgbClr val="1F497D"/>
              </a:solidFill>
              <a:effectLst/>
              <a:latin typeface="Arial Narrow" panose="020B0606020202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</p:txBody>
      </p:sp>
      <p:graphicFrame>
        <p:nvGraphicFramePr>
          <p:cNvPr id="8" name="Chart 7"/>
          <p:cNvGraphicFramePr/>
          <p:nvPr>
            <p:extLst/>
          </p:nvPr>
        </p:nvGraphicFramePr>
        <p:xfrm>
          <a:off x="32242" y="4086137"/>
          <a:ext cx="3297391" cy="2105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8"/>
          <p:cNvSpPr/>
          <p:nvPr/>
        </p:nvSpPr>
        <p:spPr>
          <a:xfrm>
            <a:off x="184870" y="871727"/>
            <a:ext cx="367325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ZA" sz="1200" b="1" dirty="0">
                <a:solidFill>
                  <a:srgbClr val="1F497D"/>
                </a:solidFill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Figure 21:</a:t>
            </a:r>
            <a:r>
              <a:rPr lang="en-ZA" sz="1200" dirty="0">
                <a:solidFill>
                  <a:srgbClr val="1F497D"/>
                </a:solidFill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 Distribution of offtake levels by water use efficiency</a:t>
            </a:r>
            <a:endParaRPr lang="en-ZA" sz="1200" i="1" dirty="0">
              <a:solidFill>
                <a:srgbClr val="1F497D"/>
              </a:solidFill>
              <a:effectLst/>
              <a:latin typeface="Arial Narrow" panose="020B0606020202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</p:txBody>
      </p:sp>
      <p:graphicFrame>
        <p:nvGraphicFramePr>
          <p:cNvPr id="10" name="Chart 9"/>
          <p:cNvGraphicFramePr/>
          <p:nvPr>
            <p:extLst/>
          </p:nvPr>
        </p:nvGraphicFramePr>
        <p:xfrm>
          <a:off x="184870" y="960389"/>
          <a:ext cx="560070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Rectangle 10"/>
          <p:cNvSpPr/>
          <p:nvPr/>
        </p:nvSpPr>
        <p:spPr>
          <a:xfrm>
            <a:off x="6532276" y="433145"/>
            <a:ext cx="5659723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ZA" b="1" dirty="0" smtClean="0">
                <a:latin typeface="Arial Narrow" panose="020B0606020202030204" pitchFamily="34" charset="0"/>
              </a:rPr>
              <a:t>Weight </a:t>
            </a:r>
            <a:r>
              <a:rPr lang="en-ZA" b="1" dirty="0">
                <a:latin typeface="Arial Narrow" panose="020B0606020202030204" pitchFamily="34" charset="0"/>
              </a:rPr>
              <a:t>Gain (Figure 19</a:t>
            </a:r>
            <a:r>
              <a:rPr lang="en-ZA" b="1" dirty="0" smtClean="0">
                <a:latin typeface="Arial Narrow" panose="020B0606020202030204" pitchFamily="34" charset="0"/>
              </a:rPr>
              <a:t>)</a:t>
            </a:r>
          </a:p>
          <a:p>
            <a:endParaRPr lang="en-ZA" sz="8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ZA" dirty="0">
                <a:latin typeface="Arial Narrow" panose="020B0606020202030204" pitchFamily="34" charset="0"/>
              </a:rPr>
              <a:t>Low WUE: only </a:t>
            </a:r>
            <a:r>
              <a:rPr lang="en-ZA" b="1" dirty="0">
                <a:latin typeface="Arial Narrow" panose="020B0606020202030204" pitchFamily="34" charset="0"/>
              </a:rPr>
              <a:t>4.3%</a:t>
            </a:r>
            <a:r>
              <a:rPr lang="en-ZA" dirty="0">
                <a:latin typeface="Arial Narrow" panose="020B0606020202030204" pitchFamily="34" charset="0"/>
              </a:rPr>
              <a:t> achieve </a:t>
            </a:r>
            <a:r>
              <a:rPr lang="en-ZA" b="1" dirty="0">
                <a:solidFill>
                  <a:srgbClr val="FF0000"/>
                </a:solidFill>
                <a:latin typeface="Arial Narrow" panose="020B0606020202030204" pitchFamily="34" charset="0"/>
              </a:rPr>
              <a:t>high weight gain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ZA" dirty="0">
                <a:latin typeface="Arial Narrow" panose="020B0606020202030204" pitchFamily="34" charset="0"/>
              </a:rPr>
              <a:t>Moderate WUE: </a:t>
            </a:r>
            <a:r>
              <a:rPr lang="en-ZA" b="1" dirty="0">
                <a:latin typeface="Arial Narrow" panose="020B0606020202030204" pitchFamily="34" charset="0"/>
              </a:rPr>
              <a:t>17.6%</a:t>
            </a:r>
            <a:r>
              <a:rPr lang="en-ZA" dirty="0">
                <a:latin typeface="Arial Narrow" panose="020B0606020202030204" pitchFamily="34" charset="0"/>
              </a:rPr>
              <a:t> </a:t>
            </a:r>
            <a:r>
              <a:rPr lang="en-ZA" b="1" dirty="0">
                <a:solidFill>
                  <a:srgbClr val="FF0000"/>
                </a:solidFill>
                <a:latin typeface="Arial Narrow" panose="020B0606020202030204" pitchFamily="34" charset="0"/>
              </a:rPr>
              <a:t>high weight gain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ZA" dirty="0">
                <a:latin typeface="Arial Narrow" panose="020B0606020202030204" pitchFamily="34" charset="0"/>
              </a:rPr>
              <a:t>High WUE: </a:t>
            </a:r>
            <a:r>
              <a:rPr lang="en-ZA" b="1" dirty="0">
                <a:latin typeface="Arial Narrow" panose="020B0606020202030204" pitchFamily="34" charset="0"/>
              </a:rPr>
              <a:t>33.3%</a:t>
            </a:r>
            <a:r>
              <a:rPr lang="en-ZA" dirty="0">
                <a:latin typeface="Arial Narrow" panose="020B0606020202030204" pitchFamily="34" charset="0"/>
              </a:rPr>
              <a:t> </a:t>
            </a:r>
            <a:r>
              <a:rPr lang="en-ZA" b="1" dirty="0">
                <a:solidFill>
                  <a:srgbClr val="FF0000"/>
                </a:solidFill>
                <a:latin typeface="Arial Narrow" panose="020B0606020202030204" pitchFamily="34" charset="0"/>
              </a:rPr>
              <a:t>high weight </a:t>
            </a:r>
            <a:r>
              <a:rPr lang="en-ZA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gain</a:t>
            </a:r>
          </a:p>
          <a:p>
            <a:endParaRPr lang="en-ZA" sz="800" dirty="0" smtClean="0">
              <a:latin typeface="Arial Narrow" panose="020B0606020202030204" pitchFamily="34" charset="0"/>
            </a:endParaRPr>
          </a:p>
          <a:p>
            <a:r>
              <a:rPr lang="en-GB" sz="1600" dirty="0">
                <a:latin typeface="Arial Narrow" panose="020B0606020202030204" pitchFamily="34" charset="0"/>
              </a:rPr>
              <a:t>→ </a:t>
            </a:r>
            <a:r>
              <a:rPr lang="en-GB" sz="16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Animals in high‑efficiency systems grow faster and gain more weight.</a:t>
            </a:r>
          </a:p>
          <a:p>
            <a:endParaRPr lang="en-ZA" sz="800" dirty="0">
              <a:latin typeface="Arial Narrow" panose="020B0606020202030204" pitchFamily="34" charset="0"/>
            </a:endParaRPr>
          </a:p>
          <a:p>
            <a:r>
              <a:rPr lang="en-ZA" b="1" dirty="0" smtClean="0">
                <a:latin typeface="Arial Narrow" panose="020B0606020202030204" pitchFamily="34" charset="0"/>
              </a:rPr>
              <a:t>2. Sustainability </a:t>
            </a:r>
            <a:r>
              <a:rPr lang="en-ZA" b="1" dirty="0">
                <a:latin typeface="Arial Narrow" panose="020B0606020202030204" pitchFamily="34" charset="0"/>
              </a:rPr>
              <a:t>(Figure 20</a:t>
            </a:r>
            <a:r>
              <a:rPr lang="en-ZA" b="1" dirty="0" smtClean="0">
                <a:latin typeface="Arial Narrow" panose="020B0606020202030204" pitchFamily="34" charset="0"/>
              </a:rPr>
              <a:t>)</a:t>
            </a:r>
          </a:p>
          <a:p>
            <a:endParaRPr lang="en-ZA" sz="8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ZA" dirty="0">
                <a:latin typeface="Arial Narrow" panose="020B0606020202030204" pitchFamily="34" charset="0"/>
              </a:rPr>
              <a:t>Low WUE: </a:t>
            </a:r>
            <a:r>
              <a:rPr lang="en-ZA" b="1" dirty="0">
                <a:latin typeface="Arial Narrow" panose="020B0606020202030204" pitchFamily="34" charset="0"/>
              </a:rPr>
              <a:t>43.5%</a:t>
            </a:r>
            <a:r>
              <a:rPr lang="en-ZA" dirty="0">
                <a:latin typeface="Arial Narrow" panose="020B0606020202030204" pitchFamily="34" charset="0"/>
              </a:rPr>
              <a:t> </a:t>
            </a:r>
            <a:r>
              <a:rPr lang="en-ZA" b="1" dirty="0">
                <a:solidFill>
                  <a:srgbClr val="FF0000"/>
                </a:solidFill>
                <a:latin typeface="Arial Narrow" panose="020B0606020202030204" pitchFamily="34" charset="0"/>
              </a:rPr>
              <a:t>low sustainability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ZA" dirty="0">
                <a:latin typeface="Arial Narrow" panose="020B0606020202030204" pitchFamily="34" charset="0"/>
              </a:rPr>
              <a:t>Moderate WUE: </a:t>
            </a:r>
            <a:r>
              <a:rPr lang="en-ZA" b="1" dirty="0">
                <a:latin typeface="Arial Narrow" panose="020B0606020202030204" pitchFamily="34" charset="0"/>
              </a:rPr>
              <a:t>79.4%</a:t>
            </a:r>
            <a:r>
              <a:rPr lang="en-ZA" dirty="0">
                <a:latin typeface="Arial Narrow" panose="020B0606020202030204" pitchFamily="34" charset="0"/>
              </a:rPr>
              <a:t> </a:t>
            </a:r>
            <a:r>
              <a:rPr lang="en-ZA" dirty="0">
                <a:solidFill>
                  <a:srgbClr val="FF0000"/>
                </a:solidFill>
                <a:latin typeface="Arial Narrow" panose="020B0606020202030204" pitchFamily="34" charset="0"/>
              </a:rPr>
              <a:t>moderate sustainability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ZA" dirty="0">
                <a:latin typeface="Arial Narrow" panose="020B0606020202030204" pitchFamily="34" charset="0"/>
              </a:rPr>
              <a:t>High WUE: </a:t>
            </a:r>
            <a:r>
              <a:rPr lang="en-ZA" b="1" dirty="0">
                <a:latin typeface="Arial Narrow" panose="020B0606020202030204" pitchFamily="34" charset="0"/>
              </a:rPr>
              <a:t>50.0%</a:t>
            </a:r>
            <a:r>
              <a:rPr lang="en-ZA" dirty="0">
                <a:latin typeface="Arial Narrow" panose="020B0606020202030204" pitchFamily="34" charset="0"/>
              </a:rPr>
              <a:t> high </a:t>
            </a:r>
            <a:r>
              <a:rPr lang="en-ZA" dirty="0" smtClean="0">
                <a:latin typeface="Arial Narrow" panose="020B0606020202030204" pitchFamily="34" charset="0"/>
              </a:rPr>
              <a:t>sustainability</a:t>
            </a:r>
          </a:p>
          <a:p>
            <a:endParaRPr lang="en-ZA" sz="800" dirty="0" smtClean="0">
              <a:latin typeface="Arial Narrow" panose="020B0606020202030204" pitchFamily="34" charset="0"/>
            </a:endParaRPr>
          </a:p>
          <a:p>
            <a:r>
              <a:rPr lang="en-GB" dirty="0">
                <a:latin typeface="Arial Narrow" panose="020B0606020202030204" pitchFamily="34" charset="0"/>
              </a:rPr>
              <a:t>→ </a:t>
            </a:r>
            <a:r>
              <a:rPr lang="en-GB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High‑efficiency </a:t>
            </a:r>
            <a:r>
              <a:rPr lang="en-GB" dirty="0">
                <a:solidFill>
                  <a:srgbClr val="C00000"/>
                </a:solidFill>
                <a:latin typeface="Arial Narrow" panose="020B0606020202030204" pitchFamily="34" charset="0"/>
              </a:rPr>
              <a:t>systems are more ecologically sustainable.</a:t>
            </a:r>
            <a:endParaRPr lang="en-ZA" dirty="0">
              <a:solidFill>
                <a:srgbClr val="C00000"/>
              </a:solidFill>
              <a:latin typeface="Arial Narrow" panose="020B0606020202030204" pitchFamily="34" charset="0"/>
            </a:endParaRPr>
          </a:p>
          <a:p>
            <a:r>
              <a:rPr lang="en-ZA" b="1" dirty="0" smtClean="0">
                <a:latin typeface="Arial Narrow" panose="020B0606020202030204" pitchFamily="34" charset="0"/>
              </a:rPr>
              <a:t>3. Offtake </a:t>
            </a:r>
            <a:r>
              <a:rPr lang="en-ZA" b="1" dirty="0">
                <a:latin typeface="Arial Narrow" panose="020B0606020202030204" pitchFamily="34" charset="0"/>
              </a:rPr>
              <a:t>(Figure 21</a:t>
            </a:r>
            <a:r>
              <a:rPr lang="en-ZA" b="1" dirty="0" smtClean="0">
                <a:latin typeface="Arial Narrow" panose="020B0606020202030204" pitchFamily="34" charset="0"/>
              </a:rPr>
              <a:t>)</a:t>
            </a:r>
          </a:p>
          <a:p>
            <a:endParaRPr lang="en-ZA" sz="8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ZA" dirty="0">
                <a:latin typeface="Arial Narrow" panose="020B0606020202030204" pitchFamily="34" charset="0"/>
              </a:rPr>
              <a:t>Low WUE: </a:t>
            </a:r>
            <a:r>
              <a:rPr lang="en-ZA" b="1" dirty="0">
                <a:latin typeface="Arial Narrow" panose="020B0606020202030204" pitchFamily="34" charset="0"/>
              </a:rPr>
              <a:t>0%</a:t>
            </a:r>
            <a:r>
              <a:rPr lang="en-ZA" dirty="0">
                <a:latin typeface="Arial Narrow" panose="020B0606020202030204" pitchFamily="34" charset="0"/>
              </a:rPr>
              <a:t> </a:t>
            </a:r>
            <a:r>
              <a:rPr lang="en-ZA" b="1" dirty="0">
                <a:solidFill>
                  <a:srgbClr val="FF0000"/>
                </a:solidFill>
                <a:latin typeface="Arial Narrow" panose="020B0606020202030204" pitchFamily="34" charset="0"/>
              </a:rPr>
              <a:t>high offtake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ZA" dirty="0">
                <a:latin typeface="Arial Narrow" panose="020B0606020202030204" pitchFamily="34" charset="0"/>
              </a:rPr>
              <a:t>Moderate WUE: </a:t>
            </a:r>
            <a:r>
              <a:rPr lang="en-ZA" b="1" dirty="0">
                <a:latin typeface="Arial Narrow" panose="020B0606020202030204" pitchFamily="34" charset="0"/>
              </a:rPr>
              <a:t>14.7%</a:t>
            </a:r>
            <a:r>
              <a:rPr lang="en-ZA" dirty="0">
                <a:latin typeface="Arial Narrow" panose="020B0606020202030204" pitchFamily="34" charset="0"/>
              </a:rPr>
              <a:t> </a:t>
            </a:r>
            <a:r>
              <a:rPr lang="en-ZA" b="1" dirty="0">
                <a:solidFill>
                  <a:srgbClr val="FF0000"/>
                </a:solidFill>
                <a:latin typeface="Arial Narrow" panose="020B0606020202030204" pitchFamily="34" charset="0"/>
              </a:rPr>
              <a:t>high offtake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ZA" dirty="0">
                <a:latin typeface="Arial Narrow" panose="020B0606020202030204" pitchFamily="34" charset="0"/>
              </a:rPr>
              <a:t>High WUE: </a:t>
            </a:r>
            <a:r>
              <a:rPr lang="en-ZA" b="1" dirty="0">
                <a:latin typeface="Arial Narrow" panose="020B0606020202030204" pitchFamily="34" charset="0"/>
              </a:rPr>
              <a:t>25.0%</a:t>
            </a:r>
            <a:r>
              <a:rPr lang="en-ZA" dirty="0">
                <a:latin typeface="Arial Narrow" panose="020B0606020202030204" pitchFamily="34" charset="0"/>
              </a:rPr>
              <a:t> </a:t>
            </a:r>
            <a:r>
              <a:rPr lang="en-ZA" b="1" dirty="0">
                <a:solidFill>
                  <a:srgbClr val="FF0000"/>
                </a:solidFill>
                <a:latin typeface="Arial Narrow" panose="020B0606020202030204" pitchFamily="34" charset="0"/>
              </a:rPr>
              <a:t>high </a:t>
            </a:r>
            <a:r>
              <a:rPr lang="en-ZA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offtake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ZA" sz="800" dirty="0" smtClean="0">
              <a:latin typeface="Arial Narrow" panose="020B0606020202030204" pitchFamily="34" charset="0"/>
            </a:endParaRPr>
          </a:p>
          <a:p>
            <a:r>
              <a:rPr lang="en-GB" dirty="0">
                <a:latin typeface="Arial Narrow" panose="020B0606020202030204" pitchFamily="34" charset="0"/>
              </a:rPr>
              <a:t>→ </a:t>
            </a:r>
            <a:r>
              <a:rPr lang="en-GB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Efficient </a:t>
            </a:r>
            <a:r>
              <a:rPr lang="en-GB" b="1" dirty="0">
                <a:solidFill>
                  <a:srgbClr val="C00000"/>
                </a:solidFill>
                <a:latin typeface="Arial Narrow" panose="020B0606020202030204" pitchFamily="34" charset="0"/>
              </a:rPr>
              <a:t>water use supports higher market output</a:t>
            </a:r>
            <a:r>
              <a:rPr lang="en-GB" b="1" dirty="0">
                <a:solidFill>
                  <a:srgbClr val="00B050"/>
                </a:solidFill>
                <a:latin typeface="Arial Narrow" panose="020B0606020202030204" pitchFamily="34" charset="0"/>
              </a:rPr>
              <a:t>.</a:t>
            </a:r>
            <a:endParaRPr lang="en-ZA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34631" y="5626501"/>
            <a:ext cx="5452593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GB" dirty="0" smtClean="0">
                <a:latin typeface="Arial Narrow" panose="020B0606020202030204" pitchFamily="34" charset="0"/>
              </a:rPr>
              <a:t>“Overall</a:t>
            </a:r>
            <a:r>
              <a:rPr lang="en-GB" dirty="0">
                <a:latin typeface="Arial Narrow" panose="020B0606020202030204" pitchFamily="34" charset="0"/>
              </a:rPr>
              <a:t>, livestock in high water‑use‑efficient systems grow better, produce more, and maintain higher sustainability — showing a clear synergy between efficiency, productivity, and ecological performance.”</a:t>
            </a:r>
            <a:endParaRPr lang="en-ZA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82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8361"/>
            <a:ext cx="11775233" cy="584914"/>
          </a:xfrm>
        </p:spPr>
        <p:txBody>
          <a:bodyPr>
            <a:noAutofit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en-GB" sz="2800" b="1" dirty="0" smtClean="0">
                <a:latin typeface="Roboto Black"/>
              </a:rPr>
              <a:t/>
            </a:r>
            <a:br>
              <a:rPr lang="en-GB" sz="2800" b="1" dirty="0" smtClean="0">
                <a:latin typeface="Roboto Black"/>
              </a:rPr>
            </a:br>
            <a:r>
              <a:rPr lang="en-GB" sz="2800" b="1" dirty="0" smtClean="0">
                <a:latin typeface="Roboto Black"/>
              </a:rPr>
              <a:t>Farmer Preferences and Support Needs for Grazing System Improvement</a:t>
            </a:r>
            <a:endParaRPr lang="en-ZA" sz="2800" dirty="0">
              <a:latin typeface="Roboto Black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9760" y="1099939"/>
            <a:ext cx="339988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ZA" sz="1200" b="1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Figure 24</a:t>
            </a:r>
            <a:r>
              <a:rPr lang="en-ZA" sz="1200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: Best Grazing system preferred by farmers</a:t>
            </a:r>
            <a:endParaRPr lang="en-ZA" sz="1200" i="1" dirty="0">
              <a:effectLst/>
              <a:latin typeface="Arial Narrow" panose="020B0606020202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</p:txBody>
      </p:sp>
      <p:graphicFrame>
        <p:nvGraphicFramePr>
          <p:cNvPr id="12" name="Chart 11"/>
          <p:cNvGraphicFramePr/>
          <p:nvPr>
            <p:extLst/>
          </p:nvPr>
        </p:nvGraphicFramePr>
        <p:xfrm>
          <a:off x="130606" y="1797684"/>
          <a:ext cx="3816244" cy="2125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Rectangle 12"/>
          <p:cNvSpPr/>
          <p:nvPr/>
        </p:nvSpPr>
        <p:spPr>
          <a:xfrm>
            <a:off x="3489649" y="1062858"/>
            <a:ext cx="33310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ZA" sz="1200" b="1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Figure 25</a:t>
            </a:r>
            <a:r>
              <a:rPr lang="en-ZA" sz="1200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: Government support needed for improved grazing systems</a:t>
            </a:r>
            <a:endParaRPr lang="en-ZA" sz="1200" i="1" dirty="0">
              <a:effectLst/>
              <a:latin typeface="Arial Narrow" panose="020B0606020202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</p:txBody>
      </p:sp>
      <p:graphicFrame>
        <p:nvGraphicFramePr>
          <p:cNvPr id="14" name="Chart 13"/>
          <p:cNvGraphicFramePr/>
          <p:nvPr>
            <p:extLst/>
          </p:nvPr>
        </p:nvGraphicFramePr>
        <p:xfrm>
          <a:off x="3187524" y="1783351"/>
          <a:ext cx="3633154" cy="1962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Rectangle 14"/>
          <p:cNvSpPr/>
          <p:nvPr/>
        </p:nvSpPr>
        <p:spPr>
          <a:xfrm>
            <a:off x="6820678" y="867594"/>
            <a:ext cx="5225143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latin typeface="Arial Narrow" panose="020B0606020202030204" pitchFamily="34" charset="0"/>
              </a:rPr>
              <a:t>1. Best </a:t>
            </a:r>
            <a:r>
              <a:rPr lang="en-GB" b="1" dirty="0">
                <a:latin typeface="Arial Narrow" panose="020B0606020202030204" pitchFamily="34" charset="0"/>
              </a:rPr>
              <a:t>Grazing System Preferred by </a:t>
            </a:r>
            <a:r>
              <a:rPr lang="en-GB" b="1" dirty="0" smtClean="0">
                <a:latin typeface="Arial Narrow" panose="020B0606020202030204" pitchFamily="34" charset="0"/>
              </a:rPr>
              <a:t>Farmers- Figure</a:t>
            </a:r>
            <a:r>
              <a:rPr lang="en-GB" b="1" dirty="0">
                <a:latin typeface="Arial Narrow" panose="020B0606020202030204" pitchFamily="34" charset="0"/>
              </a:rPr>
              <a:t> 24 </a:t>
            </a:r>
            <a:endParaRPr lang="en-GB" b="1" dirty="0" smtClean="0">
              <a:latin typeface="Arial Narrow" panose="020B0606020202030204" pitchFamily="34" charset="0"/>
            </a:endParaRPr>
          </a:p>
          <a:p>
            <a:endParaRPr lang="en-GB" b="1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latin typeface="Arial Narrow" panose="020B0606020202030204" pitchFamily="34" charset="0"/>
              </a:rPr>
              <a:t>Rotational grazing:</a:t>
            </a:r>
            <a:r>
              <a:rPr lang="en-GB" dirty="0">
                <a:latin typeface="Arial Narrow" panose="020B0606020202030204" pitchFamily="34" charset="0"/>
              </a:rPr>
              <a:t> 46 farmers → </a:t>
            </a:r>
            <a:r>
              <a:rPr lang="en-GB" b="1" dirty="0">
                <a:latin typeface="Arial Narrow" panose="020B0606020202030204" pitchFamily="34" charset="0"/>
              </a:rPr>
              <a:t>23 %</a:t>
            </a:r>
            <a:r>
              <a:rPr lang="en-GB" dirty="0">
                <a:latin typeface="Arial Narrow" panose="020B0606020202030204" pitchFamily="34" charset="0"/>
              </a:rPr>
              <a:t> </a:t>
            </a:r>
            <a:r>
              <a:rPr lang="en-GB" dirty="0">
                <a:solidFill>
                  <a:srgbClr val="FF0000"/>
                </a:solidFill>
                <a:latin typeface="Arial Narrow" panose="020B0606020202030204" pitchFamily="34" charset="0"/>
              </a:rPr>
              <a:t>(preferred most)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b="1" dirty="0">
                <a:latin typeface="Arial Narrow" panose="020B0606020202030204" pitchFamily="34" charset="0"/>
              </a:rPr>
              <a:t>Continuous grazing:</a:t>
            </a:r>
            <a:r>
              <a:rPr lang="en-GB" dirty="0">
                <a:latin typeface="Arial Narrow" panose="020B0606020202030204" pitchFamily="34" charset="0"/>
              </a:rPr>
              <a:t> 18 farmers → </a:t>
            </a:r>
            <a:r>
              <a:rPr lang="en-GB" b="1" dirty="0">
                <a:latin typeface="Arial Narrow" panose="020B0606020202030204" pitchFamily="34" charset="0"/>
              </a:rPr>
              <a:t>9 %</a:t>
            </a:r>
            <a:r>
              <a:rPr lang="en-GB" dirty="0">
                <a:latin typeface="Arial Narrow" panose="020B0606020202030204" pitchFamily="34" charset="0"/>
              </a:rPr>
              <a:t> </a:t>
            </a:r>
            <a:r>
              <a:rPr lang="en-GB" dirty="0">
                <a:solidFill>
                  <a:srgbClr val="FF0000"/>
                </a:solidFill>
                <a:latin typeface="Arial Narrow" panose="020B0606020202030204" pitchFamily="34" charset="0"/>
              </a:rPr>
              <a:t>(low preference)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latin typeface="Arial Narrow" panose="020B0606020202030204" pitchFamily="34" charset="0"/>
              </a:rPr>
              <a:t>Mixed systems:</a:t>
            </a:r>
            <a:r>
              <a:rPr lang="en-GB" dirty="0">
                <a:latin typeface="Arial Narrow" panose="020B0606020202030204" pitchFamily="34" charset="0"/>
              </a:rPr>
              <a:t> 36 farmers → </a:t>
            </a:r>
            <a:r>
              <a:rPr lang="en-GB" b="1" dirty="0">
                <a:latin typeface="Arial Narrow" panose="020B0606020202030204" pitchFamily="34" charset="0"/>
              </a:rPr>
              <a:t>18 %</a:t>
            </a:r>
            <a:r>
              <a:rPr lang="en-GB" dirty="0">
                <a:latin typeface="Arial Narrow" panose="020B0606020202030204" pitchFamily="34" charset="0"/>
              </a:rPr>
              <a:t> </a:t>
            </a:r>
            <a:r>
              <a:rPr lang="en-GB" dirty="0">
                <a:solidFill>
                  <a:srgbClr val="FF0000"/>
                </a:solidFill>
                <a:latin typeface="Arial Narrow" panose="020B0606020202030204" pitchFamily="34" charset="0"/>
              </a:rPr>
              <a:t>(moderate preference)</a:t>
            </a:r>
          </a:p>
          <a:p>
            <a:endParaRPr lang="en-GB" dirty="0" smtClean="0">
              <a:latin typeface="Arial Narrow" panose="020B0606020202030204" pitchFamily="34" charset="0"/>
            </a:endParaRPr>
          </a:p>
          <a:p>
            <a:r>
              <a:rPr lang="en-GB" dirty="0">
                <a:solidFill>
                  <a:srgbClr val="C00000"/>
                </a:solidFill>
                <a:latin typeface="Arial Narrow" panose="020B0606020202030204" pitchFamily="34" charset="0"/>
              </a:rPr>
              <a:t>→</a:t>
            </a:r>
            <a:r>
              <a:rPr lang="en-GB" dirty="0">
                <a:latin typeface="Arial Narrow" panose="020B0606020202030204" pitchFamily="34" charset="0"/>
              </a:rPr>
              <a:t> </a:t>
            </a:r>
            <a:r>
              <a:rPr lang="en-GB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Most </a:t>
            </a:r>
            <a:r>
              <a:rPr lang="en-GB" dirty="0">
                <a:solidFill>
                  <a:srgbClr val="C00000"/>
                </a:solidFill>
                <a:latin typeface="Arial Narrow" panose="020B0606020202030204" pitchFamily="34" charset="0"/>
              </a:rPr>
              <a:t>farmers </a:t>
            </a:r>
            <a:r>
              <a:rPr lang="en-GB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favour </a:t>
            </a:r>
            <a:r>
              <a:rPr lang="en-GB" b="1" dirty="0">
                <a:solidFill>
                  <a:srgbClr val="C00000"/>
                </a:solidFill>
                <a:latin typeface="Arial Narrow" panose="020B0606020202030204" pitchFamily="34" charset="0"/>
              </a:rPr>
              <a:t>rotational grazing</a:t>
            </a:r>
            <a:r>
              <a:rPr lang="en-GB" dirty="0">
                <a:solidFill>
                  <a:srgbClr val="C00000"/>
                </a:solidFill>
                <a:latin typeface="Arial Narrow" panose="020B0606020202030204" pitchFamily="34" charset="0"/>
              </a:rPr>
              <a:t>, reflecting its perceived efficiency and sustainability benefits.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820678" y="3922751"/>
            <a:ext cx="537132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Arial Narrow" panose="020B0606020202030204" pitchFamily="34" charset="0"/>
              </a:rPr>
              <a:t> </a:t>
            </a:r>
            <a:r>
              <a:rPr lang="en-GB" b="1" dirty="0" smtClean="0">
                <a:latin typeface="Arial Narrow" panose="020B0606020202030204" pitchFamily="34" charset="0"/>
              </a:rPr>
              <a:t>2. Government </a:t>
            </a:r>
            <a:r>
              <a:rPr lang="en-GB" b="1" dirty="0">
                <a:latin typeface="Arial Narrow" panose="020B0606020202030204" pitchFamily="34" charset="0"/>
              </a:rPr>
              <a:t>Support Needed for Improved Grazing Systems- </a:t>
            </a:r>
            <a:r>
              <a:rPr lang="en-GB" b="1" dirty="0" smtClean="0">
                <a:latin typeface="Arial Narrow" panose="020B0606020202030204" pitchFamily="34" charset="0"/>
              </a:rPr>
              <a:t>Figure</a:t>
            </a:r>
            <a:r>
              <a:rPr lang="en-GB" b="1" dirty="0">
                <a:latin typeface="Arial Narrow" panose="020B0606020202030204" pitchFamily="34" charset="0"/>
              </a:rPr>
              <a:t> 25 </a:t>
            </a:r>
            <a:r>
              <a:rPr lang="en-GB" b="1" dirty="0" smtClean="0">
                <a:latin typeface="Arial Narrow" panose="020B0606020202030204" pitchFamily="34" charset="0"/>
              </a:rPr>
              <a:t>&amp; 26</a:t>
            </a:r>
          </a:p>
          <a:p>
            <a:endParaRPr lang="en-GB" b="1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latin typeface="Arial Narrow" panose="020B0606020202030204" pitchFamily="34" charset="0"/>
              </a:rPr>
              <a:t>Yes:</a:t>
            </a:r>
            <a:r>
              <a:rPr lang="en-GB" dirty="0">
                <a:latin typeface="Arial Narrow" panose="020B0606020202030204" pitchFamily="34" charset="0"/>
              </a:rPr>
              <a:t> </a:t>
            </a:r>
            <a:r>
              <a:rPr lang="en-GB" b="1" dirty="0" smtClean="0">
                <a:latin typeface="Arial Narrow" panose="020B0606020202030204" pitchFamily="34" charset="0"/>
              </a:rPr>
              <a:t>49,0</a:t>
            </a:r>
            <a:r>
              <a:rPr lang="en-GB" b="1" dirty="0">
                <a:latin typeface="Arial Narrow" panose="020B0606020202030204" pitchFamily="34" charset="0"/>
              </a:rPr>
              <a:t> %</a:t>
            </a:r>
            <a:r>
              <a:rPr lang="en-GB" dirty="0">
                <a:latin typeface="Arial Narrow" panose="020B0606020202030204" pitchFamily="34" charset="0"/>
              </a:rPr>
              <a:t> of farmers believe government </a:t>
            </a:r>
            <a:r>
              <a:rPr lang="en-GB" dirty="0">
                <a:solidFill>
                  <a:srgbClr val="FF0000"/>
                </a:solidFill>
                <a:latin typeface="Arial Narrow" panose="020B0606020202030204" pitchFamily="34" charset="0"/>
              </a:rPr>
              <a:t>support is needed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latin typeface="Arial Narrow" panose="020B0606020202030204" pitchFamily="34" charset="0"/>
              </a:rPr>
              <a:t>No / Other:</a:t>
            </a:r>
            <a:r>
              <a:rPr lang="en-GB" dirty="0">
                <a:latin typeface="Arial Narrow" panose="020B0606020202030204" pitchFamily="34" charset="0"/>
              </a:rPr>
              <a:t> </a:t>
            </a:r>
            <a:r>
              <a:rPr lang="en-GB" b="1" dirty="0">
                <a:latin typeface="Arial Narrow" panose="020B0606020202030204" pitchFamily="34" charset="0"/>
              </a:rPr>
              <a:t>1 %</a:t>
            </a:r>
            <a:r>
              <a:rPr lang="en-GB" dirty="0">
                <a:latin typeface="Arial Narrow" panose="020B0606020202030204" pitchFamily="34" charset="0"/>
              </a:rPr>
              <a:t> </a:t>
            </a:r>
            <a:r>
              <a:rPr lang="en-GB" dirty="0">
                <a:solidFill>
                  <a:srgbClr val="FF0000"/>
                </a:solidFill>
                <a:latin typeface="Arial Narrow" panose="020B0606020202030204" pitchFamily="34" charset="0"/>
              </a:rPr>
              <a:t>indicated no </a:t>
            </a:r>
            <a:r>
              <a:rPr lang="en-GB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need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Water infrastructure </a:t>
            </a:r>
            <a:r>
              <a:rPr lang="en-GB" dirty="0" smtClean="0">
                <a:latin typeface="Arial Narrow" panose="020B0606020202030204" pitchFamily="34" charset="0"/>
              </a:rPr>
              <a:t>(79,7) </a:t>
            </a:r>
            <a:r>
              <a:rPr lang="en-GB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and financial support </a:t>
            </a:r>
            <a:r>
              <a:rPr lang="en-GB" dirty="0" smtClean="0">
                <a:latin typeface="Arial Narrow" panose="020B0606020202030204" pitchFamily="34" charset="0"/>
              </a:rPr>
              <a:t>(10.1 %)</a:t>
            </a:r>
            <a:endParaRPr lang="en-GB" dirty="0">
              <a:latin typeface="Arial Narrow" panose="020B0606020202030204" pitchFamily="34" charset="0"/>
            </a:endParaRPr>
          </a:p>
          <a:p>
            <a:endParaRPr lang="en-GB" dirty="0" smtClean="0">
              <a:latin typeface="Arial Narrow" panose="020B0606020202030204" pitchFamily="34" charset="0"/>
            </a:endParaRPr>
          </a:p>
          <a:p>
            <a:pPr algn="just"/>
            <a:r>
              <a:rPr lang="en-GB" dirty="0">
                <a:solidFill>
                  <a:srgbClr val="C00000"/>
                </a:solidFill>
                <a:latin typeface="Arial Narrow" panose="020B0606020202030204" pitchFamily="34" charset="0"/>
              </a:rPr>
              <a:t>→ </a:t>
            </a:r>
            <a:r>
              <a:rPr lang="en-GB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Nearly </a:t>
            </a:r>
            <a:r>
              <a:rPr lang="en-GB" dirty="0">
                <a:solidFill>
                  <a:srgbClr val="C00000"/>
                </a:solidFill>
                <a:latin typeface="Arial Narrow" panose="020B0606020202030204" pitchFamily="34" charset="0"/>
              </a:rPr>
              <a:t>half of farmers call for </a:t>
            </a:r>
            <a:r>
              <a:rPr lang="en-GB" b="1" dirty="0">
                <a:solidFill>
                  <a:srgbClr val="C00000"/>
                </a:solidFill>
                <a:latin typeface="Arial Narrow" panose="020B0606020202030204" pitchFamily="34" charset="0"/>
              </a:rPr>
              <a:t>government assistance</a:t>
            </a:r>
            <a:r>
              <a:rPr lang="en-GB" dirty="0">
                <a:solidFill>
                  <a:srgbClr val="C00000"/>
                </a:solidFill>
                <a:latin typeface="Arial Narrow" panose="020B0606020202030204" pitchFamily="34" charset="0"/>
              </a:rPr>
              <a:t> to strengthen grazing system management and sustainability.</a:t>
            </a:r>
          </a:p>
        </p:txBody>
      </p:sp>
      <p:sp>
        <p:nvSpPr>
          <p:cNvPr id="3" name="Rectangle 2"/>
          <p:cNvSpPr/>
          <p:nvPr/>
        </p:nvSpPr>
        <p:spPr>
          <a:xfrm>
            <a:off x="130606" y="4027943"/>
            <a:ext cx="346662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ZA" sz="1200" b="1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Figure 26</a:t>
            </a:r>
            <a:r>
              <a:rPr lang="en-ZA" sz="1200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: Type of support needed by farmers</a:t>
            </a:r>
            <a:endParaRPr lang="en-ZA" sz="1200" i="1" dirty="0">
              <a:effectLst/>
              <a:latin typeface="Cambria" panose="02040503050406030204" pitchFamily="18" charset="0"/>
              <a:ea typeface="Cambria" panose="02040503050406030204" pitchFamily="18" charset="0"/>
              <a:cs typeface="Cambria" panose="02040503050406030204" pitchFamily="18" charset="0"/>
            </a:endParaRPr>
          </a:p>
        </p:txBody>
      </p:sp>
      <p:graphicFrame>
        <p:nvGraphicFramePr>
          <p:cNvPr id="10" name="Chart 9"/>
          <p:cNvGraphicFramePr/>
          <p:nvPr>
            <p:extLst/>
          </p:nvPr>
        </p:nvGraphicFramePr>
        <p:xfrm>
          <a:off x="130606" y="4343497"/>
          <a:ext cx="5651500" cy="2343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8437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7744" y="173421"/>
            <a:ext cx="10515600" cy="488731"/>
          </a:xfrm>
        </p:spPr>
        <p:txBody>
          <a:bodyPr>
            <a:normAutofit/>
          </a:bodyPr>
          <a:lstStyle/>
          <a:p>
            <a:pPr algn="ctr"/>
            <a:r>
              <a:rPr lang="en-ZA" sz="1800" b="1" dirty="0">
                <a:latin typeface="Arial Narrow" panose="020B0606020202030204" pitchFamily="34" charset="0"/>
              </a:rPr>
              <a:t>Policy Recommendations (SEEA‑EA Aligned</a:t>
            </a:r>
            <a:r>
              <a:rPr lang="en-ZA" sz="1800" b="1" dirty="0" smtClean="0">
                <a:latin typeface="Arial Narrow" panose="020B0606020202030204" pitchFamily="34" charset="0"/>
              </a:rPr>
              <a:t>) : Objective 5</a:t>
            </a:r>
            <a:endParaRPr lang="en-ZA" sz="1800" b="1" dirty="0">
              <a:latin typeface="Arial Narrow" panose="020B0606020202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7654" y="5022587"/>
            <a:ext cx="11776841" cy="13849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GB" sz="2800" dirty="0">
                <a:latin typeface="Arial Narrow" panose="020B0606020202030204" pitchFamily="34" charset="0"/>
              </a:rPr>
              <a:t>These recommendations directly support Namibia’s natural capital accounting agenda and align with SEEA EA’s focus on ecosystem condition, service flows, and economic contribution.</a:t>
            </a:r>
            <a:endParaRPr lang="en-ZA" sz="2800" dirty="0">
              <a:latin typeface="Arial Narrow" panose="020B0606020202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30621" y="428179"/>
            <a:ext cx="8513379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ZA" sz="2000" b="1" dirty="0">
                <a:latin typeface="Arial Narrow" panose="020B0606020202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Priority Actions</a:t>
            </a:r>
            <a:endParaRPr lang="en-ZA" sz="1600" dirty="0">
              <a:latin typeface="Arial Narrow" panose="020B0606020202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ZA" dirty="0">
                <a:latin typeface="Arial Narrow" panose="020B0606020202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Invest in </a:t>
            </a:r>
            <a:r>
              <a:rPr lang="en-ZA" b="1" dirty="0">
                <a:latin typeface="Arial Narrow" panose="020B0606020202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water infrastructure</a:t>
            </a:r>
            <a:r>
              <a:rPr lang="en-ZA" dirty="0">
                <a:latin typeface="Arial Narrow" panose="020B0606020202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 to reduce shortages</a:t>
            </a:r>
            <a:endParaRPr lang="en-ZA" sz="1600" dirty="0">
              <a:latin typeface="Arial Narrow" panose="020B0606020202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ZA" dirty="0">
                <a:latin typeface="Arial Narrow" panose="020B0606020202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Promote </a:t>
            </a:r>
            <a:r>
              <a:rPr lang="en-ZA" b="1" dirty="0">
                <a:latin typeface="Arial Narrow" panose="020B0606020202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rotational grazing</a:t>
            </a:r>
            <a:r>
              <a:rPr lang="en-ZA" dirty="0">
                <a:latin typeface="Arial Narrow" panose="020B0606020202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 across communal &amp; commercial farms</a:t>
            </a:r>
            <a:endParaRPr lang="en-ZA" sz="1600" dirty="0">
              <a:latin typeface="Arial Narrow" panose="020B0606020202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ZA" dirty="0">
                <a:latin typeface="Arial Narrow" panose="020B0606020202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Implement </a:t>
            </a:r>
            <a:r>
              <a:rPr lang="en-ZA" b="1" dirty="0">
                <a:latin typeface="Arial Narrow" panose="020B0606020202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rangeland rehabilitation</a:t>
            </a:r>
            <a:r>
              <a:rPr lang="en-ZA" dirty="0">
                <a:latin typeface="Arial Narrow" panose="020B0606020202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 in degraded areas</a:t>
            </a:r>
            <a:endParaRPr lang="en-ZA" sz="1600" dirty="0">
              <a:latin typeface="Arial Narrow" panose="020B0606020202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ZA" dirty="0">
                <a:latin typeface="Arial Narrow" panose="020B0606020202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Integrate </a:t>
            </a:r>
            <a:r>
              <a:rPr lang="en-ZA" b="1" dirty="0">
                <a:latin typeface="Arial Narrow" panose="020B0606020202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SEEA‑EA indicators</a:t>
            </a:r>
            <a:r>
              <a:rPr lang="en-ZA" dirty="0">
                <a:latin typeface="Arial Narrow" panose="020B0606020202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 into NDP6 and national water accounts</a:t>
            </a:r>
            <a:endParaRPr lang="en-ZA" sz="1600" dirty="0">
              <a:latin typeface="Arial Narrow" panose="020B0606020202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ZA" dirty="0">
                <a:latin typeface="Arial Narrow" panose="020B0606020202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Strengthen farmer training on water‑efficient grazing practices</a:t>
            </a:r>
            <a:endParaRPr lang="en-ZA" sz="1600" dirty="0">
              <a:latin typeface="Arial Narrow" panose="020B0606020202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ZA" sz="2000" b="1" dirty="0">
                <a:latin typeface="Arial Narrow" panose="020B0606020202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SEEA‑EA Contribution</a:t>
            </a:r>
            <a:endParaRPr lang="en-ZA" sz="1600" dirty="0">
              <a:latin typeface="Arial Narrow" panose="020B0606020202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ZA" dirty="0">
                <a:latin typeface="Arial Narrow" panose="020B0606020202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Links ecosystem condition → livestock provisioning → economic output</a:t>
            </a:r>
            <a:endParaRPr lang="en-ZA" sz="1600" dirty="0">
              <a:latin typeface="Arial Narrow" panose="020B0606020202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ZA" dirty="0">
                <a:latin typeface="Arial Narrow" panose="020B0606020202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Supports evidence‑based natural capital accounting</a:t>
            </a:r>
            <a:endParaRPr lang="en-ZA" sz="1600" dirty="0">
              <a:latin typeface="Arial Narrow" panose="020B0606020202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ZA" dirty="0">
                <a:latin typeface="Arial Narrow" panose="020B0606020202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Provides a framework for sustainable livestock policy</a:t>
            </a:r>
            <a:endParaRPr lang="en-ZA" sz="1600" dirty="0">
              <a:effectLst/>
              <a:latin typeface="Arial Narrow" panose="020B0606020202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977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708" y="4997597"/>
            <a:ext cx="6838582" cy="136257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6584" y="1592421"/>
            <a:ext cx="7978831" cy="36731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14818" cy="195088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6955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Placeholder 52"/>
          <p:cNvSpPr>
            <a:spLocks noGrp="1"/>
          </p:cNvSpPr>
          <p:nvPr>
            <p:ph type="body" sz="quarter" idx="4294967295"/>
          </p:nvPr>
        </p:nvSpPr>
        <p:spPr>
          <a:xfrm>
            <a:off x="4086808" y="631211"/>
            <a:ext cx="5047861" cy="39278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b="1" dirty="0" smtClean="0">
                <a:latin typeface="Arial Narrow" panose="020B0606020202030204" pitchFamily="34" charset="0"/>
              </a:rPr>
              <a:t>PRESENTATION LAYOUT </a:t>
            </a:r>
            <a:endParaRPr lang="en-US" b="1" dirty="0">
              <a:latin typeface="Arial Narrow" panose="020B060602020203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D249103-2F99-49C6-A62B-8480CA584936}"/>
              </a:ext>
            </a:extLst>
          </p:cNvPr>
          <p:cNvSpPr txBox="1"/>
          <p:nvPr/>
        </p:nvSpPr>
        <p:spPr>
          <a:xfrm>
            <a:off x="7469264" y="2573353"/>
            <a:ext cx="37892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ko-KR" sz="1600" dirty="0" smtClean="0">
                <a:latin typeface="Arial Narrow" panose="020B0606020202030204" pitchFamily="34" charset="0"/>
                <a:cs typeface="Arial" pitchFamily="34" charset="0"/>
              </a:rPr>
              <a:t>11. Productivity  &amp; Sustainable by WUE</a:t>
            </a:r>
            <a:endParaRPr lang="ko-KR" altLang="en-US" sz="1600" dirty="0"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F264055-46B9-44ED-92F5-453423737651}"/>
              </a:ext>
            </a:extLst>
          </p:cNvPr>
          <p:cNvSpPr txBox="1"/>
          <p:nvPr/>
        </p:nvSpPr>
        <p:spPr>
          <a:xfrm>
            <a:off x="7469263" y="3498643"/>
            <a:ext cx="38750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ko-KR" sz="1600" dirty="0" smtClean="0">
                <a:latin typeface="Arial Narrow" panose="020B0606020202030204" pitchFamily="34" charset="0"/>
                <a:cs typeface="Arial" pitchFamily="34" charset="0"/>
              </a:rPr>
              <a:t>12. Farmers preference &amp; Support needed </a:t>
            </a:r>
            <a:endParaRPr lang="ko-KR" altLang="en-US" sz="1600" dirty="0"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9E92743-DA29-45E7-8A42-A5C3BC3AAA9E}"/>
              </a:ext>
            </a:extLst>
          </p:cNvPr>
          <p:cNvSpPr txBox="1"/>
          <p:nvPr/>
        </p:nvSpPr>
        <p:spPr>
          <a:xfrm>
            <a:off x="1675464" y="2234799"/>
            <a:ext cx="2620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/>
            <a:endParaRPr lang="ko-KR" altLang="en-US" sz="1600" dirty="0">
              <a:solidFill>
                <a:srgbClr val="000000">
                  <a:lumMod val="75000"/>
                  <a:lumOff val="25000"/>
                </a:srgbClr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AEB6B72-3B7F-4CC7-9B61-FF09E893587B}"/>
              </a:ext>
            </a:extLst>
          </p:cNvPr>
          <p:cNvSpPr txBox="1"/>
          <p:nvPr/>
        </p:nvSpPr>
        <p:spPr>
          <a:xfrm>
            <a:off x="1172058" y="4086737"/>
            <a:ext cx="4279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GB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Arial Narrow" panose="020B0606020202030204" pitchFamily="34" charset="0"/>
                <a:cs typeface="Arial" pitchFamily="34" charset="0"/>
              </a:rPr>
              <a:t>8</a:t>
            </a:r>
            <a:r>
              <a:rPr lang="en-GB" altLang="ko-KR" sz="16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Arial Narrow" panose="020B0606020202030204" pitchFamily="34" charset="0"/>
                <a:cs typeface="Arial" pitchFamily="34" charset="0"/>
              </a:rPr>
              <a:t>. </a:t>
            </a:r>
            <a:r>
              <a:rPr lang="en-GB" altLang="ko-KR" sz="1600" dirty="0" smtClean="0">
                <a:latin typeface="Arial Narrow" panose="020B0606020202030204" pitchFamily="34" charset="0"/>
                <a:cs typeface="Arial" pitchFamily="34" charset="0"/>
              </a:rPr>
              <a:t>Economic contribution  &amp; Rangeland conditions  </a:t>
            </a:r>
            <a:endParaRPr lang="en-ZA" altLang="ko-KR" sz="1600" dirty="0">
              <a:latin typeface="Arial Narrow" panose="020B0606020202030204" pitchFamily="34" charset="0"/>
              <a:cs typeface="Arial" pitchFamily="34" charset="0"/>
            </a:endParaRPr>
          </a:p>
          <a:p>
            <a:pPr defTabSz="685800"/>
            <a:r>
              <a:rPr lang="en-ZA" altLang="ko-KR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Arial Narrow" panose="020B0606020202030204" pitchFamily="34" charset="0"/>
                <a:cs typeface="Arial" pitchFamily="34" charset="0"/>
              </a:rPr>
              <a:t> </a:t>
            </a:r>
            <a:endParaRPr lang="ko-KR" altLang="en-US" sz="1600" dirty="0">
              <a:solidFill>
                <a:srgbClr val="000000">
                  <a:lumMod val="75000"/>
                  <a:lumOff val="25000"/>
                </a:srgbClr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grpSp>
        <p:nvGrpSpPr>
          <p:cNvPr id="30" name="그룹 51">
            <a:extLst>
              <a:ext uri="{FF2B5EF4-FFF2-40B4-BE49-F238E27FC236}">
                <a16:creationId xmlns:a16="http://schemas.microsoft.com/office/drawing/2014/main" id="{14EB202D-E9A0-4EE0-89C7-3028B5BE5A93}"/>
              </a:ext>
            </a:extLst>
          </p:cNvPr>
          <p:cNvGrpSpPr/>
          <p:nvPr/>
        </p:nvGrpSpPr>
        <p:grpSpPr>
          <a:xfrm>
            <a:off x="5643002" y="5353464"/>
            <a:ext cx="946430" cy="814772"/>
            <a:chOff x="7521194" y="5284915"/>
            <a:chExt cx="1137987" cy="979683"/>
          </a:xfrm>
        </p:grpSpPr>
        <p:grpSp>
          <p:nvGrpSpPr>
            <p:cNvPr id="31" name="Group 7">
              <a:extLst>
                <a:ext uri="{FF2B5EF4-FFF2-40B4-BE49-F238E27FC236}">
                  <a16:creationId xmlns:a16="http://schemas.microsoft.com/office/drawing/2014/main" id="{FC61F440-9481-4582-90F4-F468C2D54C0B}"/>
                </a:ext>
              </a:extLst>
            </p:cNvPr>
            <p:cNvGrpSpPr/>
            <p:nvPr/>
          </p:nvGrpSpPr>
          <p:grpSpPr>
            <a:xfrm>
              <a:off x="7521194" y="5284915"/>
              <a:ext cx="1137987" cy="979683"/>
              <a:chOff x="5580112" y="4160675"/>
              <a:chExt cx="2016224" cy="1735751"/>
            </a:xfrm>
          </p:grpSpPr>
          <p:sp>
            <p:nvSpPr>
              <p:cNvPr id="33" name="Trapezoid 1">
                <a:extLst>
                  <a:ext uri="{FF2B5EF4-FFF2-40B4-BE49-F238E27FC236}">
                    <a16:creationId xmlns:a16="http://schemas.microsoft.com/office/drawing/2014/main" id="{FECFB265-DDA5-45FE-B77A-9F9D42C9DD72}"/>
                  </a:ext>
                </a:extLst>
              </p:cNvPr>
              <p:cNvSpPr/>
              <p:nvPr/>
            </p:nvSpPr>
            <p:spPr>
              <a:xfrm rot="10800000">
                <a:off x="5796136" y="4653136"/>
                <a:ext cx="1584176" cy="1243290"/>
              </a:xfrm>
              <a:custGeom>
                <a:avLst/>
                <a:gdLst>
                  <a:gd name="connsiteX0" fmla="*/ 0 w 1584176"/>
                  <a:gd name="connsiteY0" fmla="*/ 1216152 h 1216152"/>
                  <a:gd name="connsiteX1" fmla="*/ 304038 w 1584176"/>
                  <a:gd name="connsiteY1" fmla="*/ 0 h 1216152"/>
                  <a:gd name="connsiteX2" fmla="*/ 1280138 w 1584176"/>
                  <a:gd name="connsiteY2" fmla="*/ 0 h 1216152"/>
                  <a:gd name="connsiteX3" fmla="*/ 1584176 w 1584176"/>
                  <a:gd name="connsiteY3" fmla="*/ 1216152 h 1216152"/>
                  <a:gd name="connsiteX4" fmla="*/ 0 w 1584176"/>
                  <a:gd name="connsiteY4" fmla="*/ 1216152 h 1216152"/>
                  <a:gd name="connsiteX0" fmla="*/ 0 w 1584176"/>
                  <a:gd name="connsiteY0" fmla="*/ 1235792 h 1235792"/>
                  <a:gd name="connsiteX1" fmla="*/ 304038 w 1584176"/>
                  <a:gd name="connsiteY1" fmla="*/ 19640 h 1235792"/>
                  <a:gd name="connsiteX2" fmla="*/ 1280138 w 1584176"/>
                  <a:gd name="connsiteY2" fmla="*/ 19640 h 1235792"/>
                  <a:gd name="connsiteX3" fmla="*/ 1584176 w 1584176"/>
                  <a:gd name="connsiteY3" fmla="*/ 1235792 h 1235792"/>
                  <a:gd name="connsiteX4" fmla="*/ 0 w 1584176"/>
                  <a:gd name="connsiteY4" fmla="*/ 1235792 h 1235792"/>
                  <a:gd name="connsiteX0" fmla="*/ 0 w 1584176"/>
                  <a:gd name="connsiteY0" fmla="*/ 1243290 h 1243290"/>
                  <a:gd name="connsiteX1" fmla="*/ 304038 w 1584176"/>
                  <a:gd name="connsiteY1" fmla="*/ 27138 h 1243290"/>
                  <a:gd name="connsiteX2" fmla="*/ 1280138 w 1584176"/>
                  <a:gd name="connsiteY2" fmla="*/ 27138 h 1243290"/>
                  <a:gd name="connsiteX3" fmla="*/ 1584176 w 1584176"/>
                  <a:gd name="connsiteY3" fmla="*/ 1243290 h 1243290"/>
                  <a:gd name="connsiteX4" fmla="*/ 0 w 1584176"/>
                  <a:gd name="connsiteY4" fmla="*/ 1243290 h 124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4176" h="1243290">
                    <a:moveTo>
                      <a:pt x="0" y="1243290"/>
                    </a:moveTo>
                    <a:lnTo>
                      <a:pt x="304038" y="27138"/>
                    </a:lnTo>
                    <a:cubicBezTo>
                      <a:pt x="629405" y="-57"/>
                      <a:pt x="941174" y="-17053"/>
                      <a:pt x="1280138" y="27138"/>
                    </a:cubicBezTo>
                    <a:lnTo>
                      <a:pt x="1584176" y="1243290"/>
                    </a:lnTo>
                    <a:lnTo>
                      <a:pt x="0" y="124329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ko-KR" altLang="en-US" sz="1600">
                  <a:solidFill>
                    <a:prstClr val="white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34" name="Trapezoid 6">
                <a:extLst>
                  <a:ext uri="{FF2B5EF4-FFF2-40B4-BE49-F238E27FC236}">
                    <a16:creationId xmlns:a16="http://schemas.microsoft.com/office/drawing/2014/main" id="{E9F8EE68-EFDE-400B-8C40-38C7323D2479}"/>
                  </a:ext>
                </a:extLst>
              </p:cNvPr>
              <p:cNvSpPr/>
              <p:nvPr/>
            </p:nvSpPr>
            <p:spPr>
              <a:xfrm rot="10800000">
                <a:off x="5580112" y="4312147"/>
                <a:ext cx="2016224" cy="471979"/>
              </a:xfrm>
              <a:custGeom>
                <a:avLst/>
                <a:gdLst>
                  <a:gd name="connsiteX0" fmla="*/ 0 w 2016224"/>
                  <a:gd name="connsiteY0" fmla="*/ 360040 h 360040"/>
                  <a:gd name="connsiteX1" fmla="*/ 128109 w 2016224"/>
                  <a:gd name="connsiteY1" fmla="*/ 0 h 360040"/>
                  <a:gd name="connsiteX2" fmla="*/ 1888115 w 2016224"/>
                  <a:gd name="connsiteY2" fmla="*/ 0 h 360040"/>
                  <a:gd name="connsiteX3" fmla="*/ 2016224 w 2016224"/>
                  <a:gd name="connsiteY3" fmla="*/ 360040 h 360040"/>
                  <a:gd name="connsiteX4" fmla="*/ 0 w 2016224"/>
                  <a:gd name="connsiteY4" fmla="*/ 360040 h 360040"/>
                  <a:gd name="connsiteX0" fmla="*/ 0 w 2016224"/>
                  <a:gd name="connsiteY0" fmla="*/ 431046 h 431046"/>
                  <a:gd name="connsiteX1" fmla="*/ 128109 w 2016224"/>
                  <a:gd name="connsiteY1" fmla="*/ 71006 h 431046"/>
                  <a:gd name="connsiteX2" fmla="*/ 1888115 w 2016224"/>
                  <a:gd name="connsiteY2" fmla="*/ 71006 h 431046"/>
                  <a:gd name="connsiteX3" fmla="*/ 2016224 w 2016224"/>
                  <a:gd name="connsiteY3" fmla="*/ 431046 h 431046"/>
                  <a:gd name="connsiteX4" fmla="*/ 0 w 2016224"/>
                  <a:gd name="connsiteY4" fmla="*/ 431046 h 431046"/>
                  <a:gd name="connsiteX0" fmla="*/ 0 w 2016224"/>
                  <a:gd name="connsiteY0" fmla="*/ 458241 h 458241"/>
                  <a:gd name="connsiteX1" fmla="*/ 128109 w 2016224"/>
                  <a:gd name="connsiteY1" fmla="*/ 98201 h 458241"/>
                  <a:gd name="connsiteX2" fmla="*/ 1888115 w 2016224"/>
                  <a:gd name="connsiteY2" fmla="*/ 98201 h 458241"/>
                  <a:gd name="connsiteX3" fmla="*/ 2016224 w 2016224"/>
                  <a:gd name="connsiteY3" fmla="*/ 458241 h 458241"/>
                  <a:gd name="connsiteX4" fmla="*/ 0 w 2016224"/>
                  <a:gd name="connsiteY4" fmla="*/ 458241 h 458241"/>
                  <a:gd name="connsiteX0" fmla="*/ 0 w 2016224"/>
                  <a:gd name="connsiteY0" fmla="*/ 465296 h 465296"/>
                  <a:gd name="connsiteX1" fmla="*/ 128109 w 2016224"/>
                  <a:gd name="connsiteY1" fmla="*/ 105256 h 465296"/>
                  <a:gd name="connsiteX2" fmla="*/ 1888115 w 2016224"/>
                  <a:gd name="connsiteY2" fmla="*/ 105256 h 465296"/>
                  <a:gd name="connsiteX3" fmla="*/ 2016224 w 2016224"/>
                  <a:gd name="connsiteY3" fmla="*/ 465296 h 465296"/>
                  <a:gd name="connsiteX4" fmla="*/ 0 w 2016224"/>
                  <a:gd name="connsiteY4" fmla="*/ 465296 h 465296"/>
                  <a:gd name="connsiteX0" fmla="*/ 0 w 2016224"/>
                  <a:gd name="connsiteY0" fmla="*/ 471979 h 471979"/>
                  <a:gd name="connsiteX1" fmla="*/ 128109 w 2016224"/>
                  <a:gd name="connsiteY1" fmla="*/ 111939 h 471979"/>
                  <a:gd name="connsiteX2" fmla="*/ 1888115 w 2016224"/>
                  <a:gd name="connsiteY2" fmla="*/ 111939 h 471979"/>
                  <a:gd name="connsiteX3" fmla="*/ 2016224 w 2016224"/>
                  <a:gd name="connsiteY3" fmla="*/ 471979 h 471979"/>
                  <a:gd name="connsiteX4" fmla="*/ 0 w 2016224"/>
                  <a:gd name="connsiteY4" fmla="*/ 471979 h 471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6224" h="471979">
                    <a:moveTo>
                      <a:pt x="0" y="471979"/>
                    </a:moveTo>
                    <a:lnTo>
                      <a:pt x="128109" y="111939"/>
                    </a:lnTo>
                    <a:cubicBezTo>
                      <a:pt x="572010" y="-7034"/>
                      <a:pt x="1260655" y="-64822"/>
                      <a:pt x="1888115" y="111939"/>
                    </a:cubicBezTo>
                    <a:lnTo>
                      <a:pt x="2016224" y="471979"/>
                    </a:lnTo>
                    <a:lnTo>
                      <a:pt x="0" y="471979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ko-KR" altLang="en-US" sz="1600">
                  <a:solidFill>
                    <a:prstClr val="white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35" name="Oval 5">
                <a:extLst>
                  <a:ext uri="{FF2B5EF4-FFF2-40B4-BE49-F238E27FC236}">
                    <a16:creationId xmlns:a16="http://schemas.microsoft.com/office/drawing/2014/main" id="{485ABD49-8E50-4B32-B0EF-F0076B2D80A7}"/>
                  </a:ext>
                </a:extLst>
              </p:cNvPr>
              <p:cNvSpPr/>
              <p:nvPr/>
            </p:nvSpPr>
            <p:spPr>
              <a:xfrm>
                <a:off x="5580223" y="4160675"/>
                <a:ext cx="2016000" cy="302944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ko-KR" altLang="en-US" sz="1600">
                  <a:solidFill>
                    <a:prstClr val="white"/>
                  </a:solidFill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32" name="Chord 23">
              <a:extLst>
                <a:ext uri="{FF2B5EF4-FFF2-40B4-BE49-F238E27FC236}">
                  <a16:creationId xmlns:a16="http://schemas.microsoft.com/office/drawing/2014/main" id="{2ABFEDFF-43DC-445F-B5A4-A248A9C3FD22}"/>
                </a:ext>
              </a:extLst>
            </p:cNvPr>
            <p:cNvSpPr/>
            <p:nvPr/>
          </p:nvSpPr>
          <p:spPr>
            <a:xfrm>
              <a:off x="7788585" y="5306768"/>
              <a:ext cx="578589" cy="141955"/>
            </a:xfrm>
            <a:custGeom>
              <a:avLst/>
              <a:gdLst>
                <a:gd name="connsiteX0" fmla="*/ 115433 w 914400"/>
                <a:gd name="connsiteY0" fmla="*/ 153510 h 914400"/>
                <a:gd name="connsiteX1" fmla="*/ 462323 w 914400"/>
                <a:gd name="connsiteY1" fmla="*/ 28 h 914400"/>
                <a:gd name="connsiteX2" fmla="*/ 805686 w 914400"/>
                <a:gd name="connsiteY2" fmla="*/ 161244 h 914400"/>
                <a:gd name="connsiteX3" fmla="*/ 115433 w 914400"/>
                <a:gd name="connsiteY3" fmla="*/ 153510 h 914400"/>
                <a:gd name="connsiteX0" fmla="*/ 0 w 723591"/>
                <a:gd name="connsiteY0" fmla="*/ 177315 h 177532"/>
                <a:gd name="connsiteX1" fmla="*/ 380228 w 723591"/>
                <a:gd name="connsiteY1" fmla="*/ 21 h 177532"/>
                <a:gd name="connsiteX2" fmla="*/ 723591 w 723591"/>
                <a:gd name="connsiteY2" fmla="*/ 161237 h 177532"/>
                <a:gd name="connsiteX3" fmla="*/ 0 w 723591"/>
                <a:gd name="connsiteY3" fmla="*/ 177315 h 177532"/>
                <a:gd name="connsiteX0" fmla="*/ 0 w 759310"/>
                <a:gd name="connsiteY0" fmla="*/ 177315 h 185049"/>
                <a:gd name="connsiteX1" fmla="*/ 380228 w 759310"/>
                <a:gd name="connsiteY1" fmla="*/ 21 h 185049"/>
                <a:gd name="connsiteX2" fmla="*/ 759310 w 759310"/>
                <a:gd name="connsiteY2" fmla="*/ 185049 h 185049"/>
                <a:gd name="connsiteX3" fmla="*/ 0 w 759310"/>
                <a:gd name="connsiteY3" fmla="*/ 177315 h 185049"/>
                <a:gd name="connsiteX0" fmla="*/ 0 w 759310"/>
                <a:gd name="connsiteY0" fmla="*/ 177315 h 188144"/>
                <a:gd name="connsiteX1" fmla="*/ 380228 w 759310"/>
                <a:gd name="connsiteY1" fmla="*/ 21 h 188144"/>
                <a:gd name="connsiteX2" fmla="*/ 759310 w 759310"/>
                <a:gd name="connsiteY2" fmla="*/ 185049 h 188144"/>
                <a:gd name="connsiteX3" fmla="*/ 0 w 759310"/>
                <a:gd name="connsiteY3" fmla="*/ 177315 h 188144"/>
                <a:gd name="connsiteX0" fmla="*/ 0 w 759310"/>
                <a:gd name="connsiteY0" fmla="*/ 177315 h 191233"/>
                <a:gd name="connsiteX1" fmla="*/ 380228 w 759310"/>
                <a:gd name="connsiteY1" fmla="*/ 21 h 191233"/>
                <a:gd name="connsiteX2" fmla="*/ 759310 w 759310"/>
                <a:gd name="connsiteY2" fmla="*/ 185049 h 191233"/>
                <a:gd name="connsiteX3" fmla="*/ 0 w 759310"/>
                <a:gd name="connsiteY3" fmla="*/ 177315 h 191233"/>
                <a:gd name="connsiteX0" fmla="*/ 0 w 759310"/>
                <a:gd name="connsiteY0" fmla="*/ 177315 h 187572"/>
                <a:gd name="connsiteX1" fmla="*/ 380228 w 759310"/>
                <a:gd name="connsiteY1" fmla="*/ 21 h 187572"/>
                <a:gd name="connsiteX2" fmla="*/ 759310 w 759310"/>
                <a:gd name="connsiteY2" fmla="*/ 177905 h 187572"/>
                <a:gd name="connsiteX3" fmla="*/ 0 w 759310"/>
                <a:gd name="connsiteY3" fmla="*/ 177315 h 187572"/>
                <a:gd name="connsiteX0" fmla="*/ 0 w 768835"/>
                <a:gd name="connsiteY0" fmla="*/ 177315 h 188632"/>
                <a:gd name="connsiteX1" fmla="*/ 380228 w 768835"/>
                <a:gd name="connsiteY1" fmla="*/ 21 h 188632"/>
                <a:gd name="connsiteX2" fmla="*/ 768835 w 768835"/>
                <a:gd name="connsiteY2" fmla="*/ 180287 h 188632"/>
                <a:gd name="connsiteX3" fmla="*/ 0 w 768835"/>
                <a:gd name="connsiteY3" fmla="*/ 177315 h 18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8835" h="188632">
                  <a:moveTo>
                    <a:pt x="0" y="177315"/>
                  </a:moveTo>
                  <a:cubicBezTo>
                    <a:pt x="87950" y="78338"/>
                    <a:pt x="247828" y="-1462"/>
                    <a:pt x="380228" y="21"/>
                  </a:cubicBezTo>
                  <a:cubicBezTo>
                    <a:pt x="512627" y="1505"/>
                    <a:pt x="683125" y="79364"/>
                    <a:pt x="768835" y="180287"/>
                  </a:cubicBezTo>
                  <a:cubicBezTo>
                    <a:pt x="513351" y="189616"/>
                    <a:pt x="257866" y="194180"/>
                    <a:pt x="0" y="17731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60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36" name="그룹 2">
            <a:extLst>
              <a:ext uri="{FF2B5EF4-FFF2-40B4-BE49-F238E27FC236}">
                <a16:creationId xmlns:a16="http://schemas.microsoft.com/office/drawing/2014/main" id="{548E7396-8CE1-43BF-9158-745F2C6AB2FF}"/>
              </a:ext>
            </a:extLst>
          </p:cNvPr>
          <p:cNvGrpSpPr/>
          <p:nvPr/>
        </p:nvGrpSpPr>
        <p:grpSpPr>
          <a:xfrm>
            <a:off x="5299214" y="2233764"/>
            <a:ext cx="850176" cy="1093635"/>
            <a:chOff x="4601988" y="3272228"/>
            <a:chExt cx="1249054" cy="1606738"/>
          </a:xfrm>
          <a:solidFill>
            <a:schemeClr val="accent1"/>
          </a:solidFill>
        </p:grpSpPr>
        <p:sp>
          <p:nvSpPr>
            <p:cNvPr id="37" name="Rounded Rectangle 15">
              <a:extLst>
                <a:ext uri="{FF2B5EF4-FFF2-40B4-BE49-F238E27FC236}">
                  <a16:creationId xmlns:a16="http://schemas.microsoft.com/office/drawing/2014/main" id="{D864D95B-717C-4F42-AF49-78BC43DC31A2}"/>
                </a:ext>
              </a:extLst>
            </p:cNvPr>
            <p:cNvSpPr/>
            <p:nvPr/>
          </p:nvSpPr>
          <p:spPr>
            <a:xfrm rot="5400000">
              <a:off x="4696834" y="3724758"/>
              <a:ext cx="1462777" cy="845639"/>
            </a:xfrm>
            <a:custGeom>
              <a:avLst/>
              <a:gdLst/>
              <a:ahLst/>
              <a:cxnLst/>
              <a:rect l="l" t="t" r="r" b="b"/>
              <a:pathLst>
                <a:path w="1462777" h="845639">
                  <a:moveTo>
                    <a:pt x="0" y="845639"/>
                  </a:moveTo>
                  <a:lnTo>
                    <a:pt x="0" y="406646"/>
                  </a:lnTo>
                  <a:cubicBezTo>
                    <a:pt x="0" y="182062"/>
                    <a:pt x="182062" y="0"/>
                    <a:pt x="406646" y="0"/>
                  </a:cubicBezTo>
                  <a:lnTo>
                    <a:pt x="1462777" y="0"/>
                  </a:lnTo>
                  <a:lnTo>
                    <a:pt x="1462777" y="222842"/>
                  </a:lnTo>
                  <a:lnTo>
                    <a:pt x="455196" y="222842"/>
                  </a:lnTo>
                  <a:cubicBezTo>
                    <a:pt x="326802" y="222842"/>
                    <a:pt x="222718" y="326926"/>
                    <a:pt x="222718" y="455320"/>
                  </a:cubicBezTo>
                  <a:lnTo>
                    <a:pt x="222718" y="84563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600" dirty="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8" name="Isosceles Triangle 75">
              <a:extLst>
                <a:ext uri="{FF2B5EF4-FFF2-40B4-BE49-F238E27FC236}">
                  <a16:creationId xmlns:a16="http://schemas.microsoft.com/office/drawing/2014/main" id="{7A5B9A9D-7239-4A61-B189-924B827E6E54}"/>
                </a:ext>
              </a:extLst>
            </p:cNvPr>
            <p:cNvSpPr/>
            <p:nvPr/>
          </p:nvSpPr>
          <p:spPr>
            <a:xfrm rot="16200000">
              <a:off x="4566185" y="3308031"/>
              <a:ext cx="519134" cy="44752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60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51" name="그룹 40">
            <a:extLst>
              <a:ext uri="{FF2B5EF4-FFF2-40B4-BE49-F238E27FC236}">
                <a16:creationId xmlns:a16="http://schemas.microsoft.com/office/drawing/2014/main" id="{78AE1C1D-C6EF-42D7-93C4-8237F607191E}"/>
              </a:ext>
            </a:extLst>
          </p:cNvPr>
          <p:cNvGrpSpPr/>
          <p:nvPr/>
        </p:nvGrpSpPr>
        <p:grpSpPr>
          <a:xfrm flipH="1">
            <a:off x="6001337" y="2743562"/>
            <a:ext cx="850176" cy="1093635"/>
            <a:chOff x="4601988" y="3272228"/>
            <a:chExt cx="1249054" cy="1606738"/>
          </a:xfrm>
          <a:solidFill>
            <a:schemeClr val="accent2"/>
          </a:solidFill>
        </p:grpSpPr>
        <p:sp>
          <p:nvSpPr>
            <p:cNvPr id="52" name="Rounded Rectangle 15">
              <a:extLst>
                <a:ext uri="{FF2B5EF4-FFF2-40B4-BE49-F238E27FC236}">
                  <a16:creationId xmlns:a16="http://schemas.microsoft.com/office/drawing/2014/main" id="{AE752404-2ECD-4D5E-A8A9-E75A4C033D1D}"/>
                </a:ext>
              </a:extLst>
            </p:cNvPr>
            <p:cNvSpPr/>
            <p:nvPr/>
          </p:nvSpPr>
          <p:spPr>
            <a:xfrm rot="5400000">
              <a:off x="4696834" y="3724758"/>
              <a:ext cx="1462777" cy="845639"/>
            </a:xfrm>
            <a:custGeom>
              <a:avLst/>
              <a:gdLst/>
              <a:ahLst/>
              <a:cxnLst/>
              <a:rect l="l" t="t" r="r" b="b"/>
              <a:pathLst>
                <a:path w="1462777" h="845639">
                  <a:moveTo>
                    <a:pt x="0" y="845639"/>
                  </a:moveTo>
                  <a:lnTo>
                    <a:pt x="0" y="406646"/>
                  </a:lnTo>
                  <a:cubicBezTo>
                    <a:pt x="0" y="182062"/>
                    <a:pt x="182062" y="0"/>
                    <a:pt x="406646" y="0"/>
                  </a:cubicBezTo>
                  <a:lnTo>
                    <a:pt x="1462777" y="0"/>
                  </a:lnTo>
                  <a:lnTo>
                    <a:pt x="1462777" y="222842"/>
                  </a:lnTo>
                  <a:lnTo>
                    <a:pt x="455196" y="222842"/>
                  </a:lnTo>
                  <a:cubicBezTo>
                    <a:pt x="326802" y="222842"/>
                    <a:pt x="222718" y="326926"/>
                    <a:pt x="222718" y="455320"/>
                  </a:cubicBezTo>
                  <a:lnTo>
                    <a:pt x="222718" y="84563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600" dirty="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55" name="Isosceles Triangle 75">
              <a:extLst>
                <a:ext uri="{FF2B5EF4-FFF2-40B4-BE49-F238E27FC236}">
                  <a16:creationId xmlns:a16="http://schemas.microsoft.com/office/drawing/2014/main" id="{C1EF6D29-5376-4004-8080-A1BC289EA1D7}"/>
                </a:ext>
              </a:extLst>
            </p:cNvPr>
            <p:cNvSpPr/>
            <p:nvPr/>
          </p:nvSpPr>
          <p:spPr>
            <a:xfrm rot="16200000">
              <a:off x="4566185" y="3308031"/>
              <a:ext cx="519134" cy="44752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60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59" name="그룹 50">
            <a:extLst>
              <a:ext uri="{FF2B5EF4-FFF2-40B4-BE49-F238E27FC236}">
                <a16:creationId xmlns:a16="http://schemas.microsoft.com/office/drawing/2014/main" id="{2FF09163-C054-4B1A-BDCA-CBFFB3F255EE}"/>
              </a:ext>
            </a:extLst>
          </p:cNvPr>
          <p:cNvGrpSpPr/>
          <p:nvPr/>
        </p:nvGrpSpPr>
        <p:grpSpPr>
          <a:xfrm>
            <a:off x="5304047" y="3205482"/>
            <a:ext cx="850176" cy="1093635"/>
            <a:chOff x="4930968" y="3088958"/>
            <a:chExt cx="1249054" cy="1606738"/>
          </a:xfrm>
        </p:grpSpPr>
        <p:sp>
          <p:nvSpPr>
            <p:cNvPr id="60" name="Rounded Rectangle 15">
              <a:extLst>
                <a:ext uri="{FF2B5EF4-FFF2-40B4-BE49-F238E27FC236}">
                  <a16:creationId xmlns:a16="http://schemas.microsoft.com/office/drawing/2014/main" id="{2ABCA860-93D5-47DA-A442-8980C44798C6}"/>
                </a:ext>
              </a:extLst>
            </p:cNvPr>
            <p:cNvSpPr/>
            <p:nvPr/>
          </p:nvSpPr>
          <p:spPr>
            <a:xfrm rot="5400000">
              <a:off x="5025814" y="3541488"/>
              <a:ext cx="1462777" cy="845639"/>
            </a:xfrm>
            <a:custGeom>
              <a:avLst/>
              <a:gdLst/>
              <a:ahLst/>
              <a:cxnLst/>
              <a:rect l="l" t="t" r="r" b="b"/>
              <a:pathLst>
                <a:path w="1462777" h="845639">
                  <a:moveTo>
                    <a:pt x="0" y="845639"/>
                  </a:moveTo>
                  <a:lnTo>
                    <a:pt x="0" y="406646"/>
                  </a:lnTo>
                  <a:cubicBezTo>
                    <a:pt x="0" y="182062"/>
                    <a:pt x="182062" y="0"/>
                    <a:pt x="406646" y="0"/>
                  </a:cubicBezTo>
                  <a:lnTo>
                    <a:pt x="1462777" y="0"/>
                  </a:lnTo>
                  <a:lnTo>
                    <a:pt x="1462777" y="222842"/>
                  </a:lnTo>
                  <a:lnTo>
                    <a:pt x="455196" y="222842"/>
                  </a:lnTo>
                  <a:cubicBezTo>
                    <a:pt x="326802" y="222842"/>
                    <a:pt x="222718" y="326926"/>
                    <a:pt x="222718" y="455320"/>
                  </a:cubicBezTo>
                  <a:lnTo>
                    <a:pt x="222718" y="8456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600" dirty="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61" name="Isosceles Triangle 75">
              <a:extLst>
                <a:ext uri="{FF2B5EF4-FFF2-40B4-BE49-F238E27FC236}">
                  <a16:creationId xmlns:a16="http://schemas.microsoft.com/office/drawing/2014/main" id="{1B3AE970-CA9B-4D00-90F2-CE8FED3C67D7}"/>
                </a:ext>
              </a:extLst>
            </p:cNvPr>
            <p:cNvSpPr/>
            <p:nvPr/>
          </p:nvSpPr>
          <p:spPr>
            <a:xfrm rot="16200000">
              <a:off x="4895165" y="3124761"/>
              <a:ext cx="519134" cy="447528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60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62" name="그룹 43">
            <a:extLst>
              <a:ext uri="{FF2B5EF4-FFF2-40B4-BE49-F238E27FC236}">
                <a16:creationId xmlns:a16="http://schemas.microsoft.com/office/drawing/2014/main" id="{517C438A-7DB5-41EF-90E2-58E7968DA39E}"/>
              </a:ext>
            </a:extLst>
          </p:cNvPr>
          <p:cNvGrpSpPr/>
          <p:nvPr/>
        </p:nvGrpSpPr>
        <p:grpSpPr>
          <a:xfrm flipH="1">
            <a:off x="6001337" y="3687534"/>
            <a:ext cx="850176" cy="1093635"/>
            <a:chOff x="4601988" y="3272228"/>
            <a:chExt cx="1249054" cy="1606738"/>
          </a:xfrm>
          <a:solidFill>
            <a:schemeClr val="accent4"/>
          </a:solidFill>
        </p:grpSpPr>
        <p:sp>
          <p:nvSpPr>
            <p:cNvPr id="63" name="Rounded Rectangle 15">
              <a:extLst>
                <a:ext uri="{FF2B5EF4-FFF2-40B4-BE49-F238E27FC236}">
                  <a16:creationId xmlns:a16="http://schemas.microsoft.com/office/drawing/2014/main" id="{1DEE1ECD-184E-4C2E-9EB3-14C9B02DB50D}"/>
                </a:ext>
              </a:extLst>
            </p:cNvPr>
            <p:cNvSpPr/>
            <p:nvPr/>
          </p:nvSpPr>
          <p:spPr>
            <a:xfrm rot="5400000">
              <a:off x="4696834" y="3724758"/>
              <a:ext cx="1462777" cy="845639"/>
            </a:xfrm>
            <a:custGeom>
              <a:avLst/>
              <a:gdLst/>
              <a:ahLst/>
              <a:cxnLst/>
              <a:rect l="l" t="t" r="r" b="b"/>
              <a:pathLst>
                <a:path w="1462777" h="845639">
                  <a:moveTo>
                    <a:pt x="0" y="845639"/>
                  </a:moveTo>
                  <a:lnTo>
                    <a:pt x="0" y="406646"/>
                  </a:lnTo>
                  <a:cubicBezTo>
                    <a:pt x="0" y="182062"/>
                    <a:pt x="182062" y="0"/>
                    <a:pt x="406646" y="0"/>
                  </a:cubicBezTo>
                  <a:lnTo>
                    <a:pt x="1462777" y="0"/>
                  </a:lnTo>
                  <a:lnTo>
                    <a:pt x="1462777" y="222842"/>
                  </a:lnTo>
                  <a:lnTo>
                    <a:pt x="455196" y="222842"/>
                  </a:lnTo>
                  <a:cubicBezTo>
                    <a:pt x="326802" y="222842"/>
                    <a:pt x="222718" y="326926"/>
                    <a:pt x="222718" y="455320"/>
                  </a:cubicBezTo>
                  <a:lnTo>
                    <a:pt x="222718" y="84563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600" dirty="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64" name="Isosceles Triangle 75">
              <a:extLst>
                <a:ext uri="{FF2B5EF4-FFF2-40B4-BE49-F238E27FC236}">
                  <a16:creationId xmlns:a16="http://schemas.microsoft.com/office/drawing/2014/main" id="{70A23A1F-E76A-4577-A774-A1D88150BDF5}"/>
                </a:ext>
              </a:extLst>
            </p:cNvPr>
            <p:cNvSpPr/>
            <p:nvPr/>
          </p:nvSpPr>
          <p:spPr>
            <a:xfrm rot="16200000">
              <a:off x="4566185" y="3308031"/>
              <a:ext cx="519134" cy="44752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60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65" name="그룹 49">
            <a:extLst>
              <a:ext uri="{FF2B5EF4-FFF2-40B4-BE49-F238E27FC236}">
                <a16:creationId xmlns:a16="http://schemas.microsoft.com/office/drawing/2014/main" id="{CF54901E-3D40-4311-B62C-0A27E73197A0}"/>
              </a:ext>
            </a:extLst>
          </p:cNvPr>
          <p:cNvGrpSpPr/>
          <p:nvPr/>
        </p:nvGrpSpPr>
        <p:grpSpPr>
          <a:xfrm>
            <a:off x="5304048" y="4141387"/>
            <a:ext cx="845344" cy="663404"/>
            <a:chOff x="4930968" y="4463965"/>
            <a:chExt cx="1241955" cy="974654"/>
          </a:xfrm>
        </p:grpSpPr>
        <p:sp>
          <p:nvSpPr>
            <p:cNvPr id="66" name="Rounded Rectangle 15">
              <a:extLst>
                <a:ext uri="{FF2B5EF4-FFF2-40B4-BE49-F238E27FC236}">
                  <a16:creationId xmlns:a16="http://schemas.microsoft.com/office/drawing/2014/main" id="{FC96670D-8AD3-43D5-B80C-FA6FFE7EC115}"/>
                </a:ext>
              </a:extLst>
            </p:cNvPr>
            <p:cNvSpPr/>
            <p:nvPr/>
          </p:nvSpPr>
          <p:spPr>
            <a:xfrm rot="5400000">
              <a:off x="5264269" y="4529966"/>
              <a:ext cx="828889" cy="988418"/>
            </a:xfrm>
            <a:custGeom>
              <a:avLst/>
              <a:gdLst/>
              <a:ahLst/>
              <a:cxnLst/>
              <a:rect l="l" t="t" r="r" b="b"/>
              <a:pathLst>
                <a:path w="694060" h="935571">
                  <a:moveTo>
                    <a:pt x="0" y="406646"/>
                  </a:moveTo>
                  <a:lnTo>
                    <a:pt x="0" y="935571"/>
                  </a:lnTo>
                  <a:lnTo>
                    <a:pt x="211832" y="935571"/>
                  </a:lnTo>
                  <a:lnTo>
                    <a:pt x="211832" y="444434"/>
                  </a:lnTo>
                  <a:cubicBezTo>
                    <a:pt x="211832" y="316040"/>
                    <a:pt x="315916" y="211956"/>
                    <a:pt x="444310" y="211956"/>
                  </a:cubicBezTo>
                  <a:lnTo>
                    <a:pt x="694060" y="211956"/>
                  </a:lnTo>
                  <a:lnTo>
                    <a:pt x="694060" y="0"/>
                  </a:lnTo>
                  <a:lnTo>
                    <a:pt x="406646" y="0"/>
                  </a:lnTo>
                  <a:cubicBezTo>
                    <a:pt x="182062" y="0"/>
                    <a:pt x="0" y="182062"/>
                    <a:pt x="0" y="40664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60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67" name="Isosceles Triangle 74">
              <a:extLst>
                <a:ext uri="{FF2B5EF4-FFF2-40B4-BE49-F238E27FC236}">
                  <a16:creationId xmlns:a16="http://schemas.microsoft.com/office/drawing/2014/main" id="{02612A12-450B-4B4E-8F40-C2834F087588}"/>
                </a:ext>
              </a:extLst>
            </p:cNvPr>
            <p:cNvSpPr/>
            <p:nvPr/>
          </p:nvSpPr>
          <p:spPr>
            <a:xfrm rot="16200000" flipH="1">
              <a:off x="4895165" y="4499768"/>
              <a:ext cx="519134" cy="447528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60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68" name="Rounded Rectangle 27">
            <a:extLst>
              <a:ext uri="{FF2B5EF4-FFF2-40B4-BE49-F238E27FC236}">
                <a16:creationId xmlns:a16="http://schemas.microsoft.com/office/drawing/2014/main" id="{DBA08F37-3B48-4DA3-8554-94D4DDE4BF88}"/>
              </a:ext>
            </a:extLst>
          </p:cNvPr>
          <p:cNvSpPr/>
          <p:nvPr/>
        </p:nvSpPr>
        <p:spPr>
          <a:xfrm>
            <a:off x="4974003" y="2314721"/>
            <a:ext cx="273563" cy="210133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/>
            <a:endParaRPr lang="ko-KR" altLang="en-US" sz="1600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69" name="Round Same Side Corner Rectangle 11">
            <a:extLst>
              <a:ext uri="{FF2B5EF4-FFF2-40B4-BE49-F238E27FC236}">
                <a16:creationId xmlns:a16="http://schemas.microsoft.com/office/drawing/2014/main" id="{BF13D9F7-457C-448A-836D-69D4A8E4AB07}"/>
              </a:ext>
            </a:extLst>
          </p:cNvPr>
          <p:cNvSpPr>
            <a:spLocks noChangeAspect="1"/>
          </p:cNvSpPr>
          <p:nvPr/>
        </p:nvSpPr>
        <p:spPr>
          <a:xfrm rot="9900000">
            <a:off x="6941621" y="2788943"/>
            <a:ext cx="312737" cy="265610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/>
            <a:endParaRPr lang="ko-KR" altLang="en-US" sz="1600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70" name="Donut 24">
            <a:extLst>
              <a:ext uri="{FF2B5EF4-FFF2-40B4-BE49-F238E27FC236}">
                <a16:creationId xmlns:a16="http://schemas.microsoft.com/office/drawing/2014/main" id="{CC906A50-19F9-44E7-9F40-AD2905259BDF}"/>
              </a:ext>
            </a:extLst>
          </p:cNvPr>
          <p:cNvSpPr/>
          <p:nvPr/>
        </p:nvSpPr>
        <p:spPr>
          <a:xfrm>
            <a:off x="6920090" y="3726226"/>
            <a:ext cx="312118" cy="314659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/>
            <a:endParaRPr lang="ko-KR" altLang="en-US" sz="16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71" name="Oval 7">
            <a:extLst>
              <a:ext uri="{FF2B5EF4-FFF2-40B4-BE49-F238E27FC236}">
                <a16:creationId xmlns:a16="http://schemas.microsoft.com/office/drawing/2014/main" id="{923BE599-CCD3-4CA2-97CD-CFB795F353E6}"/>
              </a:ext>
            </a:extLst>
          </p:cNvPr>
          <p:cNvSpPr/>
          <p:nvPr/>
        </p:nvSpPr>
        <p:spPr>
          <a:xfrm>
            <a:off x="4968127" y="4186928"/>
            <a:ext cx="285314" cy="28531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/>
            <a:endParaRPr lang="ko-KR" altLang="en-US" sz="1600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72" name="Oval 21">
            <a:extLst>
              <a:ext uri="{FF2B5EF4-FFF2-40B4-BE49-F238E27FC236}">
                <a16:creationId xmlns:a16="http://schemas.microsoft.com/office/drawing/2014/main" id="{9F9DD72E-5B60-4563-BCB8-3177BEB8114D}"/>
              </a:ext>
            </a:extLst>
          </p:cNvPr>
          <p:cNvSpPr>
            <a:spLocks noChangeAspect="1"/>
          </p:cNvSpPr>
          <p:nvPr/>
        </p:nvSpPr>
        <p:spPr>
          <a:xfrm>
            <a:off x="4959982" y="3258545"/>
            <a:ext cx="301605" cy="30412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/>
            <a:endParaRPr lang="ko-KR" altLang="en-US" sz="1600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73" name="그룹 49">
            <a:extLst>
              <a:ext uri="{FF2B5EF4-FFF2-40B4-BE49-F238E27FC236}">
                <a16:creationId xmlns:a16="http://schemas.microsoft.com/office/drawing/2014/main" id="{CF54901E-3D40-4311-B62C-0A27E73197A0}"/>
              </a:ext>
            </a:extLst>
          </p:cNvPr>
          <p:cNvGrpSpPr/>
          <p:nvPr/>
        </p:nvGrpSpPr>
        <p:grpSpPr>
          <a:xfrm>
            <a:off x="5288982" y="4789071"/>
            <a:ext cx="845344" cy="663404"/>
            <a:chOff x="4930968" y="4463965"/>
            <a:chExt cx="1241955" cy="974654"/>
          </a:xfrm>
        </p:grpSpPr>
        <p:sp>
          <p:nvSpPr>
            <p:cNvPr id="74" name="Rounded Rectangle 15">
              <a:extLst>
                <a:ext uri="{FF2B5EF4-FFF2-40B4-BE49-F238E27FC236}">
                  <a16:creationId xmlns:a16="http://schemas.microsoft.com/office/drawing/2014/main" id="{FC96670D-8AD3-43D5-B80C-FA6FFE7EC115}"/>
                </a:ext>
              </a:extLst>
            </p:cNvPr>
            <p:cNvSpPr/>
            <p:nvPr/>
          </p:nvSpPr>
          <p:spPr>
            <a:xfrm rot="5400000">
              <a:off x="5264269" y="4529966"/>
              <a:ext cx="828889" cy="988418"/>
            </a:xfrm>
            <a:custGeom>
              <a:avLst/>
              <a:gdLst/>
              <a:ahLst/>
              <a:cxnLst/>
              <a:rect l="l" t="t" r="r" b="b"/>
              <a:pathLst>
                <a:path w="694060" h="935571">
                  <a:moveTo>
                    <a:pt x="0" y="406646"/>
                  </a:moveTo>
                  <a:lnTo>
                    <a:pt x="0" y="935571"/>
                  </a:lnTo>
                  <a:lnTo>
                    <a:pt x="211832" y="935571"/>
                  </a:lnTo>
                  <a:lnTo>
                    <a:pt x="211832" y="444434"/>
                  </a:lnTo>
                  <a:cubicBezTo>
                    <a:pt x="211832" y="316040"/>
                    <a:pt x="315916" y="211956"/>
                    <a:pt x="444310" y="211956"/>
                  </a:cubicBezTo>
                  <a:lnTo>
                    <a:pt x="694060" y="211956"/>
                  </a:lnTo>
                  <a:lnTo>
                    <a:pt x="694060" y="0"/>
                  </a:lnTo>
                  <a:lnTo>
                    <a:pt x="406646" y="0"/>
                  </a:lnTo>
                  <a:cubicBezTo>
                    <a:pt x="182062" y="0"/>
                    <a:pt x="0" y="182062"/>
                    <a:pt x="0" y="40664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60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75" name="Isosceles Triangle 74">
              <a:extLst>
                <a:ext uri="{FF2B5EF4-FFF2-40B4-BE49-F238E27FC236}">
                  <a16:creationId xmlns:a16="http://schemas.microsoft.com/office/drawing/2014/main" id="{02612A12-450B-4B4E-8F40-C2834F087588}"/>
                </a:ext>
              </a:extLst>
            </p:cNvPr>
            <p:cNvSpPr/>
            <p:nvPr/>
          </p:nvSpPr>
          <p:spPr>
            <a:xfrm rot="16200000" flipH="1">
              <a:off x="4895165" y="4499768"/>
              <a:ext cx="519134" cy="447528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60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76" name="그룹 43">
            <a:extLst>
              <a:ext uri="{FF2B5EF4-FFF2-40B4-BE49-F238E27FC236}">
                <a16:creationId xmlns:a16="http://schemas.microsoft.com/office/drawing/2014/main" id="{517C438A-7DB5-41EF-90E2-58E7968DA39E}"/>
              </a:ext>
            </a:extLst>
          </p:cNvPr>
          <p:cNvGrpSpPr/>
          <p:nvPr/>
        </p:nvGrpSpPr>
        <p:grpSpPr>
          <a:xfrm flipH="1">
            <a:off x="5996909" y="4434682"/>
            <a:ext cx="850176" cy="1093635"/>
            <a:chOff x="4601988" y="3272228"/>
            <a:chExt cx="1249054" cy="1606738"/>
          </a:xfrm>
          <a:solidFill>
            <a:schemeClr val="accent4"/>
          </a:solidFill>
        </p:grpSpPr>
        <p:sp>
          <p:nvSpPr>
            <p:cNvPr id="77" name="Rounded Rectangle 15">
              <a:extLst>
                <a:ext uri="{FF2B5EF4-FFF2-40B4-BE49-F238E27FC236}">
                  <a16:creationId xmlns:a16="http://schemas.microsoft.com/office/drawing/2014/main" id="{1DEE1ECD-184E-4C2E-9EB3-14C9B02DB50D}"/>
                </a:ext>
              </a:extLst>
            </p:cNvPr>
            <p:cNvSpPr/>
            <p:nvPr/>
          </p:nvSpPr>
          <p:spPr>
            <a:xfrm rot="5400000">
              <a:off x="4696834" y="3724758"/>
              <a:ext cx="1462777" cy="845639"/>
            </a:xfrm>
            <a:custGeom>
              <a:avLst/>
              <a:gdLst/>
              <a:ahLst/>
              <a:cxnLst/>
              <a:rect l="l" t="t" r="r" b="b"/>
              <a:pathLst>
                <a:path w="1462777" h="845639">
                  <a:moveTo>
                    <a:pt x="0" y="845639"/>
                  </a:moveTo>
                  <a:lnTo>
                    <a:pt x="0" y="406646"/>
                  </a:lnTo>
                  <a:cubicBezTo>
                    <a:pt x="0" y="182062"/>
                    <a:pt x="182062" y="0"/>
                    <a:pt x="406646" y="0"/>
                  </a:cubicBezTo>
                  <a:lnTo>
                    <a:pt x="1462777" y="0"/>
                  </a:lnTo>
                  <a:lnTo>
                    <a:pt x="1462777" y="222842"/>
                  </a:lnTo>
                  <a:lnTo>
                    <a:pt x="455196" y="222842"/>
                  </a:lnTo>
                  <a:cubicBezTo>
                    <a:pt x="326802" y="222842"/>
                    <a:pt x="222718" y="326926"/>
                    <a:pt x="222718" y="455320"/>
                  </a:cubicBezTo>
                  <a:lnTo>
                    <a:pt x="222718" y="84563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600" dirty="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78" name="Isosceles Triangle 75">
              <a:extLst>
                <a:ext uri="{FF2B5EF4-FFF2-40B4-BE49-F238E27FC236}">
                  <a16:creationId xmlns:a16="http://schemas.microsoft.com/office/drawing/2014/main" id="{70A23A1F-E76A-4577-A774-A1D88150BDF5}"/>
                </a:ext>
              </a:extLst>
            </p:cNvPr>
            <p:cNvSpPr/>
            <p:nvPr/>
          </p:nvSpPr>
          <p:spPr>
            <a:xfrm rot="16200000">
              <a:off x="4566185" y="3308031"/>
              <a:ext cx="519134" cy="44752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60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79" name="Oval 7">
            <a:extLst>
              <a:ext uri="{FF2B5EF4-FFF2-40B4-BE49-F238E27FC236}">
                <a16:creationId xmlns:a16="http://schemas.microsoft.com/office/drawing/2014/main" id="{923BE599-CCD3-4CA2-97CD-CFB795F353E6}"/>
              </a:ext>
            </a:extLst>
          </p:cNvPr>
          <p:cNvSpPr/>
          <p:nvPr/>
        </p:nvSpPr>
        <p:spPr>
          <a:xfrm>
            <a:off x="4992045" y="4815015"/>
            <a:ext cx="285314" cy="28531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/>
            <a:endParaRPr lang="ko-KR" altLang="en-US" sz="1600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80" name="Donut 24">
            <a:extLst>
              <a:ext uri="{FF2B5EF4-FFF2-40B4-BE49-F238E27FC236}">
                <a16:creationId xmlns:a16="http://schemas.microsoft.com/office/drawing/2014/main" id="{CC906A50-19F9-44E7-9F40-AD2905259BDF}"/>
              </a:ext>
            </a:extLst>
          </p:cNvPr>
          <p:cNvSpPr/>
          <p:nvPr/>
        </p:nvSpPr>
        <p:spPr>
          <a:xfrm>
            <a:off x="6945056" y="4431776"/>
            <a:ext cx="312118" cy="314659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/>
            <a:endParaRPr lang="ko-KR" altLang="en-US" sz="16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84" name="그룹 40">
            <a:extLst>
              <a:ext uri="{FF2B5EF4-FFF2-40B4-BE49-F238E27FC236}">
                <a16:creationId xmlns:a16="http://schemas.microsoft.com/office/drawing/2014/main" id="{78AE1C1D-C6EF-42D7-93C4-8237F607191E}"/>
              </a:ext>
            </a:extLst>
          </p:cNvPr>
          <p:cNvGrpSpPr/>
          <p:nvPr/>
        </p:nvGrpSpPr>
        <p:grpSpPr>
          <a:xfrm flipH="1">
            <a:off x="5996909" y="1784934"/>
            <a:ext cx="850176" cy="1093635"/>
            <a:chOff x="4601988" y="3272228"/>
            <a:chExt cx="1249054" cy="1606738"/>
          </a:xfrm>
          <a:solidFill>
            <a:schemeClr val="accent2"/>
          </a:solidFill>
        </p:grpSpPr>
        <p:sp>
          <p:nvSpPr>
            <p:cNvPr id="85" name="Rounded Rectangle 15">
              <a:extLst>
                <a:ext uri="{FF2B5EF4-FFF2-40B4-BE49-F238E27FC236}">
                  <a16:creationId xmlns:a16="http://schemas.microsoft.com/office/drawing/2014/main" id="{AE752404-2ECD-4D5E-A8A9-E75A4C033D1D}"/>
                </a:ext>
              </a:extLst>
            </p:cNvPr>
            <p:cNvSpPr/>
            <p:nvPr/>
          </p:nvSpPr>
          <p:spPr>
            <a:xfrm rot="5400000">
              <a:off x="4696834" y="3724758"/>
              <a:ext cx="1462777" cy="845639"/>
            </a:xfrm>
            <a:custGeom>
              <a:avLst/>
              <a:gdLst/>
              <a:ahLst/>
              <a:cxnLst/>
              <a:rect l="l" t="t" r="r" b="b"/>
              <a:pathLst>
                <a:path w="1462777" h="845639">
                  <a:moveTo>
                    <a:pt x="0" y="845639"/>
                  </a:moveTo>
                  <a:lnTo>
                    <a:pt x="0" y="406646"/>
                  </a:lnTo>
                  <a:cubicBezTo>
                    <a:pt x="0" y="182062"/>
                    <a:pt x="182062" y="0"/>
                    <a:pt x="406646" y="0"/>
                  </a:cubicBezTo>
                  <a:lnTo>
                    <a:pt x="1462777" y="0"/>
                  </a:lnTo>
                  <a:lnTo>
                    <a:pt x="1462777" y="222842"/>
                  </a:lnTo>
                  <a:lnTo>
                    <a:pt x="455196" y="222842"/>
                  </a:lnTo>
                  <a:cubicBezTo>
                    <a:pt x="326802" y="222842"/>
                    <a:pt x="222718" y="326926"/>
                    <a:pt x="222718" y="455320"/>
                  </a:cubicBezTo>
                  <a:lnTo>
                    <a:pt x="222718" y="84563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600" dirty="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86" name="Isosceles Triangle 75">
              <a:extLst>
                <a:ext uri="{FF2B5EF4-FFF2-40B4-BE49-F238E27FC236}">
                  <a16:creationId xmlns:a16="http://schemas.microsoft.com/office/drawing/2014/main" id="{C1EF6D29-5376-4004-8080-A1BC289EA1D7}"/>
                </a:ext>
              </a:extLst>
            </p:cNvPr>
            <p:cNvSpPr/>
            <p:nvPr/>
          </p:nvSpPr>
          <p:spPr>
            <a:xfrm rot="16200000">
              <a:off x="4566185" y="3308031"/>
              <a:ext cx="519134" cy="44752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60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87" name="Round Same Side Corner Rectangle 11">
            <a:extLst>
              <a:ext uri="{FF2B5EF4-FFF2-40B4-BE49-F238E27FC236}">
                <a16:creationId xmlns:a16="http://schemas.microsoft.com/office/drawing/2014/main" id="{BF13D9F7-457C-448A-836D-69D4A8E4AB07}"/>
              </a:ext>
            </a:extLst>
          </p:cNvPr>
          <p:cNvSpPr>
            <a:spLocks noChangeAspect="1"/>
          </p:cNvSpPr>
          <p:nvPr/>
        </p:nvSpPr>
        <p:spPr>
          <a:xfrm rot="9900000">
            <a:off x="6949135" y="1925498"/>
            <a:ext cx="312737" cy="265610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/>
            <a:endParaRPr lang="ko-KR" altLang="en-US" sz="1600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8EA94EDF-5E9D-428D-A0D0-D60F8ED681CD}"/>
              </a:ext>
            </a:extLst>
          </p:cNvPr>
          <p:cNvSpPr txBox="1"/>
          <p:nvPr/>
        </p:nvSpPr>
        <p:spPr>
          <a:xfrm>
            <a:off x="7469264" y="1712526"/>
            <a:ext cx="41702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ko-KR" sz="1600" dirty="0" smtClean="0">
                <a:latin typeface="Arial Narrow" panose="020B0606020202030204" pitchFamily="34" charset="0"/>
                <a:cs typeface="Arial" pitchFamily="34" charset="0"/>
              </a:rPr>
              <a:t>10. Ecosystem conditions &amp; livestock efficiency </a:t>
            </a:r>
            <a:endParaRPr lang="ko-KR" altLang="en-US" sz="1600" dirty="0"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5F264055-46B9-44ED-92F5-453423737651}"/>
              </a:ext>
            </a:extLst>
          </p:cNvPr>
          <p:cNvSpPr txBox="1"/>
          <p:nvPr/>
        </p:nvSpPr>
        <p:spPr>
          <a:xfrm>
            <a:off x="7469264" y="4484317"/>
            <a:ext cx="3970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ko-KR" sz="1600" dirty="0" smtClean="0">
                <a:latin typeface="Arial Narrow" panose="020B0606020202030204" pitchFamily="34" charset="0"/>
                <a:cs typeface="Arial" pitchFamily="34" charset="0"/>
              </a:rPr>
              <a:t>13.  </a:t>
            </a:r>
            <a:r>
              <a:rPr lang="en-ZA" altLang="ko-KR" sz="1600" dirty="0">
                <a:latin typeface="Arial Narrow" panose="020B0606020202030204" pitchFamily="34" charset="0"/>
                <a:cs typeface="Arial" pitchFamily="34" charset="0"/>
              </a:rPr>
              <a:t>Policy Recommendations (SEEA‑EA Aligned) </a:t>
            </a:r>
            <a:endParaRPr lang="ko-KR" altLang="en-US" sz="1600" dirty="0">
              <a:latin typeface="Arial Narrow" panose="020B0606020202030204" pitchFamily="34" charset="0"/>
              <a:cs typeface="Arial" pitchFamily="34" charset="0"/>
            </a:endParaRPr>
          </a:p>
        </p:txBody>
      </p:sp>
      <p:grpSp>
        <p:nvGrpSpPr>
          <p:cNvPr id="94" name="그룹 2">
            <a:extLst>
              <a:ext uri="{FF2B5EF4-FFF2-40B4-BE49-F238E27FC236}">
                <a16:creationId xmlns:a16="http://schemas.microsoft.com/office/drawing/2014/main" id="{548E7396-8CE1-43BF-9158-745F2C6AB2FF}"/>
              </a:ext>
            </a:extLst>
          </p:cNvPr>
          <p:cNvGrpSpPr/>
          <p:nvPr/>
        </p:nvGrpSpPr>
        <p:grpSpPr>
          <a:xfrm>
            <a:off x="5277359" y="1445199"/>
            <a:ext cx="850176" cy="1093635"/>
            <a:chOff x="4601988" y="3272228"/>
            <a:chExt cx="1249054" cy="1606738"/>
          </a:xfrm>
          <a:solidFill>
            <a:schemeClr val="accent1"/>
          </a:solidFill>
        </p:grpSpPr>
        <p:sp>
          <p:nvSpPr>
            <p:cNvPr id="95" name="Rounded Rectangle 15">
              <a:extLst>
                <a:ext uri="{FF2B5EF4-FFF2-40B4-BE49-F238E27FC236}">
                  <a16:creationId xmlns:a16="http://schemas.microsoft.com/office/drawing/2014/main" id="{D864D95B-717C-4F42-AF49-78BC43DC31A2}"/>
                </a:ext>
              </a:extLst>
            </p:cNvPr>
            <p:cNvSpPr/>
            <p:nvPr/>
          </p:nvSpPr>
          <p:spPr>
            <a:xfrm rot="5400000">
              <a:off x="4696834" y="3724758"/>
              <a:ext cx="1462777" cy="845639"/>
            </a:xfrm>
            <a:custGeom>
              <a:avLst/>
              <a:gdLst/>
              <a:ahLst/>
              <a:cxnLst/>
              <a:rect l="l" t="t" r="r" b="b"/>
              <a:pathLst>
                <a:path w="1462777" h="845639">
                  <a:moveTo>
                    <a:pt x="0" y="845639"/>
                  </a:moveTo>
                  <a:lnTo>
                    <a:pt x="0" y="406646"/>
                  </a:lnTo>
                  <a:cubicBezTo>
                    <a:pt x="0" y="182062"/>
                    <a:pt x="182062" y="0"/>
                    <a:pt x="406646" y="0"/>
                  </a:cubicBezTo>
                  <a:lnTo>
                    <a:pt x="1462777" y="0"/>
                  </a:lnTo>
                  <a:lnTo>
                    <a:pt x="1462777" y="222842"/>
                  </a:lnTo>
                  <a:lnTo>
                    <a:pt x="455196" y="222842"/>
                  </a:lnTo>
                  <a:cubicBezTo>
                    <a:pt x="326802" y="222842"/>
                    <a:pt x="222718" y="326926"/>
                    <a:pt x="222718" y="455320"/>
                  </a:cubicBezTo>
                  <a:lnTo>
                    <a:pt x="222718" y="84563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600" dirty="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96" name="Isosceles Triangle 75">
              <a:extLst>
                <a:ext uri="{FF2B5EF4-FFF2-40B4-BE49-F238E27FC236}">
                  <a16:creationId xmlns:a16="http://schemas.microsoft.com/office/drawing/2014/main" id="{7A5B9A9D-7239-4A61-B189-924B827E6E54}"/>
                </a:ext>
              </a:extLst>
            </p:cNvPr>
            <p:cNvSpPr/>
            <p:nvPr/>
          </p:nvSpPr>
          <p:spPr>
            <a:xfrm rot="16200000">
              <a:off x="4566185" y="3308031"/>
              <a:ext cx="519134" cy="44752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60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97" name="Rounded Rectangle 27">
            <a:extLst>
              <a:ext uri="{FF2B5EF4-FFF2-40B4-BE49-F238E27FC236}">
                <a16:creationId xmlns:a16="http://schemas.microsoft.com/office/drawing/2014/main" id="{DBA08F37-3B48-4DA3-8554-94D4DDE4BF88}"/>
              </a:ext>
            </a:extLst>
          </p:cNvPr>
          <p:cNvSpPr/>
          <p:nvPr/>
        </p:nvSpPr>
        <p:spPr>
          <a:xfrm>
            <a:off x="4959982" y="1516807"/>
            <a:ext cx="273563" cy="210133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/>
            <a:endParaRPr lang="ko-KR" altLang="en-US" sz="1600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89E92743-DA29-45E7-8A42-A5C3BC3AAA9E}"/>
              </a:ext>
            </a:extLst>
          </p:cNvPr>
          <p:cNvSpPr txBox="1"/>
          <p:nvPr/>
        </p:nvSpPr>
        <p:spPr>
          <a:xfrm>
            <a:off x="1725109" y="1438669"/>
            <a:ext cx="42221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defTabSz="685800">
              <a:buAutoNum type="arabicPeriod"/>
            </a:pPr>
            <a:r>
              <a:rPr lang="en-ZA" sz="1600" dirty="0" smtClean="0">
                <a:latin typeface="Arial Narrow" panose="020B0606020202030204" pitchFamily="34" charset="0"/>
              </a:rPr>
              <a:t>Motivation and Purpose of the study</a:t>
            </a:r>
          </a:p>
          <a:p>
            <a:pPr marL="342900" indent="-342900" defTabSz="685800">
              <a:buAutoNum type="arabicPeriod"/>
            </a:pPr>
            <a:r>
              <a:rPr lang="en-ZA" sz="1600" dirty="0" smtClean="0">
                <a:latin typeface="Arial Narrow" panose="020B0606020202030204" pitchFamily="34" charset="0"/>
              </a:rPr>
              <a:t>Background  </a:t>
            </a:r>
            <a:endParaRPr lang="ko-KR" altLang="en-US" sz="1600" dirty="0">
              <a:solidFill>
                <a:srgbClr val="000000">
                  <a:lumMod val="75000"/>
                  <a:lumOff val="25000"/>
                </a:srgbClr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30423" y="1990718"/>
            <a:ext cx="40136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 startAt="3"/>
            </a:pPr>
            <a:r>
              <a:rPr lang="en-GB" sz="1600" dirty="0" smtClean="0">
                <a:latin typeface="Arial Narrow" panose="020B0606020202030204" pitchFamily="34" charset="0"/>
              </a:rPr>
              <a:t>Study Objective</a:t>
            </a:r>
          </a:p>
          <a:p>
            <a:pPr marL="342900" indent="-342900">
              <a:buAutoNum type="arabicPeriod" startAt="3"/>
            </a:pPr>
            <a:r>
              <a:rPr lang="en-GB" sz="1600" dirty="0" smtClean="0">
                <a:latin typeface="Arial Narrow" panose="020B0606020202030204" pitchFamily="34" charset="0"/>
              </a:rPr>
              <a:t>Study area </a:t>
            </a:r>
          </a:p>
          <a:p>
            <a:pPr marL="228600" indent="-228600">
              <a:buAutoNum type="arabicPeriod" startAt="3"/>
            </a:pPr>
            <a:r>
              <a:rPr lang="en-GB" sz="1600" dirty="0" smtClean="0">
                <a:latin typeface="Arial Narrow" panose="020B0606020202030204" pitchFamily="34" charset="0"/>
              </a:rPr>
              <a:t>  Methodology</a:t>
            </a:r>
          </a:p>
          <a:p>
            <a:pPr marL="228600" indent="-228600">
              <a:buAutoNum type="arabicPeriod" startAt="3"/>
            </a:pPr>
            <a:r>
              <a:rPr lang="en-GB" sz="1600" dirty="0">
                <a:latin typeface="Arial Narrow" panose="020B0606020202030204" pitchFamily="34" charset="0"/>
              </a:rPr>
              <a:t> </a:t>
            </a:r>
            <a:r>
              <a:rPr lang="en-GB" sz="1600" dirty="0" smtClean="0">
                <a:latin typeface="Arial Narrow" panose="020B0606020202030204" pitchFamily="34" charset="0"/>
              </a:rPr>
              <a:t>Why this matter s (SEEA-EA)</a:t>
            </a:r>
            <a:endParaRPr lang="en-ZA" sz="1600" dirty="0">
              <a:latin typeface="Arial Narrow" panose="020B0606020202030204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DAEB6B72-3B7F-4CC7-9B61-FF09E893587B}"/>
              </a:ext>
            </a:extLst>
          </p:cNvPr>
          <p:cNvSpPr txBox="1"/>
          <p:nvPr/>
        </p:nvSpPr>
        <p:spPr>
          <a:xfrm>
            <a:off x="2796843" y="3280226"/>
            <a:ext cx="2628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GB" altLang="ko-KR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 Narrow" panose="020B0606020202030204" pitchFamily="34" charset="0"/>
                <a:cs typeface="Arial" pitchFamily="34" charset="0"/>
              </a:rPr>
              <a:t>7</a:t>
            </a:r>
            <a:r>
              <a:rPr lang="en-GB" altLang="ko-KR" sz="16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Arial Narrow" panose="020B0606020202030204" pitchFamily="34" charset="0"/>
                <a:cs typeface="Arial" pitchFamily="34" charset="0"/>
              </a:rPr>
              <a:t>. </a:t>
            </a:r>
            <a:r>
              <a:rPr lang="en-GB" altLang="ko-KR" sz="1600" dirty="0" smtClean="0">
                <a:latin typeface="Arial Narrow" panose="020B0606020202030204" pitchFamily="34" charset="0"/>
                <a:cs typeface="Arial" pitchFamily="34" charset="0"/>
              </a:rPr>
              <a:t>Water use Efficiency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AEB6B72-3B7F-4CC7-9B61-FF09E893587B}"/>
              </a:ext>
            </a:extLst>
          </p:cNvPr>
          <p:cNvSpPr txBox="1"/>
          <p:nvPr/>
        </p:nvSpPr>
        <p:spPr>
          <a:xfrm>
            <a:off x="2160317" y="4561099"/>
            <a:ext cx="2620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GB" altLang="ko-KR" sz="1600" dirty="0" smtClean="0">
                <a:latin typeface="Arial Narrow" panose="020B0606020202030204" pitchFamily="34" charset="0"/>
                <a:cs typeface="Arial" pitchFamily="34" charset="0"/>
              </a:rPr>
              <a:t>9. Water constraints </a:t>
            </a:r>
            <a:endParaRPr lang="en-ZA" altLang="ko-KR" sz="1600" dirty="0">
              <a:latin typeface="Arial Narrow" panose="020B060602020203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23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37133"/>
            <a:ext cx="9089571" cy="720725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GB" sz="2800" b="1" dirty="0">
                <a:latin typeface="Roboto Black"/>
              </a:rPr>
              <a:t>Motivation &amp; Purpose of the Study</a:t>
            </a:r>
            <a:endParaRPr lang="en-ZA" sz="2800" b="1" dirty="0">
              <a:latin typeface="Roboto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ZA" b="1" dirty="0" smtClean="0">
                <a:latin typeface="Arial Narrow" panose="020B0606020202030204" pitchFamily="34" charset="0"/>
              </a:rPr>
              <a:t>Motivation</a:t>
            </a:r>
          </a:p>
          <a:p>
            <a:r>
              <a:rPr lang="en-GB" dirty="0" smtClean="0">
                <a:latin typeface="Arial Narrow" panose="020B0606020202030204" pitchFamily="34" charset="0"/>
              </a:rPr>
              <a:t>Water </a:t>
            </a:r>
            <a:r>
              <a:rPr lang="en-GB" dirty="0">
                <a:latin typeface="Arial Narrow" panose="020B0606020202030204" pitchFamily="34" charset="0"/>
              </a:rPr>
              <a:t>scarcity limits livestock productivity</a:t>
            </a:r>
            <a:r>
              <a:rPr lang="en-GB" dirty="0" smtClean="0">
                <a:latin typeface="Arial Narrow" panose="020B0606020202030204" pitchFamily="34" charset="0"/>
              </a:rPr>
              <a:t>.</a:t>
            </a:r>
          </a:p>
          <a:p>
            <a:r>
              <a:rPr lang="en-GB" dirty="0" smtClean="0">
                <a:latin typeface="Arial Narrow" panose="020B0606020202030204" pitchFamily="34" charset="0"/>
              </a:rPr>
              <a:t>Continuous </a:t>
            </a:r>
            <a:r>
              <a:rPr lang="en-GB" dirty="0">
                <a:latin typeface="Arial Narrow" panose="020B0606020202030204" pitchFamily="34" charset="0"/>
              </a:rPr>
              <a:t>grazing is degrading rangelands</a:t>
            </a:r>
            <a:r>
              <a:rPr lang="en-GB" dirty="0" smtClean="0">
                <a:latin typeface="Arial Narrow" panose="020B0606020202030204" pitchFamily="34" charset="0"/>
              </a:rPr>
              <a:t>.</a:t>
            </a:r>
          </a:p>
          <a:p>
            <a:r>
              <a:rPr lang="en-GB" dirty="0" smtClean="0">
                <a:latin typeface="Arial Narrow" panose="020B0606020202030204" pitchFamily="34" charset="0"/>
              </a:rPr>
              <a:t>No </a:t>
            </a:r>
            <a:r>
              <a:rPr lang="en-GB" dirty="0">
                <a:latin typeface="Arial Narrow" panose="020B0606020202030204" pitchFamily="34" charset="0"/>
              </a:rPr>
              <a:t>SEEA‑EA farm‑level evidence exists for WUE</a:t>
            </a:r>
            <a:r>
              <a:rPr lang="en-GB" dirty="0" smtClean="0">
                <a:latin typeface="Arial Narrow" panose="020B0606020202030204" pitchFamily="34" charset="0"/>
              </a:rPr>
              <a:t>.</a:t>
            </a:r>
          </a:p>
          <a:p>
            <a:r>
              <a:rPr lang="en-GB" dirty="0" smtClean="0">
                <a:latin typeface="Arial Narrow" panose="020B0606020202030204" pitchFamily="34" charset="0"/>
              </a:rPr>
              <a:t>Policymakers </a:t>
            </a:r>
            <a:r>
              <a:rPr lang="en-GB" dirty="0">
                <a:latin typeface="Arial Narrow" panose="020B0606020202030204" pitchFamily="34" charset="0"/>
              </a:rPr>
              <a:t>need data for water accounts and NDP6.</a:t>
            </a:r>
            <a:endParaRPr lang="en-ZA" dirty="0">
              <a:latin typeface="Arial Narrow" panose="020B060602020203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ZA" b="1" dirty="0" smtClean="0">
                <a:latin typeface="Arial Narrow" panose="020B0606020202030204" pitchFamily="34" charset="0"/>
              </a:rPr>
              <a:t>Purpose</a:t>
            </a:r>
          </a:p>
          <a:p>
            <a:r>
              <a:rPr lang="en-ZA" dirty="0">
                <a:latin typeface="Arial Narrow" panose="020B0606020202030204" pitchFamily="34" charset="0"/>
              </a:rPr>
              <a:t>To quantify WUE across grazing systems</a:t>
            </a:r>
            <a:r>
              <a:rPr lang="en-ZA" dirty="0" smtClean="0">
                <a:latin typeface="Arial Narrow" panose="020B0606020202030204" pitchFamily="34" charset="0"/>
              </a:rPr>
              <a:t>.</a:t>
            </a:r>
          </a:p>
          <a:p>
            <a:r>
              <a:rPr lang="en-ZA" dirty="0" smtClean="0">
                <a:latin typeface="Arial Narrow" panose="020B0606020202030204" pitchFamily="34" charset="0"/>
              </a:rPr>
              <a:t>To </a:t>
            </a:r>
            <a:r>
              <a:rPr lang="en-ZA" dirty="0">
                <a:latin typeface="Arial Narrow" panose="020B0606020202030204" pitchFamily="34" charset="0"/>
              </a:rPr>
              <a:t>assess livestock productivity and economic contribution</a:t>
            </a:r>
            <a:r>
              <a:rPr lang="en-ZA" dirty="0" smtClean="0">
                <a:latin typeface="Arial Narrow" panose="020B0606020202030204" pitchFamily="34" charset="0"/>
              </a:rPr>
              <a:t>.</a:t>
            </a:r>
          </a:p>
          <a:p>
            <a:r>
              <a:rPr lang="en-ZA" dirty="0" smtClean="0">
                <a:latin typeface="Arial Narrow" panose="020B0606020202030204" pitchFamily="34" charset="0"/>
              </a:rPr>
              <a:t>To </a:t>
            </a:r>
            <a:r>
              <a:rPr lang="en-ZA" dirty="0">
                <a:latin typeface="Arial Narrow" panose="020B0606020202030204" pitchFamily="34" charset="0"/>
              </a:rPr>
              <a:t>link ecosystem condition → ecosystem services → economic output</a:t>
            </a:r>
            <a:r>
              <a:rPr lang="en-ZA" dirty="0" smtClean="0">
                <a:latin typeface="Arial Narrow" panose="020B0606020202030204" pitchFamily="34" charset="0"/>
              </a:rPr>
              <a:t>.</a:t>
            </a:r>
          </a:p>
          <a:p>
            <a:r>
              <a:rPr lang="en-ZA" dirty="0" smtClean="0">
                <a:latin typeface="Arial Narrow" panose="020B0606020202030204" pitchFamily="34" charset="0"/>
              </a:rPr>
              <a:t>To </a:t>
            </a:r>
            <a:r>
              <a:rPr lang="en-ZA" dirty="0">
                <a:latin typeface="Arial Narrow" panose="020B0606020202030204" pitchFamily="34" charset="0"/>
              </a:rPr>
              <a:t>provide SEEA‑EA evidence for national planning.</a:t>
            </a:r>
          </a:p>
        </p:txBody>
      </p:sp>
    </p:spTree>
    <p:extLst>
      <p:ext uri="{BB962C8B-B14F-4D97-AF65-F5344CB8AC3E}">
        <p14:creationId xmlns:p14="http://schemas.microsoft.com/office/powerpoint/2010/main" val="76438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Placeholder 52"/>
          <p:cNvSpPr>
            <a:spLocks noGrp="1"/>
          </p:cNvSpPr>
          <p:nvPr>
            <p:ph type="body" sz="quarter" idx="429496729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                                                  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                                          </a:t>
            </a:r>
            <a:endParaRPr lang="en-US" dirty="0"/>
          </a:p>
        </p:txBody>
      </p:sp>
      <p:sp>
        <p:nvSpPr>
          <p:cNvPr id="301" name="평행 사변형 44">
            <a:extLst>
              <a:ext uri="{FF2B5EF4-FFF2-40B4-BE49-F238E27FC236}">
                <a16:creationId xmlns:a16="http://schemas.microsoft.com/office/drawing/2014/main" id="{9048827F-E17D-4890-A341-4A1043AB10EF}"/>
              </a:ext>
            </a:extLst>
          </p:cNvPr>
          <p:cNvSpPr/>
          <p:nvPr/>
        </p:nvSpPr>
        <p:spPr>
          <a:xfrm>
            <a:off x="1521738" y="3281486"/>
            <a:ext cx="1980665" cy="2524520"/>
          </a:xfrm>
          <a:custGeom>
            <a:avLst/>
            <a:gdLst>
              <a:gd name="connsiteX0" fmla="*/ 0 w 4126201"/>
              <a:gd name="connsiteY0" fmla="*/ 3366027 h 3366027"/>
              <a:gd name="connsiteX1" fmla="*/ 2404151 w 4126201"/>
              <a:gd name="connsiteY1" fmla="*/ 0 h 3366027"/>
              <a:gd name="connsiteX2" fmla="*/ 4126201 w 4126201"/>
              <a:gd name="connsiteY2" fmla="*/ 0 h 3366027"/>
              <a:gd name="connsiteX3" fmla="*/ 1722050 w 4126201"/>
              <a:gd name="connsiteY3" fmla="*/ 3366027 h 3366027"/>
              <a:gd name="connsiteX4" fmla="*/ 0 w 4126201"/>
              <a:gd name="connsiteY4" fmla="*/ 3366027 h 3366027"/>
              <a:gd name="connsiteX0" fmla="*/ 0 w 4126201"/>
              <a:gd name="connsiteY0" fmla="*/ 3366027 h 3366027"/>
              <a:gd name="connsiteX1" fmla="*/ 1485314 w 4126201"/>
              <a:gd name="connsiteY1" fmla="*/ 1273294 h 3366027"/>
              <a:gd name="connsiteX2" fmla="*/ 2404151 w 4126201"/>
              <a:gd name="connsiteY2" fmla="*/ 0 h 3366027"/>
              <a:gd name="connsiteX3" fmla="*/ 4126201 w 4126201"/>
              <a:gd name="connsiteY3" fmla="*/ 0 h 3366027"/>
              <a:gd name="connsiteX4" fmla="*/ 1722050 w 4126201"/>
              <a:gd name="connsiteY4" fmla="*/ 3366027 h 3366027"/>
              <a:gd name="connsiteX5" fmla="*/ 0 w 4126201"/>
              <a:gd name="connsiteY5" fmla="*/ 3366027 h 3366027"/>
              <a:gd name="connsiteX0" fmla="*/ 0 w 4126201"/>
              <a:gd name="connsiteY0" fmla="*/ 3366027 h 3366027"/>
              <a:gd name="connsiteX1" fmla="*/ 1485314 w 4126201"/>
              <a:gd name="connsiteY1" fmla="*/ 1273294 h 3366027"/>
              <a:gd name="connsiteX2" fmla="*/ 2404151 w 4126201"/>
              <a:gd name="connsiteY2" fmla="*/ 0 h 3366027"/>
              <a:gd name="connsiteX3" fmla="*/ 4126201 w 4126201"/>
              <a:gd name="connsiteY3" fmla="*/ 0 h 3366027"/>
              <a:gd name="connsiteX4" fmla="*/ 1722050 w 4126201"/>
              <a:gd name="connsiteY4" fmla="*/ 3366027 h 3366027"/>
              <a:gd name="connsiteX5" fmla="*/ 1485314 w 4126201"/>
              <a:gd name="connsiteY5" fmla="*/ 3361627 h 3366027"/>
              <a:gd name="connsiteX6" fmla="*/ 0 w 4126201"/>
              <a:gd name="connsiteY6" fmla="*/ 3366027 h 3366027"/>
              <a:gd name="connsiteX0" fmla="*/ 0 w 2640887"/>
              <a:gd name="connsiteY0" fmla="*/ 3361627 h 3366027"/>
              <a:gd name="connsiteX1" fmla="*/ 0 w 2640887"/>
              <a:gd name="connsiteY1" fmla="*/ 1273294 h 3366027"/>
              <a:gd name="connsiteX2" fmla="*/ 918837 w 2640887"/>
              <a:gd name="connsiteY2" fmla="*/ 0 h 3366027"/>
              <a:gd name="connsiteX3" fmla="*/ 2640887 w 2640887"/>
              <a:gd name="connsiteY3" fmla="*/ 0 h 3366027"/>
              <a:gd name="connsiteX4" fmla="*/ 236736 w 2640887"/>
              <a:gd name="connsiteY4" fmla="*/ 3366027 h 3366027"/>
              <a:gd name="connsiteX5" fmla="*/ 0 w 2640887"/>
              <a:gd name="connsiteY5" fmla="*/ 3361627 h 336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40887" h="3366027">
                <a:moveTo>
                  <a:pt x="0" y="3361627"/>
                </a:moveTo>
                <a:lnTo>
                  <a:pt x="0" y="1273294"/>
                </a:lnTo>
                <a:lnTo>
                  <a:pt x="918837" y="0"/>
                </a:lnTo>
                <a:lnTo>
                  <a:pt x="2640887" y="0"/>
                </a:lnTo>
                <a:lnTo>
                  <a:pt x="236736" y="3366027"/>
                </a:lnTo>
                <a:lnTo>
                  <a:pt x="0" y="336162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Arial"/>
            </a:endParaRPr>
          </a:p>
        </p:txBody>
      </p:sp>
      <p:sp>
        <p:nvSpPr>
          <p:cNvPr id="302" name="평행 사변형 43">
            <a:extLst>
              <a:ext uri="{FF2B5EF4-FFF2-40B4-BE49-F238E27FC236}">
                <a16:creationId xmlns:a16="http://schemas.microsoft.com/office/drawing/2014/main" id="{E528B735-BBBA-4C28-A7BF-4C8EEC61421A}"/>
              </a:ext>
            </a:extLst>
          </p:cNvPr>
          <p:cNvSpPr/>
          <p:nvPr/>
        </p:nvSpPr>
        <p:spPr>
          <a:xfrm>
            <a:off x="8674746" y="1395148"/>
            <a:ext cx="1995611" cy="2910716"/>
          </a:xfrm>
          <a:custGeom>
            <a:avLst/>
            <a:gdLst>
              <a:gd name="connsiteX0" fmla="*/ 0 w 4372592"/>
              <a:gd name="connsiteY0" fmla="*/ 3874670 h 3874670"/>
              <a:gd name="connsiteX1" fmla="*/ 2644269 w 4372592"/>
              <a:gd name="connsiteY1" fmla="*/ 0 h 3874670"/>
              <a:gd name="connsiteX2" fmla="*/ 4372592 w 4372592"/>
              <a:gd name="connsiteY2" fmla="*/ 0 h 3874670"/>
              <a:gd name="connsiteX3" fmla="*/ 1728323 w 4372592"/>
              <a:gd name="connsiteY3" fmla="*/ 3874670 h 3874670"/>
              <a:gd name="connsiteX4" fmla="*/ 0 w 4372592"/>
              <a:gd name="connsiteY4" fmla="*/ 3874670 h 3874670"/>
              <a:gd name="connsiteX0" fmla="*/ 0 w 4372592"/>
              <a:gd name="connsiteY0" fmla="*/ 3874670 h 3874670"/>
              <a:gd name="connsiteX1" fmla="*/ 2644269 w 4372592"/>
              <a:gd name="connsiteY1" fmla="*/ 0 h 3874670"/>
              <a:gd name="connsiteX2" fmla="*/ 4372592 w 4372592"/>
              <a:gd name="connsiteY2" fmla="*/ 0 h 3874670"/>
              <a:gd name="connsiteX3" fmla="*/ 2660815 w 4372592"/>
              <a:gd name="connsiteY3" fmla="*/ 2516197 h 3874670"/>
              <a:gd name="connsiteX4" fmla="*/ 1728323 w 4372592"/>
              <a:gd name="connsiteY4" fmla="*/ 3874670 h 3874670"/>
              <a:gd name="connsiteX5" fmla="*/ 0 w 4372592"/>
              <a:gd name="connsiteY5" fmla="*/ 3874670 h 3874670"/>
              <a:gd name="connsiteX0" fmla="*/ 0 w 4372592"/>
              <a:gd name="connsiteY0" fmla="*/ 3880954 h 3880954"/>
              <a:gd name="connsiteX1" fmla="*/ 2656838 w 4372592"/>
              <a:gd name="connsiteY1" fmla="*/ 0 h 3880954"/>
              <a:gd name="connsiteX2" fmla="*/ 4372592 w 4372592"/>
              <a:gd name="connsiteY2" fmla="*/ 6284 h 3880954"/>
              <a:gd name="connsiteX3" fmla="*/ 2660815 w 4372592"/>
              <a:gd name="connsiteY3" fmla="*/ 2522481 h 3880954"/>
              <a:gd name="connsiteX4" fmla="*/ 1728323 w 4372592"/>
              <a:gd name="connsiteY4" fmla="*/ 3880954 h 3880954"/>
              <a:gd name="connsiteX5" fmla="*/ 0 w 4372592"/>
              <a:gd name="connsiteY5" fmla="*/ 3880954 h 3880954"/>
              <a:gd name="connsiteX0" fmla="*/ 0 w 2660815"/>
              <a:gd name="connsiteY0" fmla="*/ 3880954 h 3880954"/>
              <a:gd name="connsiteX1" fmla="*/ 2656838 w 2660815"/>
              <a:gd name="connsiteY1" fmla="*/ 0 h 3880954"/>
              <a:gd name="connsiteX2" fmla="*/ 2660815 w 2660815"/>
              <a:gd name="connsiteY2" fmla="*/ 2522481 h 3880954"/>
              <a:gd name="connsiteX3" fmla="*/ 1728323 w 2660815"/>
              <a:gd name="connsiteY3" fmla="*/ 3880954 h 3880954"/>
              <a:gd name="connsiteX4" fmla="*/ 0 w 2660815"/>
              <a:gd name="connsiteY4" fmla="*/ 3880954 h 3880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0815" h="3880954">
                <a:moveTo>
                  <a:pt x="0" y="3880954"/>
                </a:moveTo>
                <a:lnTo>
                  <a:pt x="2656838" y="0"/>
                </a:lnTo>
                <a:cubicBezTo>
                  <a:pt x="2658164" y="840827"/>
                  <a:pt x="2659489" y="1681654"/>
                  <a:pt x="2660815" y="2522481"/>
                </a:cubicBezTo>
                <a:lnTo>
                  <a:pt x="1728323" y="3880954"/>
                </a:lnTo>
                <a:lnTo>
                  <a:pt x="0" y="388095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Arial"/>
            </a:endParaRPr>
          </a:p>
        </p:txBody>
      </p:sp>
      <p:sp>
        <p:nvSpPr>
          <p:cNvPr id="303" name="평행 사변형 302">
            <a:extLst>
              <a:ext uri="{FF2B5EF4-FFF2-40B4-BE49-F238E27FC236}">
                <a16:creationId xmlns:a16="http://schemas.microsoft.com/office/drawing/2014/main" id="{AE3B2163-B795-4F51-B265-68D6D6932944}"/>
              </a:ext>
            </a:extLst>
          </p:cNvPr>
          <p:cNvSpPr/>
          <p:nvPr/>
        </p:nvSpPr>
        <p:spPr>
          <a:xfrm>
            <a:off x="3823487" y="2740674"/>
            <a:ext cx="2913086" cy="2376406"/>
          </a:xfrm>
          <a:prstGeom prst="parallelogram">
            <a:avLst>
              <a:gd name="adj" fmla="val 68245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Arial"/>
            </a:endParaRPr>
          </a:p>
        </p:txBody>
      </p:sp>
      <p:sp>
        <p:nvSpPr>
          <p:cNvPr id="304" name="평행 사변형 303">
            <a:extLst>
              <a:ext uri="{FF2B5EF4-FFF2-40B4-BE49-F238E27FC236}">
                <a16:creationId xmlns:a16="http://schemas.microsoft.com/office/drawing/2014/main" id="{8A0D4F74-33AE-4E7A-80FB-C75F7EBC6A21}"/>
              </a:ext>
            </a:extLst>
          </p:cNvPr>
          <p:cNvSpPr/>
          <p:nvPr/>
        </p:nvSpPr>
        <p:spPr>
          <a:xfrm>
            <a:off x="5440573" y="2470269"/>
            <a:ext cx="2913086" cy="2376406"/>
          </a:xfrm>
          <a:prstGeom prst="parallelogram">
            <a:avLst>
              <a:gd name="adj" fmla="val 68245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Arial"/>
            </a:endParaRPr>
          </a:p>
        </p:txBody>
      </p:sp>
      <p:sp>
        <p:nvSpPr>
          <p:cNvPr id="305" name="평행 사변형 304">
            <a:extLst>
              <a:ext uri="{FF2B5EF4-FFF2-40B4-BE49-F238E27FC236}">
                <a16:creationId xmlns:a16="http://schemas.microsoft.com/office/drawing/2014/main" id="{04902E20-4C0C-4BCC-9E40-C21DE3445C39}"/>
              </a:ext>
            </a:extLst>
          </p:cNvPr>
          <p:cNvSpPr/>
          <p:nvPr/>
        </p:nvSpPr>
        <p:spPr>
          <a:xfrm>
            <a:off x="7057660" y="2199863"/>
            <a:ext cx="2913086" cy="2376406"/>
          </a:xfrm>
          <a:prstGeom prst="parallelogram">
            <a:avLst>
              <a:gd name="adj" fmla="val 68245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Arial"/>
            </a:endParaRPr>
          </a:p>
        </p:txBody>
      </p:sp>
      <p:sp>
        <p:nvSpPr>
          <p:cNvPr id="306" name="평행 사변형 305">
            <a:extLst>
              <a:ext uri="{FF2B5EF4-FFF2-40B4-BE49-F238E27FC236}">
                <a16:creationId xmlns:a16="http://schemas.microsoft.com/office/drawing/2014/main" id="{17DD89F6-1916-4143-9794-5A9564DA356D}"/>
              </a:ext>
            </a:extLst>
          </p:cNvPr>
          <p:cNvSpPr/>
          <p:nvPr/>
        </p:nvSpPr>
        <p:spPr>
          <a:xfrm>
            <a:off x="2206402" y="3011079"/>
            <a:ext cx="2913086" cy="2376406"/>
          </a:xfrm>
          <a:prstGeom prst="parallelogram">
            <a:avLst>
              <a:gd name="adj" fmla="val 68245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Arial"/>
            </a:endParaRPr>
          </a:p>
        </p:txBody>
      </p:sp>
      <p:sp>
        <p:nvSpPr>
          <p:cNvPr id="307" name="Rectangle 46">
            <a:extLst>
              <a:ext uri="{FF2B5EF4-FFF2-40B4-BE49-F238E27FC236}">
                <a16:creationId xmlns:a16="http://schemas.microsoft.com/office/drawing/2014/main" id="{77374A1E-1EBF-4FC0-A252-2CB65988F02A}"/>
              </a:ext>
            </a:extLst>
          </p:cNvPr>
          <p:cNvSpPr/>
          <p:nvPr/>
        </p:nvSpPr>
        <p:spPr>
          <a:xfrm>
            <a:off x="2206402" y="3281486"/>
            <a:ext cx="1296000" cy="210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Arial"/>
            </a:endParaRPr>
          </a:p>
        </p:txBody>
      </p:sp>
      <p:sp>
        <p:nvSpPr>
          <p:cNvPr id="308" name="Rectangle 47">
            <a:extLst>
              <a:ext uri="{FF2B5EF4-FFF2-40B4-BE49-F238E27FC236}">
                <a16:creationId xmlns:a16="http://schemas.microsoft.com/office/drawing/2014/main" id="{E73218C6-ACD1-441D-B3F0-ECAA9E34FE82}"/>
              </a:ext>
            </a:extLst>
          </p:cNvPr>
          <p:cNvSpPr/>
          <p:nvPr/>
        </p:nvSpPr>
        <p:spPr>
          <a:xfrm>
            <a:off x="3823487" y="3011080"/>
            <a:ext cx="1296000" cy="2106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Arial"/>
            </a:endParaRPr>
          </a:p>
        </p:txBody>
      </p:sp>
      <p:sp>
        <p:nvSpPr>
          <p:cNvPr id="309" name="Rectangle 48">
            <a:extLst>
              <a:ext uri="{FF2B5EF4-FFF2-40B4-BE49-F238E27FC236}">
                <a16:creationId xmlns:a16="http://schemas.microsoft.com/office/drawing/2014/main" id="{5410C9F6-E540-4910-9293-EDA01BC10ABF}"/>
              </a:ext>
            </a:extLst>
          </p:cNvPr>
          <p:cNvSpPr/>
          <p:nvPr/>
        </p:nvSpPr>
        <p:spPr>
          <a:xfrm>
            <a:off x="5440574" y="2677779"/>
            <a:ext cx="1296000" cy="210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Arial"/>
            </a:endParaRPr>
          </a:p>
        </p:txBody>
      </p:sp>
      <p:sp>
        <p:nvSpPr>
          <p:cNvPr id="310" name="Rectangle 49">
            <a:extLst>
              <a:ext uri="{FF2B5EF4-FFF2-40B4-BE49-F238E27FC236}">
                <a16:creationId xmlns:a16="http://schemas.microsoft.com/office/drawing/2014/main" id="{F725A9D9-F28A-490B-93F5-370FBAC2A7BD}"/>
              </a:ext>
            </a:extLst>
          </p:cNvPr>
          <p:cNvSpPr/>
          <p:nvPr/>
        </p:nvSpPr>
        <p:spPr>
          <a:xfrm>
            <a:off x="7057659" y="2470268"/>
            <a:ext cx="1296000" cy="210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Arial"/>
            </a:endParaRPr>
          </a:p>
        </p:txBody>
      </p:sp>
      <p:sp>
        <p:nvSpPr>
          <p:cNvPr id="311" name="Rectangle 50">
            <a:extLst>
              <a:ext uri="{FF2B5EF4-FFF2-40B4-BE49-F238E27FC236}">
                <a16:creationId xmlns:a16="http://schemas.microsoft.com/office/drawing/2014/main" id="{54C3194C-624F-46BE-A405-EC1797DE44B0}"/>
              </a:ext>
            </a:extLst>
          </p:cNvPr>
          <p:cNvSpPr/>
          <p:nvPr/>
        </p:nvSpPr>
        <p:spPr>
          <a:xfrm>
            <a:off x="8674745" y="2199863"/>
            <a:ext cx="1296000" cy="210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GB" altLang="ko-KR" sz="1400" dirty="0">
                <a:solidFill>
                  <a:prstClr val="white"/>
                </a:solidFill>
                <a:latin typeface="Arial"/>
                <a:cs typeface="Arial" pitchFamily="34" charset="0"/>
              </a:rPr>
              <a:t>Study applies </a:t>
            </a:r>
            <a:r>
              <a:rPr lang="en-GB" altLang="ko-KR" sz="14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SEEA-EA </a:t>
            </a:r>
            <a:r>
              <a:rPr lang="en-GB" altLang="ko-KR" sz="1400" dirty="0">
                <a:solidFill>
                  <a:prstClr val="white"/>
                </a:solidFill>
                <a:latin typeface="Arial"/>
                <a:cs typeface="Arial" pitchFamily="34" charset="0"/>
              </a:rPr>
              <a:t>to link ecosystem condition with economic outcomes</a:t>
            </a:r>
            <a:r>
              <a:rPr lang="en-US" altLang="ko-KR" sz="1400" dirty="0">
                <a:solidFill>
                  <a:prstClr val="white"/>
                </a:solidFill>
                <a:latin typeface="Arial"/>
                <a:cs typeface="Arial" pitchFamily="34" charset="0"/>
              </a:rPr>
              <a:t>. </a:t>
            </a:r>
            <a:endParaRPr lang="ko-KR" altLang="en-US" sz="1400" dirty="0">
              <a:solidFill>
                <a:prstClr val="white"/>
              </a:solidFill>
              <a:latin typeface="Arial"/>
              <a:cs typeface="Arial" pitchFamily="34" charset="0"/>
            </a:endParaRPr>
          </a:p>
          <a:p>
            <a:pPr algn="ctr" defTabSz="685800"/>
            <a:endParaRPr lang="ko-KR" altLang="en-US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314" name="TextBox 313">
            <a:extLst>
              <a:ext uri="{FF2B5EF4-FFF2-40B4-BE49-F238E27FC236}">
                <a16:creationId xmlns:a16="http://schemas.microsoft.com/office/drawing/2014/main" id="{6CB19879-CEA0-414F-A1FC-38F6D886D68B}"/>
              </a:ext>
            </a:extLst>
          </p:cNvPr>
          <p:cNvSpPr txBox="1"/>
          <p:nvPr/>
        </p:nvSpPr>
        <p:spPr>
          <a:xfrm>
            <a:off x="2235214" y="3453026"/>
            <a:ext cx="1238375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685800"/>
            <a:r>
              <a:rPr lang="en-ZA" sz="1600" dirty="0">
                <a:solidFill>
                  <a:schemeClr val="bg1"/>
                </a:solidFill>
              </a:rPr>
              <a:t>Livestock is central to rural livelihoods and national income</a:t>
            </a:r>
          </a:p>
          <a:p>
            <a:pPr defTabSz="685800"/>
            <a:r>
              <a:rPr lang="en-US" altLang="ko-KR" sz="900" dirty="0" smtClean="0">
                <a:solidFill>
                  <a:schemeClr val="bg1"/>
                </a:solidFill>
                <a:latin typeface="Arial"/>
                <a:cs typeface="Arial" pitchFamily="34" charset="0"/>
              </a:rPr>
              <a:t>. </a:t>
            </a:r>
            <a:endParaRPr lang="ko-KR" altLang="en-US" sz="900" dirty="0">
              <a:solidFill>
                <a:schemeClr val="bg1"/>
              </a:solidFill>
              <a:latin typeface="Arial"/>
              <a:cs typeface="Arial" pitchFamily="34" charset="0"/>
            </a:endParaRPr>
          </a:p>
        </p:txBody>
      </p:sp>
      <p:sp>
        <p:nvSpPr>
          <p:cNvPr id="317" name="TextBox 316">
            <a:extLst>
              <a:ext uri="{FF2B5EF4-FFF2-40B4-BE49-F238E27FC236}">
                <a16:creationId xmlns:a16="http://schemas.microsoft.com/office/drawing/2014/main" id="{A01FE1E5-C1E3-480C-8C82-4945BD7C4761}"/>
              </a:ext>
            </a:extLst>
          </p:cNvPr>
          <p:cNvSpPr txBox="1"/>
          <p:nvPr/>
        </p:nvSpPr>
        <p:spPr>
          <a:xfrm>
            <a:off x="3823486" y="3241912"/>
            <a:ext cx="12677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ko-KR" sz="16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Otjozondjupa hosts Namibia’s largest livestock population</a:t>
            </a:r>
            <a:endParaRPr lang="ko-KR" altLang="en-US" sz="16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320" name="TextBox 319">
            <a:extLst>
              <a:ext uri="{FF2B5EF4-FFF2-40B4-BE49-F238E27FC236}">
                <a16:creationId xmlns:a16="http://schemas.microsoft.com/office/drawing/2014/main" id="{240C79C2-63BE-475C-9242-827C7B7A1BA8}"/>
              </a:ext>
            </a:extLst>
          </p:cNvPr>
          <p:cNvSpPr txBox="1"/>
          <p:nvPr/>
        </p:nvSpPr>
        <p:spPr>
          <a:xfrm>
            <a:off x="5528818" y="2909917"/>
            <a:ext cx="125262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/>
            <a:r>
              <a:rPr lang="en-GB" altLang="ko-KR" sz="16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Region faces severe water scarcity and climate </a:t>
            </a:r>
            <a:r>
              <a:rPr lang="en-GB" altLang="ko-KR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variability</a:t>
            </a:r>
            <a:endParaRPr lang="ko-KR" altLang="en-US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323" name="TextBox 322">
            <a:extLst>
              <a:ext uri="{FF2B5EF4-FFF2-40B4-BE49-F238E27FC236}">
                <a16:creationId xmlns:a16="http://schemas.microsoft.com/office/drawing/2014/main" id="{9BE05DD8-6E14-487E-A7E5-DEC96143B403}"/>
              </a:ext>
            </a:extLst>
          </p:cNvPr>
          <p:cNvSpPr txBox="1"/>
          <p:nvPr/>
        </p:nvSpPr>
        <p:spPr>
          <a:xfrm>
            <a:off x="7057657" y="2725155"/>
            <a:ext cx="1296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GB" altLang="ko-KR" sz="16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Sustainable grazing is essential for productivity and resilience</a:t>
            </a:r>
            <a:r>
              <a:rPr lang="en-US" altLang="ko-KR" sz="16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. </a:t>
            </a:r>
            <a:endParaRPr lang="ko-KR" altLang="en-US" sz="16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80030" y="691764"/>
            <a:ext cx="22846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ZA" sz="2800" dirty="0" smtClean="0">
                <a:solidFill>
                  <a:prstClr val="black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BACKGROUND</a:t>
            </a:r>
            <a:endParaRPr lang="en-ZA" sz="2800" dirty="0">
              <a:solidFill>
                <a:prstClr val="black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85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8CC9CE7-5FD4-4669-B641-9E645784031D}"/>
              </a:ext>
            </a:extLst>
          </p:cNvPr>
          <p:cNvSpPr/>
          <p:nvPr/>
        </p:nvSpPr>
        <p:spPr>
          <a:xfrm>
            <a:off x="4370436" y="460680"/>
            <a:ext cx="37570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en-IN" sz="2800" b="1" dirty="0" smtClean="0">
                <a:solidFill>
                  <a:prstClr val="black"/>
                </a:solidFill>
                <a:latin typeface="Roboto Black"/>
                <a:ea typeface="Roboto Bk" pitchFamily="2" charset="0"/>
              </a:rPr>
              <a:t>STUDY OBJECTIVES</a:t>
            </a:r>
            <a:endParaRPr lang="en-IN" sz="2800" b="1" dirty="0">
              <a:solidFill>
                <a:prstClr val="black"/>
              </a:solidFill>
              <a:latin typeface="Roboto Black"/>
              <a:ea typeface="Roboto Bk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B536705-302A-4CE2-8009-EFC13B5ADBF6}"/>
              </a:ext>
            </a:extLst>
          </p:cNvPr>
          <p:cNvSpPr/>
          <p:nvPr/>
        </p:nvSpPr>
        <p:spPr>
          <a:xfrm>
            <a:off x="4476000" y="1670675"/>
            <a:ext cx="4050000" cy="81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63500" h="63500"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9F9A61A-6EF7-4CB5-9EA5-CF6605CF87EE}"/>
              </a:ext>
            </a:extLst>
          </p:cNvPr>
          <p:cNvSpPr/>
          <p:nvPr/>
        </p:nvSpPr>
        <p:spPr>
          <a:xfrm>
            <a:off x="3666000" y="1679815"/>
            <a:ext cx="1109915" cy="810000"/>
          </a:xfrm>
          <a:custGeom>
            <a:avLst/>
            <a:gdLst>
              <a:gd name="connsiteX0" fmla="*/ 0 w 1479886"/>
              <a:gd name="connsiteY0" fmla="*/ 0 h 1080000"/>
              <a:gd name="connsiteX1" fmla="*/ 1080000 w 1479886"/>
              <a:gd name="connsiteY1" fmla="*/ 0 h 1080000"/>
              <a:gd name="connsiteX2" fmla="*/ 1080000 w 1479886"/>
              <a:gd name="connsiteY2" fmla="*/ 452560 h 1080000"/>
              <a:gd name="connsiteX3" fmla="*/ 1319839 w 1479886"/>
              <a:gd name="connsiteY3" fmla="*/ 452560 h 1080000"/>
              <a:gd name="connsiteX4" fmla="*/ 1319839 w 1479886"/>
              <a:gd name="connsiteY4" fmla="*/ 326836 h 1080000"/>
              <a:gd name="connsiteX5" fmla="*/ 1479886 w 1479886"/>
              <a:gd name="connsiteY5" fmla="*/ 540000 h 1080000"/>
              <a:gd name="connsiteX6" fmla="*/ 1319839 w 1479886"/>
              <a:gd name="connsiteY6" fmla="*/ 753164 h 1080000"/>
              <a:gd name="connsiteX7" fmla="*/ 1319839 w 1479886"/>
              <a:gd name="connsiteY7" fmla="*/ 627440 h 1080000"/>
              <a:gd name="connsiteX8" fmla="*/ 1080000 w 1479886"/>
              <a:gd name="connsiteY8" fmla="*/ 627440 h 1080000"/>
              <a:gd name="connsiteX9" fmla="*/ 1080000 w 1479886"/>
              <a:gd name="connsiteY9" fmla="*/ 1080000 h 1080000"/>
              <a:gd name="connsiteX10" fmla="*/ 0 w 1479886"/>
              <a:gd name="connsiteY10" fmla="*/ 1080000 h 10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79886" h="1080000">
                <a:moveTo>
                  <a:pt x="0" y="0"/>
                </a:moveTo>
                <a:lnTo>
                  <a:pt x="1080000" y="0"/>
                </a:lnTo>
                <a:lnTo>
                  <a:pt x="1080000" y="452560"/>
                </a:lnTo>
                <a:lnTo>
                  <a:pt x="1319839" y="452560"/>
                </a:lnTo>
                <a:lnTo>
                  <a:pt x="1319839" y="326836"/>
                </a:lnTo>
                <a:lnTo>
                  <a:pt x="1479886" y="540000"/>
                </a:lnTo>
                <a:lnTo>
                  <a:pt x="1319839" y="753164"/>
                </a:lnTo>
                <a:lnTo>
                  <a:pt x="1319839" y="627440"/>
                </a:lnTo>
                <a:lnTo>
                  <a:pt x="1080000" y="627440"/>
                </a:lnTo>
                <a:lnTo>
                  <a:pt x="1080000" y="1080000"/>
                </a:lnTo>
                <a:lnTo>
                  <a:pt x="0" y="108000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90500" h="1905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DD66AB9-AD44-44A9-901C-07D1646F933E}"/>
              </a:ext>
            </a:extLst>
          </p:cNvPr>
          <p:cNvSpPr/>
          <p:nvPr/>
        </p:nvSpPr>
        <p:spPr>
          <a:xfrm>
            <a:off x="4476000" y="2619482"/>
            <a:ext cx="4050000" cy="81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63500" h="63500"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9895612-310F-403F-A548-05C9A7C576EE}"/>
              </a:ext>
            </a:extLst>
          </p:cNvPr>
          <p:cNvSpPr/>
          <p:nvPr/>
        </p:nvSpPr>
        <p:spPr>
          <a:xfrm>
            <a:off x="3666000" y="2619482"/>
            <a:ext cx="1109915" cy="810000"/>
          </a:xfrm>
          <a:custGeom>
            <a:avLst/>
            <a:gdLst>
              <a:gd name="connsiteX0" fmla="*/ 0 w 1479886"/>
              <a:gd name="connsiteY0" fmla="*/ 0 h 1080000"/>
              <a:gd name="connsiteX1" fmla="*/ 1080000 w 1479886"/>
              <a:gd name="connsiteY1" fmla="*/ 0 h 1080000"/>
              <a:gd name="connsiteX2" fmla="*/ 1080000 w 1479886"/>
              <a:gd name="connsiteY2" fmla="*/ 452560 h 1080000"/>
              <a:gd name="connsiteX3" fmla="*/ 1319839 w 1479886"/>
              <a:gd name="connsiteY3" fmla="*/ 452560 h 1080000"/>
              <a:gd name="connsiteX4" fmla="*/ 1319839 w 1479886"/>
              <a:gd name="connsiteY4" fmla="*/ 326836 h 1080000"/>
              <a:gd name="connsiteX5" fmla="*/ 1479886 w 1479886"/>
              <a:gd name="connsiteY5" fmla="*/ 540000 h 1080000"/>
              <a:gd name="connsiteX6" fmla="*/ 1319839 w 1479886"/>
              <a:gd name="connsiteY6" fmla="*/ 753164 h 1080000"/>
              <a:gd name="connsiteX7" fmla="*/ 1319839 w 1479886"/>
              <a:gd name="connsiteY7" fmla="*/ 627440 h 1080000"/>
              <a:gd name="connsiteX8" fmla="*/ 1080000 w 1479886"/>
              <a:gd name="connsiteY8" fmla="*/ 627440 h 1080000"/>
              <a:gd name="connsiteX9" fmla="*/ 1080000 w 1479886"/>
              <a:gd name="connsiteY9" fmla="*/ 1080000 h 1080000"/>
              <a:gd name="connsiteX10" fmla="*/ 0 w 1479886"/>
              <a:gd name="connsiteY10" fmla="*/ 1080000 h 10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79886" h="1080000">
                <a:moveTo>
                  <a:pt x="0" y="0"/>
                </a:moveTo>
                <a:lnTo>
                  <a:pt x="1080000" y="0"/>
                </a:lnTo>
                <a:lnTo>
                  <a:pt x="1080000" y="452560"/>
                </a:lnTo>
                <a:lnTo>
                  <a:pt x="1319839" y="452560"/>
                </a:lnTo>
                <a:lnTo>
                  <a:pt x="1319839" y="326836"/>
                </a:lnTo>
                <a:lnTo>
                  <a:pt x="1479886" y="540000"/>
                </a:lnTo>
                <a:lnTo>
                  <a:pt x="1319839" y="753164"/>
                </a:lnTo>
                <a:lnTo>
                  <a:pt x="1319839" y="627440"/>
                </a:lnTo>
                <a:lnTo>
                  <a:pt x="1080000" y="627440"/>
                </a:lnTo>
                <a:lnTo>
                  <a:pt x="1080000" y="1080000"/>
                </a:lnTo>
                <a:lnTo>
                  <a:pt x="0" y="108000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90500" h="1905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20D5121-5E71-4E3A-865D-7D0C3632290F}"/>
              </a:ext>
            </a:extLst>
          </p:cNvPr>
          <p:cNvSpPr/>
          <p:nvPr/>
        </p:nvSpPr>
        <p:spPr>
          <a:xfrm>
            <a:off x="4476000" y="3658737"/>
            <a:ext cx="4050000" cy="81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63500" h="63500"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09520495-DD17-4C72-8275-E7EB576B78F0}"/>
              </a:ext>
            </a:extLst>
          </p:cNvPr>
          <p:cNvSpPr/>
          <p:nvPr/>
        </p:nvSpPr>
        <p:spPr>
          <a:xfrm>
            <a:off x="3666000" y="3671629"/>
            <a:ext cx="1109915" cy="810000"/>
          </a:xfrm>
          <a:custGeom>
            <a:avLst/>
            <a:gdLst>
              <a:gd name="connsiteX0" fmla="*/ 0 w 1479886"/>
              <a:gd name="connsiteY0" fmla="*/ 0 h 1080000"/>
              <a:gd name="connsiteX1" fmla="*/ 1080000 w 1479886"/>
              <a:gd name="connsiteY1" fmla="*/ 0 h 1080000"/>
              <a:gd name="connsiteX2" fmla="*/ 1080000 w 1479886"/>
              <a:gd name="connsiteY2" fmla="*/ 452560 h 1080000"/>
              <a:gd name="connsiteX3" fmla="*/ 1319839 w 1479886"/>
              <a:gd name="connsiteY3" fmla="*/ 452560 h 1080000"/>
              <a:gd name="connsiteX4" fmla="*/ 1319839 w 1479886"/>
              <a:gd name="connsiteY4" fmla="*/ 326836 h 1080000"/>
              <a:gd name="connsiteX5" fmla="*/ 1479886 w 1479886"/>
              <a:gd name="connsiteY5" fmla="*/ 540000 h 1080000"/>
              <a:gd name="connsiteX6" fmla="*/ 1319839 w 1479886"/>
              <a:gd name="connsiteY6" fmla="*/ 753164 h 1080000"/>
              <a:gd name="connsiteX7" fmla="*/ 1319839 w 1479886"/>
              <a:gd name="connsiteY7" fmla="*/ 627440 h 1080000"/>
              <a:gd name="connsiteX8" fmla="*/ 1080000 w 1479886"/>
              <a:gd name="connsiteY8" fmla="*/ 627440 h 1080000"/>
              <a:gd name="connsiteX9" fmla="*/ 1080000 w 1479886"/>
              <a:gd name="connsiteY9" fmla="*/ 1080000 h 1080000"/>
              <a:gd name="connsiteX10" fmla="*/ 0 w 1479886"/>
              <a:gd name="connsiteY10" fmla="*/ 1080000 h 10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79886" h="1080000">
                <a:moveTo>
                  <a:pt x="0" y="0"/>
                </a:moveTo>
                <a:lnTo>
                  <a:pt x="1080000" y="0"/>
                </a:lnTo>
                <a:lnTo>
                  <a:pt x="1080000" y="452560"/>
                </a:lnTo>
                <a:lnTo>
                  <a:pt x="1319839" y="452560"/>
                </a:lnTo>
                <a:lnTo>
                  <a:pt x="1319839" y="326836"/>
                </a:lnTo>
                <a:lnTo>
                  <a:pt x="1479886" y="540000"/>
                </a:lnTo>
                <a:lnTo>
                  <a:pt x="1319839" y="753164"/>
                </a:lnTo>
                <a:lnTo>
                  <a:pt x="1319839" y="627440"/>
                </a:lnTo>
                <a:lnTo>
                  <a:pt x="1080000" y="627440"/>
                </a:lnTo>
                <a:lnTo>
                  <a:pt x="1080000" y="1080000"/>
                </a:lnTo>
                <a:lnTo>
                  <a:pt x="0" y="108000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90500" h="1905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D25C217-8F2F-4509-B3EE-D2CEA5C922D4}"/>
              </a:ext>
            </a:extLst>
          </p:cNvPr>
          <p:cNvSpPr/>
          <p:nvPr/>
        </p:nvSpPr>
        <p:spPr>
          <a:xfrm>
            <a:off x="4476000" y="4729924"/>
            <a:ext cx="4050000" cy="81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63500" h="63500"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C332D7D3-43DC-46C1-B546-F6C6AB471ADD}"/>
              </a:ext>
            </a:extLst>
          </p:cNvPr>
          <p:cNvSpPr/>
          <p:nvPr/>
        </p:nvSpPr>
        <p:spPr>
          <a:xfrm>
            <a:off x="3666000" y="4729924"/>
            <a:ext cx="1109915" cy="810000"/>
          </a:xfrm>
          <a:custGeom>
            <a:avLst/>
            <a:gdLst>
              <a:gd name="connsiteX0" fmla="*/ 0 w 1479886"/>
              <a:gd name="connsiteY0" fmla="*/ 0 h 1080000"/>
              <a:gd name="connsiteX1" fmla="*/ 1080000 w 1479886"/>
              <a:gd name="connsiteY1" fmla="*/ 0 h 1080000"/>
              <a:gd name="connsiteX2" fmla="*/ 1080000 w 1479886"/>
              <a:gd name="connsiteY2" fmla="*/ 452560 h 1080000"/>
              <a:gd name="connsiteX3" fmla="*/ 1319839 w 1479886"/>
              <a:gd name="connsiteY3" fmla="*/ 452560 h 1080000"/>
              <a:gd name="connsiteX4" fmla="*/ 1319839 w 1479886"/>
              <a:gd name="connsiteY4" fmla="*/ 326836 h 1080000"/>
              <a:gd name="connsiteX5" fmla="*/ 1479886 w 1479886"/>
              <a:gd name="connsiteY5" fmla="*/ 540000 h 1080000"/>
              <a:gd name="connsiteX6" fmla="*/ 1319839 w 1479886"/>
              <a:gd name="connsiteY6" fmla="*/ 753164 h 1080000"/>
              <a:gd name="connsiteX7" fmla="*/ 1319839 w 1479886"/>
              <a:gd name="connsiteY7" fmla="*/ 627440 h 1080000"/>
              <a:gd name="connsiteX8" fmla="*/ 1080000 w 1479886"/>
              <a:gd name="connsiteY8" fmla="*/ 627440 h 1080000"/>
              <a:gd name="connsiteX9" fmla="*/ 1080000 w 1479886"/>
              <a:gd name="connsiteY9" fmla="*/ 1080000 h 1080000"/>
              <a:gd name="connsiteX10" fmla="*/ 0 w 1479886"/>
              <a:gd name="connsiteY10" fmla="*/ 1080000 h 10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79886" h="1080000">
                <a:moveTo>
                  <a:pt x="0" y="0"/>
                </a:moveTo>
                <a:lnTo>
                  <a:pt x="1080000" y="0"/>
                </a:lnTo>
                <a:lnTo>
                  <a:pt x="1080000" y="452560"/>
                </a:lnTo>
                <a:lnTo>
                  <a:pt x="1319839" y="452560"/>
                </a:lnTo>
                <a:lnTo>
                  <a:pt x="1319839" y="326836"/>
                </a:lnTo>
                <a:lnTo>
                  <a:pt x="1479886" y="540000"/>
                </a:lnTo>
                <a:lnTo>
                  <a:pt x="1319839" y="753164"/>
                </a:lnTo>
                <a:lnTo>
                  <a:pt x="1319839" y="627440"/>
                </a:lnTo>
                <a:lnTo>
                  <a:pt x="1080000" y="627440"/>
                </a:lnTo>
                <a:lnTo>
                  <a:pt x="1080000" y="1080000"/>
                </a:lnTo>
                <a:lnTo>
                  <a:pt x="0" y="108000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90500" h="1905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19E9587-0B14-4C75-8BB1-42B01645A293}"/>
              </a:ext>
            </a:extLst>
          </p:cNvPr>
          <p:cNvSpPr/>
          <p:nvPr/>
        </p:nvSpPr>
        <p:spPr>
          <a:xfrm>
            <a:off x="4760356" y="1527284"/>
            <a:ext cx="3750086" cy="783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07000"/>
              </a:lnSpc>
            </a:pPr>
            <a:endParaRPr lang="en-US" sz="1400" dirty="0">
              <a:solidFill>
                <a:prstClr val="black">
                  <a:lumMod val="95000"/>
                  <a:lumOff val="5000"/>
                </a:prstClr>
              </a:solidFill>
              <a:latin typeface="Roboto Bk" pitchFamily="2" charset="0"/>
              <a:ea typeface="Calibri" panose="020F0502020204030204" pitchFamily="34" charset="0"/>
            </a:endParaRPr>
          </a:p>
          <a:p>
            <a:pPr defTabSz="685800">
              <a:lnSpc>
                <a:spcPct val="107000"/>
              </a:lnSpc>
            </a:pPr>
            <a:r>
              <a:rPr lang="en-GB" sz="1400" dirty="0" smtClean="0">
                <a:solidFill>
                  <a:prstClr val="black"/>
                </a:solidFill>
                <a:latin typeface="00390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Assess </a:t>
            </a:r>
            <a:r>
              <a:rPr lang="en-GB" sz="1400" dirty="0">
                <a:solidFill>
                  <a:prstClr val="black"/>
                </a:solidFill>
                <a:latin typeface="00390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water use efficiency across grazing systems</a:t>
            </a:r>
            <a:r>
              <a:rPr lang="en-US" sz="1400" dirty="0" smtClean="0">
                <a:solidFill>
                  <a:prstClr val="black"/>
                </a:solidFill>
                <a:latin typeface="00390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IN" sz="1400" dirty="0">
              <a:solidFill>
                <a:prstClr val="black"/>
              </a:solidFill>
              <a:latin typeface="00390" panose="000004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ADA3A07-45B7-475A-BA15-A0CF77B9EBFE}"/>
              </a:ext>
            </a:extLst>
          </p:cNvPr>
          <p:cNvSpPr/>
          <p:nvPr/>
        </p:nvSpPr>
        <p:spPr>
          <a:xfrm>
            <a:off x="3824749" y="1613803"/>
            <a:ext cx="492505" cy="72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07000"/>
              </a:lnSpc>
            </a:pPr>
            <a:r>
              <a:rPr lang="en-US" sz="4125" dirty="0" smtClean="0">
                <a:solidFill>
                  <a:prstClr val="white">
                    <a:lumMod val="95000"/>
                  </a:prstClr>
                </a:solidFill>
                <a:latin typeface="Roboto Bk" pitchFamily="2" charset="0"/>
                <a:ea typeface="Roboto Bk" pitchFamily="2" charset="0"/>
                <a:cs typeface="Times New Roman" panose="02020603050405020304" pitchFamily="18" charset="0"/>
              </a:rPr>
              <a:t>1</a:t>
            </a:r>
            <a:endParaRPr lang="en-IN" sz="4125" dirty="0">
              <a:solidFill>
                <a:prstClr val="white">
                  <a:lumMod val="95000"/>
                </a:prstClr>
              </a:solidFill>
              <a:latin typeface="Roboto Bk" pitchFamily="2" charset="0"/>
              <a:ea typeface="Roboto Bk" pitchFamily="2" charset="0"/>
              <a:cs typeface="Times New Roman" panose="02020603050405020304" pitchFamily="18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5894F09-A0B9-4ABB-BA15-3DEC0C79A82A}"/>
              </a:ext>
            </a:extLst>
          </p:cNvPr>
          <p:cNvSpPr/>
          <p:nvPr/>
        </p:nvSpPr>
        <p:spPr>
          <a:xfrm>
            <a:off x="4775915" y="2678856"/>
            <a:ext cx="3611004" cy="549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07000"/>
              </a:lnSpc>
            </a:pPr>
            <a:r>
              <a:rPr lang="en-GB" sz="1400" dirty="0" smtClean="0">
                <a:solidFill>
                  <a:prstClr val="black"/>
                </a:solidFill>
                <a:latin typeface="00390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Evaluate </a:t>
            </a:r>
            <a:r>
              <a:rPr lang="en-GB" sz="1400" dirty="0">
                <a:solidFill>
                  <a:prstClr val="black"/>
                </a:solidFill>
                <a:latin typeface="00390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livestock productivity and economic contribution</a:t>
            </a:r>
            <a:endParaRPr lang="en-IN" sz="1400" dirty="0">
              <a:solidFill>
                <a:prstClr val="black"/>
              </a:solidFill>
              <a:latin typeface="00390" panose="000004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0B00DD2-EC91-49B7-B317-FFFE9D29C61D}"/>
              </a:ext>
            </a:extLst>
          </p:cNvPr>
          <p:cNvSpPr/>
          <p:nvPr/>
        </p:nvSpPr>
        <p:spPr>
          <a:xfrm>
            <a:off x="3753959" y="2669024"/>
            <a:ext cx="634085" cy="72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07000"/>
              </a:lnSpc>
            </a:pPr>
            <a:r>
              <a:rPr lang="en-US" sz="4125" dirty="0">
                <a:solidFill>
                  <a:prstClr val="white">
                    <a:lumMod val="95000"/>
                  </a:prstClr>
                </a:solidFill>
                <a:latin typeface="Roboto Bk" pitchFamily="2" charset="0"/>
                <a:ea typeface="Roboto Bk" pitchFamily="2" charset="0"/>
                <a:cs typeface="Times New Roman" panose="02020603050405020304" pitchFamily="18" charset="0"/>
              </a:rPr>
              <a:t>2</a:t>
            </a:r>
            <a:endParaRPr lang="en-IN" sz="4125" dirty="0">
              <a:solidFill>
                <a:prstClr val="white">
                  <a:lumMod val="95000"/>
                </a:prstClr>
              </a:solidFill>
              <a:latin typeface="Roboto Bk" pitchFamily="2" charset="0"/>
              <a:ea typeface="Roboto Bk" pitchFamily="2" charset="0"/>
              <a:cs typeface="Times New Roman" panose="02020603050405020304" pitchFamily="18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1AE580D-CC9E-4DF2-8386-E46495EA77E5}"/>
              </a:ext>
            </a:extLst>
          </p:cNvPr>
          <p:cNvSpPr/>
          <p:nvPr/>
        </p:nvSpPr>
        <p:spPr>
          <a:xfrm>
            <a:off x="4775914" y="3762849"/>
            <a:ext cx="3759366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07000"/>
              </a:lnSpc>
            </a:pPr>
            <a:r>
              <a:rPr lang="en-GB" sz="1400" dirty="0" smtClean="0">
                <a:solidFill>
                  <a:prstClr val="black"/>
                </a:solidFill>
                <a:latin typeface="00390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Examine </a:t>
            </a:r>
            <a:r>
              <a:rPr lang="en-GB" sz="1400" dirty="0">
                <a:solidFill>
                  <a:prstClr val="black"/>
                </a:solidFill>
                <a:latin typeface="00390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rangeland condition under different grazing practices</a:t>
            </a:r>
            <a:endParaRPr lang="en-IN" sz="1400" dirty="0">
              <a:solidFill>
                <a:prstClr val="black"/>
              </a:solidFill>
              <a:latin typeface="00390" panose="000004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4042239-E669-46FD-B8AC-FB16616080F6}"/>
              </a:ext>
            </a:extLst>
          </p:cNvPr>
          <p:cNvSpPr/>
          <p:nvPr/>
        </p:nvSpPr>
        <p:spPr>
          <a:xfrm>
            <a:off x="3824749" y="3721171"/>
            <a:ext cx="492505" cy="72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07000"/>
              </a:lnSpc>
            </a:pPr>
            <a:r>
              <a:rPr lang="en-US" sz="4125" dirty="0">
                <a:solidFill>
                  <a:prstClr val="white">
                    <a:lumMod val="95000"/>
                  </a:prstClr>
                </a:solidFill>
                <a:latin typeface="Roboto Bk" pitchFamily="2" charset="0"/>
                <a:ea typeface="Roboto Bk" pitchFamily="2" charset="0"/>
                <a:cs typeface="Times New Roman" panose="02020603050405020304" pitchFamily="18" charset="0"/>
              </a:rPr>
              <a:t>3</a:t>
            </a:r>
            <a:endParaRPr lang="en-IN" sz="4125" dirty="0">
              <a:solidFill>
                <a:prstClr val="white">
                  <a:lumMod val="95000"/>
                </a:prstClr>
              </a:solidFill>
              <a:latin typeface="Roboto Bk" pitchFamily="2" charset="0"/>
              <a:ea typeface="Roboto Bk" pitchFamily="2" charset="0"/>
              <a:cs typeface="Times New Roman" panose="02020603050405020304" pitchFamily="18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E506F42-37CF-4DCB-8238-3A342E7FDFA0}"/>
              </a:ext>
            </a:extLst>
          </p:cNvPr>
          <p:cNvSpPr/>
          <p:nvPr/>
        </p:nvSpPr>
        <p:spPr>
          <a:xfrm>
            <a:off x="4775914" y="4873865"/>
            <a:ext cx="3611005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07000"/>
              </a:lnSpc>
            </a:pPr>
            <a:r>
              <a:rPr lang="en-GB" sz="1400" dirty="0" smtClean="0">
                <a:solidFill>
                  <a:prstClr val="black"/>
                </a:solidFill>
                <a:latin typeface="00390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Identify </a:t>
            </a:r>
            <a:r>
              <a:rPr lang="en-GB" sz="1400" dirty="0">
                <a:solidFill>
                  <a:prstClr val="black"/>
                </a:solidFill>
                <a:latin typeface="00390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farmer perceptions and support needs</a:t>
            </a:r>
            <a:r>
              <a:rPr lang="en-US" sz="1050" dirty="0" smtClean="0">
                <a:solidFill>
                  <a:prstClr val="black"/>
                </a:solidFill>
                <a:latin typeface="00390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IN" sz="1050" dirty="0">
              <a:solidFill>
                <a:prstClr val="black"/>
              </a:solidFill>
              <a:latin typeface="00390" panose="000004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81B83C6-34CF-4871-AA04-B4E1237195EC}"/>
              </a:ext>
            </a:extLst>
          </p:cNvPr>
          <p:cNvSpPr/>
          <p:nvPr/>
        </p:nvSpPr>
        <p:spPr>
          <a:xfrm>
            <a:off x="3850903" y="4779466"/>
            <a:ext cx="440195" cy="72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07000"/>
              </a:lnSpc>
            </a:pPr>
            <a:r>
              <a:rPr lang="en-US" sz="4125" dirty="0">
                <a:solidFill>
                  <a:prstClr val="white">
                    <a:lumMod val="95000"/>
                  </a:prstClr>
                </a:solidFill>
                <a:latin typeface="Roboto Bk" pitchFamily="2" charset="0"/>
                <a:ea typeface="Roboto Bk" pitchFamily="2" charset="0"/>
                <a:cs typeface="Times New Roman" panose="02020603050405020304" pitchFamily="18" charset="0"/>
              </a:rPr>
              <a:t>4</a:t>
            </a:r>
            <a:endParaRPr lang="en-IN" sz="4125" dirty="0">
              <a:solidFill>
                <a:prstClr val="white">
                  <a:lumMod val="95000"/>
                </a:prstClr>
              </a:solidFill>
              <a:latin typeface="Roboto Bk" pitchFamily="2" charset="0"/>
              <a:ea typeface="Roboto Bk" pitchFamily="2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B536705-302A-4CE2-8009-EFC13B5ADBF6}"/>
              </a:ext>
            </a:extLst>
          </p:cNvPr>
          <p:cNvSpPr/>
          <p:nvPr/>
        </p:nvSpPr>
        <p:spPr>
          <a:xfrm>
            <a:off x="4529185" y="5689756"/>
            <a:ext cx="4050000" cy="81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63500" h="63500"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" name="Freeform: Shape 11">
            <a:extLst>
              <a:ext uri="{FF2B5EF4-FFF2-40B4-BE49-F238E27FC236}">
                <a16:creationId xmlns:a16="http://schemas.microsoft.com/office/drawing/2014/main" id="{39F9A61A-6EF7-4CB5-9EA5-CF6605CF87EE}"/>
              </a:ext>
            </a:extLst>
          </p:cNvPr>
          <p:cNvSpPr/>
          <p:nvPr/>
        </p:nvSpPr>
        <p:spPr>
          <a:xfrm>
            <a:off x="3719182" y="5673211"/>
            <a:ext cx="1109915" cy="810000"/>
          </a:xfrm>
          <a:custGeom>
            <a:avLst/>
            <a:gdLst>
              <a:gd name="connsiteX0" fmla="*/ 0 w 1479886"/>
              <a:gd name="connsiteY0" fmla="*/ 0 h 1080000"/>
              <a:gd name="connsiteX1" fmla="*/ 1080000 w 1479886"/>
              <a:gd name="connsiteY1" fmla="*/ 0 h 1080000"/>
              <a:gd name="connsiteX2" fmla="*/ 1080000 w 1479886"/>
              <a:gd name="connsiteY2" fmla="*/ 452560 h 1080000"/>
              <a:gd name="connsiteX3" fmla="*/ 1319839 w 1479886"/>
              <a:gd name="connsiteY3" fmla="*/ 452560 h 1080000"/>
              <a:gd name="connsiteX4" fmla="*/ 1319839 w 1479886"/>
              <a:gd name="connsiteY4" fmla="*/ 326836 h 1080000"/>
              <a:gd name="connsiteX5" fmla="*/ 1479886 w 1479886"/>
              <a:gd name="connsiteY5" fmla="*/ 540000 h 1080000"/>
              <a:gd name="connsiteX6" fmla="*/ 1319839 w 1479886"/>
              <a:gd name="connsiteY6" fmla="*/ 753164 h 1080000"/>
              <a:gd name="connsiteX7" fmla="*/ 1319839 w 1479886"/>
              <a:gd name="connsiteY7" fmla="*/ 627440 h 1080000"/>
              <a:gd name="connsiteX8" fmla="*/ 1080000 w 1479886"/>
              <a:gd name="connsiteY8" fmla="*/ 627440 h 1080000"/>
              <a:gd name="connsiteX9" fmla="*/ 1080000 w 1479886"/>
              <a:gd name="connsiteY9" fmla="*/ 1080000 h 1080000"/>
              <a:gd name="connsiteX10" fmla="*/ 0 w 1479886"/>
              <a:gd name="connsiteY10" fmla="*/ 1080000 h 10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79886" h="1080000">
                <a:moveTo>
                  <a:pt x="0" y="0"/>
                </a:moveTo>
                <a:lnTo>
                  <a:pt x="1080000" y="0"/>
                </a:lnTo>
                <a:lnTo>
                  <a:pt x="1080000" y="452560"/>
                </a:lnTo>
                <a:lnTo>
                  <a:pt x="1319839" y="452560"/>
                </a:lnTo>
                <a:lnTo>
                  <a:pt x="1319839" y="326836"/>
                </a:lnTo>
                <a:lnTo>
                  <a:pt x="1479886" y="540000"/>
                </a:lnTo>
                <a:lnTo>
                  <a:pt x="1319839" y="753164"/>
                </a:lnTo>
                <a:lnTo>
                  <a:pt x="1319839" y="627440"/>
                </a:lnTo>
                <a:lnTo>
                  <a:pt x="1080000" y="627440"/>
                </a:lnTo>
                <a:lnTo>
                  <a:pt x="1080000" y="1080000"/>
                </a:lnTo>
                <a:lnTo>
                  <a:pt x="0" y="108000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90500" h="1905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19E9587-0B14-4C75-8BB1-42B01645A293}"/>
              </a:ext>
            </a:extLst>
          </p:cNvPr>
          <p:cNvSpPr/>
          <p:nvPr/>
        </p:nvSpPr>
        <p:spPr>
          <a:xfrm>
            <a:off x="4850094" y="5517865"/>
            <a:ext cx="3685185" cy="10106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07000"/>
              </a:lnSpc>
            </a:pPr>
            <a:endParaRPr lang="en-US" sz="1400" dirty="0">
              <a:solidFill>
                <a:prstClr val="black">
                  <a:lumMod val="95000"/>
                  <a:lumOff val="5000"/>
                </a:prstClr>
              </a:solidFill>
              <a:latin typeface="Roboto Bk" pitchFamily="2" charset="0"/>
              <a:ea typeface="Calibri" panose="020F0502020204030204" pitchFamily="34" charset="0"/>
            </a:endParaRPr>
          </a:p>
          <a:p>
            <a:pPr defTabSz="685800">
              <a:lnSpc>
                <a:spcPct val="107000"/>
              </a:lnSpc>
            </a:pPr>
            <a:r>
              <a:rPr lang="en-GB" sz="1400" dirty="0" smtClean="0">
                <a:solidFill>
                  <a:prstClr val="black"/>
                </a:solidFill>
                <a:latin typeface="00390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Apply </a:t>
            </a:r>
            <a:r>
              <a:rPr lang="en-GB" sz="1400" dirty="0">
                <a:solidFill>
                  <a:prstClr val="black"/>
                </a:solidFill>
                <a:latin typeface="00390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SEEA EA to integrate ecosystem and economic indicators</a:t>
            </a:r>
            <a:endParaRPr lang="en-IN" sz="1400" dirty="0">
              <a:solidFill>
                <a:prstClr val="black"/>
              </a:solidFill>
              <a:latin typeface="00390" panose="000004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ADA3A07-45B7-475A-BA15-A0CF77B9EBFE}"/>
              </a:ext>
            </a:extLst>
          </p:cNvPr>
          <p:cNvSpPr/>
          <p:nvPr/>
        </p:nvSpPr>
        <p:spPr>
          <a:xfrm>
            <a:off x="3877931" y="5722753"/>
            <a:ext cx="492505" cy="72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07000"/>
              </a:lnSpc>
            </a:pPr>
            <a:r>
              <a:rPr lang="en-US" sz="4125" dirty="0">
                <a:solidFill>
                  <a:prstClr val="white">
                    <a:lumMod val="95000"/>
                  </a:prstClr>
                </a:solidFill>
                <a:latin typeface="Roboto Bk" pitchFamily="2" charset="0"/>
                <a:ea typeface="Roboto Bk" pitchFamily="2" charset="0"/>
                <a:cs typeface="Times New Roman" panose="02020603050405020304" pitchFamily="18" charset="0"/>
              </a:rPr>
              <a:t>5</a:t>
            </a:r>
            <a:endParaRPr lang="en-IN" sz="4125" dirty="0">
              <a:solidFill>
                <a:prstClr val="white">
                  <a:lumMod val="95000"/>
                </a:prstClr>
              </a:solidFill>
              <a:latin typeface="Roboto Bk" pitchFamily="2" charset="0"/>
              <a:ea typeface="Roboto Bk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074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rrow: Right 9">
            <a:extLst>
              <a:ext uri="{FF2B5EF4-FFF2-40B4-BE49-F238E27FC236}">
                <a16:creationId xmlns:a16="http://schemas.microsoft.com/office/drawing/2014/main" id="{220EE4B2-E91E-4B33-87F9-DE7F18819DFF}"/>
              </a:ext>
            </a:extLst>
          </p:cNvPr>
          <p:cNvSpPr/>
          <p:nvPr/>
        </p:nvSpPr>
        <p:spPr>
          <a:xfrm>
            <a:off x="1365970" y="5091084"/>
            <a:ext cx="414089" cy="421014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5270E16-D3BC-4B3F-A2F4-D8472FDB5DC4}"/>
              </a:ext>
            </a:extLst>
          </p:cNvPr>
          <p:cNvSpPr/>
          <p:nvPr/>
        </p:nvSpPr>
        <p:spPr>
          <a:xfrm>
            <a:off x="4930979" y="4784725"/>
            <a:ext cx="414089" cy="421014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042C81FB-B74A-445A-98BD-AA34273B6557}"/>
              </a:ext>
            </a:extLst>
          </p:cNvPr>
          <p:cNvSpPr/>
          <p:nvPr/>
        </p:nvSpPr>
        <p:spPr>
          <a:xfrm>
            <a:off x="3159127" y="4796805"/>
            <a:ext cx="414089" cy="421014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3B04A64C-CBEA-4413-8316-FC8DEB900D98}"/>
              </a:ext>
            </a:extLst>
          </p:cNvPr>
          <p:cNvGrpSpPr/>
          <p:nvPr/>
        </p:nvGrpSpPr>
        <p:grpSpPr>
          <a:xfrm>
            <a:off x="-569492" y="3826024"/>
            <a:ext cx="2731439" cy="2637693"/>
            <a:chOff x="79172" y="1990943"/>
            <a:chExt cx="3641919" cy="351692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7555089-C3A7-4CF4-AA93-3AC32700A02E}"/>
                </a:ext>
              </a:extLst>
            </p:cNvPr>
            <p:cNvSpPr/>
            <p:nvPr/>
          </p:nvSpPr>
          <p:spPr>
            <a:xfrm>
              <a:off x="79172" y="1990943"/>
              <a:ext cx="3641919" cy="351692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scene3d>
              <a:camera prst="isometricOffAxis1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IN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87B4120-C81C-48F3-9050-FDA6E99F48A1}"/>
                </a:ext>
              </a:extLst>
            </p:cNvPr>
            <p:cNvSpPr txBox="1"/>
            <p:nvPr/>
          </p:nvSpPr>
          <p:spPr>
            <a:xfrm>
              <a:off x="1040483" y="2692803"/>
              <a:ext cx="1546549" cy="2092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ZA" sz="1600" dirty="0">
                  <a:solidFill>
                    <a:schemeClr val="bg1"/>
                  </a:solidFill>
                </a:rPr>
                <a:t>Otjozondjupa Region (semi‑arid, groundwater‑dependent)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70D8E59-5037-4826-8172-593D4467FCCA}"/>
              </a:ext>
            </a:extLst>
          </p:cNvPr>
          <p:cNvGrpSpPr/>
          <p:nvPr/>
        </p:nvGrpSpPr>
        <p:grpSpPr>
          <a:xfrm>
            <a:off x="933107" y="3531744"/>
            <a:ext cx="3056020" cy="2951133"/>
            <a:chOff x="2391742" y="1990943"/>
            <a:chExt cx="4074693" cy="3934844"/>
          </a:xfrm>
          <a:solidFill>
            <a:schemeClr val="accent2">
              <a:lumMod val="5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D3EB585-D107-4434-9BCF-AE83AC3B469C}"/>
                </a:ext>
              </a:extLst>
            </p:cNvPr>
            <p:cNvSpPr/>
            <p:nvPr/>
          </p:nvSpPr>
          <p:spPr>
            <a:xfrm>
              <a:off x="2391742" y="1990943"/>
              <a:ext cx="4074693" cy="3934844"/>
            </a:xfrm>
            <a:prstGeom prst="rect">
              <a:avLst/>
            </a:prstGeom>
            <a:grpFill/>
            <a:ln>
              <a:noFill/>
            </a:ln>
            <a:scene3d>
              <a:camera prst="isometricOffAxis1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IN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6D47DF2-7921-427A-8681-2A768DDE80D1}"/>
                </a:ext>
              </a:extLst>
            </p:cNvPr>
            <p:cNvSpPr txBox="1"/>
            <p:nvPr/>
          </p:nvSpPr>
          <p:spPr>
            <a:xfrm>
              <a:off x="3444194" y="2718352"/>
              <a:ext cx="1969789" cy="1969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GB" dirty="0" smtClean="0">
                  <a:solidFill>
                    <a:prstClr val="white"/>
                  </a:solidFill>
                  <a:latin typeface="Perpetua" panose="02020502060401020303" pitchFamily="18" charset="0"/>
                </a:rPr>
                <a:t>Mix of commercial and communal farming systems</a:t>
              </a:r>
              <a:endParaRPr lang="en-IN" dirty="0">
                <a:solidFill>
                  <a:prstClr val="white"/>
                </a:solidFill>
                <a:latin typeface="Perpetua" panose="02020502060401020303" pitchFamily="18" charset="0"/>
              </a:endParaRP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ADF45162-C9FF-4772-8997-4A4AE4A8D43D}"/>
              </a:ext>
            </a:extLst>
          </p:cNvPr>
          <p:cNvSpPr/>
          <p:nvPr/>
        </p:nvSpPr>
        <p:spPr>
          <a:xfrm>
            <a:off x="2704959" y="3538216"/>
            <a:ext cx="3056020" cy="295113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scene3d>
            <a:camera prst="isometricOffAxis1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E6B98F-643F-4509-A838-95AE8F72E269}"/>
              </a:ext>
            </a:extLst>
          </p:cNvPr>
          <p:cNvSpPr txBox="1"/>
          <p:nvPr/>
        </p:nvSpPr>
        <p:spPr>
          <a:xfrm>
            <a:off x="3573216" y="4270328"/>
            <a:ext cx="14773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GB" dirty="0" smtClean="0">
                <a:solidFill>
                  <a:prstClr val="white"/>
                </a:solidFill>
                <a:latin typeface="Perpetua" panose="02020502060401020303" pitchFamily="18" charset="0"/>
              </a:rPr>
              <a:t>High livestock density (cattle, goats, sheep)</a:t>
            </a:r>
            <a:endParaRPr lang="en-IN" dirty="0">
              <a:solidFill>
                <a:prstClr val="white"/>
              </a:solidFill>
              <a:latin typeface="Perpetua" panose="02020502060401020303" pitchFamily="18" charset="0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1003909-D802-4AB3-B778-09E71FE51DA7}"/>
              </a:ext>
            </a:extLst>
          </p:cNvPr>
          <p:cNvGrpSpPr/>
          <p:nvPr/>
        </p:nvGrpSpPr>
        <p:grpSpPr>
          <a:xfrm>
            <a:off x="4476811" y="3538216"/>
            <a:ext cx="3056020" cy="2951133"/>
            <a:chOff x="7200222" y="1990943"/>
            <a:chExt cx="4074693" cy="393484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EE30E42-1145-4530-831D-603B6458DB5E}"/>
                </a:ext>
              </a:extLst>
            </p:cNvPr>
            <p:cNvSpPr/>
            <p:nvPr/>
          </p:nvSpPr>
          <p:spPr>
            <a:xfrm>
              <a:off x="7200222" y="1990943"/>
              <a:ext cx="4074693" cy="393484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scene3d>
              <a:camera prst="isometricOffAxis1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IN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A0E66EC-1591-4FC9-B3B9-CBF228F19045}"/>
                </a:ext>
              </a:extLst>
            </p:cNvPr>
            <p:cNvSpPr txBox="1"/>
            <p:nvPr/>
          </p:nvSpPr>
          <p:spPr>
            <a:xfrm>
              <a:off x="8252674" y="3004256"/>
              <a:ext cx="1969789" cy="1600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GB" dirty="0" smtClean="0">
                  <a:solidFill>
                    <a:prstClr val="white"/>
                  </a:solidFill>
                  <a:latin typeface="Perpetua" panose="02020502060401020303" pitchFamily="18" charset="0"/>
                </a:rPr>
                <a:t>Vulnerable to drought and rainfall variability</a:t>
              </a:r>
              <a:endParaRPr lang="en-IN" dirty="0">
                <a:solidFill>
                  <a:prstClr val="white"/>
                </a:solidFill>
                <a:latin typeface="Perpetua" panose="02020502060401020303" pitchFamily="18" charset="0"/>
              </a:endParaRPr>
            </a:p>
          </p:txBody>
        </p:sp>
      </p:grpSp>
      <p:sp>
        <p:nvSpPr>
          <p:cNvPr id="22" name="Title 3">
            <a:extLst>
              <a:ext uri="{FF2B5EF4-FFF2-40B4-BE49-F238E27FC236}">
                <a16:creationId xmlns:a16="http://schemas.microsoft.com/office/drawing/2014/main" id="{4414ABC1-7F8F-4CD3-B150-9683568F1028}"/>
              </a:ext>
            </a:extLst>
          </p:cNvPr>
          <p:cNvSpPr txBox="1">
            <a:spLocks/>
          </p:cNvSpPr>
          <p:nvPr/>
        </p:nvSpPr>
        <p:spPr>
          <a:xfrm>
            <a:off x="8122990" y="252607"/>
            <a:ext cx="2552842" cy="32650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/>
            <a:r>
              <a:rPr lang="en-US" sz="2800" dirty="0" smtClean="0">
                <a:solidFill>
                  <a:prstClr val="black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STUDY AREA</a:t>
            </a:r>
            <a:endParaRPr lang="en-IN" sz="2800" dirty="0">
              <a:solidFill>
                <a:prstClr val="black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21" name="Picture 20" descr="C:\Users\carvi\Downloads\Copilot_20260703_213402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590" y="21065"/>
            <a:ext cx="3962400" cy="2837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2" y="3093"/>
            <a:ext cx="4069238" cy="2873760"/>
          </a:xfrm>
          <a:prstGeom prst="rect">
            <a:avLst/>
          </a:prstGeom>
        </p:spPr>
      </p:pic>
      <p:pic>
        <p:nvPicPr>
          <p:cNvPr id="24" name="Picture 2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650" y="1622339"/>
            <a:ext cx="4070350" cy="454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37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Placeholder 52"/>
          <p:cNvSpPr>
            <a:spLocks noGrp="1"/>
          </p:cNvSpPr>
          <p:nvPr>
            <p:ph type="body" sz="quarter" idx="4294967295"/>
          </p:nvPr>
        </p:nvSpPr>
        <p:spPr>
          <a:xfrm>
            <a:off x="1627381" y="894083"/>
            <a:ext cx="9144000" cy="562838"/>
          </a:xfrm>
        </p:spPr>
        <p:txBody>
          <a:bodyPr/>
          <a:lstStyle/>
          <a:p>
            <a:pPr marL="0" indent="0" algn="ctr">
              <a:buNone/>
            </a:pPr>
            <a:r>
              <a:rPr lang="en-ZA" b="1" dirty="0" smtClean="0">
                <a:latin typeface="Roboto Black" panose="02000000000000000000"/>
              </a:rPr>
              <a:t>METHODOLOGY</a:t>
            </a:r>
            <a:endParaRPr lang="en-US" dirty="0">
              <a:latin typeface="Roboto Black" panose="02000000000000000000"/>
            </a:endParaRPr>
          </a:p>
        </p:txBody>
      </p:sp>
      <p:sp>
        <p:nvSpPr>
          <p:cNvPr id="433" name="직사각형 68">
            <a:extLst>
              <a:ext uri="{FF2B5EF4-FFF2-40B4-BE49-F238E27FC236}">
                <a16:creationId xmlns:a16="http://schemas.microsoft.com/office/drawing/2014/main" id="{B0EA9848-30AF-4040-8410-9DFBDB018C3B}"/>
              </a:ext>
            </a:extLst>
          </p:cNvPr>
          <p:cNvSpPr/>
          <p:nvPr/>
        </p:nvSpPr>
        <p:spPr>
          <a:xfrm>
            <a:off x="2219065" y="2296061"/>
            <a:ext cx="2673000" cy="953100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2025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</p:txBody>
      </p:sp>
      <p:sp>
        <p:nvSpPr>
          <p:cNvPr id="434" name="직사각형 69">
            <a:extLst>
              <a:ext uri="{FF2B5EF4-FFF2-40B4-BE49-F238E27FC236}">
                <a16:creationId xmlns:a16="http://schemas.microsoft.com/office/drawing/2014/main" id="{70A694FA-98A8-4719-9878-3DD997C6AC42}"/>
              </a:ext>
            </a:extLst>
          </p:cNvPr>
          <p:cNvSpPr/>
          <p:nvPr/>
        </p:nvSpPr>
        <p:spPr>
          <a:xfrm>
            <a:off x="2219065" y="3359526"/>
            <a:ext cx="2673000" cy="953100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2025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</p:txBody>
      </p:sp>
      <p:sp>
        <p:nvSpPr>
          <p:cNvPr id="435" name="직사각형 70">
            <a:extLst>
              <a:ext uri="{FF2B5EF4-FFF2-40B4-BE49-F238E27FC236}">
                <a16:creationId xmlns:a16="http://schemas.microsoft.com/office/drawing/2014/main" id="{69836F85-6A6F-4F75-9570-624FCAC4B5A9}"/>
              </a:ext>
            </a:extLst>
          </p:cNvPr>
          <p:cNvSpPr/>
          <p:nvPr/>
        </p:nvSpPr>
        <p:spPr>
          <a:xfrm>
            <a:off x="2219065" y="4447153"/>
            <a:ext cx="2673000" cy="953100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2025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</p:txBody>
      </p:sp>
      <p:sp>
        <p:nvSpPr>
          <p:cNvPr id="436" name="직사각형 2">
            <a:extLst>
              <a:ext uri="{FF2B5EF4-FFF2-40B4-BE49-F238E27FC236}">
                <a16:creationId xmlns:a16="http://schemas.microsoft.com/office/drawing/2014/main" id="{27EA2DD0-5BB6-45B6-9D70-5E2B63E79B6D}"/>
              </a:ext>
            </a:extLst>
          </p:cNvPr>
          <p:cNvSpPr/>
          <p:nvPr/>
        </p:nvSpPr>
        <p:spPr>
          <a:xfrm>
            <a:off x="7307906" y="2298788"/>
            <a:ext cx="2673000" cy="953100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2025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</p:txBody>
      </p:sp>
      <p:sp>
        <p:nvSpPr>
          <p:cNvPr id="437" name="직사각형 63">
            <a:extLst>
              <a:ext uri="{FF2B5EF4-FFF2-40B4-BE49-F238E27FC236}">
                <a16:creationId xmlns:a16="http://schemas.microsoft.com/office/drawing/2014/main" id="{FCDA042E-23E7-4C70-97D4-DB84EC397C8B}"/>
              </a:ext>
            </a:extLst>
          </p:cNvPr>
          <p:cNvSpPr/>
          <p:nvPr/>
        </p:nvSpPr>
        <p:spPr>
          <a:xfrm>
            <a:off x="7307906" y="3362254"/>
            <a:ext cx="2673000" cy="953100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2025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</p:txBody>
      </p:sp>
      <p:sp>
        <p:nvSpPr>
          <p:cNvPr id="438" name="직사각형 64">
            <a:extLst>
              <a:ext uri="{FF2B5EF4-FFF2-40B4-BE49-F238E27FC236}">
                <a16:creationId xmlns:a16="http://schemas.microsoft.com/office/drawing/2014/main" id="{F87CCE7C-802A-4D8C-9CE8-5EF6B2450D2D}"/>
              </a:ext>
            </a:extLst>
          </p:cNvPr>
          <p:cNvSpPr/>
          <p:nvPr/>
        </p:nvSpPr>
        <p:spPr>
          <a:xfrm>
            <a:off x="7307906" y="4449881"/>
            <a:ext cx="2673000" cy="953100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2025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</p:txBody>
      </p:sp>
      <p:sp>
        <p:nvSpPr>
          <p:cNvPr id="439" name="Rounded Rectangle 8">
            <a:extLst>
              <a:ext uri="{FF2B5EF4-FFF2-40B4-BE49-F238E27FC236}">
                <a16:creationId xmlns:a16="http://schemas.microsoft.com/office/drawing/2014/main" id="{B6CFD636-829A-41BF-AB92-DA8DEECF8D28}"/>
              </a:ext>
            </a:extLst>
          </p:cNvPr>
          <p:cNvSpPr/>
          <p:nvPr/>
        </p:nvSpPr>
        <p:spPr>
          <a:xfrm rot="2700000">
            <a:off x="4746836" y="3489067"/>
            <a:ext cx="716879" cy="716882"/>
          </a:xfrm>
          <a:prstGeom prst="roundRect">
            <a:avLst>
              <a:gd name="adj" fmla="val 900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2025">
              <a:solidFill>
                <a:prstClr val="white"/>
              </a:solidFill>
              <a:latin typeface="Arial"/>
            </a:endParaRPr>
          </a:p>
        </p:txBody>
      </p:sp>
      <p:sp>
        <p:nvSpPr>
          <p:cNvPr id="440" name="Rounded Rectangle 9">
            <a:extLst>
              <a:ext uri="{FF2B5EF4-FFF2-40B4-BE49-F238E27FC236}">
                <a16:creationId xmlns:a16="http://schemas.microsoft.com/office/drawing/2014/main" id="{CDB240DC-BC4A-42F4-B52F-CDA1224CB654}"/>
              </a:ext>
            </a:extLst>
          </p:cNvPr>
          <p:cNvSpPr/>
          <p:nvPr/>
        </p:nvSpPr>
        <p:spPr>
          <a:xfrm rot="2700000">
            <a:off x="4544438" y="3489078"/>
            <a:ext cx="716879" cy="716881"/>
          </a:xfrm>
          <a:prstGeom prst="roundRect">
            <a:avLst>
              <a:gd name="adj" fmla="val 9009"/>
            </a:avLst>
          </a:prstGeom>
          <a:solidFill>
            <a:schemeClr val="bg1"/>
          </a:solidFill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2025">
              <a:solidFill>
                <a:prstClr val="white"/>
              </a:solidFill>
              <a:latin typeface="Arial"/>
            </a:endParaRPr>
          </a:p>
        </p:txBody>
      </p:sp>
      <p:sp>
        <p:nvSpPr>
          <p:cNvPr id="441" name="Rounded Rectangle 11">
            <a:extLst>
              <a:ext uri="{FF2B5EF4-FFF2-40B4-BE49-F238E27FC236}">
                <a16:creationId xmlns:a16="http://schemas.microsoft.com/office/drawing/2014/main" id="{84D2B16C-7CCA-479D-AFB7-699D7A898D04}"/>
              </a:ext>
            </a:extLst>
          </p:cNvPr>
          <p:cNvSpPr/>
          <p:nvPr/>
        </p:nvSpPr>
        <p:spPr>
          <a:xfrm rot="2700000">
            <a:off x="4746836" y="2418198"/>
            <a:ext cx="716879" cy="716882"/>
          </a:xfrm>
          <a:prstGeom prst="roundRect">
            <a:avLst>
              <a:gd name="adj" fmla="val 900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2025">
              <a:solidFill>
                <a:prstClr val="white"/>
              </a:solidFill>
              <a:latin typeface="Arial"/>
            </a:endParaRPr>
          </a:p>
        </p:txBody>
      </p:sp>
      <p:sp>
        <p:nvSpPr>
          <p:cNvPr id="442" name="Rounded Rectangle 12">
            <a:extLst>
              <a:ext uri="{FF2B5EF4-FFF2-40B4-BE49-F238E27FC236}">
                <a16:creationId xmlns:a16="http://schemas.microsoft.com/office/drawing/2014/main" id="{01B9AC26-0D8D-4A88-B450-AC1B7C3D2893}"/>
              </a:ext>
            </a:extLst>
          </p:cNvPr>
          <p:cNvSpPr/>
          <p:nvPr/>
        </p:nvSpPr>
        <p:spPr>
          <a:xfrm rot="2700000">
            <a:off x="4544438" y="2418208"/>
            <a:ext cx="716879" cy="716881"/>
          </a:xfrm>
          <a:prstGeom prst="roundRect">
            <a:avLst>
              <a:gd name="adj" fmla="val 9009"/>
            </a:avLst>
          </a:prstGeom>
          <a:solidFill>
            <a:schemeClr val="bg1"/>
          </a:solidFill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2025">
              <a:solidFill>
                <a:prstClr val="white"/>
              </a:solidFill>
              <a:latin typeface="Arial"/>
            </a:endParaRPr>
          </a:p>
        </p:txBody>
      </p:sp>
      <p:sp>
        <p:nvSpPr>
          <p:cNvPr id="443" name="Rounded Rectangle 20">
            <a:extLst>
              <a:ext uri="{FF2B5EF4-FFF2-40B4-BE49-F238E27FC236}">
                <a16:creationId xmlns:a16="http://schemas.microsoft.com/office/drawing/2014/main" id="{7C1623D7-4F6D-4B39-87DB-2004DBA92929}"/>
              </a:ext>
            </a:extLst>
          </p:cNvPr>
          <p:cNvSpPr/>
          <p:nvPr/>
        </p:nvSpPr>
        <p:spPr>
          <a:xfrm rot="2700000">
            <a:off x="4746836" y="4565868"/>
            <a:ext cx="716879" cy="716882"/>
          </a:xfrm>
          <a:prstGeom prst="roundRect">
            <a:avLst>
              <a:gd name="adj" fmla="val 900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2025">
              <a:solidFill>
                <a:prstClr val="white"/>
              </a:solidFill>
              <a:latin typeface="Arial"/>
            </a:endParaRPr>
          </a:p>
        </p:txBody>
      </p:sp>
      <p:sp>
        <p:nvSpPr>
          <p:cNvPr id="444" name="Rounded Rectangle 21">
            <a:extLst>
              <a:ext uri="{FF2B5EF4-FFF2-40B4-BE49-F238E27FC236}">
                <a16:creationId xmlns:a16="http://schemas.microsoft.com/office/drawing/2014/main" id="{1CE4C4C5-8A33-423A-AD51-536A92FAC23F}"/>
              </a:ext>
            </a:extLst>
          </p:cNvPr>
          <p:cNvSpPr/>
          <p:nvPr/>
        </p:nvSpPr>
        <p:spPr>
          <a:xfrm rot="2700000">
            <a:off x="4544438" y="4565878"/>
            <a:ext cx="716879" cy="716881"/>
          </a:xfrm>
          <a:prstGeom prst="roundRect">
            <a:avLst>
              <a:gd name="adj" fmla="val 9009"/>
            </a:avLst>
          </a:prstGeom>
          <a:solidFill>
            <a:schemeClr val="bg1"/>
          </a:solidFill>
          <a:ln w="635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2025">
              <a:solidFill>
                <a:prstClr val="white"/>
              </a:solidFill>
              <a:latin typeface="Arial"/>
            </a:endParaRPr>
          </a:p>
        </p:txBody>
      </p:sp>
      <p:sp>
        <p:nvSpPr>
          <p:cNvPr id="445" name="Rounded Rectangle 23">
            <a:extLst>
              <a:ext uri="{FF2B5EF4-FFF2-40B4-BE49-F238E27FC236}">
                <a16:creationId xmlns:a16="http://schemas.microsoft.com/office/drawing/2014/main" id="{69BE51F5-D62F-4F23-8BCC-E51FF7767050}"/>
              </a:ext>
            </a:extLst>
          </p:cNvPr>
          <p:cNvSpPr/>
          <p:nvPr/>
        </p:nvSpPr>
        <p:spPr>
          <a:xfrm rot="18900000" flipH="1">
            <a:off x="6713773" y="3488701"/>
            <a:ext cx="716879" cy="716882"/>
          </a:xfrm>
          <a:prstGeom prst="roundRect">
            <a:avLst>
              <a:gd name="adj" fmla="val 900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2025">
              <a:solidFill>
                <a:prstClr val="white"/>
              </a:solidFill>
              <a:latin typeface="Arial"/>
            </a:endParaRPr>
          </a:p>
        </p:txBody>
      </p:sp>
      <p:sp>
        <p:nvSpPr>
          <p:cNvPr id="446" name="Rounded Rectangle 24">
            <a:extLst>
              <a:ext uri="{FF2B5EF4-FFF2-40B4-BE49-F238E27FC236}">
                <a16:creationId xmlns:a16="http://schemas.microsoft.com/office/drawing/2014/main" id="{00353B2C-A17D-4154-84FE-FF41707142C0}"/>
              </a:ext>
            </a:extLst>
          </p:cNvPr>
          <p:cNvSpPr/>
          <p:nvPr/>
        </p:nvSpPr>
        <p:spPr>
          <a:xfrm rot="18900000" flipH="1">
            <a:off x="6916171" y="3488711"/>
            <a:ext cx="716879" cy="716881"/>
          </a:xfrm>
          <a:prstGeom prst="roundRect">
            <a:avLst>
              <a:gd name="adj" fmla="val 9009"/>
            </a:avLst>
          </a:prstGeom>
          <a:solidFill>
            <a:schemeClr val="bg1"/>
          </a:solid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2025">
              <a:solidFill>
                <a:prstClr val="white"/>
              </a:solidFill>
              <a:latin typeface="Arial"/>
            </a:endParaRPr>
          </a:p>
        </p:txBody>
      </p:sp>
      <p:sp>
        <p:nvSpPr>
          <p:cNvPr id="447" name="Rounded Rectangle 26">
            <a:extLst>
              <a:ext uri="{FF2B5EF4-FFF2-40B4-BE49-F238E27FC236}">
                <a16:creationId xmlns:a16="http://schemas.microsoft.com/office/drawing/2014/main" id="{8A49603F-10FE-4110-8048-DD6AE75453D9}"/>
              </a:ext>
            </a:extLst>
          </p:cNvPr>
          <p:cNvSpPr/>
          <p:nvPr/>
        </p:nvSpPr>
        <p:spPr>
          <a:xfrm rot="18900000" flipH="1">
            <a:off x="6713773" y="2417830"/>
            <a:ext cx="716879" cy="716882"/>
          </a:xfrm>
          <a:prstGeom prst="roundRect">
            <a:avLst>
              <a:gd name="adj" fmla="val 900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2025">
              <a:solidFill>
                <a:prstClr val="white"/>
              </a:solidFill>
              <a:latin typeface="Arial"/>
            </a:endParaRPr>
          </a:p>
        </p:txBody>
      </p:sp>
      <p:sp>
        <p:nvSpPr>
          <p:cNvPr id="448" name="Rounded Rectangle 27">
            <a:extLst>
              <a:ext uri="{FF2B5EF4-FFF2-40B4-BE49-F238E27FC236}">
                <a16:creationId xmlns:a16="http://schemas.microsoft.com/office/drawing/2014/main" id="{B91CE445-E291-44A7-8C46-EECD7A721A20}"/>
              </a:ext>
            </a:extLst>
          </p:cNvPr>
          <p:cNvSpPr/>
          <p:nvPr/>
        </p:nvSpPr>
        <p:spPr>
          <a:xfrm rot="18900000" flipH="1">
            <a:off x="6916171" y="2417841"/>
            <a:ext cx="716879" cy="716881"/>
          </a:xfrm>
          <a:prstGeom prst="roundRect">
            <a:avLst>
              <a:gd name="adj" fmla="val 9009"/>
            </a:avLst>
          </a:prstGeom>
          <a:solidFill>
            <a:schemeClr val="bg1"/>
          </a:solidFill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2025">
              <a:solidFill>
                <a:prstClr val="white"/>
              </a:solidFill>
              <a:latin typeface="Arial"/>
            </a:endParaRPr>
          </a:p>
        </p:txBody>
      </p:sp>
      <p:sp>
        <p:nvSpPr>
          <p:cNvPr id="449" name="Rounded Rectangle 29">
            <a:extLst>
              <a:ext uri="{FF2B5EF4-FFF2-40B4-BE49-F238E27FC236}">
                <a16:creationId xmlns:a16="http://schemas.microsoft.com/office/drawing/2014/main" id="{BFD5C748-1008-4C5B-9577-9DE998833390}"/>
              </a:ext>
            </a:extLst>
          </p:cNvPr>
          <p:cNvSpPr/>
          <p:nvPr/>
        </p:nvSpPr>
        <p:spPr>
          <a:xfrm rot="18900000" flipH="1">
            <a:off x="6713773" y="4565502"/>
            <a:ext cx="716879" cy="716882"/>
          </a:xfrm>
          <a:prstGeom prst="roundRect">
            <a:avLst>
              <a:gd name="adj" fmla="val 900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2025">
              <a:solidFill>
                <a:prstClr val="white"/>
              </a:solidFill>
              <a:latin typeface="Arial"/>
            </a:endParaRPr>
          </a:p>
        </p:txBody>
      </p:sp>
      <p:sp>
        <p:nvSpPr>
          <p:cNvPr id="450" name="Rounded Rectangle 30">
            <a:extLst>
              <a:ext uri="{FF2B5EF4-FFF2-40B4-BE49-F238E27FC236}">
                <a16:creationId xmlns:a16="http://schemas.microsoft.com/office/drawing/2014/main" id="{8EAF5B3C-3ADB-41A5-808D-BFE0E21440E2}"/>
              </a:ext>
            </a:extLst>
          </p:cNvPr>
          <p:cNvSpPr/>
          <p:nvPr/>
        </p:nvSpPr>
        <p:spPr>
          <a:xfrm rot="18900000" flipH="1">
            <a:off x="6916171" y="4565512"/>
            <a:ext cx="716879" cy="716881"/>
          </a:xfrm>
          <a:prstGeom prst="roundRect">
            <a:avLst>
              <a:gd name="adj" fmla="val 9009"/>
            </a:avLst>
          </a:prstGeom>
          <a:solidFill>
            <a:schemeClr val="bg1"/>
          </a:solidFill>
          <a:ln w="635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2025">
              <a:solidFill>
                <a:prstClr val="white"/>
              </a:solidFill>
              <a:latin typeface="Arial"/>
            </a:endParaRPr>
          </a:p>
        </p:txBody>
      </p:sp>
      <p:grpSp>
        <p:nvGrpSpPr>
          <p:cNvPr id="451" name="Group 450">
            <a:extLst>
              <a:ext uri="{FF2B5EF4-FFF2-40B4-BE49-F238E27FC236}">
                <a16:creationId xmlns:a16="http://schemas.microsoft.com/office/drawing/2014/main" id="{37235333-CF9E-4614-825E-56F5C2545078}"/>
              </a:ext>
            </a:extLst>
          </p:cNvPr>
          <p:cNvGrpSpPr/>
          <p:nvPr/>
        </p:nvGrpSpPr>
        <p:grpSpPr>
          <a:xfrm>
            <a:off x="6059587" y="2371961"/>
            <a:ext cx="51719" cy="2908271"/>
            <a:chOff x="4304926" y="2101029"/>
            <a:chExt cx="68958" cy="3877695"/>
          </a:xfrm>
        </p:grpSpPr>
        <p:sp>
          <p:nvSpPr>
            <p:cNvPr id="452" name="Rectangle 451">
              <a:extLst>
                <a:ext uri="{FF2B5EF4-FFF2-40B4-BE49-F238E27FC236}">
                  <a16:creationId xmlns:a16="http://schemas.microsoft.com/office/drawing/2014/main" id="{12B6CF9D-C72F-431B-8FD8-11135F427365}"/>
                </a:ext>
              </a:extLst>
            </p:cNvPr>
            <p:cNvSpPr/>
            <p:nvPr/>
          </p:nvSpPr>
          <p:spPr>
            <a:xfrm>
              <a:off x="4304926" y="2101029"/>
              <a:ext cx="68958" cy="648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2025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453" name="Rectangle 452">
              <a:extLst>
                <a:ext uri="{FF2B5EF4-FFF2-40B4-BE49-F238E27FC236}">
                  <a16:creationId xmlns:a16="http://schemas.microsoft.com/office/drawing/2014/main" id="{7B4B3DC4-BE94-44DE-8C29-4FDB339E666D}"/>
                </a:ext>
              </a:extLst>
            </p:cNvPr>
            <p:cNvSpPr/>
            <p:nvPr/>
          </p:nvSpPr>
          <p:spPr>
            <a:xfrm>
              <a:off x="4304926" y="4034580"/>
              <a:ext cx="68958" cy="64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2025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454" name="Rectangle 453">
              <a:extLst>
                <a:ext uri="{FF2B5EF4-FFF2-40B4-BE49-F238E27FC236}">
                  <a16:creationId xmlns:a16="http://schemas.microsoft.com/office/drawing/2014/main" id="{D9A61959-A03B-472E-AB56-18720317864B}"/>
                </a:ext>
              </a:extLst>
            </p:cNvPr>
            <p:cNvSpPr/>
            <p:nvPr/>
          </p:nvSpPr>
          <p:spPr>
            <a:xfrm>
              <a:off x="4304926" y="3387333"/>
              <a:ext cx="68958" cy="64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2025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455" name="Rectangle 454">
              <a:extLst>
                <a:ext uri="{FF2B5EF4-FFF2-40B4-BE49-F238E27FC236}">
                  <a16:creationId xmlns:a16="http://schemas.microsoft.com/office/drawing/2014/main" id="{BF51B939-4C8D-452B-AB4C-76B8A8F683BD}"/>
                </a:ext>
              </a:extLst>
            </p:cNvPr>
            <p:cNvSpPr/>
            <p:nvPr/>
          </p:nvSpPr>
          <p:spPr>
            <a:xfrm>
              <a:off x="4304926" y="2737102"/>
              <a:ext cx="68958" cy="64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2025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456" name="Rectangle 455">
              <a:extLst>
                <a:ext uri="{FF2B5EF4-FFF2-40B4-BE49-F238E27FC236}">
                  <a16:creationId xmlns:a16="http://schemas.microsoft.com/office/drawing/2014/main" id="{59628477-6505-4EDF-A7A8-C2F63BE302BF}"/>
                </a:ext>
              </a:extLst>
            </p:cNvPr>
            <p:cNvSpPr/>
            <p:nvPr/>
          </p:nvSpPr>
          <p:spPr>
            <a:xfrm>
              <a:off x="4304926" y="5330724"/>
              <a:ext cx="68958" cy="648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2025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457" name="Rectangle 456">
              <a:extLst>
                <a:ext uri="{FF2B5EF4-FFF2-40B4-BE49-F238E27FC236}">
                  <a16:creationId xmlns:a16="http://schemas.microsoft.com/office/drawing/2014/main" id="{90B1B2C8-F9E8-4758-85D9-1C2305CA6C21}"/>
                </a:ext>
              </a:extLst>
            </p:cNvPr>
            <p:cNvSpPr/>
            <p:nvPr/>
          </p:nvSpPr>
          <p:spPr>
            <a:xfrm>
              <a:off x="4304926" y="4682652"/>
              <a:ext cx="68958" cy="64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2025">
                <a:solidFill>
                  <a:prstClr val="white"/>
                </a:solidFill>
                <a:latin typeface="Arial"/>
              </a:endParaRPr>
            </a:p>
          </p:txBody>
        </p:sp>
      </p:grpSp>
      <p:cxnSp>
        <p:nvCxnSpPr>
          <p:cNvPr id="458" name="Straight Connector 457">
            <a:extLst>
              <a:ext uri="{FF2B5EF4-FFF2-40B4-BE49-F238E27FC236}">
                <a16:creationId xmlns:a16="http://schemas.microsoft.com/office/drawing/2014/main" id="{741BF6E3-E815-475B-A975-9128AE50EBE5}"/>
              </a:ext>
            </a:extLst>
          </p:cNvPr>
          <p:cNvCxnSpPr/>
          <p:nvPr/>
        </p:nvCxnSpPr>
        <p:spPr>
          <a:xfrm>
            <a:off x="6199381" y="3079768"/>
            <a:ext cx="27003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9" name="Straight Connector 458">
            <a:extLst>
              <a:ext uri="{FF2B5EF4-FFF2-40B4-BE49-F238E27FC236}">
                <a16:creationId xmlns:a16="http://schemas.microsoft.com/office/drawing/2014/main" id="{F7C4D62C-92B8-4680-B3F8-48DB743E9E81}"/>
              </a:ext>
            </a:extLst>
          </p:cNvPr>
          <p:cNvCxnSpPr/>
          <p:nvPr/>
        </p:nvCxnSpPr>
        <p:spPr>
          <a:xfrm>
            <a:off x="6250754" y="4068869"/>
            <a:ext cx="27003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0" name="Straight Connector 459">
            <a:extLst>
              <a:ext uri="{FF2B5EF4-FFF2-40B4-BE49-F238E27FC236}">
                <a16:creationId xmlns:a16="http://schemas.microsoft.com/office/drawing/2014/main" id="{4801C84F-46C9-4EA3-9DC1-05ED7CEA6E00}"/>
              </a:ext>
            </a:extLst>
          </p:cNvPr>
          <p:cNvCxnSpPr/>
          <p:nvPr/>
        </p:nvCxnSpPr>
        <p:spPr>
          <a:xfrm>
            <a:off x="6250754" y="5064564"/>
            <a:ext cx="27003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1" name="Straight Connector 460">
            <a:extLst>
              <a:ext uri="{FF2B5EF4-FFF2-40B4-BE49-F238E27FC236}">
                <a16:creationId xmlns:a16="http://schemas.microsoft.com/office/drawing/2014/main" id="{6A153F7A-1384-4849-ABE2-715F499D4F52}"/>
              </a:ext>
            </a:extLst>
          </p:cNvPr>
          <p:cNvCxnSpPr/>
          <p:nvPr/>
        </p:nvCxnSpPr>
        <p:spPr>
          <a:xfrm>
            <a:off x="5632361" y="2585217"/>
            <a:ext cx="27003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2" name="Straight Connector 461">
            <a:extLst>
              <a:ext uri="{FF2B5EF4-FFF2-40B4-BE49-F238E27FC236}">
                <a16:creationId xmlns:a16="http://schemas.microsoft.com/office/drawing/2014/main" id="{7D92936F-D923-4D06-83F9-E474F42F1E64}"/>
              </a:ext>
            </a:extLst>
          </p:cNvPr>
          <p:cNvCxnSpPr/>
          <p:nvPr/>
        </p:nvCxnSpPr>
        <p:spPr>
          <a:xfrm>
            <a:off x="5663952" y="3574319"/>
            <a:ext cx="27003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3" name="Straight Connector 462">
            <a:extLst>
              <a:ext uri="{FF2B5EF4-FFF2-40B4-BE49-F238E27FC236}">
                <a16:creationId xmlns:a16="http://schemas.microsoft.com/office/drawing/2014/main" id="{800A492F-E327-4261-926B-91D6A1606A44}"/>
              </a:ext>
            </a:extLst>
          </p:cNvPr>
          <p:cNvCxnSpPr/>
          <p:nvPr/>
        </p:nvCxnSpPr>
        <p:spPr>
          <a:xfrm>
            <a:off x="5663952" y="4563420"/>
            <a:ext cx="27003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5" name="TextBox 464">
            <a:extLst>
              <a:ext uri="{FF2B5EF4-FFF2-40B4-BE49-F238E27FC236}">
                <a16:creationId xmlns:a16="http://schemas.microsoft.com/office/drawing/2014/main" id="{402A0135-2822-46B6-BD58-2F4E8AE81E91}"/>
              </a:ext>
            </a:extLst>
          </p:cNvPr>
          <p:cNvSpPr txBox="1"/>
          <p:nvPr/>
        </p:nvSpPr>
        <p:spPr>
          <a:xfrm>
            <a:off x="7688460" y="2452172"/>
            <a:ext cx="2092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ko-KR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cs typeface="Arial" pitchFamily="34" charset="0"/>
              </a:rPr>
              <a:t>Primary data via Google Forms</a:t>
            </a:r>
            <a:endParaRPr lang="en-US" altLang="ko-KR" dirty="0">
              <a:solidFill>
                <a:srgbClr val="000000">
                  <a:lumMod val="75000"/>
                  <a:lumOff val="25000"/>
                </a:srgbClr>
              </a:solidFill>
              <a:latin typeface="Arial"/>
              <a:cs typeface="Arial" pitchFamily="34" charset="0"/>
            </a:endParaRPr>
          </a:p>
        </p:txBody>
      </p:sp>
      <p:sp>
        <p:nvSpPr>
          <p:cNvPr id="468" name="TextBox 467">
            <a:extLst>
              <a:ext uri="{FF2B5EF4-FFF2-40B4-BE49-F238E27FC236}">
                <a16:creationId xmlns:a16="http://schemas.microsoft.com/office/drawing/2014/main" id="{09A91A64-477E-4DBB-8119-D139003F1042}"/>
              </a:ext>
            </a:extLst>
          </p:cNvPr>
          <p:cNvSpPr txBox="1"/>
          <p:nvPr/>
        </p:nvSpPr>
        <p:spPr>
          <a:xfrm>
            <a:off x="7689149" y="3427344"/>
            <a:ext cx="23826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GB" altLang="ko-KR" sz="14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cs typeface="Arial" pitchFamily="34" charset="0"/>
              </a:rPr>
              <a:t>SEEA EA used to interpret ecosystem condition &amp; service flows</a:t>
            </a:r>
            <a:endParaRPr lang="en-US" altLang="ko-KR" sz="1400" dirty="0">
              <a:solidFill>
                <a:srgbClr val="000000">
                  <a:lumMod val="75000"/>
                  <a:lumOff val="25000"/>
                </a:srgbClr>
              </a:solidFill>
              <a:latin typeface="Arial"/>
              <a:cs typeface="Arial" pitchFamily="34" charset="0"/>
            </a:endParaRPr>
          </a:p>
        </p:txBody>
      </p:sp>
      <p:sp>
        <p:nvSpPr>
          <p:cNvPr id="471" name="TextBox 470">
            <a:extLst>
              <a:ext uri="{FF2B5EF4-FFF2-40B4-BE49-F238E27FC236}">
                <a16:creationId xmlns:a16="http://schemas.microsoft.com/office/drawing/2014/main" id="{F9A47AFC-7387-4FF8-936C-C512BA521625}"/>
              </a:ext>
            </a:extLst>
          </p:cNvPr>
          <p:cNvSpPr txBox="1"/>
          <p:nvPr/>
        </p:nvSpPr>
        <p:spPr>
          <a:xfrm>
            <a:off x="7781522" y="4488213"/>
            <a:ext cx="2182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GB" altLang="ko-KR" sz="16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cs typeface="Arial" pitchFamily="34" charset="0"/>
              </a:rPr>
              <a:t>Descriptive analysis only (no inferential statistics)</a:t>
            </a:r>
            <a:r>
              <a:rPr lang="en-US" altLang="ko-KR" sz="16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cs typeface="Arial" pitchFamily="34" charset="0"/>
              </a:rPr>
              <a:t>.  </a:t>
            </a:r>
            <a:endParaRPr lang="en-US" altLang="ko-KR" sz="1600" dirty="0">
              <a:solidFill>
                <a:srgbClr val="000000">
                  <a:lumMod val="75000"/>
                  <a:lumOff val="25000"/>
                </a:srgbClr>
              </a:solidFill>
              <a:latin typeface="Arial"/>
              <a:cs typeface="Arial" pitchFamily="34" charset="0"/>
            </a:endParaRPr>
          </a:p>
        </p:txBody>
      </p:sp>
      <p:sp>
        <p:nvSpPr>
          <p:cNvPr id="474" name="TextBox 473">
            <a:extLst>
              <a:ext uri="{FF2B5EF4-FFF2-40B4-BE49-F238E27FC236}">
                <a16:creationId xmlns:a16="http://schemas.microsoft.com/office/drawing/2014/main" id="{E8B463D7-4D9E-41ED-865B-DE9C4EA5A6D9}"/>
              </a:ext>
            </a:extLst>
          </p:cNvPr>
          <p:cNvSpPr txBox="1"/>
          <p:nvPr/>
        </p:nvSpPr>
        <p:spPr>
          <a:xfrm>
            <a:off x="2261340" y="2445685"/>
            <a:ext cx="2092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ko-KR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cs typeface="Arial" pitchFamily="34" charset="0"/>
              </a:rPr>
              <a:t>Quantitative cross sectional design</a:t>
            </a:r>
            <a:endParaRPr lang="en-US" altLang="ko-KR" dirty="0">
              <a:solidFill>
                <a:srgbClr val="000000">
                  <a:lumMod val="75000"/>
                  <a:lumOff val="25000"/>
                </a:srgbClr>
              </a:solidFill>
              <a:latin typeface="Arial"/>
              <a:cs typeface="Arial" pitchFamily="34" charset="0"/>
            </a:endParaRPr>
          </a:p>
        </p:txBody>
      </p:sp>
      <p:sp>
        <p:nvSpPr>
          <p:cNvPr id="477" name="TextBox 476">
            <a:extLst>
              <a:ext uri="{FF2B5EF4-FFF2-40B4-BE49-F238E27FC236}">
                <a16:creationId xmlns:a16="http://schemas.microsoft.com/office/drawing/2014/main" id="{756BC6AA-8754-4C22-8601-5667D366E4DE}"/>
              </a:ext>
            </a:extLst>
          </p:cNvPr>
          <p:cNvSpPr txBox="1"/>
          <p:nvPr/>
        </p:nvSpPr>
        <p:spPr>
          <a:xfrm>
            <a:off x="2202415" y="3519677"/>
            <a:ext cx="2092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GB" altLang="ko-KR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cs typeface="Arial" pitchFamily="34" charset="0"/>
              </a:rPr>
              <a:t>69 livestock farmers surveyed</a:t>
            </a:r>
            <a:r>
              <a:rPr lang="en-US" altLang="ko-KR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cs typeface="Arial" pitchFamily="34" charset="0"/>
              </a:rPr>
              <a:t>.  </a:t>
            </a:r>
            <a:endParaRPr lang="en-US" altLang="ko-KR" dirty="0">
              <a:solidFill>
                <a:srgbClr val="000000">
                  <a:lumMod val="75000"/>
                  <a:lumOff val="25000"/>
                </a:srgbClr>
              </a:solidFill>
              <a:latin typeface="Arial"/>
              <a:cs typeface="Arial" pitchFamily="34" charset="0"/>
            </a:endParaRPr>
          </a:p>
        </p:txBody>
      </p:sp>
      <p:sp>
        <p:nvSpPr>
          <p:cNvPr id="480" name="TextBox 479">
            <a:extLst>
              <a:ext uri="{FF2B5EF4-FFF2-40B4-BE49-F238E27FC236}">
                <a16:creationId xmlns:a16="http://schemas.microsoft.com/office/drawing/2014/main" id="{630FE752-02CE-44A7-B3B4-E7E5BD97327B}"/>
              </a:ext>
            </a:extLst>
          </p:cNvPr>
          <p:cNvSpPr txBox="1"/>
          <p:nvPr/>
        </p:nvSpPr>
        <p:spPr>
          <a:xfrm>
            <a:off x="2277478" y="4506669"/>
            <a:ext cx="23208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GB" altLang="ko-KR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cs typeface="Arial" pitchFamily="34" charset="0"/>
              </a:rPr>
              <a:t>Stratified sampling across 6 constituencies</a:t>
            </a:r>
            <a:endParaRPr lang="en-US" altLang="ko-KR" dirty="0">
              <a:solidFill>
                <a:srgbClr val="000000">
                  <a:lumMod val="75000"/>
                  <a:lumOff val="25000"/>
                </a:srgbClr>
              </a:solidFill>
              <a:latin typeface="Arial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3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83602" y="258538"/>
            <a:ext cx="48483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ZA" b="1" kern="1800" dirty="0" smtClean="0">
                <a:latin typeface="Roboto Black" panose="02000000000000000000"/>
                <a:ea typeface="Times New Roman" panose="02020603050405020304" pitchFamily="18" charset="0"/>
              </a:rPr>
              <a:t>WHY THIS MATTERS (SEEA‑EA FRAMING)</a:t>
            </a:r>
            <a:endParaRPr lang="en-ZA" dirty="0">
              <a:latin typeface="Roboto Black" panose="0200000000000000000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57468" y="1245567"/>
            <a:ext cx="103569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800" dirty="0" smtClean="0"/>
              <a:t>In </a:t>
            </a:r>
            <a:r>
              <a:rPr lang="en-GB" sz="2800" dirty="0"/>
              <a:t>semi‑arid Namibia, water scarcity is a major </a:t>
            </a:r>
            <a:r>
              <a:rPr lang="en-GB" sz="2800" dirty="0" smtClean="0"/>
              <a:t>constraint</a:t>
            </a:r>
            <a:endParaRPr lang="en-GB" sz="28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800" dirty="0" smtClean="0"/>
              <a:t>Water </a:t>
            </a:r>
            <a:r>
              <a:rPr lang="en-GB" sz="2800" dirty="0"/>
              <a:t>scarcity affects half of </a:t>
            </a:r>
            <a:r>
              <a:rPr lang="en-GB" sz="2800" dirty="0" smtClean="0"/>
              <a:t>farmers, </a:t>
            </a:r>
            <a:r>
              <a:rPr lang="en-GB" sz="2800" dirty="0"/>
              <a:t>making water a key driver of livestock production</a:t>
            </a:r>
            <a:r>
              <a:rPr lang="en-GB" sz="2800" dirty="0" smtClean="0"/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800" dirty="0" smtClean="0"/>
              <a:t>Good </a:t>
            </a:r>
            <a:r>
              <a:rPr lang="en-GB" sz="2800" dirty="0"/>
              <a:t>soil moisture and vegetation improve livestock efficiency and provisioning services</a:t>
            </a:r>
            <a:r>
              <a:rPr lang="en-GB" sz="2800" dirty="0" smtClean="0"/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800" dirty="0" smtClean="0"/>
              <a:t>Rotational </a:t>
            </a:r>
            <a:r>
              <a:rPr lang="en-GB" sz="2800" dirty="0"/>
              <a:t>grazing performs better than continuous grazing in water‑use efficiency and biomass productivity</a:t>
            </a:r>
            <a:r>
              <a:rPr lang="en-GB" sz="2800" dirty="0" smtClean="0"/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800" dirty="0" smtClean="0"/>
              <a:t>SEEA‑EA </a:t>
            </a:r>
            <a:r>
              <a:rPr lang="en-GB" sz="2800" dirty="0"/>
              <a:t>shows how ecosystem condition shapes livestock outputs and their economic value.</a:t>
            </a:r>
          </a:p>
        </p:txBody>
      </p:sp>
    </p:spTree>
    <p:extLst>
      <p:ext uri="{BB962C8B-B14F-4D97-AF65-F5344CB8AC3E}">
        <p14:creationId xmlns:p14="http://schemas.microsoft.com/office/powerpoint/2010/main" val="5933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16019" y="-31909"/>
            <a:ext cx="72362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800" dirty="0">
                <a:latin typeface="Arial Narrow" panose="020B0606020202030204" pitchFamily="34" charset="0"/>
              </a:rPr>
              <a:t> </a:t>
            </a:r>
            <a:r>
              <a:rPr lang="en-GB" sz="2800" b="1" dirty="0" smtClean="0">
                <a:latin typeface="Roboto Black" panose="02000000000000000000"/>
              </a:rPr>
              <a:t>WATER‑USE EFFICIENCY - OBJECTIVE 1</a:t>
            </a:r>
            <a:endParaRPr lang="en-ZA" sz="2800" b="1" dirty="0">
              <a:latin typeface="Roboto Black" panose="0200000000000000000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7144" y="387703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en-ZA" b="1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Figure 18</a:t>
            </a:r>
            <a:r>
              <a:rPr lang="en-ZA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: Distribution of water-use efficiency  ratings across grazing systems</a:t>
            </a:r>
            <a:endParaRPr lang="en-ZA" sz="1100" i="1" dirty="0">
              <a:effectLst/>
              <a:latin typeface="Arial Narrow" panose="020B0606020202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</p:txBody>
      </p:sp>
      <p:graphicFrame>
        <p:nvGraphicFramePr>
          <p:cNvPr id="13" name="Chart 12"/>
          <p:cNvGraphicFramePr/>
          <p:nvPr>
            <p:extLst/>
          </p:nvPr>
        </p:nvGraphicFramePr>
        <p:xfrm>
          <a:off x="147144" y="4366803"/>
          <a:ext cx="6186981" cy="22721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Rectangle 13"/>
          <p:cNvSpPr/>
          <p:nvPr/>
        </p:nvSpPr>
        <p:spPr>
          <a:xfrm>
            <a:off x="147144" y="600946"/>
            <a:ext cx="58496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ZA" b="1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Figure 6</a:t>
            </a:r>
            <a:r>
              <a:rPr lang="en-ZA" b="1" i="1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: </a:t>
            </a:r>
            <a:r>
              <a:rPr lang="en-ZA" dirty="0">
                <a:latin typeface="Arial Narrow" panose="020B0606020202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Distribution of water use efficiency across grazing system</a:t>
            </a:r>
            <a:endParaRPr lang="en-ZA" sz="1100" i="1" dirty="0">
              <a:effectLst/>
              <a:latin typeface="Arial Narrow" panose="020B0606020202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</p:txBody>
      </p:sp>
      <p:graphicFrame>
        <p:nvGraphicFramePr>
          <p:cNvPr id="15" name="Chart 14"/>
          <p:cNvGraphicFramePr/>
          <p:nvPr>
            <p:extLst/>
          </p:nvPr>
        </p:nvGraphicFramePr>
        <p:xfrm>
          <a:off x="172226" y="874756"/>
          <a:ext cx="6476224" cy="3002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Rectangle 15"/>
          <p:cNvSpPr/>
          <p:nvPr/>
        </p:nvSpPr>
        <p:spPr>
          <a:xfrm>
            <a:off x="6448423" y="763051"/>
            <a:ext cx="538739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 smtClean="0">
                <a:latin typeface="Arial Narrow" panose="020B0606020202030204" pitchFamily="34" charset="0"/>
              </a:rPr>
              <a:t>1. </a:t>
            </a:r>
            <a:r>
              <a:rPr lang="en-GB" sz="2000" b="1" u="sng" dirty="0" smtClean="0">
                <a:latin typeface="Arial Narrow" panose="020B0606020202030204" pitchFamily="34" charset="0"/>
              </a:rPr>
              <a:t>Measured </a:t>
            </a:r>
            <a:r>
              <a:rPr lang="en-GB" sz="2000" b="1" u="sng" dirty="0">
                <a:latin typeface="Arial Narrow" panose="020B0606020202030204" pitchFamily="34" charset="0"/>
              </a:rPr>
              <a:t>WUE (Figure 6</a:t>
            </a:r>
            <a:r>
              <a:rPr lang="en-GB" sz="2000" b="1" u="sng" dirty="0" smtClean="0">
                <a:latin typeface="Arial Narrow" panose="020B0606020202030204" pitchFamily="34" charset="0"/>
              </a:rPr>
              <a:t>)</a:t>
            </a:r>
          </a:p>
          <a:p>
            <a:endParaRPr lang="en-GB" sz="800" dirty="0">
              <a:latin typeface="Arial Narrow" panose="020B0606020202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b="1" dirty="0" smtClean="0">
                <a:latin typeface="Arial Narrow" panose="020B0606020202030204" pitchFamily="34" charset="0"/>
              </a:rPr>
              <a:t>Rotational </a:t>
            </a:r>
            <a:r>
              <a:rPr lang="en-GB" b="1" dirty="0">
                <a:latin typeface="Arial Narrow" panose="020B0606020202030204" pitchFamily="34" charset="0"/>
              </a:rPr>
              <a:t>grazing </a:t>
            </a:r>
            <a:r>
              <a:rPr lang="en-GB" dirty="0">
                <a:latin typeface="Arial Narrow" panose="020B0606020202030204" pitchFamily="34" charset="0"/>
              </a:rPr>
              <a:t>shows the highest  proportion of herds using </a:t>
            </a:r>
            <a:r>
              <a:rPr lang="en-GB" dirty="0" smtClean="0">
                <a:latin typeface="Arial Narrow" panose="020B0606020202030204" pitchFamily="34" charset="0"/>
              </a:rPr>
              <a:t>&gt; 60 L/day, </a:t>
            </a:r>
            <a:r>
              <a:rPr lang="en-GB" dirty="0">
                <a:latin typeface="Arial Narrow" panose="020B0606020202030204" pitchFamily="34" charset="0"/>
              </a:rPr>
              <a:t>indicating better water use </a:t>
            </a:r>
            <a:r>
              <a:rPr lang="en-GB" dirty="0" smtClean="0">
                <a:latin typeface="Arial Narrow" panose="020B0606020202030204" pitchFamily="34" charset="0"/>
              </a:rPr>
              <a:t>efficiency.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b="1" dirty="0" smtClean="0">
                <a:latin typeface="Arial Narrow" panose="020B0606020202030204" pitchFamily="34" charset="0"/>
              </a:rPr>
              <a:t>Continuous grazing</a:t>
            </a:r>
            <a:r>
              <a:rPr lang="en-GB" dirty="0" smtClean="0">
                <a:latin typeface="Arial Narrow" panose="020B0606020202030204" pitchFamily="34" charset="0"/>
              </a:rPr>
              <a:t>: </a:t>
            </a:r>
            <a:r>
              <a:rPr lang="en-GB" dirty="0">
                <a:latin typeface="Arial Narrow" panose="020B0606020202030204" pitchFamily="34" charset="0"/>
              </a:rPr>
              <a:t>41.7% use </a:t>
            </a:r>
            <a:r>
              <a:rPr lang="en-GB" b="1" dirty="0">
                <a:latin typeface="Arial Narrow" panose="020B0606020202030204" pitchFamily="34" charset="0"/>
              </a:rPr>
              <a:t>&gt;60 </a:t>
            </a:r>
            <a:r>
              <a:rPr lang="en-GB" b="1" dirty="0" smtClean="0">
                <a:latin typeface="Arial Narrow" panose="020B0606020202030204" pitchFamily="34" charset="0"/>
              </a:rPr>
              <a:t>L/day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b="1" dirty="0" smtClean="0">
                <a:latin typeface="Arial Narrow" panose="020B0606020202030204" pitchFamily="34" charset="0"/>
              </a:rPr>
              <a:t>Mixed grazing</a:t>
            </a:r>
            <a:r>
              <a:rPr lang="en-GB" sz="2000" b="1" dirty="0" smtClean="0">
                <a:latin typeface="Arial Narrow" panose="020B0606020202030204" pitchFamily="34" charset="0"/>
              </a:rPr>
              <a:t>:</a:t>
            </a:r>
            <a:r>
              <a:rPr lang="en-GB" sz="2000" dirty="0" smtClean="0">
                <a:latin typeface="Arial Narrow" panose="020B0606020202030204" pitchFamily="34" charset="0"/>
              </a:rPr>
              <a:t> </a:t>
            </a:r>
            <a:r>
              <a:rPr lang="en-GB" sz="2000" dirty="0">
                <a:latin typeface="Arial Narrow" panose="020B0606020202030204" pitchFamily="34" charset="0"/>
              </a:rPr>
              <a:t>30.0% use </a:t>
            </a:r>
            <a:r>
              <a:rPr lang="en-GB" sz="2000" b="1" dirty="0">
                <a:latin typeface="Arial Narrow" panose="020B0606020202030204" pitchFamily="34" charset="0"/>
              </a:rPr>
              <a:t>&gt;60 </a:t>
            </a:r>
            <a:r>
              <a:rPr lang="en-GB" sz="2000" b="1" dirty="0" smtClean="0">
                <a:latin typeface="Arial Narrow" panose="020B0606020202030204" pitchFamily="34" charset="0"/>
              </a:rPr>
              <a:t>L/day</a:t>
            </a:r>
          </a:p>
          <a:p>
            <a:endParaRPr lang="en-GB" sz="800" b="1" dirty="0" smtClean="0">
              <a:latin typeface="Arial Narrow" panose="020B0606020202030204" pitchFamily="34" charset="0"/>
            </a:endParaRPr>
          </a:p>
          <a:p>
            <a:pPr algn="just"/>
            <a:r>
              <a:rPr lang="en-GB" sz="2000" b="1" dirty="0" smtClean="0">
                <a:latin typeface="Arial Narrow" panose="020B0606020202030204" pitchFamily="34" charset="0"/>
              </a:rPr>
              <a:t>2.  </a:t>
            </a:r>
            <a:r>
              <a:rPr lang="en-GB" sz="2000" b="1" u="sng" dirty="0" smtClean="0">
                <a:latin typeface="Arial Narrow" panose="020B0606020202030204" pitchFamily="34" charset="0"/>
              </a:rPr>
              <a:t>Perceived </a:t>
            </a:r>
            <a:r>
              <a:rPr lang="en-GB" sz="2000" b="1" u="sng" dirty="0">
                <a:latin typeface="Arial Narrow" panose="020B0606020202030204" pitchFamily="34" charset="0"/>
              </a:rPr>
              <a:t>WUE (Figure 18</a:t>
            </a:r>
            <a:r>
              <a:rPr lang="en-GB" sz="2000" b="1" u="sng" dirty="0" smtClean="0">
                <a:latin typeface="Arial Narrow" panose="020B0606020202030204" pitchFamily="34" charset="0"/>
              </a:rPr>
              <a:t>) </a:t>
            </a:r>
            <a:r>
              <a:rPr lang="en-GB" sz="2000" u="sng" dirty="0" smtClean="0">
                <a:latin typeface="Arial Narrow" panose="020B0606020202030204" pitchFamily="34" charset="0"/>
              </a:rPr>
              <a:t>farmers rate:</a:t>
            </a:r>
          </a:p>
          <a:p>
            <a:pPr algn="just"/>
            <a:endParaRPr lang="en-GB" sz="800" dirty="0">
              <a:latin typeface="Arial Narrow" panose="020B0606020202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 smtClean="0">
                <a:latin typeface="Arial Narrow" panose="020B0606020202030204" pitchFamily="34" charset="0"/>
              </a:rPr>
              <a:t>Rotational systems </a:t>
            </a:r>
            <a:r>
              <a:rPr lang="en-GB" sz="2000" dirty="0" smtClean="0">
                <a:latin typeface="Arial Narrow" panose="020B0606020202030204" pitchFamily="34" charset="0"/>
              </a:rPr>
              <a:t>the </a:t>
            </a:r>
            <a:r>
              <a:rPr lang="en-GB" sz="2000" dirty="0">
                <a:latin typeface="Arial Narrow" panose="020B0606020202030204" pitchFamily="34" charset="0"/>
              </a:rPr>
              <a:t>highest WUE</a:t>
            </a:r>
            <a:r>
              <a:rPr lang="en-GB" sz="2000" b="1" dirty="0">
                <a:latin typeface="Arial Narrow" panose="020B0606020202030204" pitchFamily="34" charset="0"/>
              </a:rPr>
              <a:t> (</a:t>
            </a:r>
            <a:r>
              <a:rPr lang="en-GB" sz="2000" b="1" dirty="0" smtClean="0">
                <a:latin typeface="Arial Narrow" panose="020B0606020202030204" pitchFamily="34" charset="0"/>
              </a:rPr>
              <a:t>33.3</a:t>
            </a:r>
            <a:r>
              <a:rPr lang="en-GB" sz="2000" b="1" dirty="0">
                <a:latin typeface="Arial Narrow" panose="020B0606020202030204" pitchFamily="34" charset="0"/>
              </a:rPr>
              <a:t>% </a:t>
            </a:r>
            <a:r>
              <a:rPr lang="en-GB" sz="2000" b="1" dirty="0" smtClean="0">
                <a:latin typeface="Arial Narrow" panose="020B0606020202030204" pitchFamily="34" charset="0"/>
              </a:rPr>
              <a:t>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 smtClean="0">
                <a:latin typeface="Arial Narrow" panose="020B0606020202030204" pitchFamily="34" charset="0"/>
              </a:rPr>
              <a:t>Continuous systems </a:t>
            </a:r>
            <a:r>
              <a:rPr lang="en-GB" sz="2000" dirty="0" smtClean="0">
                <a:latin typeface="Arial Narrow" panose="020B0606020202030204" pitchFamily="34" charset="0"/>
              </a:rPr>
              <a:t>the lowest </a:t>
            </a:r>
            <a:r>
              <a:rPr lang="en-GB" sz="2000" dirty="0">
                <a:latin typeface="Arial Narrow" panose="020B0606020202030204" pitchFamily="34" charset="0"/>
              </a:rPr>
              <a:t>WUE </a:t>
            </a:r>
            <a:r>
              <a:rPr lang="en-GB" sz="2000" dirty="0" smtClean="0">
                <a:latin typeface="Arial Narrow" panose="020B0606020202030204" pitchFamily="34" charset="0"/>
              </a:rPr>
              <a:t> </a:t>
            </a:r>
            <a:r>
              <a:rPr lang="en-GB" sz="2000" b="1" dirty="0" smtClean="0">
                <a:latin typeface="Arial Narrow" panose="020B0606020202030204" pitchFamily="34" charset="0"/>
              </a:rPr>
              <a:t>(60.9%) </a:t>
            </a:r>
            <a:endParaRPr lang="en-GB" sz="2000" b="1" dirty="0">
              <a:latin typeface="Arial Narrow" panose="020B0606020202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 smtClean="0">
                <a:latin typeface="Arial Narrow" panose="020B0606020202030204" pitchFamily="34" charset="0"/>
              </a:rPr>
              <a:t>Mixed system :</a:t>
            </a:r>
            <a:r>
              <a:rPr lang="en-GB" sz="2000" dirty="0" smtClean="0">
                <a:latin typeface="Arial Narrow" panose="020B0606020202030204" pitchFamily="34" charset="0"/>
              </a:rPr>
              <a:t> </a:t>
            </a:r>
            <a:r>
              <a:rPr lang="en-GB" sz="2000" b="1" dirty="0">
                <a:latin typeface="Arial Narrow" panose="020B0606020202030204" pitchFamily="34" charset="0"/>
              </a:rPr>
              <a:t>34.8% </a:t>
            </a:r>
            <a:r>
              <a:rPr lang="en-GB" sz="2000" dirty="0">
                <a:latin typeface="Arial Narrow" panose="020B0606020202030204" pitchFamily="34" charset="0"/>
              </a:rPr>
              <a:t>rate WUE low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448423" y="4037531"/>
            <a:ext cx="5387395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 Narrow" panose="020B0606020202030204" pitchFamily="34" charset="0"/>
              </a:rPr>
              <a:t>Rotational grazing = </a:t>
            </a:r>
            <a:r>
              <a:rPr lang="en-GB" b="1" dirty="0">
                <a:latin typeface="Arial Narrow" panose="020B0606020202030204" pitchFamily="34" charset="0"/>
              </a:rPr>
              <a:t>highest perceived </a:t>
            </a:r>
            <a:r>
              <a:rPr lang="en-GB" b="1" dirty="0" smtClean="0">
                <a:latin typeface="Arial Narrow" panose="020B0606020202030204" pitchFamily="34" charset="0"/>
              </a:rPr>
              <a:t>efficiency</a:t>
            </a:r>
            <a:endParaRPr lang="en-GB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Arial Narrow" panose="020B0606020202030204" pitchFamily="34" charset="0"/>
              </a:rPr>
              <a:t>Continuous </a:t>
            </a:r>
            <a:r>
              <a:rPr lang="en-GB" dirty="0">
                <a:latin typeface="Arial Narrow" panose="020B0606020202030204" pitchFamily="34" charset="0"/>
              </a:rPr>
              <a:t>grazing = </a:t>
            </a:r>
            <a:r>
              <a:rPr lang="en-GB" b="1" dirty="0">
                <a:latin typeface="Arial Narrow" panose="020B0606020202030204" pitchFamily="34" charset="0"/>
              </a:rPr>
              <a:t>lowest measured &amp; perceived efficiency</a:t>
            </a:r>
            <a:r>
              <a:rPr lang="en-GB" dirty="0">
                <a:latin typeface="Arial Narrow" panose="020B0606020202030204" pitchFamily="34" charset="0"/>
              </a:rPr>
              <a:t> </a:t>
            </a:r>
            <a:endParaRPr lang="en-GB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Arial Narrow" panose="020B0606020202030204" pitchFamily="34" charset="0"/>
              </a:rPr>
              <a:t>Mixed </a:t>
            </a:r>
            <a:r>
              <a:rPr lang="en-GB" dirty="0">
                <a:latin typeface="Arial Narrow" panose="020B0606020202030204" pitchFamily="34" charset="0"/>
              </a:rPr>
              <a:t>grazing = </a:t>
            </a:r>
            <a:r>
              <a:rPr lang="en-GB" b="1" dirty="0">
                <a:latin typeface="Arial Narrow" panose="020B0606020202030204" pitchFamily="34" charset="0"/>
              </a:rPr>
              <a:t>moderate</a:t>
            </a:r>
            <a:endParaRPr lang="en-ZA" dirty="0">
              <a:latin typeface="Arial Narrow" panose="020B060602020203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448424" y="5398356"/>
            <a:ext cx="5432134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“Figures 6 and </a:t>
            </a:r>
            <a:r>
              <a:rPr lang="en-GB" dirty="0" smtClean="0">
                <a:latin typeface="Arial Narrow" panose="020B0606020202030204" pitchFamily="34" charset="0"/>
              </a:rPr>
              <a:t>18:  </a:t>
            </a:r>
            <a:r>
              <a:rPr lang="en-GB" dirty="0">
                <a:latin typeface="Arial Narrow" panose="020B0606020202030204" pitchFamily="34" charset="0"/>
              </a:rPr>
              <a:t>show a consistent pattern: rotational grazing is the most water‑efficient system, both in measured values and farmer perceptions.”</a:t>
            </a:r>
            <a:endParaRPr lang="en-ZA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94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1285</Words>
  <Application>Microsoft Office PowerPoint</Application>
  <PresentationFormat>Widescreen</PresentationFormat>
  <Paragraphs>241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31" baseType="lpstr">
      <vt:lpstr>맑은 고딕</vt:lpstr>
      <vt:lpstr>00390</vt:lpstr>
      <vt:lpstr>Aptos</vt:lpstr>
      <vt:lpstr>Aptos Display</vt:lpstr>
      <vt:lpstr>Arial</vt:lpstr>
      <vt:lpstr>Arial Narrow</vt:lpstr>
      <vt:lpstr>Calibri</vt:lpstr>
      <vt:lpstr>Cambria</vt:lpstr>
      <vt:lpstr>Perpetua</vt:lpstr>
      <vt:lpstr>Riboto black</vt:lpstr>
      <vt:lpstr>Roboto Bk</vt:lpstr>
      <vt:lpstr>Roboto Black</vt:lpstr>
      <vt:lpstr>Symbol</vt:lpstr>
      <vt:lpstr>Times New Roman</vt:lpstr>
      <vt:lpstr>Office Theme</vt:lpstr>
      <vt:lpstr>fghjkl</vt:lpstr>
      <vt:lpstr>PowerPoint Presentation</vt:lpstr>
      <vt:lpstr>Motivation &amp; Purpose of the Study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Economic Contribution &amp; Rangeland Condition (Objective 2)</vt:lpstr>
      <vt:lpstr>Water Constraints (Objective 3)</vt:lpstr>
      <vt:lpstr>Ecosystem Condition and Livestock Provisioning Efficiency (SEEA‑EA Framing) Objective 1 &amp; 3 </vt:lpstr>
      <vt:lpstr>PRODUCTIVITY &amp; SUSTAINABILITY BY WUE - OBJECTIVE 4</vt:lpstr>
      <vt:lpstr> Farmer Preferences and Support Needs for Grazing System Improvement</vt:lpstr>
      <vt:lpstr>Policy Recommendations (SEEA‑EA Aligned) : Objective 5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fghjkl</dc:title>
  <dc:creator>Volya 3_0</dc:creator>
  <cp:lastModifiedBy>Dr. Ningiree Daleen Kavezepa</cp:lastModifiedBy>
  <cp:revision>3</cp:revision>
  <dcterms:created xsi:type="dcterms:W3CDTF">2026-08-28T08:22:11Z</dcterms:created>
  <dcterms:modified xsi:type="dcterms:W3CDTF">2026-08-28T10:40:29Z</dcterms:modified>
</cp:coreProperties>
</file>