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4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5.xml" ContentType="application/vnd.openxmlformats-officedocument.theme+xml"/>
  <Override PartName="/ppt/slideLayouts/slideLayout30.xml" ContentType="application/vnd.openxmlformats-officedocument.presentationml.slideLayout+xml"/>
  <Override PartName="/ppt/theme/theme6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8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9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0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7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8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9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1" r:id="rId4"/>
    <p:sldMasterId id="2147483809" r:id="rId5"/>
    <p:sldMasterId id="2147483815" r:id="rId6"/>
    <p:sldMasterId id="2147483822" r:id="rId7"/>
    <p:sldMasterId id="2147483828" r:id="rId8"/>
    <p:sldMasterId id="2147483798" r:id="rId9"/>
    <p:sldMasterId id="2147483834" r:id="rId10"/>
  </p:sldMasterIdLst>
  <p:notesMasterIdLst>
    <p:notesMasterId r:id="rId40"/>
  </p:notesMasterIdLst>
  <p:handoutMasterIdLst>
    <p:handoutMasterId r:id="rId41"/>
  </p:handoutMasterIdLst>
  <p:sldIdLst>
    <p:sldId id="288" r:id="rId11"/>
    <p:sldId id="287" r:id="rId12"/>
    <p:sldId id="455" r:id="rId13"/>
    <p:sldId id="556" r:id="rId14"/>
    <p:sldId id="562" r:id="rId15"/>
    <p:sldId id="285" r:id="rId16"/>
    <p:sldId id="282" r:id="rId17"/>
    <p:sldId id="566" r:id="rId18"/>
    <p:sldId id="571" r:id="rId19"/>
    <p:sldId id="570" r:id="rId20"/>
    <p:sldId id="564" r:id="rId21"/>
    <p:sldId id="560" r:id="rId22"/>
    <p:sldId id="563" r:id="rId23"/>
    <p:sldId id="575" r:id="rId24"/>
    <p:sldId id="257" r:id="rId25"/>
    <p:sldId id="565" r:id="rId26"/>
    <p:sldId id="561" r:id="rId27"/>
    <p:sldId id="567" r:id="rId28"/>
    <p:sldId id="290" r:id="rId29"/>
    <p:sldId id="292" r:id="rId30"/>
    <p:sldId id="259" r:id="rId31"/>
    <p:sldId id="568" r:id="rId32"/>
    <p:sldId id="267" r:id="rId33"/>
    <p:sldId id="557" r:id="rId34"/>
    <p:sldId id="558" r:id="rId35"/>
    <p:sldId id="268" r:id="rId36"/>
    <p:sldId id="457" r:id="rId37"/>
    <p:sldId id="260" r:id="rId38"/>
    <p:sldId id="262" r:id="rId3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2" userDrawn="1">
          <p15:clr>
            <a:srgbClr val="A4A3A4"/>
          </p15:clr>
        </p15:guide>
        <p15:guide id="2" pos="372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91E9B3A-F660-95FD-C9FE-34A84F9AED78}" name="Purdy, Jake (StatCan)" initials="P(" userId="S::jake.purdy@statcan.gc.ca::bf7dce4f-4fed-420a-820f-9ed5399afa38" providerId="AD"/>
  <p188:author id="{E73EF83D-E84C-5388-4613-96D4395C1615}" name="Lacroix, Josée (StatCan)" initials="JL" userId="S::josee.lacroix@statcan.gc.ca::53480e9d-a07a-410a-8412-d5b57f70c49f" providerId="AD"/>
  <p188:author id="{A33D925C-090A-9F9F-0E69-A33FC480815E}" name="Loker-Fulcher, Carin (she | elle) (StatCan)" initials="CL" userId="S::carin.loker-fulcher@statcan.gc.ca::74ff581c-956e-4218-96fa-bbc57df528a0" providerId="AD"/>
  <p188:author id="{1C20885D-0763-19AB-1672-A51DA567629E}" name="Jaffray, Roxane (StatCan)" initials="RJ" userId="S::roxane.jaffray@statcan.gc.ca::2964808f-77bb-4e67-a03d-8256a1f3fb0c" providerId="AD"/>
  <p188:author id="{5F24B47D-04B0-0E59-9A3A-07CF8FBDFFA2}" name="Alasia, Alessandro (StatCan)" initials="A(" userId="S::alessandro.alasia@statcan.gc.ca::b5f10e97-836d-4b2b-828b-39ea37a58e52" providerId="AD"/>
  <p188:author id="{3D30EED7-CE0D-AE6E-9701-AD0F1F549660}" name="Oikle, Robert (StatCan)" initials="RO" userId="S::robert.oikle@statcan.gc.ca::08669c7e-dc72-4317-b0d8-efceac9961e6" providerId="AD"/>
  <p188:author id="{ACACEADC-A1C2-69C4-CB83-ECFC2AFD65C7}" name="Lecavalier, Cindy (StatCan)" initials="CL" userId="S::cindy.lecavalier@statcan.gc.ca::96522fd3-58e6-4ffb-9cd6-2107fe12b7f9" providerId="AD"/>
  <p188:author id="{D72E49E5-B039-21F1-6386-2A3B0CB964AD}" name="Larochelle-Côté, Sébastien (StatCan)" initials="L(" userId="S::sebastien.larochelle-cote@statcan.gc.ca::d28b3d95-423f-4669-929b-ca53d21c185c" providerId="AD"/>
  <p188:author id="{305B1BE7-7576-4FB2-54DE-B93D50947865}" name="Huynh, Dennis (StatCan)" initials="HD(" userId="S::Dennis.Huynh@statcan.gc.ca::71629b0a-a316-410d-9928-02aa340ae3f5" providerId="AD"/>
  <p188:author id="{D1E96EFE-A3F5-3B98-AFDA-107E2F9FA133}" name="Sanmartin, Claudia (she | elle) (StatCan)" initials="CS" userId="S::claudia.sanmartin@statcan.gc.ca::707f006d-f64f-4cee-b17a-53be7d57815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63F56"/>
    <a:srgbClr val="053041"/>
    <a:srgbClr val="BDE3FF"/>
    <a:srgbClr val="ABD3DB"/>
    <a:srgbClr val="BDC9E2"/>
    <a:srgbClr val="D7BADA"/>
    <a:srgbClr val="B2E6D9"/>
    <a:srgbClr val="004F8A"/>
    <a:srgbClr val="0070C0"/>
    <a:srgbClr val="084F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295C62C-FF6E-4948-91DD-B6F211FB5827}" v="121" dt="2026-08-21T14:07:13.08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626" autoAdjust="0"/>
    <p:restoredTop sz="75182" autoAdjust="0"/>
  </p:normalViewPr>
  <p:slideViewPr>
    <p:cSldViewPr snapToGrid="0">
      <p:cViewPr varScale="1">
        <p:scale>
          <a:sx n="74" d="100"/>
          <a:sy n="74" d="100"/>
        </p:scale>
        <p:origin x="1512" y="66"/>
      </p:cViewPr>
      <p:guideLst>
        <p:guide orient="horz" pos="2092"/>
        <p:guide pos="3727"/>
      </p:guideLst>
    </p:cSldViewPr>
  </p:slideViewPr>
  <p:outlineViewPr>
    <p:cViewPr>
      <p:scale>
        <a:sx n="33" d="100"/>
        <a:sy n="33" d="100"/>
      </p:scale>
      <p:origin x="0" y="-7474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3000" y="6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slide" Target="slides/slide29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42" Type="http://schemas.openxmlformats.org/officeDocument/2006/relationships/presProps" Target="presProps.xml"/><Relationship Id="rId47" Type="http://schemas.microsoft.com/office/2015/10/relationships/revisionInfo" Target="revisionInfo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9" Type="http://schemas.openxmlformats.org/officeDocument/2006/relationships/slide" Target="slides/slide19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slide" Target="slides/slide27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43" Type="http://schemas.openxmlformats.org/officeDocument/2006/relationships/viewProps" Target="viewProps.xml"/><Relationship Id="rId48" Type="http://schemas.microsoft.com/office/2018/10/relationships/authors" Target="authors.xml"/><Relationship Id="rId8" Type="http://schemas.openxmlformats.org/officeDocument/2006/relationships/slideMaster" Target="slideMasters/slideMaster5.xml"/><Relationship Id="rId3" Type="http://schemas.openxmlformats.org/officeDocument/2006/relationships/customXml" Target="../customXml/item3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slide" Target="slides/slide28.xml"/><Relationship Id="rId46" Type="http://schemas.microsoft.com/office/2016/11/relationships/changesInfo" Target="changesInfos/changesInfo1.xml"/><Relationship Id="rId20" Type="http://schemas.openxmlformats.org/officeDocument/2006/relationships/slide" Target="slides/slide10.xml"/><Relationship Id="rId41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oker-Fulcher, Carin (she | elle) (StatCan)" userId="74ff581c-956e-4218-96fa-bbc57df528a0" providerId="ADAL" clId="{BCF36532-E61B-4920-A6D5-0238085BEFE4}"/>
    <pc:docChg chg="custSel modSld delMainMaster">
      <pc:chgData name="Loker-Fulcher, Carin (she | elle) (StatCan)" userId="74ff581c-956e-4218-96fa-bbc57df528a0" providerId="ADAL" clId="{BCF36532-E61B-4920-A6D5-0238085BEFE4}" dt="2026-08-21T14:07:25.427" v="1801" actId="20577"/>
      <pc:docMkLst>
        <pc:docMk/>
      </pc:docMkLst>
      <pc:sldChg chg="modSp mod">
        <pc:chgData name="Loker-Fulcher, Carin (she | elle) (StatCan)" userId="74ff581c-956e-4218-96fa-bbc57df528a0" providerId="ADAL" clId="{BCF36532-E61B-4920-A6D5-0238085BEFE4}" dt="2026-08-20T17:43:46.269" v="8" actId="20577"/>
        <pc:sldMkLst>
          <pc:docMk/>
          <pc:sldMk cId="951929290" sldId="282"/>
        </pc:sldMkLst>
        <pc:graphicFrameChg chg="modGraphic">
          <ac:chgData name="Loker-Fulcher, Carin (she | elle) (StatCan)" userId="74ff581c-956e-4218-96fa-bbc57df528a0" providerId="ADAL" clId="{BCF36532-E61B-4920-A6D5-0238085BEFE4}" dt="2026-08-20T17:43:46.269" v="8" actId="20577"/>
          <ac:graphicFrameMkLst>
            <pc:docMk/>
            <pc:sldMk cId="951929290" sldId="282"/>
            <ac:graphicFrameMk id="9" creationId="{33016FF2-4849-ABA0-71D3-ECA59264ADC1}"/>
          </ac:graphicFrameMkLst>
        </pc:graphicFrameChg>
      </pc:sldChg>
      <pc:sldChg chg="addSp delSp modSp mod chgLayout">
        <pc:chgData name="Loker-Fulcher, Carin (she | elle) (StatCan)" userId="74ff581c-956e-4218-96fa-bbc57df528a0" providerId="ADAL" clId="{BCF36532-E61B-4920-A6D5-0238085BEFE4}" dt="2026-08-21T14:00:25.903" v="925" actId="207"/>
        <pc:sldMkLst>
          <pc:docMk/>
          <pc:sldMk cId="4072221759" sldId="285"/>
        </pc:sldMkLst>
        <pc:spChg chg="mod ord">
          <ac:chgData name="Loker-Fulcher, Carin (she | elle) (StatCan)" userId="74ff581c-956e-4218-96fa-bbc57df528a0" providerId="ADAL" clId="{BCF36532-E61B-4920-A6D5-0238085BEFE4}" dt="2026-08-20T17:45:31.552" v="9" actId="700"/>
          <ac:spMkLst>
            <pc:docMk/>
            <pc:sldMk cId="4072221759" sldId="285"/>
            <ac:spMk id="2" creationId="{00000000-0000-0000-0000-000000000000}"/>
          </ac:spMkLst>
        </pc:spChg>
        <pc:spChg chg="mod ord">
          <ac:chgData name="Loker-Fulcher, Carin (she | elle) (StatCan)" userId="74ff581c-956e-4218-96fa-bbc57df528a0" providerId="ADAL" clId="{BCF36532-E61B-4920-A6D5-0238085BEFE4}" dt="2026-08-20T18:53:10.125" v="397" actId="255"/>
          <ac:spMkLst>
            <pc:docMk/>
            <pc:sldMk cId="4072221759" sldId="285"/>
            <ac:spMk id="3" creationId="{00000000-0000-0000-0000-000000000000}"/>
          </ac:spMkLst>
        </pc:spChg>
        <pc:graphicFrameChg chg="add del mod">
          <ac:chgData name="Loker-Fulcher, Carin (she | elle) (StatCan)" userId="74ff581c-956e-4218-96fa-bbc57df528a0" providerId="ADAL" clId="{BCF36532-E61B-4920-A6D5-0238085BEFE4}" dt="2026-08-21T14:00:25.903" v="925" actId="207"/>
          <ac:graphicFrameMkLst>
            <pc:docMk/>
            <pc:sldMk cId="4072221759" sldId="285"/>
            <ac:graphicFrameMk id="5" creationId="{8736C751-A12B-1E21-2E0F-725E91210C49}"/>
          </ac:graphicFrameMkLst>
        </pc:graphicFrameChg>
        <pc:graphicFrameChg chg="del mod">
          <ac:chgData name="Loker-Fulcher, Carin (she | elle) (StatCan)" userId="74ff581c-956e-4218-96fa-bbc57df528a0" providerId="ADAL" clId="{BCF36532-E61B-4920-A6D5-0238085BEFE4}" dt="2026-08-20T18:50:23.290" v="372" actId="478"/>
          <ac:graphicFrameMkLst>
            <pc:docMk/>
            <pc:sldMk cId="4072221759" sldId="285"/>
            <ac:graphicFrameMk id="6" creationId="{ACA668BE-5575-5A27-5A5C-EC2229A41B73}"/>
          </ac:graphicFrameMkLst>
        </pc:graphicFrameChg>
        <pc:graphicFrameChg chg="add del mod">
          <ac:chgData name="Loker-Fulcher, Carin (she | elle) (StatCan)" userId="74ff581c-956e-4218-96fa-bbc57df528a0" providerId="ADAL" clId="{BCF36532-E61B-4920-A6D5-0238085BEFE4}" dt="2026-08-21T13:59:42.963" v="913" actId="478"/>
          <ac:graphicFrameMkLst>
            <pc:docMk/>
            <pc:sldMk cId="4072221759" sldId="285"/>
            <ac:graphicFrameMk id="8" creationId="{8736C751-A12B-1E21-2E0F-725E91210C49}"/>
          </ac:graphicFrameMkLst>
        </pc:graphicFrameChg>
      </pc:sldChg>
      <pc:sldChg chg="modNotesTx">
        <pc:chgData name="Loker-Fulcher, Carin (she | elle) (StatCan)" userId="74ff581c-956e-4218-96fa-bbc57df528a0" providerId="ADAL" clId="{BCF36532-E61B-4920-A6D5-0238085BEFE4}" dt="2026-08-20T18:59:04.631" v="710" actId="20577"/>
        <pc:sldMkLst>
          <pc:docMk/>
          <pc:sldMk cId="3060037553" sldId="561"/>
        </pc:sldMkLst>
      </pc:sldChg>
      <pc:sldChg chg="addSp delSp modSp mod modNotesTx">
        <pc:chgData name="Loker-Fulcher, Carin (she | elle) (StatCan)" userId="74ff581c-956e-4218-96fa-bbc57df528a0" providerId="ADAL" clId="{BCF36532-E61B-4920-A6D5-0238085BEFE4}" dt="2026-08-20T18:34:09.955" v="371" actId="33524"/>
        <pc:sldMkLst>
          <pc:docMk/>
          <pc:sldMk cId="160586379" sldId="562"/>
        </pc:sldMkLst>
        <pc:spChg chg="mod">
          <ac:chgData name="Loker-Fulcher, Carin (she | elle) (StatCan)" userId="74ff581c-956e-4218-96fa-bbc57df528a0" providerId="ADAL" clId="{BCF36532-E61B-4920-A6D5-0238085BEFE4}" dt="2026-08-20T18:29:13.568" v="63" actId="14100"/>
          <ac:spMkLst>
            <pc:docMk/>
            <pc:sldMk cId="160586379" sldId="562"/>
            <ac:spMk id="3" creationId="{E310720E-16FC-9F14-A35C-279D77971132}"/>
          </ac:spMkLst>
        </pc:spChg>
        <pc:spChg chg="mod">
          <ac:chgData name="Loker-Fulcher, Carin (she | elle) (StatCan)" userId="74ff581c-956e-4218-96fa-bbc57df528a0" providerId="ADAL" clId="{BCF36532-E61B-4920-A6D5-0238085BEFE4}" dt="2026-08-20T18:29:06.398" v="61" actId="1076"/>
          <ac:spMkLst>
            <pc:docMk/>
            <pc:sldMk cId="160586379" sldId="562"/>
            <ac:spMk id="20" creationId="{0EB444F0-807B-0937-749D-EB159EF10794}"/>
          </ac:spMkLst>
        </pc:spChg>
        <pc:picChg chg="add mod ord">
          <ac:chgData name="Loker-Fulcher, Carin (she | elle) (StatCan)" userId="74ff581c-956e-4218-96fa-bbc57df528a0" providerId="ADAL" clId="{BCF36532-E61B-4920-A6D5-0238085BEFE4}" dt="2026-08-20T18:29:01.750" v="60" actId="1076"/>
          <ac:picMkLst>
            <pc:docMk/>
            <pc:sldMk cId="160586379" sldId="562"/>
            <ac:picMk id="6" creationId="{0446E11B-6D8A-4BBB-C86D-0F56ED87CA6B}"/>
          </ac:picMkLst>
        </pc:picChg>
        <pc:picChg chg="del">
          <ac:chgData name="Loker-Fulcher, Carin (she | elle) (StatCan)" userId="74ff581c-956e-4218-96fa-bbc57df528a0" providerId="ADAL" clId="{BCF36532-E61B-4920-A6D5-0238085BEFE4}" dt="2026-08-20T18:27:21.092" v="36" actId="478"/>
          <ac:picMkLst>
            <pc:docMk/>
            <pc:sldMk cId="160586379" sldId="562"/>
            <ac:picMk id="18" creationId="{992B7295-D3B3-B7AA-D880-46DC9918BA45}"/>
          </ac:picMkLst>
        </pc:picChg>
      </pc:sldChg>
      <pc:sldChg chg="modSp modNotesTx">
        <pc:chgData name="Loker-Fulcher, Carin (she | elle) (StatCan)" userId="74ff581c-956e-4218-96fa-bbc57df528a0" providerId="ADAL" clId="{BCF36532-E61B-4920-A6D5-0238085BEFE4}" dt="2026-08-20T18:57:07.098" v="412" actId="313"/>
        <pc:sldMkLst>
          <pc:docMk/>
          <pc:sldMk cId="3111343511" sldId="563"/>
        </pc:sldMkLst>
        <pc:graphicFrameChg chg="mod">
          <ac:chgData name="Loker-Fulcher, Carin (she | elle) (StatCan)" userId="74ff581c-956e-4218-96fa-bbc57df528a0" providerId="ADAL" clId="{BCF36532-E61B-4920-A6D5-0238085BEFE4}" dt="2026-08-20T18:56:24.245" v="408" actId="692"/>
          <ac:graphicFrameMkLst>
            <pc:docMk/>
            <pc:sldMk cId="3111343511" sldId="563"/>
            <ac:graphicFrameMk id="9" creationId="{A1F95834-F150-7390-10F5-7AF9F9521BE4}"/>
          </ac:graphicFrameMkLst>
        </pc:graphicFrameChg>
      </pc:sldChg>
      <pc:sldChg chg="modSp mod modNotesTx">
        <pc:chgData name="Loker-Fulcher, Carin (she | elle) (StatCan)" userId="74ff581c-956e-4218-96fa-bbc57df528a0" providerId="ADAL" clId="{BCF36532-E61B-4920-A6D5-0238085BEFE4}" dt="2026-08-21T14:07:25.427" v="1801" actId="20577"/>
        <pc:sldMkLst>
          <pc:docMk/>
          <pc:sldMk cId="1179288613" sldId="565"/>
        </pc:sldMkLst>
        <pc:graphicFrameChg chg="mod modGraphic">
          <ac:chgData name="Loker-Fulcher, Carin (she | elle) (StatCan)" userId="74ff581c-956e-4218-96fa-bbc57df528a0" providerId="ADAL" clId="{BCF36532-E61B-4920-A6D5-0238085BEFE4}" dt="2026-08-21T14:04:52.205" v="1639" actId="20577"/>
          <ac:graphicFrameMkLst>
            <pc:docMk/>
            <pc:sldMk cId="1179288613" sldId="565"/>
            <ac:graphicFrameMk id="8" creationId="{F54E4C8E-8A5D-D6B2-5F76-5E1DC096C383}"/>
          </ac:graphicFrameMkLst>
        </pc:graphicFrameChg>
      </pc:sldChg>
      <pc:sldChg chg="modSp mod">
        <pc:chgData name="Loker-Fulcher, Carin (she | elle) (StatCan)" userId="74ff581c-956e-4218-96fa-bbc57df528a0" providerId="ADAL" clId="{BCF36532-E61B-4920-A6D5-0238085BEFE4}" dt="2026-08-20T17:47:20.002" v="16" actId="20577"/>
        <pc:sldMkLst>
          <pc:docMk/>
          <pc:sldMk cId="2512053837" sldId="566"/>
        </pc:sldMkLst>
        <pc:graphicFrameChg chg="modGraphic">
          <ac:chgData name="Loker-Fulcher, Carin (she | elle) (StatCan)" userId="74ff581c-956e-4218-96fa-bbc57df528a0" providerId="ADAL" clId="{BCF36532-E61B-4920-A6D5-0238085BEFE4}" dt="2026-08-20T17:47:20.002" v="16" actId="20577"/>
          <ac:graphicFrameMkLst>
            <pc:docMk/>
            <pc:sldMk cId="2512053837" sldId="566"/>
            <ac:graphicFrameMk id="23" creationId="{A8B79BD1-6AF1-188F-17B4-8181BECA48DF}"/>
          </ac:graphicFrameMkLst>
        </pc:graphicFrameChg>
      </pc:sldChg>
      <pc:sldChg chg="modTransition modAnim modNotesTx">
        <pc:chgData name="Loker-Fulcher, Carin (she | elle) (StatCan)" userId="74ff581c-956e-4218-96fa-bbc57df528a0" providerId="ADAL" clId="{BCF36532-E61B-4920-A6D5-0238085BEFE4}" dt="2026-08-21T14:04:03.645" v="1590" actId="20577"/>
        <pc:sldMkLst>
          <pc:docMk/>
          <pc:sldMk cId="269430574" sldId="570"/>
        </pc:sldMkLst>
      </pc:sldChg>
      <pc:sldMasterChg chg="del delSldLayout">
        <pc:chgData name="Loker-Fulcher, Carin (she | elle) (StatCan)" userId="74ff581c-956e-4218-96fa-bbc57df528a0" providerId="ADAL" clId="{BCF36532-E61B-4920-A6D5-0238085BEFE4}" dt="2026-08-20T17:41:26.918" v="1"/>
        <pc:sldMasterMkLst>
          <pc:docMk/>
          <pc:sldMasterMk cId="2289822986" sldId="2147483713"/>
        </pc:sldMasterMkLst>
        <pc:sldLayoutChg chg="del">
          <pc:chgData name="Loker-Fulcher, Carin (she | elle) (StatCan)" userId="74ff581c-956e-4218-96fa-bbc57df528a0" providerId="ADAL" clId="{BCF36532-E61B-4920-A6D5-0238085BEFE4}" dt="2026-08-20T17:41:26.918" v="1"/>
          <pc:sldLayoutMkLst>
            <pc:docMk/>
            <pc:sldMasterMk cId="2289822986" sldId="2147483713"/>
            <pc:sldLayoutMk cId="948912869" sldId="2147483720"/>
          </pc:sldLayoutMkLst>
        </pc:sldLayoutChg>
        <pc:sldLayoutChg chg="del">
          <pc:chgData name="Loker-Fulcher, Carin (she | elle) (StatCan)" userId="74ff581c-956e-4218-96fa-bbc57df528a0" providerId="ADAL" clId="{BCF36532-E61B-4920-A6D5-0238085BEFE4}" dt="2026-08-20T17:41:26.918" v="1"/>
          <pc:sldLayoutMkLst>
            <pc:docMk/>
            <pc:sldMasterMk cId="2289822986" sldId="2147483713"/>
            <pc:sldLayoutMk cId="2493207910" sldId="2147483721"/>
          </pc:sldLayoutMkLst>
        </pc:sldLayoutChg>
        <pc:sldLayoutChg chg="del">
          <pc:chgData name="Loker-Fulcher, Carin (she | elle) (StatCan)" userId="74ff581c-956e-4218-96fa-bbc57df528a0" providerId="ADAL" clId="{BCF36532-E61B-4920-A6D5-0238085BEFE4}" dt="2026-08-20T17:41:26.918" v="1"/>
          <pc:sldLayoutMkLst>
            <pc:docMk/>
            <pc:sldMasterMk cId="2289822986" sldId="2147483713"/>
            <pc:sldLayoutMk cId="1703440827" sldId="2147483722"/>
          </pc:sldLayoutMkLst>
        </pc:sldLayoutChg>
        <pc:sldLayoutChg chg="del">
          <pc:chgData name="Loker-Fulcher, Carin (she | elle) (StatCan)" userId="74ff581c-956e-4218-96fa-bbc57df528a0" providerId="ADAL" clId="{BCF36532-E61B-4920-A6D5-0238085BEFE4}" dt="2026-08-20T17:41:26.918" v="1"/>
          <pc:sldLayoutMkLst>
            <pc:docMk/>
            <pc:sldMasterMk cId="2289822986" sldId="2147483713"/>
            <pc:sldLayoutMk cId="2392570934" sldId="2147483723"/>
          </pc:sldLayoutMkLst>
        </pc:sldLayoutChg>
        <pc:sldLayoutChg chg="del">
          <pc:chgData name="Loker-Fulcher, Carin (she | elle) (StatCan)" userId="74ff581c-956e-4218-96fa-bbc57df528a0" providerId="ADAL" clId="{BCF36532-E61B-4920-A6D5-0238085BEFE4}" dt="2026-08-20T17:41:26.918" v="1"/>
          <pc:sldLayoutMkLst>
            <pc:docMk/>
            <pc:sldMasterMk cId="2289822986" sldId="2147483713"/>
            <pc:sldLayoutMk cId="2268706968" sldId="2147483724"/>
          </pc:sldLayoutMkLst>
        </pc:sldLayoutChg>
        <pc:sldLayoutChg chg="del">
          <pc:chgData name="Loker-Fulcher, Carin (she | elle) (StatCan)" userId="74ff581c-956e-4218-96fa-bbc57df528a0" providerId="ADAL" clId="{BCF36532-E61B-4920-A6D5-0238085BEFE4}" dt="2026-08-20T17:41:26.918" v="1"/>
          <pc:sldLayoutMkLst>
            <pc:docMk/>
            <pc:sldMasterMk cId="2289822986" sldId="2147483713"/>
            <pc:sldLayoutMk cId="1294661567" sldId="2147483725"/>
          </pc:sldLayoutMkLst>
        </pc:sldLayoutChg>
      </pc:sldMasterChg>
      <pc:sldMasterChg chg="del delSldLayout">
        <pc:chgData name="Loker-Fulcher, Carin (she | elle) (StatCan)" userId="74ff581c-956e-4218-96fa-bbc57df528a0" providerId="ADAL" clId="{BCF36532-E61B-4920-A6D5-0238085BEFE4}" dt="2026-08-20T17:41:26.918" v="1"/>
        <pc:sldMasterMkLst>
          <pc:docMk/>
          <pc:sldMasterMk cId="1825147018" sldId="2147483745"/>
        </pc:sldMasterMkLst>
        <pc:sldLayoutChg chg="del">
          <pc:chgData name="Loker-Fulcher, Carin (she | elle) (StatCan)" userId="74ff581c-956e-4218-96fa-bbc57df528a0" providerId="ADAL" clId="{BCF36532-E61B-4920-A6D5-0238085BEFE4}" dt="2026-08-20T17:41:26.918" v="1"/>
          <pc:sldLayoutMkLst>
            <pc:docMk/>
            <pc:sldMasterMk cId="1825147018" sldId="2147483745"/>
            <pc:sldLayoutMk cId="2514017071" sldId="2147483764"/>
          </pc:sldLayoutMkLst>
        </pc:sldLayoutChg>
        <pc:sldLayoutChg chg="del">
          <pc:chgData name="Loker-Fulcher, Carin (she | elle) (StatCan)" userId="74ff581c-956e-4218-96fa-bbc57df528a0" providerId="ADAL" clId="{BCF36532-E61B-4920-A6D5-0238085BEFE4}" dt="2026-08-20T17:41:26.918" v="1"/>
          <pc:sldLayoutMkLst>
            <pc:docMk/>
            <pc:sldMasterMk cId="1825147018" sldId="2147483745"/>
            <pc:sldLayoutMk cId="2499052421" sldId="2147483765"/>
          </pc:sldLayoutMkLst>
        </pc:sldLayoutChg>
        <pc:sldLayoutChg chg="del">
          <pc:chgData name="Loker-Fulcher, Carin (she | elle) (StatCan)" userId="74ff581c-956e-4218-96fa-bbc57df528a0" providerId="ADAL" clId="{BCF36532-E61B-4920-A6D5-0238085BEFE4}" dt="2026-08-20T17:41:26.918" v="1"/>
          <pc:sldLayoutMkLst>
            <pc:docMk/>
            <pc:sldMasterMk cId="1825147018" sldId="2147483745"/>
            <pc:sldLayoutMk cId="3065096186" sldId="2147483766"/>
          </pc:sldLayoutMkLst>
        </pc:sldLayoutChg>
        <pc:sldLayoutChg chg="del">
          <pc:chgData name="Loker-Fulcher, Carin (she | elle) (StatCan)" userId="74ff581c-956e-4218-96fa-bbc57df528a0" providerId="ADAL" clId="{BCF36532-E61B-4920-A6D5-0238085BEFE4}" dt="2026-08-20T17:41:26.918" v="1"/>
          <pc:sldLayoutMkLst>
            <pc:docMk/>
            <pc:sldMasterMk cId="1825147018" sldId="2147483745"/>
            <pc:sldLayoutMk cId="2144948033" sldId="2147483767"/>
          </pc:sldLayoutMkLst>
        </pc:sldLayoutChg>
        <pc:sldLayoutChg chg="del">
          <pc:chgData name="Loker-Fulcher, Carin (she | elle) (StatCan)" userId="74ff581c-956e-4218-96fa-bbc57df528a0" providerId="ADAL" clId="{BCF36532-E61B-4920-A6D5-0238085BEFE4}" dt="2026-08-20T17:41:26.918" v="1"/>
          <pc:sldLayoutMkLst>
            <pc:docMk/>
            <pc:sldMasterMk cId="1825147018" sldId="2147483745"/>
            <pc:sldLayoutMk cId="2182360852" sldId="2147483768"/>
          </pc:sldLayoutMkLst>
        </pc:sldLayoutChg>
      </pc:sldMasterChg>
      <pc:sldMasterChg chg="del delSldLayout">
        <pc:chgData name="Loker-Fulcher, Carin (she | elle) (StatCan)" userId="74ff581c-956e-4218-96fa-bbc57df528a0" providerId="ADAL" clId="{BCF36532-E61B-4920-A6D5-0238085BEFE4}" dt="2026-08-20T17:41:26.918" v="1"/>
        <pc:sldMasterMkLst>
          <pc:docMk/>
          <pc:sldMasterMk cId="2797225237" sldId="2147483784"/>
        </pc:sldMasterMkLst>
        <pc:sldLayoutChg chg="del">
          <pc:chgData name="Loker-Fulcher, Carin (she | elle) (StatCan)" userId="74ff581c-956e-4218-96fa-bbc57df528a0" providerId="ADAL" clId="{BCF36532-E61B-4920-A6D5-0238085BEFE4}" dt="2026-08-20T17:41:26.918" v="1"/>
          <pc:sldLayoutMkLst>
            <pc:docMk/>
            <pc:sldMasterMk cId="2797225237" sldId="2147483784"/>
            <pc:sldLayoutMk cId="1123647193" sldId="2147483790"/>
          </pc:sldLayoutMkLst>
        </pc:sldLayoutChg>
        <pc:sldLayoutChg chg="del">
          <pc:chgData name="Loker-Fulcher, Carin (she | elle) (StatCan)" userId="74ff581c-956e-4218-96fa-bbc57df528a0" providerId="ADAL" clId="{BCF36532-E61B-4920-A6D5-0238085BEFE4}" dt="2026-08-20T17:41:26.918" v="1"/>
          <pc:sldLayoutMkLst>
            <pc:docMk/>
            <pc:sldMasterMk cId="2797225237" sldId="2147483784"/>
            <pc:sldLayoutMk cId="40627931" sldId="2147483791"/>
          </pc:sldLayoutMkLst>
        </pc:sldLayoutChg>
        <pc:sldLayoutChg chg="del">
          <pc:chgData name="Loker-Fulcher, Carin (she | elle) (StatCan)" userId="74ff581c-956e-4218-96fa-bbc57df528a0" providerId="ADAL" clId="{BCF36532-E61B-4920-A6D5-0238085BEFE4}" dt="2026-08-20T17:41:26.918" v="1"/>
          <pc:sldLayoutMkLst>
            <pc:docMk/>
            <pc:sldMasterMk cId="2797225237" sldId="2147483784"/>
            <pc:sldLayoutMk cId="2952938473" sldId="2147483792"/>
          </pc:sldLayoutMkLst>
        </pc:sldLayoutChg>
        <pc:sldLayoutChg chg="del">
          <pc:chgData name="Loker-Fulcher, Carin (she | elle) (StatCan)" userId="74ff581c-956e-4218-96fa-bbc57df528a0" providerId="ADAL" clId="{BCF36532-E61B-4920-A6D5-0238085BEFE4}" dt="2026-08-20T17:41:26.918" v="1"/>
          <pc:sldLayoutMkLst>
            <pc:docMk/>
            <pc:sldMasterMk cId="2797225237" sldId="2147483784"/>
            <pc:sldLayoutMk cId="2414344972" sldId="2147483793"/>
          </pc:sldLayoutMkLst>
        </pc:sldLayoutChg>
        <pc:sldLayoutChg chg="del">
          <pc:chgData name="Loker-Fulcher, Carin (she | elle) (StatCan)" userId="74ff581c-956e-4218-96fa-bbc57df528a0" providerId="ADAL" clId="{BCF36532-E61B-4920-A6D5-0238085BEFE4}" dt="2026-08-20T17:41:26.918" v="1"/>
          <pc:sldLayoutMkLst>
            <pc:docMk/>
            <pc:sldMasterMk cId="2797225237" sldId="2147483784"/>
            <pc:sldLayoutMk cId="414811282" sldId="2147483794"/>
          </pc:sldLayoutMkLst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054gc-my.sharepoint.com/personal/carin_loker-fulcher_statcan_gc_ca/Documents/Net%20split%20of%20mienral%20and%20energy%20reserves%20graph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\\fld5filer\environment\statistical_processing\Env_Program\NRAA\Research\SNA_SEEA%20projects\1.Resource%20Royalties\01_Source_Data\Minerals\Potash\potash_royalty_rate_SK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cap="none" spc="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b="1">
                <a:solidFill>
                  <a:schemeClr val="tx1"/>
                </a:solidFill>
              </a:rPr>
              <a:t>Mineral and Energy Reserve split owernship valuation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cap="none" spc="2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areaChart>
        <c:grouping val="stacked"/>
        <c:varyColors val="0"/>
        <c:ser>
          <c:idx val="0"/>
          <c:order val="0"/>
          <c:tx>
            <c:strRef>
              <c:f>'3610058001-noSymbol (1)'!$B$10</c:f>
              <c:strCache>
                <c:ptCount val="1"/>
                <c:pt idx="0">
                  <c:v>Corporations</c:v>
                </c:pt>
              </c:strCache>
            </c:strRef>
          </c:tx>
          <c:spPr>
            <a:solidFill>
              <a:schemeClr val="tx2">
                <a:lumMod val="75000"/>
                <a:lumOff val="25000"/>
              </a:schemeClr>
            </a:solidFill>
            <a:ln w="9525" cap="flat" cmpd="sng" algn="ctr">
              <a:noFill/>
              <a:round/>
            </a:ln>
            <a:effectLst/>
          </c:spPr>
          <c:cat>
            <c:strRef>
              <c:f>'3610058001-noSymbol (1)'!$A$14:$A$58</c:f>
              <c:strCache>
                <c:ptCount val="45"/>
                <c:pt idx="0">
                  <c:v>Q1 2015</c:v>
                </c:pt>
                <c:pt idx="1">
                  <c:v>Q2 2015</c:v>
                </c:pt>
                <c:pt idx="2">
                  <c:v>Q3 2015</c:v>
                </c:pt>
                <c:pt idx="3">
                  <c:v>Q4 2015</c:v>
                </c:pt>
                <c:pt idx="4">
                  <c:v>Q1 2016</c:v>
                </c:pt>
                <c:pt idx="5">
                  <c:v>Q2 2016</c:v>
                </c:pt>
                <c:pt idx="6">
                  <c:v>Q3 2016</c:v>
                </c:pt>
                <c:pt idx="7">
                  <c:v>Q4 2016</c:v>
                </c:pt>
                <c:pt idx="8">
                  <c:v>Q1 2017</c:v>
                </c:pt>
                <c:pt idx="9">
                  <c:v>Q2 2017</c:v>
                </c:pt>
                <c:pt idx="10">
                  <c:v>Q3 2017</c:v>
                </c:pt>
                <c:pt idx="11">
                  <c:v>Q4 2017</c:v>
                </c:pt>
                <c:pt idx="12">
                  <c:v>Q1 2018</c:v>
                </c:pt>
                <c:pt idx="13">
                  <c:v>Q2 2018</c:v>
                </c:pt>
                <c:pt idx="14">
                  <c:v>Q3 2018</c:v>
                </c:pt>
                <c:pt idx="15">
                  <c:v>Q4 2018</c:v>
                </c:pt>
                <c:pt idx="16">
                  <c:v>Q1 2019</c:v>
                </c:pt>
                <c:pt idx="17">
                  <c:v>Q2 2019</c:v>
                </c:pt>
                <c:pt idx="18">
                  <c:v>Q3 2019</c:v>
                </c:pt>
                <c:pt idx="19">
                  <c:v>Q4 2019</c:v>
                </c:pt>
                <c:pt idx="20">
                  <c:v>Q1 2020</c:v>
                </c:pt>
                <c:pt idx="21">
                  <c:v>Q2 2020</c:v>
                </c:pt>
                <c:pt idx="22">
                  <c:v>Q3 2020</c:v>
                </c:pt>
                <c:pt idx="23">
                  <c:v>Q4 2020</c:v>
                </c:pt>
                <c:pt idx="24">
                  <c:v>Q1 2021</c:v>
                </c:pt>
                <c:pt idx="25">
                  <c:v>Q2 2021</c:v>
                </c:pt>
                <c:pt idx="26">
                  <c:v>Q3 2021</c:v>
                </c:pt>
                <c:pt idx="27">
                  <c:v>Q4 2021</c:v>
                </c:pt>
                <c:pt idx="28">
                  <c:v>Q1 2022</c:v>
                </c:pt>
                <c:pt idx="29">
                  <c:v>Q2 2022</c:v>
                </c:pt>
                <c:pt idx="30">
                  <c:v>Q3 2022</c:v>
                </c:pt>
                <c:pt idx="31">
                  <c:v>Q4 2022</c:v>
                </c:pt>
                <c:pt idx="32">
                  <c:v>Q1 2023</c:v>
                </c:pt>
                <c:pt idx="33">
                  <c:v>Q2 2023</c:v>
                </c:pt>
                <c:pt idx="34">
                  <c:v>Q3 2023</c:v>
                </c:pt>
                <c:pt idx="35">
                  <c:v>Q4 2023</c:v>
                </c:pt>
                <c:pt idx="36">
                  <c:v>Q1 2024</c:v>
                </c:pt>
                <c:pt idx="37">
                  <c:v>Q2 2024</c:v>
                </c:pt>
                <c:pt idx="38">
                  <c:v>Q3 2024</c:v>
                </c:pt>
                <c:pt idx="39">
                  <c:v>Q4 2024</c:v>
                </c:pt>
                <c:pt idx="40">
                  <c:v>Q1 2025</c:v>
                </c:pt>
                <c:pt idx="41">
                  <c:v>Q2 2025</c:v>
                </c:pt>
                <c:pt idx="42">
                  <c:v>Q3 2025</c:v>
                </c:pt>
                <c:pt idx="43">
                  <c:v>Q4 2025</c:v>
                </c:pt>
                <c:pt idx="44">
                  <c:v>Q1 2026</c:v>
                </c:pt>
              </c:strCache>
            </c:strRef>
          </c:cat>
          <c:val>
            <c:numRef>
              <c:f>'3610058001-noSymbol (1)'!$B$14:$B$58</c:f>
              <c:numCache>
                <c:formatCode>#,##0</c:formatCode>
                <c:ptCount val="45"/>
                <c:pt idx="0">
                  <c:v>67621000000</c:v>
                </c:pt>
                <c:pt idx="1">
                  <c:v>199187000000</c:v>
                </c:pt>
                <c:pt idx="2">
                  <c:v>121963000000</c:v>
                </c:pt>
                <c:pt idx="3">
                  <c:v>62567000000</c:v>
                </c:pt>
                <c:pt idx="4">
                  <c:v>47858000000</c:v>
                </c:pt>
                <c:pt idx="5">
                  <c:v>64418000000</c:v>
                </c:pt>
                <c:pt idx="6">
                  <c:v>120558000000</c:v>
                </c:pt>
                <c:pt idx="7">
                  <c:v>243598000000</c:v>
                </c:pt>
                <c:pt idx="8">
                  <c:v>433355000000</c:v>
                </c:pt>
                <c:pt idx="9">
                  <c:v>339836000000</c:v>
                </c:pt>
                <c:pt idx="10">
                  <c:v>323710000000</c:v>
                </c:pt>
                <c:pt idx="11">
                  <c:v>331318000000</c:v>
                </c:pt>
                <c:pt idx="12">
                  <c:v>319704000000</c:v>
                </c:pt>
                <c:pt idx="13">
                  <c:v>427546000000</c:v>
                </c:pt>
                <c:pt idx="14">
                  <c:v>536912000000</c:v>
                </c:pt>
                <c:pt idx="15">
                  <c:v>342829000000</c:v>
                </c:pt>
                <c:pt idx="16">
                  <c:v>403119000000</c:v>
                </c:pt>
                <c:pt idx="17">
                  <c:v>602151000000</c:v>
                </c:pt>
                <c:pt idx="18">
                  <c:v>521456000000</c:v>
                </c:pt>
                <c:pt idx="19">
                  <c:v>402642000000</c:v>
                </c:pt>
                <c:pt idx="20">
                  <c:v>278238000000</c:v>
                </c:pt>
                <c:pt idx="21">
                  <c:v>178187000000</c:v>
                </c:pt>
                <c:pt idx="22">
                  <c:v>261849000000</c:v>
                </c:pt>
                <c:pt idx="23">
                  <c:v>357446000000</c:v>
                </c:pt>
                <c:pt idx="24">
                  <c:v>530651000000</c:v>
                </c:pt>
                <c:pt idx="25">
                  <c:v>719454000000</c:v>
                </c:pt>
                <c:pt idx="26">
                  <c:v>907944000000</c:v>
                </c:pt>
                <c:pt idx="27">
                  <c:v>1143612000000</c:v>
                </c:pt>
                <c:pt idx="28">
                  <c:v>1475503000000</c:v>
                </c:pt>
                <c:pt idx="29">
                  <c:v>2011076000000</c:v>
                </c:pt>
                <c:pt idx="30">
                  <c:v>1494183000000</c:v>
                </c:pt>
                <c:pt idx="31">
                  <c:v>1161801000000</c:v>
                </c:pt>
                <c:pt idx="32">
                  <c:v>818045000000</c:v>
                </c:pt>
                <c:pt idx="33">
                  <c:v>663045000000</c:v>
                </c:pt>
                <c:pt idx="34">
                  <c:v>716763000000</c:v>
                </c:pt>
                <c:pt idx="35">
                  <c:v>752041000000</c:v>
                </c:pt>
                <c:pt idx="36">
                  <c:v>657980000000</c:v>
                </c:pt>
                <c:pt idx="37">
                  <c:v>682250000000</c:v>
                </c:pt>
                <c:pt idx="38">
                  <c:v>637791000000</c:v>
                </c:pt>
                <c:pt idx="39">
                  <c:v>659479000000</c:v>
                </c:pt>
                <c:pt idx="40">
                  <c:v>724714000000</c:v>
                </c:pt>
                <c:pt idx="41">
                  <c:v>611307000000</c:v>
                </c:pt>
                <c:pt idx="42">
                  <c:v>635420000000</c:v>
                </c:pt>
                <c:pt idx="43">
                  <c:v>696850000000</c:v>
                </c:pt>
                <c:pt idx="44">
                  <c:v>819841000000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B97-4352-B5C4-0B87EB0D2177}"/>
            </c:ext>
          </c:extLst>
        </c:ser>
        <c:ser>
          <c:idx val="2"/>
          <c:order val="1"/>
          <c:tx>
            <c:strRef>
              <c:f>'3610058001-noSymbol (1)'!$D$10</c:f>
              <c:strCache>
                <c:ptCount val="1"/>
                <c:pt idx="0">
                  <c:v>Provincial and territorial general governments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  <a:ln w="9525" cap="flat" cmpd="sng" algn="ctr">
              <a:noFill/>
              <a:round/>
            </a:ln>
            <a:effectLst/>
          </c:spPr>
          <c:cat>
            <c:strRef>
              <c:f>'3610058001-noSymbol (1)'!$A$14:$A$58</c:f>
              <c:strCache>
                <c:ptCount val="45"/>
                <c:pt idx="0">
                  <c:v>Q1 2015</c:v>
                </c:pt>
                <c:pt idx="1">
                  <c:v>Q2 2015</c:v>
                </c:pt>
                <c:pt idx="2">
                  <c:v>Q3 2015</c:v>
                </c:pt>
                <c:pt idx="3">
                  <c:v>Q4 2015</c:v>
                </c:pt>
                <c:pt idx="4">
                  <c:v>Q1 2016</c:v>
                </c:pt>
                <c:pt idx="5">
                  <c:v>Q2 2016</c:v>
                </c:pt>
                <c:pt idx="6">
                  <c:v>Q3 2016</c:v>
                </c:pt>
                <c:pt idx="7">
                  <c:v>Q4 2016</c:v>
                </c:pt>
                <c:pt idx="8">
                  <c:v>Q1 2017</c:v>
                </c:pt>
                <c:pt idx="9">
                  <c:v>Q2 2017</c:v>
                </c:pt>
                <c:pt idx="10">
                  <c:v>Q3 2017</c:v>
                </c:pt>
                <c:pt idx="11">
                  <c:v>Q4 2017</c:v>
                </c:pt>
                <c:pt idx="12">
                  <c:v>Q1 2018</c:v>
                </c:pt>
                <c:pt idx="13">
                  <c:v>Q2 2018</c:v>
                </c:pt>
                <c:pt idx="14">
                  <c:v>Q3 2018</c:v>
                </c:pt>
                <c:pt idx="15">
                  <c:v>Q4 2018</c:v>
                </c:pt>
                <c:pt idx="16">
                  <c:v>Q1 2019</c:v>
                </c:pt>
                <c:pt idx="17">
                  <c:v>Q2 2019</c:v>
                </c:pt>
                <c:pt idx="18">
                  <c:v>Q3 2019</c:v>
                </c:pt>
                <c:pt idx="19">
                  <c:v>Q4 2019</c:v>
                </c:pt>
                <c:pt idx="20">
                  <c:v>Q1 2020</c:v>
                </c:pt>
                <c:pt idx="21">
                  <c:v>Q2 2020</c:v>
                </c:pt>
                <c:pt idx="22">
                  <c:v>Q3 2020</c:v>
                </c:pt>
                <c:pt idx="23">
                  <c:v>Q4 2020</c:v>
                </c:pt>
                <c:pt idx="24">
                  <c:v>Q1 2021</c:v>
                </c:pt>
                <c:pt idx="25">
                  <c:v>Q2 2021</c:v>
                </c:pt>
                <c:pt idx="26">
                  <c:v>Q3 2021</c:v>
                </c:pt>
                <c:pt idx="27">
                  <c:v>Q4 2021</c:v>
                </c:pt>
                <c:pt idx="28">
                  <c:v>Q1 2022</c:v>
                </c:pt>
                <c:pt idx="29">
                  <c:v>Q2 2022</c:v>
                </c:pt>
                <c:pt idx="30">
                  <c:v>Q3 2022</c:v>
                </c:pt>
                <c:pt idx="31">
                  <c:v>Q4 2022</c:v>
                </c:pt>
                <c:pt idx="32">
                  <c:v>Q1 2023</c:v>
                </c:pt>
                <c:pt idx="33">
                  <c:v>Q2 2023</c:v>
                </c:pt>
                <c:pt idx="34">
                  <c:v>Q3 2023</c:v>
                </c:pt>
                <c:pt idx="35">
                  <c:v>Q4 2023</c:v>
                </c:pt>
                <c:pt idx="36">
                  <c:v>Q1 2024</c:v>
                </c:pt>
                <c:pt idx="37">
                  <c:v>Q2 2024</c:v>
                </c:pt>
                <c:pt idx="38">
                  <c:v>Q3 2024</c:v>
                </c:pt>
                <c:pt idx="39">
                  <c:v>Q4 2024</c:v>
                </c:pt>
                <c:pt idx="40">
                  <c:v>Q1 2025</c:v>
                </c:pt>
                <c:pt idx="41">
                  <c:v>Q2 2025</c:v>
                </c:pt>
                <c:pt idx="42">
                  <c:v>Q3 2025</c:v>
                </c:pt>
                <c:pt idx="43">
                  <c:v>Q4 2025</c:v>
                </c:pt>
                <c:pt idx="44">
                  <c:v>Q1 2026</c:v>
                </c:pt>
              </c:strCache>
            </c:strRef>
          </c:cat>
          <c:val>
            <c:numRef>
              <c:f>'3610058001-noSymbol (1)'!$D$14:$D$58</c:f>
              <c:numCache>
                <c:formatCode>#,##0</c:formatCode>
                <c:ptCount val="45"/>
                <c:pt idx="0">
                  <c:v>44911000000</c:v>
                </c:pt>
                <c:pt idx="1">
                  <c:v>110444000000</c:v>
                </c:pt>
                <c:pt idx="2">
                  <c:v>67470000000</c:v>
                </c:pt>
                <c:pt idx="3">
                  <c:v>35139000000</c:v>
                </c:pt>
                <c:pt idx="4">
                  <c:v>29343000000</c:v>
                </c:pt>
                <c:pt idx="5">
                  <c:v>38955000000</c:v>
                </c:pt>
                <c:pt idx="6">
                  <c:v>69634000000</c:v>
                </c:pt>
                <c:pt idx="7">
                  <c:v>103565000000</c:v>
                </c:pt>
                <c:pt idx="8">
                  <c:v>126132000000</c:v>
                </c:pt>
                <c:pt idx="9">
                  <c:v>112348000000</c:v>
                </c:pt>
                <c:pt idx="10">
                  <c:v>101901000000</c:v>
                </c:pt>
                <c:pt idx="11">
                  <c:v>127661000000</c:v>
                </c:pt>
                <c:pt idx="12">
                  <c:v>145719000000</c:v>
                </c:pt>
                <c:pt idx="13">
                  <c:v>114229000000</c:v>
                </c:pt>
                <c:pt idx="14">
                  <c:v>103607000000</c:v>
                </c:pt>
                <c:pt idx="15">
                  <c:v>127183000000</c:v>
                </c:pt>
                <c:pt idx="16">
                  <c:v>173541000000</c:v>
                </c:pt>
                <c:pt idx="17">
                  <c:v>119114000000</c:v>
                </c:pt>
                <c:pt idx="18">
                  <c:v>109522000000</c:v>
                </c:pt>
                <c:pt idx="19">
                  <c:v>118550000000</c:v>
                </c:pt>
                <c:pt idx="20">
                  <c:v>138295000000</c:v>
                </c:pt>
                <c:pt idx="21">
                  <c:v>88566000000</c:v>
                </c:pt>
                <c:pt idx="22">
                  <c:v>130150000000</c:v>
                </c:pt>
                <c:pt idx="23">
                  <c:v>177665000000</c:v>
                </c:pt>
                <c:pt idx="24">
                  <c:v>179750000000</c:v>
                </c:pt>
                <c:pt idx="25">
                  <c:v>243704000000</c:v>
                </c:pt>
                <c:pt idx="26">
                  <c:v>307552000000</c:v>
                </c:pt>
                <c:pt idx="27">
                  <c:v>387380000000</c:v>
                </c:pt>
                <c:pt idx="28">
                  <c:v>526809000000</c:v>
                </c:pt>
                <c:pt idx="29">
                  <c:v>718029000000</c:v>
                </c:pt>
                <c:pt idx="30">
                  <c:v>533479000000</c:v>
                </c:pt>
                <c:pt idx="31">
                  <c:v>414806000000</c:v>
                </c:pt>
                <c:pt idx="32">
                  <c:v>432454000000</c:v>
                </c:pt>
                <c:pt idx="33">
                  <c:v>350514000000</c:v>
                </c:pt>
                <c:pt idx="34">
                  <c:v>378912000000</c:v>
                </c:pt>
                <c:pt idx="35">
                  <c:v>397562000000</c:v>
                </c:pt>
                <c:pt idx="36">
                  <c:v>392902000000</c:v>
                </c:pt>
                <c:pt idx="37">
                  <c:v>407395000000</c:v>
                </c:pt>
                <c:pt idx="38">
                  <c:v>380846000000</c:v>
                </c:pt>
                <c:pt idx="39">
                  <c:v>393797000000</c:v>
                </c:pt>
                <c:pt idx="40">
                  <c:v>348245000000</c:v>
                </c:pt>
                <c:pt idx="41">
                  <c:v>291219000000</c:v>
                </c:pt>
                <c:pt idx="42">
                  <c:v>302706000000</c:v>
                </c:pt>
                <c:pt idx="43">
                  <c:v>331971000000</c:v>
                </c:pt>
                <c:pt idx="44">
                  <c:v>390562000000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B97-4352-B5C4-0B87EB0D2177}"/>
            </c:ext>
          </c:extLst>
        </c:ser>
        <c:ser>
          <c:idx val="1"/>
          <c:order val="2"/>
          <c:tx>
            <c:strRef>
              <c:f>'3610058001-noSymbol (1)'!$C$10</c:f>
              <c:strCache>
                <c:ptCount val="1"/>
                <c:pt idx="0">
                  <c:v>Federal general government</c:v>
                </c:pt>
              </c:strCache>
            </c:strRef>
          </c:tx>
          <c:spPr>
            <a:solidFill>
              <a:schemeClr val="accent2"/>
            </a:solidFill>
            <a:ln w="22225" cap="flat" cmpd="sng" algn="ctr">
              <a:solidFill>
                <a:schemeClr val="accent2">
                  <a:shade val="95000"/>
                </a:schemeClr>
              </a:solidFill>
              <a:round/>
            </a:ln>
            <a:effectLst/>
          </c:spPr>
          <c:cat>
            <c:strRef>
              <c:f>'3610058001-noSymbol (1)'!$A$14:$A$58</c:f>
              <c:strCache>
                <c:ptCount val="45"/>
                <c:pt idx="0">
                  <c:v>Q1 2015</c:v>
                </c:pt>
                <c:pt idx="1">
                  <c:v>Q2 2015</c:v>
                </c:pt>
                <c:pt idx="2">
                  <c:v>Q3 2015</c:v>
                </c:pt>
                <c:pt idx="3">
                  <c:v>Q4 2015</c:v>
                </c:pt>
                <c:pt idx="4">
                  <c:v>Q1 2016</c:v>
                </c:pt>
                <c:pt idx="5">
                  <c:v>Q2 2016</c:v>
                </c:pt>
                <c:pt idx="6">
                  <c:v>Q3 2016</c:v>
                </c:pt>
                <c:pt idx="7">
                  <c:v>Q4 2016</c:v>
                </c:pt>
                <c:pt idx="8">
                  <c:v>Q1 2017</c:v>
                </c:pt>
                <c:pt idx="9">
                  <c:v>Q2 2017</c:v>
                </c:pt>
                <c:pt idx="10">
                  <c:v>Q3 2017</c:v>
                </c:pt>
                <c:pt idx="11">
                  <c:v>Q4 2017</c:v>
                </c:pt>
                <c:pt idx="12">
                  <c:v>Q1 2018</c:v>
                </c:pt>
                <c:pt idx="13">
                  <c:v>Q2 2018</c:v>
                </c:pt>
                <c:pt idx="14">
                  <c:v>Q3 2018</c:v>
                </c:pt>
                <c:pt idx="15">
                  <c:v>Q4 2018</c:v>
                </c:pt>
                <c:pt idx="16">
                  <c:v>Q1 2019</c:v>
                </c:pt>
                <c:pt idx="17">
                  <c:v>Q2 2019</c:v>
                </c:pt>
                <c:pt idx="18">
                  <c:v>Q3 2019</c:v>
                </c:pt>
                <c:pt idx="19">
                  <c:v>Q4 2019</c:v>
                </c:pt>
                <c:pt idx="20">
                  <c:v>Q1 2020</c:v>
                </c:pt>
                <c:pt idx="21">
                  <c:v>Q2 2020</c:v>
                </c:pt>
                <c:pt idx="22">
                  <c:v>Q3 2020</c:v>
                </c:pt>
                <c:pt idx="23">
                  <c:v>Q4 2020</c:v>
                </c:pt>
                <c:pt idx="24">
                  <c:v>Q1 2021</c:v>
                </c:pt>
                <c:pt idx="25">
                  <c:v>Q2 2021</c:v>
                </c:pt>
                <c:pt idx="26">
                  <c:v>Q3 2021</c:v>
                </c:pt>
                <c:pt idx="27">
                  <c:v>Q4 2021</c:v>
                </c:pt>
                <c:pt idx="28">
                  <c:v>Q1 2022</c:v>
                </c:pt>
                <c:pt idx="29">
                  <c:v>Q2 2022</c:v>
                </c:pt>
                <c:pt idx="30">
                  <c:v>Q3 2022</c:v>
                </c:pt>
                <c:pt idx="31">
                  <c:v>Q4 2022</c:v>
                </c:pt>
                <c:pt idx="32">
                  <c:v>Q1 2023</c:v>
                </c:pt>
                <c:pt idx="33">
                  <c:v>Q2 2023</c:v>
                </c:pt>
                <c:pt idx="34">
                  <c:v>Q3 2023</c:v>
                </c:pt>
                <c:pt idx="35">
                  <c:v>Q4 2023</c:v>
                </c:pt>
                <c:pt idx="36">
                  <c:v>Q1 2024</c:v>
                </c:pt>
                <c:pt idx="37">
                  <c:v>Q2 2024</c:v>
                </c:pt>
                <c:pt idx="38">
                  <c:v>Q3 2024</c:v>
                </c:pt>
                <c:pt idx="39">
                  <c:v>Q4 2024</c:v>
                </c:pt>
                <c:pt idx="40">
                  <c:v>Q1 2025</c:v>
                </c:pt>
                <c:pt idx="41">
                  <c:v>Q2 2025</c:v>
                </c:pt>
                <c:pt idx="42">
                  <c:v>Q3 2025</c:v>
                </c:pt>
                <c:pt idx="43">
                  <c:v>Q4 2025</c:v>
                </c:pt>
                <c:pt idx="44">
                  <c:v>Q1 2026</c:v>
                </c:pt>
              </c:strCache>
            </c:strRef>
          </c:cat>
          <c:val>
            <c:numRef>
              <c:f>'3610058001-noSymbol (1)'!$C$14:$C$58</c:f>
              <c:numCache>
                <c:formatCode>#,##0</c:formatCode>
                <c:ptCount val="45"/>
                <c:pt idx="0">
                  <c:v>15787000000</c:v>
                </c:pt>
                <c:pt idx="1">
                  <c:v>5924000000</c:v>
                </c:pt>
                <c:pt idx="2">
                  <c:v>3339000000</c:v>
                </c:pt>
                <c:pt idx="3">
                  <c:v>2691000000</c:v>
                </c:pt>
                <c:pt idx="4">
                  <c:v>6635000000</c:v>
                </c:pt>
                <c:pt idx="5">
                  <c:v>7926000000</c:v>
                </c:pt>
                <c:pt idx="6">
                  <c:v>8762000000</c:v>
                </c:pt>
                <c:pt idx="7">
                  <c:v>6997000000</c:v>
                </c:pt>
                <c:pt idx="8">
                  <c:v>13918000000</c:v>
                </c:pt>
                <c:pt idx="9">
                  <c:v>5557000000</c:v>
                </c:pt>
                <c:pt idx="10">
                  <c:v>5213000000</c:v>
                </c:pt>
                <c:pt idx="11">
                  <c:v>10220000000</c:v>
                </c:pt>
                <c:pt idx="12">
                  <c:v>21931000000</c:v>
                </c:pt>
                <c:pt idx="13">
                  <c:v>10145000000</c:v>
                </c:pt>
                <c:pt idx="14">
                  <c:v>7421000000</c:v>
                </c:pt>
                <c:pt idx="15">
                  <c:v>6158000000</c:v>
                </c:pt>
                <c:pt idx="16">
                  <c:v>7698000000</c:v>
                </c:pt>
                <c:pt idx="17">
                  <c:v>9478000000</c:v>
                </c:pt>
                <c:pt idx="18">
                  <c:v>8368000000</c:v>
                </c:pt>
                <c:pt idx="19">
                  <c:v>5312000000</c:v>
                </c:pt>
                <c:pt idx="20">
                  <c:v>9258000000</c:v>
                </c:pt>
                <c:pt idx="21">
                  <c:v>5929000000</c:v>
                </c:pt>
                <c:pt idx="22">
                  <c:v>8713000000</c:v>
                </c:pt>
                <c:pt idx="23">
                  <c:v>11894000000</c:v>
                </c:pt>
                <c:pt idx="24">
                  <c:v>3925000000</c:v>
                </c:pt>
                <c:pt idx="25">
                  <c:v>5322000000</c:v>
                </c:pt>
                <c:pt idx="26">
                  <c:v>6716000000</c:v>
                </c:pt>
                <c:pt idx="27">
                  <c:v>8460000000</c:v>
                </c:pt>
                <c:pt idx="28">
                  <c:v>5823000000</c:v>
                </c:pt>
                <c:pt idx="29">
                  <c:v>7937000000</c:v>
                </c:pt>
                <c:pt idx="30">
                  <c:v>5897000000</c:v>
                </c:pt>
                <c:pt idx="31">
                  <c:v>4585000000</c:v>
                </c:pt>
                <c:pt idx="32">
                  <c:v>6714000000</c:v>
                </c:pt>
                <c:pt idx="33">
                  <c:v>5442000000</c:v>
                </c:pt>
                <c:pt idx="34">
                  <c:v>5883000000</c:v>
                </c:pt>
                <c:pt idx="35">
                  <c:v>6172000000</c:v>
                </c:pt>
                <c:pt idx="36">
                  <c:v>8783000000</c:v>
                </c:pt>
                <c:pt idx="37">
                  <c:v>9107000000</c:v>
                </c:pt>
                <c:pt idx="38">
                  <c:v>8513000000</c:v>
                </c:pt>
                <c:pt idx="39">
                  <c:v>8803000000</c:v>
                </c:pt>
                <c:pt idx="40">
                  <c:v>14302000000</c:v>
                </c:pt>
                <c:pt idx="41">
                  <c:v>14595000000</c:v>
                </c:pt>
                <c:pt idx="42">
                  <c:v>15170000000</c:v>
                </c:pt>
                <c:pt idx="43">
                  <c:v>16637000000</c:v>
                </c:pt>
                <c:pt idx="44">
                  <c:v>19573000000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B97-4352-B5C4-0B87EB0D217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68110176"/>
        <c:axId val="1040431616"/>
      </c:areaChart>
      <c:catAx>
        <c:axId val="11681101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40431616"/>
        <c:crosses val="autoZero"/>
        <c:auto val="1"/>
        <c:lblAlgn val="ctr"/>
        <c:lblOffset val="100"/>
        <c:noMultiLvlLbl val="0"/>
      </c:catAx>
      <c:valAx>
        <c:axId val="10404316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68110176"/>
        <c:crosses val="autoZero"/>
        <c:crossBetween val="midCat"/>
        <c:dispUnits>
          <c:builtInUnit val="billions"/>
          <c:dispUnitsLbl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</c:dispUnitsLbl>
        </c:dispUnits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>
        <a:lumMod val="95000"/>
      </a:schemeClr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Quarterly!$H$34</c:f>
              <c:strCache>
                <c:ptCount val="1"/>
                <c:pt idx="0">
                  <c:v>Potash Resource Revenue</c:v>
                </c:pt>
              </c:strCache>
            </c:strRef>
          </c:tx>
          <c:spPr>
            <a:ln w="31750" cap="rnd">
              <a:solidFill>
                <a:schemeClr val="accent4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Quarterly!$G$44:$G$49</c:f>
              <c:strCache>
                <c:ptCount val="6"/>
                <c:pt idx="0">
                  <c:v>2018-19</c:v>
                </c:pt>
                <c:pt idx="1">
                  <c:v>2019-20</c:v>
                </c:pt>
                <c:pt idx="2">
                  <c:v>2020-21</c:v>
                </c:pt>
                <c:pt idx="3">
                  <c:v>2021-22</c:v>
                </c:pt>
                <c:pt idx="4">
                  <c:v>2022-23</c:v>
                </c:pt>
                <c:pt idx="5">
                  <c:v>2023-24</c:v>
                </c:pt>
              </c:strCache>
            </c:strRef>
          </c:cat>
          <c:val>
            <c:numRef>
              <c:f>Quarterly!$H$44:$H$49</c:f>
              <c:numCache>
                <c:formatCode>_-* #,##0_-;\-* #,##0_-;_-* "-"??_-;_-@_-</c:formatCode>
                <c:ptCount val="6"/>
                <c:pt idx="0">
                  <c:v>536008000</c:v>
                </c:pt>
                <c:pt idx="1">
                  <c:v>554400000</c:v>
                </c:pt>
                <c:pt idx="2">
                  <c:v>421600000</c:v>
                </c:pt>
                <c:pt idx="3">
                  <c:v>1266848000</c:v>
                </c:pt>
                <c:pt idx="4">
                  <c:v>2403921000</c:v>
                </c:pt>
                <c:pt idx="5">
                  <c:v>754903000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422-4E7C-A399-B6115D151762}"/>
            </c:ext>
          </c:extLst>
        </c:ser>
        <c:ser>
          <c:idx val="2"/>
          <c:order val="1"/>
          <c:tx>
            <c:strRef>
              <c:f>Quarterly!$E$33</c:f>
              <c:strCache>
                <c:ptCount val="1"/>
                <c:pt idx="0">
                  <c:v>PSSD SK Mineral Royalty</c:v>
                </c:pt>
              </c:strCache>
            </c:strRef>
          </c:tx>
          <c:spPr>
            <a:ln w="3175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Quarterly!$G$44:$G$49</c:f>
              <c:strCache>
                <c:ptCount val="6"/>
                <c:pt idx="0">
                  <c:v>2018-19</c:v>
                </c:pt>
                <c:pt idx="1">
                  <c:v>2019-20</c:v>
                </c:pt>
                <c:pt idx="2">
                  <c:v>2020-21</c:v>
                </c:pt>
                <c:pt idx="3">
                  <c:v>2021-22</c:v>
                </c:pt>
                <c:pt idx="4">
                  <c:v>2022-23</c:v>
                </c:pt>
                <c:pt idx="5">
                  <c:v>2023-24</c:v>
                </c:pt>
              </c:strCache>
            </c:strRef>
          </c:cat>
          <c:val>
            <c:numRef>
              <c:f>Quarterly!$E$42:$E$47</c:f>
              <c:numCache>
                <c:formatCode>_-* #,##0_-;\-* #,##0_-;_-* "-"??_-;_-@_-</c:formatCode>
                <c:ptCount val="6"/>
                <c:pt idx="0">
                  <c:v>212000000</c:v>
                </c:pt>
                <c:pt idx="1">
                  <c:v>306000000</c:v>
                </c:pt>
                <c:pt idx="2">
                  <c:v>275000000</c:v>
                </c:pt>
                <c:pt idx="3">
                  <c:v>436000000</c:v>
                </c:pt>
                <c:pt idx="4">
                  <c:v>552000000</c:v>
                </c:pt>
                <c:pt idx="5">
                  <c:v>410000000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422-4E7C-A399-B6115D151762}"/>
            </c:ext>
          </c:extLst>
        </c:ser>
        <c:ser>
          <c:idx val="4"/>
          <c:order val="2"/>
          <c:tx>
            <c:strRef>
              <c:f>Quarterly!$C$33</c:f>
              <c:strCache>
                <c:ptCount val="1"/>
                <c:pt idx="0">
                  <c:v>SK Royalty I</c:v>
                </c:pt>
              </c:strCache>
            </c:strRef>
          </c:tx>
          <c:spPr>
            <a:ln w="31750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strRef>
              <c:f>Quarterly!$G$44:$G$49</c:f>
              <c:strCache>
                <c:ptCount val="6"/>
                <c:pt idx="0">
                  <c:v>2018-19</c:v>
                </c:pt>
                <c:pt idx="1">
                  <c:v>2019-20</c:v>
                </c:pt>
                <c:pt idx="2">
                  <c:v>2020-21</c:v>
                </c:pt>
                <c:pt idx="3">
                  <c:v>2021-22</c:v>
                </c:pt>
                <c:pt idx="4">
                  <c:v>2022-23</c:v>
                </c:pt>
                <c:pt idx="5">
                  <c:v>2023-24</c:v>
                </c:pt>
              </c:strCache>
            </c:strRef>
          </c:cat>
          <c:val>
            <c:numRef>
              <c:f>Quarterly!$C$42:$C$47</c:f>
              <c:numCache>
                <c:formatCode>_-* #,##0_-;\-* #,##0_-;_-* "-"??_-;_-@_-</c:formatCode>
                <c:ptCount val="6"/>
                <c:pt idx="0">
                  <c:v>111609014.08931719</c:v>
                </c:pt>
                <c:pt idx="1">
                  <c:v>115520941.23581907</c:v>
                </c:pt>
                <c:pt idx="2">
                  <c:v>107312312.65630098</c:v>
                </c:pt>
                <c:pt idx="3">
                  <c:v>200269545.34943071</c:v>
                </c:pt>
                <c:pt idx="4">
                  <c:v>327627811.83543009</c:v>
                </c:pt>
                <c:pt idx="5">
                  <c:v>201224479.27898329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F422-4E7C-A399-B6115D15176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71528272"/>
        <c:axId val="171519152"/>
      </c:lineChart>
      <c:catAx>
        <c:axId val="17152827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Year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519152"/>
        <c:crosses val="autoZero"/>
        <c:auto val="1"/>
        <c:lblAlgn val="ctr"/>
        <c:lblOffset val="100"/>
        <c:noMultiLvlLbl val="0"/>
      </c:catAx>
      <c:valAx>
        <c:axId val="1715191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CAD $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_-* #,##0_-;\-* #,##0_-;_-* &quot;-&quot;??_-;_-@_-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5282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tx1"/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0">
  <cs:axisTitle>
    <cs:lnRef idx="0"/>
    <cs:fillRef idx="0"/>
    <cs:effectRef idx="0"/>
    <cs:fontRef idx="minor">
      <a:schemeClr val="tx1">
        <a:lumMod val="50000"/>
        <a:lumOff val="50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svg"/><Relationship Id="rId1" Type="http://schemas.openxmlformats.org/officeDocument/2006/relationships/image" Target="../media/image8.sv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svg"/><Relationship Id="rId1" Type="http://schemas.openxmlformats.org/officeDocument/2006/relationships/image" Target="../media/image11.sv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svg"/><Relationship Id="rId1" Type="http://schemas.openxmlformats.org/officeDocument/2006/relationships/image" Target="../media/image14.svg"/></Relationships>
</file>

<file path=ppt/diagrams/_rels/data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svg"/><Relationship Id="rId1" Type="http://schemas.openxmlformats.org/officeDocument/2006/relationships/image" Target="../media/image21.svg"/></Relationships>
</file>

<file path=ppt/diagrams/_rels/data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svg"/><Relationship Id="rId1" Type="http://schemas.openxmlformats.org/officeDocument/2006/relationships/image" Target="../media/image23.sv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svg"/><Relationship Id="rId1" Type="http://schemas.openxmlformats.org/officeDocument/2006/relationships/image" Target="../media/image8.sv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svg"/><Relationship Id="rId1" Type="http://schemas.openxmlformats.org/officeDocument/2006/relationships/image" Target="../media/image11.sv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svg"/><Relationship Id="rId1" Type="http://schemas.openxmlformats.org/officeDocument/2006/relationships/image" Target="../media/image14.svg"/></Relationships>
</file>

<file path=ppt/diagrams/_rels/drawing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svg"/><Relationship Id="rId1" Type="http://schemas.openxmlformats.org/officeDocument/2006/relationships/image" Target="../media/image21.svg"/></Relationships>
</file>

<file path=ppt/diagrams/_rels/drawing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svg"/><Relationship Id="rId1" Type="http://schemas.openxmlformats.org/officeDocument/2006/relationships/image" Target="../media/image23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99B139-563C-4CAD-9C84-FFC645BC3258}" type="doc">
      <dgm:prSet loTypeId="urn:microsoft.com/office/officeart/2018/5/layout/CenteredIconLabelDescription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CD75BECE-90F7-417C-82F0-2AFA01B698D4}">
      <dgm:prSet custT="1"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US" sz="2000" dirty="0"/>
            <a:t>Stocks of natural resource assets </a:t>
          </a:r>
        </a:p>
      </dgm:t>
    </dgm:pt>
    <dgm:pt modelId="{47462ECF-F89C-46EC-8FAE-EB985A422A32}" type="parTrans" cxnId="{D9251D8D-13F1-4870-98B5-F8C9CB287AE8}">
      <dgm:prSet/>
      <dgm:spPr/>
      <dgm:t>
        <a:bodyPr/>
        <a:lstStyle/>
        <a:p>
          <a:endParaRPr lang="en-US"/>
        </a:p>
      </dgm:t>
    </dgm:pt>
    <dgm:pt modelId="{30AFC091-A584-4AE7-9EC8-A7E7B95E492B}" type="sibTrans" cxnId="{D9251D8D-13F1-4870-98B5-F8C9CB287AE8}">
      <dgm:prSet/>
      <dgm:spPr/>
      <dgm:t>
        <a:bodyPr/>
        <a:lstStyle/>
        <a:p>
          <a:endParaRPr lang="en-US"/>
        </a:p>
      </dgm:t>
    </dgm:pt>
    <dgm:pt modelId="{F30370DA-70CD-4CA5-BD59-5FE809B7D0D8}">
      <dgm:prSet custT="1"/>
      <dgm:spPr/>
      <dgm:t>
        <a:bodyPr/>
        <a:lstStyle/>
        <a:p>
          <a:pPr>
            <a:lnSpc>
              <a:spcPct val="100000"/>
            </a:lnSpc>
          </a:pPr>
          <a:endParaRPr lang="en-US" sz="1800" dirty="0"/>
        </a:p>
      </dgm:t>
    </dgm:pt>
    <dgm:pt modelId="{002264EA-00C0-40A3-AED4-5B7F36692D24}" type="parTrans" cxnId="{B8AFD767-BCBA-42D2-ADFB-E9C8B05731B3}">
      <dgm:prSet/>
      <dgm:spPr/>
      <dgm:t>
        <a:bodyPr/>
        <a:lstStyle/>
        <a:p>
          <a:endParaRPr lang="en-US"/>
        </a:p>
      </dgm:t>
    </dgm:pt>
    <dgm:pt modelId="{48D49A36-03B9-494D-AED3-618B23149579}" type="sibTrans" cxnId="{B8AFD767-BCBA-42D2-ADFB-E9C8B05731B3}">
      <dgm:prSet/>
      <dgm:spPr/>
      <dgm:t>
        <a:bodyPr/>
        <a:lstStyle/>
        <a:p>
          <a:endParaRPr lang="en-US"/>
        </a:p>
      </dgm:t>
    </dgm:pt>
    <dgm:pt modelId="{C61EB594-5A86-4075-A6D4-D2F8388C5A5B}">
      <dgm:prSet custT="1"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US" sz="2000" dirty="0"/>
            <a:t>Valuation of natural resource assets</a:t>
          </a:r>
        </a:p>
      </dgm:t>
    </dgm:pt>
    <dgm:pt modelId="{E71BCF22-C6B7-45C8-86C1-9680E03E2FBD}" type="parTrans" cxnId="{62E34B2F-A95A-4204-96C8-124AC38D20B8}">
      <dgm:prSet/>
      <dgm:spPr/>
      <dgm:t>
        <a:bodyPr/>
        <a:lstStyle/>
        <a:p>
          <a:endParaRPr lang="en-US"/>
        </a:p>
      </dgm:t>
    </dgm:pt>
    <dgm:pt modelId="{D3B0403C-571D-4448-B58B-EF58F96A24E2}" type="sibTrans" cxnId="{62E34B2F-A95A-4204-96C8-124AC38D20B8}">
      <dgm:prSet/>
      <dgm:spPr/>
      <dgm:t>
        <a:bodyPr/>
        <a:lstStyle/>
        <a:p>
          <a:endParaRPr lang="en-US"/>
        </a:p>
      </dgm:t>
    </dgm:pt>
    <dgm:pt modelId="{D9FCC97E-5D99-4CAE-9413-CFDF9B510965}">
      <dgm:prSet custT="1"/>
      <dgm:spPr/>
      <dgm:t>
        <a:bodyPr/>
        <a:lstStyle/>
        <a:p>
          <a:pPr>
            <a:lnSpc>
              <a:spcPct val="100000"/>
            </a:lnSpc>
          </a:pPr>
          <a:endParaRPr lang="en-US" sz="1800" dirty="0"/>
        </a:p>
      </dgm:t>
    </dgm:pt>
    <dgm:pt modelId="{8246AD82-C909-4F95-B9AB-051549313E1C}" type="parTrans" cxnId="{4A52F7E1-339A-4BD5-8822-6D966A4AB0C4}">
      <dgm:prSet/>
      <dgm:spPr/>
      <dgm:t>
        <a:bodyPr/>
        <a:lstStyle/>
        <a:p>
          <a:endParaRPr lang="en-US"/>
        </a:p>
      </dgm:t>
    </dgm:pt>
    <dgm:pt modelId="{DDD7ACC0-BAA3-4261-8C2F-0371709B406F}" type="sibTrans" cxnId="{4A52F7E1-339A-4BD5-8822-6D966A4AB0C4}">
      <dgm:prSet/>
      <dgm:spPr/>
      <dgm:t>
        <a:bodyPr/>
        <a:lstStyle/>
        <a:p>
          <a:endParaRPr lang="en-US"/>
        </a:p>
      </dgm:t>
    </dgm:pt>
    <dgm:pt modelId="{9ACEC97D-F9F4-40D3-A49F-250DB1B2B416}" type="pres">
      <dgm:prSet presAssocID="{3899B139-563C-4CAD-9C84-FFC645BC3258}" presName="root" presStyleCnt="0">
        <dgm:presLayoutVars>
          <dgm:dir/>
          <dgm:resizeHandles val="exact"/>
        </dgm:presLayoutVars>
      </dgm:prSet>
      <dgm:spPr/>
    </dgm:pt>
    <dgm:pt modelId="{DA326D71-E4FD-402C-A5F2-6F505E6385C4}" type="pres">
      <dgm:prSet presAssocID="{CD75BECE-90F7-417C-82F0-2AFA01B698D4}" presName="compNode" presStyleCnt="0"/>
      <dgm:spPr/>
    </dgm:pt>
    <dgm:pt modelId="{1C61DB99-7425-4C7D-ABE2-1624FFBFEAD4}" type="pres">
      <dgm:prSet presAssocID="{CD75BECE-90F7-417C-82F0-2AFA01B698D4}" presName="iconRect" presStyleLbl="node1" presStyleIdx="0" presStyleCnt="2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ining Tools"/>
        </a:ext>
      </dgm:extLst>
    </dgm:pt>
    <dgm:pt modelId="{E3F035DB-9AB0-4DFB-8F08-F3404B7CCF0C}" type="pres">
      <dgm:prSet presAssocID="{CD75BECE-90F7-417C-82F0-2AFA01B698D4}" presName="iconSpace" presStyleCnt="0"/>
      <dgm:spPr/>
    </dgm:pt>
    <dgm:pt modelId="{E3609B2C-5D05-4597-8896-A8AC5BB7BDEE}" type="pres">
      <dgm:prSet presAssocID="{CD75BECE-90F7-417C-82F0-2AFA01B698D4}" presName="parTx" presStyleLbl="revTx" presStyleIdx="0" presStyleCnt="4">
        <dgm:presLayoutVars>
          <dgm:chMax val="0"/>
          <dgm:chPref val="0"/>
        </dgm:presLayoutVars>
      </dgm:prSet>
      <dgm:spPr/>
    </dgm:pt>
    <dgm:pt modelId="{3949170D-C908-4FD4-A30A-7A2625090856}" type="pres">
      <dgm:prSet presAssocID="{CD75BECE-90F7-417C-82F0-2AFA01B698D4}" presName="txSpace" presStyleCnt="0"/>
      <dgm:spPr/>
    </dgm:pt>
    <dgm:pt modelId="{294CB365-B298-4953-87AD-E032191B1023}" type="pres">
      <dgm:prSet presAssocID="{CD75BECE-90F7-417C-82F0-2AFA01B698D4}" presName="desTx" presStyleLbl="revTx" presStyleIdx="1" presStyleCnt="4" custLinFactNeighborX="-1246" custLinFactNeighborY="-37689">
        <dgm:presLayoutVars/>
      </dgm:prSet>
      <dgm:spPr/>
    </dgm:pt>
    <dgm:pt modelId="{B117EE74-0F64-4177-A053-FB90663DD67B}" type="pres">
      <dgm:prSet presAssocID="{30AFC091-A584-4AE7-9EC8-A7E7B95E492B}" presName="sibTrans" presStyleCnt="0"/>
      <dgm:spPr/>
    </dgm:pt>
    <dgm:pt modelId="{3E2192B2-776C-4792-9244-2A4DF15F078C}" type="pres">
      <dgm:prSet presAssocID="{C61EB594-5A86-4075-A6D4-D2F8388C5A5B}" presName="compNode" presStyleCnt="0"/>
      <dgm:spPr/>
    </dgm:pt>
    <dgm:pt modelId="{48FBCF37-252E-43C0-AF61-99C5CE030F1B}" type="pres">
      <dgm:prSet presAssocID="{C61EB594-5A86-4075-A6D4-D2F8388C5A5B}" presName="iconRect" presStyleLbl="node1" presStyleIdx="1" presStyleCnt="2" custLinFactNeighborX="5336" custLinFactNeighborY="-8426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ollar"/>
        </a:ext>
      </dgm:extLst>
    </dgm:pt>
    <dgm:pt modelId="{C48C95B2-97CC-43E8-B8E2-2B27203F9935}" type="pres">
      <dgm:prSet presAssocID="{C61EB594-5A86-4075-A6D4-D2F8388C5A5B}" presName="iconSpace" presStyleCnt="0"/>
      <dgm:spPr/>
    </dgm:pt>
    <dgm:pt modelId="{039CB706-D79E-419D-95D4-E98166FB6778}" type="pres">
      <dgm:prSet presAssocID="{C61EB594-5A86-4075-A6D4-D2F8388C5A5B}" presName="parTx" presStyleLbl="revTx" presStyleIdx="2" presStyleCnt="4">
        <dgm:presLayoutVars>
          <dgm:chMax val="0"/>
          <dgm:chPref val="0"/>
        </dgm:presLayoutVars>
      </dgm:prSet>
      <dgm:spPr/>
    </dgm:pt>
    <dgm:pt modelId="{7DD88E20-B0C6-4855-9357-3CA1E437EA15}" type="pres">
      <dgm:prSet presAssocID="{C61EB594-5A86-4075-A6D4-D2F8388C5A5B}" presName="txSpace" presStyleCnt="0"/>
      <dgm:spPr/>
    </dgm:pt>
    <dgm:pt modelId="{1B0B3D7C-5EBB-468F-91C9-C318B993D024}" type="pres">
      <dgm:prSet presAssocID="{C61EB594-5A86-4075-A6D4-D2F8388C5A5B}" presName="desTx" presStyleLbl="revTx" presStyleIdx="3" presStyleCnt="4">
        <dgm:presLayoutVars/>
      </dgm:prSet>
      <dgm:spPr/>
    </dgm:pt>
  </dgm:ptLst>
  <dgm:cxnLst>
    <dgm:cxn modelId="{62E34B2F-A95A-4204-96C8-124AC38D20B8}" srcId="{3899B139-563C-4CAD-9C84-FFC645BC3258}" destId="{C61EB594-5A86-4075-A6D4-D2F8388C5A5B}" srcOrd="1" destOrd="0" parTransId="{E71BCF22-C6B7-45C8-86C1-9680E03E2FBD}" sibTransId="{D3B0403C-571D-4448-B58B-EF58F96A24E2}"/>
    <dgm:cxn modelId="{4F09B767-B5DA-40EC-B623-79F07848ED2C}" type="presOf" srcId="{3899B139-563C-4CAD-9C84-FFC645BC3258}" destId="{9ACEC97D-F9F4-40D3-A49F-250DB1B2B416}" srcOrd="0" destOrd="0" presId="urn:microsoft.com/office/officeart/2018/5/layout/CenteredIconLabelDescriptionList"/>
    <dgm:cxn modelId="{B8AFD767-BCBA-42D2-ADFB-E9C8B05731B3}" srcId="{CD75BECE-90F7-417C-82F0-2AFA01B698D4}" destId="{F30370DA-70CD-4CA5-BD59-5FE809B7D0D8}" srcOrd="0" destOrd="0" parTransId="{002264EA-00C0-40A3-AED4-5B7F36692D24}" sibTransId="{48D49A36-03B9-494D-AED3-618B23149579}"/>
    <dgm:cxn modelId="{D9251D8D-13F1-4870-98B5-F8C9CB287AE8}" srcId="{3899B139-563C-4CAD-9C84-FFC645BC3258}" destId="{CD75BECE-90F7-417C-82F0-2AFA01B698D4}" srcOrd="0" destOrd="0" parTransId="{47462ECF-F89C-46EC-8FAE-EB985A422A32}" sibTransId="{30AFC091-A584-4AE7-9EC8-A7E7B95E492B}"/>
    <dgm:cxn modelId="{FAB0F9B6-9862-44DB-B479-D6F40796C317}" type="presOf" srcId="{D9FCC97E-5D99-4CAE-9413-CFDF9B510965}" destId="{1B0B3D7C-5EBB-468F-91C9-C318B993D024}" srcOrd="0" destOrd="0" presId="urn:microsoft.com/office/officeart/2018/5/layout/CenteredIconLabelDescriptionList"/>
    <dgm:cxn modelId="{948239C0-D95C-42C1-93D9-E6F49EE943F1}" type="presOf" srcId="{C61EB594-5A86-4075-A6D4-D2F8388C5A5B}" destId="{039CB706-D79E-419D-95D4-E98166FB6778}" srcOrd="0" destOrd="0" presId="urn:microsoft.com/office/officeart/2018/5/layout/CenteredIconLabelDescriptionList"/>
    <dgm:cxn modelId="{4A52F7E1-339A-4BD5-8822-6D966A4AB0C4}" srcId="{C61EB594-5A86-4075-A6D4-D2F8388C5A5B}" destId="{D9FCC97E-5D99-4CAE-9413-CFDF9B510965}" srcOrd="0" destOrd="0" parTransId="{8246AD82-C909-4F95-B9AB-051549313E1C}" sibTransId="{DDD7ACC0-BAA3-4261-8C2F-0371709B406F}"/>
    <dgm:cxn modelId="{970054E5-2C66-4DFD-8E71-21742061356C}" type="presOf" srcId="{CD75BECE-90F7-417C-82F0-2AFA01B698D4}" destId="{E3609B2C-5D05-4597-8896-A8AC5BB7BDEE}" srcOrd="0" destOrd="0" presId="urn:microsoft.com/office/officeart/2018/5/layout/CenteredIconLabelDescriptionList"/>
    <dgm:cxn modelId="{14C5B4FE-B0DC-49A7-806C-E0DEEF9FAE8B}" type="presOf" srcId="{F30370DA-70CD-4CA5-BD59-5FE809B7D0D8}" destId="{294CB365-B298-4953-87AD-E032191B1023}" srcOrd="0" destOrd="0" presId="urn:microsoft.com/office/officeart/2018/5/layout/CenteredIconLabelDescriptionList"/>
    <dgm:cxn modelId="{A174AD83-689E-406F-A1FD-0C2EE46BA550}" type="presParOf" srcId="{9ACEC97D-F9F4-40D3-A49F-250DB1B2B416}" destId="{DA326D71-E4FD-402C-A5F2-6F505E6385C4}" srcOrd="0" destOrd="0" presId="urn:microsoft.com/office/officeart/2018/5/layout/CenteredIconLabelDescriptionList"/>
    <dgm:cxn modelId="{391D50D7-60FB-4017-BCDC-FDE9DE85349F}" type="presParOf" srcId="{DA326D71-E4FD-402C-A5F2-6F505E6385C4}" destId="{1C61DB99-7425-4C7D-ABE2-1624FFBFEAD4}" srcOrd="0" destOrd="0" presId="urn:microsoft.com/office/officeart/2018/5/layout/CenteredIconLabelDescriptionList"/>
    <dgm:cxn modelId="{1B37DF6B-C5ED-4F39-9DD9-BD26727117F3}" type="presParOf" srcId="{DA326D71-E4FD-402C-A5F2-6F505E6385C4}" destId="{E3F035DB-9AB0-4DFB-8F08-F3404B7CCF0C}" srcOrd="1" destOrd="0" presId="urn:microsoft.com/office/officeart/2018/5/layout/CenteredIconLabelDescriptionList"/>
    <dgm:cxn modelId="{53C3408A-45B5-495D-92F9-B869CB2EEC96}" type="presParOf" srcId="{DA326D71-E4FD-402C-A5F2-6F505E6385C4}" destId="{E3609B2C-5D05-4597-8896-A8AC5BB7BDEE}" srcOrd="2" destOrd="0" presId="urn:microsoft.com/office/officeart/2018/5/layout/CenteredIconLabelDescriptionList"/>
    <dgm:cxn modelId="{715D9BF9-6705-4A1E-9112-9DA803E58815}" type="presParOf" srcId="{DA326D71-E4FD-402C-A5F2-6F505E6385C4}" destId="{3949170D-C908-4FD4-A30A-7A2625090856}" srcOrd="3" destOrd="0" presId="urn:microsoft.com/office/officeart/2018/5/layout/CenteredIconLabelDescriptionList"/>
    <dgm:cxn modelId="{F0069D0B-E0E2-42D3-8C85-B6F3CF7B0CB5}" type="presParOf" srcId="{DA326D71-E4FD-402C-A5F2-6F505E6385C4}" destId="{294CB365-B298-4953-87AD-E032191B1023}" srcOrd="4" destOrd="0" presId="urn:microsoft.com/office/officeart/2018/5/layout/CenteredIconLabelDescriptionList"/>
    <dgm:cxn modelId="{E3B490E5-D960-4B0F-9FE3-EA71B093B355}" type="presParOf" srcId="{9ACEC97D-F9F4-40D3-A49F-250DB1B2B416}" destId="{B117EE74-0F64-4177-A053-FB90663DD67B}" srcOrd="1" destOrd="0" presId="urn:microsoft.com/office/officeart/2018/5/layout/CenteredIconLabelDescriptionList"/>
    <dgm:cxn modelId="{E9D9C544-968C-47A7-B7DB-80CEA6F0A587}" type="presParOf" srcId="{9ACEC97D-F9F4-40D3-A49F-250DB1B2B416}" destId="{3E2192B2-776C-4792-9244-2A4DF15F078C}" srcOrd="2" destOrd="0" presId="urn:microsoft.com/office/officeart/2018/5/layout/CenteredIconLabelDescriptionList"/>
    <dgm:cxn modelId="{B4568826-32DB-49D8-88AE-763EB75D5B60}" type="presParOf" srcId="{3E2192B2-776C-4792-9244-2A4DF15F078C}" destId="{48FBCF37-252E-43C0-AF61-99C5CE030F1B}" srcOrd="0" destOrd="0" presId="urn:microsoft.com/office/officeart/2018/5/layout/CenteredIconLabelDescriptionList"/>
    <dgm:cxn modelId="{C3875DD7-0508-417C-B40C-99E8193B18F5}" type="presParOf" srcId="{3E2192B2-776C-4792-9244-2A4DF15F078C}" destId="{C48C95B2-97CC-43E8-B8E2-2B27203F9935}" srcOrd="1" destOrd="0" presId="urn:microsoft.com/office/officeart/2018/5/layout/CenteredIconLabelDescriptionList"/>
    <dgm:cxn modelId="{45E08233-5406-4B2B-B9B7-F7DAC507969E}" type="presParOf" srcId="{3E2192B2-776C-4792-9244-2A4DF15F078C}" destId="{039CB706-D79E-419D-95D4-E98166FB6778}" srcOrd="2" destOrd="0" presId="urn:microsoft.com/office/officeart/2018/5/layout/CenteredIconLabelDescriptionList"/>
    <dgm:cxn modelId="{49369473-C1F5-42E6-84F1-85CE1ACBAFA4}" type="presParOf" srcId="{3E2192B2-776C-4792-9244-2A4DF15F078C}" destId="{7DD88E20-B0C6-4855-9357-3CA1E437EA15}" srcOrd="3" destOrd="0" presId="urn:microsoft.com/office/officeart/2018/5/layout/CenteredIconLabelDescriptionList"/>
    <dgm:cxn modelId="{F0A19116-62C4-49D8-9A1A-56AA44AF57DC}" type="presParOf" srcId="{3E2192B2-776C-4792-9244-2A4DF15F078C}" destId="{1B0B3D7C-5EBB-468F-91C9-C318B993D024}" srcOrd="4" destOrd="0" presId="urn:microsoft.com/office/officeart/2018/5/layout/CenteredIconLabelDescription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AB14469-CF40-4651-A4C1-C2488F2310C6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1D11B94-E553-4FE1-82F8-40B1E9646293}">
      <dgm:prSet/>
      <dgm:spPr/>
      <dgm:t>
        <a:bodyPr/>
        <a:lstStyle/>
        <a:p>
          <a:r>
            <a:rPr lang="en-CA" dirty="0"/>
            <a:t>Challenges with current estimates: </a:t>
          </a:r>
          <a:endParaRPr lang="en-US" dirty="0"/>
        </a:p>
      </dgm:t>
    </dgm:pt>
    <dgm:pt modelId="{ADAB94A8-DEB8-4129-AF7F-CD54D15AE7B5}" type="parTrans" cxnId="{A49CB0D6-39C9-4248-B458-74B46E709E43}">
      <dgm:prSet/>
      <dgm:spPr/>
      <dgm:t>
        <a:bodyPr/>
        <a:lstStyle/>
        <a:p>
          <a:endParaRPr lang="en-US"/>
        </a:p>
      </dgm:t>
    </dgm:pt>
    <dgm:pt modelId="{C08942C0-C08B-4DC9-80C9-C4FB28C842B1}" type="sibTrans" cxnId="{A49CB0D6-39C9-4248-B458-74B46E709E43}">
      <dgm:prSet/>
      <dgm:spPr/>
      <dgm:t>
        <a:bodyPr/>
        <a:lstStyle/>
        <a:p>
          <a:endParaRPr lang="en-US"/>
        </a:p>
      </dgm:t>
    </dgm:pt>
    <dgm:pt modelId="{DF5BF99D-3999-4E55-862C-7D81186C00D0}">
      <dgm:prSet/>
      <dgm:spPr/>
      <dgm:t>
        <a:bodyPr/>
        <a:lstStyle/>
        <a:p>
          <a:r>
            <a:rPr lang="en-CA" dirty="0"/>
            <a:t>Timing of reported royalties</a:t>
          </a:r>
          <a:endParaRPr lang="en-US" dirty="0"/>
        </a:p>
      </dgm:t>
    </dgm:pt>
    <dgm:pt modelId="{F1F4BDE9-BD99-4026-85A4-8BBB229B2F95}" type="parTrans" cxnId="{9B671338-69D2-404A-9042-E926418E0C16}">
      <dgm:prSet/>
      <dgm:spPr/>
      <dgm:t>
        <a:bodyPr/>
        <a:lstStyle/>
        <a:p>
          <a:endParaRPr lang="en-US"/>
        </a:p>
      </dgm:t>
    </dgm:pt>
    <dgm:pt modelId="{71EB0F84-FB5A-4C7F-A5A9-BBD7FEA64232}" type="sibTrans" cxnId="{9B671338-69D2-404A-9042-E926418E0C16}">
      <dgm:prSet/>
      <dgm:spPr/>
      <dgm:t>
        <a:bodyPr/>
        <a:lstStyle/>
        <a:p>
          <a:endParaRPr lang="en-US"/>
        </a:p>
      </dgm:t>
    </dgm:pt>
    <dgm:pt modelId="{3A6A7A00-6452-4103-A412-EE1878715769}">
      <dgm:prSet/>
      <dgm:spPr/>
      <dgm:t>
        <a:bodyPr/>
        <a:lstStyle/>
        <a:p>
          <a:r>
            <a:rPr lang="en-CA" dirty="0"/>
            <a:t>Aggregate levels available only</a:t>
          </a:r>
          <a:endParaRPr lang="en-US" dirty="0"/>
        </a:p>
      </dgm:t>
    </dgm:pt>
    <dgm:pt modelId="{C5262510-5AE8-4749-8087-9AE0306208BB}" type="parTrans" cxnId="{30B22BB8-FCED-4253-8970-9637B9DD5784}">
      <dgm:prSet/>
      <dgm:spPr/>
      <dgm:t>
        <a:bodyPr/>
        <a:lstStyle/>
        <a:p>
          <a:endParaRPr lang="en-US"/>
        </a:p>
      </dgm:t>
    </dgm:pt>
    <dgm:pt modelId="{C286FE85-967C-46AB-B50F-8EE707AFD621}" type="sibTrans" cxnId="{30B22BB8-FCED-4253-8970-9637B9DD5784}">
      <dgm:prSet/>
      <dgm:spPr/>
      <dgm:t>
        <a:bodyPr/>
        <a:lstStyle/>
        <a:p>
          <a:endParaRPr lang="en-US"/>
        </a:p>
      </dgm:t>
    </dgm:pt>
    <dgm:pt modelId="{DA79E094-34E6-4577-BE91-2DF43A989F43}">
      <dgm:prSet/>
      <dgm:spPr/>
      <dgm:t>
        <a:bodyPr/>
        <a:lstStyle/>
        <a:p>
          <a:r>
            <a:rPr lang="en-CA" dirty="0"/>
            <a:t>Limited data</a:t>
          </a:r>
          <a:endParaRPr lang="en-US" dirty="0"/>
        </a:p>
      </dgm:t>
    </dgm:pt>
    <dgm:pt modelId="{4B6C79ED-16AC-4023-8D30-11ED359538A4}" type="parTrans" cxnId="{BE24396A-4DD0-4C47-8958-F5050BAB3799}">
      <dgm:prSet/>
      <dgm:spPr/>
      <dgm:t>
        <a:bodyPr/>
        <a:lstStyle/>
        <a:p>
          <a:endParaRPr lang="en-US"/>
        </a:p>
      </dgm:t>
    </dgm:pt>
    <dgm:pt modelId="{FA543F88-D8EF-477A-8201-8112417756E4}" type="sibTrans" cxnId="{BE24396A-4DD0-4C47-8958-F5050BAB3799}">
      <dgm:prSet/>
      <dgm:spPr/>
      <dgm:t>
        <a:bodyPr/>
        <a:lstStyle/>
        <a:p>
          <a:endParaRPr lang="en-US"/>
        </a:p>
      </dgm:t>
    </dgm:pt>
    <dgm:pt modelId="{0D6F3ECF-5BCA-48CB-85EC-8BC904BCA9C1}">
      <dgm:prSet/>
      <dgm:spPr/>
      <dgm:t>
        <a:bodyPr/>
        <a:lstStyle/>
        <a:p>
          <a:r>
            <a:rPr lang="en-CA"/>
            <a:t>Improvement approaches</a:t>
          </a:r>
          <a:endParaRPr lang="en-US"/>
        </a:p>
      </dgm:t>
    </dgm:pt>
    <dgm:pt modelId="{A183E202-1FDA-45D4-85F0-781A8DBED889}" type="parTrans" cxnId="{06B706A2-8183-4E54-B008-6B6FF597A7C9}">
      <dgm:prSet/>
      <dgm:spPr/>
      <dgm:t>
        <a:bodyPr/>
        <a:lstStyle/>
        <a:p>
          <a:endParaRPr lang="en-US"/>
        </a:p>
      </dgm:t>
    </dgm:pt>
    <dgm:pt modelId="{D176ED0E-0A0E-42F1-A152-FC9743003B26}" type="sibTrans" cxnId="{06B706A2-8183-4E54-B008-6B6FF597A7C9}">
      <dgm:prSet/>
      <dgm:spPr/>
      <dgm:t>
        <a:bodyPr/>
        <a:lstStyle/>
        <a:p>
          <a:endParaRPr lang="en-US"/>
        </a:p>
      </dgm:t>
    </dgm:pt>
    <dgm:pt modelId="{B142CE45-61A6-4A61-9C3B-DEA3723910D6}">
      <dgm:prSet/>
      <dgm:spPr/>
      <dgm:t>
        <a:bodyPr/>
        <a:lstStyle/>
        <a:p>
          <a:r>
            <a:rPr lang="en-CA"/>
            <a:t>Calculate royalties using provincial regimes</a:t>
          </a:r>
          <a:endParaRPr lang="en-US"/>
        </a:p>
      </dgm:t>
    </dgm:pt>
    <dgm:pt modelId="{D8118306-90B6-45A9-A58D-BA5D824D4EBC}" type="parTrans" cxnId="{17BE3B37-8705-4CBD-B66B-45B6A63B1D08}">
      <dgm:prSet/>
      <dgm:spPr/>
      <dgm:t>
        <a:bodyPr/>
        <a:lstStyle/>
        <a:p>
          <a:endParaRPr lang="en-US"/>
        </a:p>
      </dgm:t>
    </dgm:pt>
    <dgm:pt modelId="{1C61A5B8-FBB0-49A8-970E-41506B00E6B2}" type="sibTrans" cxnId="{17BE3B37-8705-4CBD-B66B-45B6A63B1D08}">
      <dgm:prSet/>
      <dgm:spPr/>
      <dgm:t>
        <a:bodyPr/>
        <a:lstStyle/>
        <a:p>
          <a:endParaRPr lang="en-US"/>
        </a:p>
      </dgm:t>
    </dgm:pt>
    <dgm:pt modelId="{D506707B-AEFD-4A16-87D9-0A97420BB75A}">
      <dgm:prSet/>
      <dgm:spPr/>
      <dgm:t>
        <a:bodyPr/>
        <a:lstStyle/>
        <a:p>
          <a:r>
            <a:rPr lang="en-CA"/>
            <a:t>Use other observed royalty payments</a:t>
          </a:r>
          <a:endParaRPr lang="en-US"/>
        </a:p>
      </dgm:t>
    </dgm:pt>
    <dgm:pt modelId="{4564781C-0B0A-4144-9021-BB24458195B5}" type="parTrans" cxnId="{8446F95B-460C-485B-9DC6-17FAFE04B5D4}">
      <dgm:prSet/>
      <dgm:spPr/>
      <dgm:t>
        <a:bodyPr/>
        <a:lstStyle/>
        <a:p>
          <a:endParaRPr lang="en-US"/>
        </a:p>
      </dgm:t>
    </dgm:pt>
    <dgm:pt modelId="{D16B09E5-700C-4BD1-B0A5-131469A686D4}" type="sibTrans" cxnId="{8446F95B-460C-485B-9DC6-17FAFE04B5D4}">
      <dgm:prSet/>
      <dgm:spPr/>
      <dgm:t>
        <a:bodyPr/>
        <a:lstStyle/>
        <a:p>
          <a:endParaRPr lang="en-US"/>
        </a:p>
      </dgm:t>
    </dgm:pt>
    <dgm:pt modelId="{8370C9DF-6DDF-4639-BDC6-D1C8C3D1AF86}" type="pres">
      <dgm:prSet presAssocID="{FAB14469-CF40-4651-A4C1-C2488F2310C6}" presName="linear" presStyleCnt="0">
        <dgm:presLayoutVars>
          <dgm:dir/>
          <dgm:animLvl val="lvl"/>
          <dgm:resizeHandles val="exact"/>
        </dgm:presLayoutVars>
      </dgm:prSet>
      <dgm:spPr/>
    </dgm:pt>
    <dgm:pt modelId="{FB041374-99A0-4E18-BF2E-F182D783A371}" type="pres">
      <dgm:prSet presAssocID="{A1D11B94-E553-4FE1-82F8-40B1E9646293}" presName="parentLin" presStyleCnt="0"/>
      <dgm:spPr/>
    </dgm:pt>
    <dgm:pt modelId="{498A989D-3DE0-4502-819E-91D4FFF81AF2}" type="pres">
      <dgm:prSet presAssocID="{A1D11B94-E553-4FE1-82F8-40B1E9646293}" presName="parentLeftMargin" presStyleLbl="node1" presStyleIdx="0" presStyleCnt="2"/>
      <dgm:spPr/>
    </dgm:pt>
    <dgm:pt modelId="{4B5426A7-16DA-40BF-89A3-E5B53BD70FF3}" type="pres">
      <dgm:prSet presAssocID="{A1D11B94-E553-4FE1-82F8-40B1E9646293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843FC22C-CD12-4271-8898-7B4907AA8C53}" type="pres">
      <dgm:prSet presAssocID="{A1D11B94-E553-4FE1-82F8-40B1E9646293}" presName="negativeSpace" presStyleCnt="0"/>
      <dgm:spPr/>
    </dgm:pt>
    <dgm:pt modelId="{D68154D9-5AA9-4EE0-9AC3-7E0FF7F29598}" type="pres">
      <dgm:prSet presAssocID="{A1D11B94-E553-4FE1-82F8-40B1E9646293}" presName="childText" presStyleLbl="conFgAcc1" presStyleIdx="0" presStyleCnt="2">
        <dgm:presLayoutVars>
          <dgm:bulletEnabled val="1"/>
        </dgm:presLayoutVars>
      </dgm:prSet>
      <dgm:spPr/>
    </dgm:pt>
    <dgm:pt modelId="{FEA3F148-7025-4E2A-ADB7-CCC62C4DCEDD}" type="pres">
      <dgm:prSet presAssocID="{C08942C0-C08B-4DC9-80C9-C4FB28C842B1}" presName="spaceBetweenRectangles" presStyleCnt="0"/>
      <dgm:spPr/>
    </dgm:pt>
    <dgm:pt modelId="{023AF1A8-D9C8-4F97-98E3-11247A2488AF}" type="pres">
      <dgm:prSet presAssocID="{0D6F3ECF-5BCA-48CB-85EC-8BC904BCA9C1}" presName="parentLin" presStyleCnt="0"/>
      <dgm:spPr/>
    </dgm:pt>
    <dgm:pt modelId="{536D8EC9-5AC7-4443-9FEB-FA902BEEEE22}" type="pres">
      <dgm:prSet presAssocID="{0D6F3ECF-5BCA-48CB-85EC-8BC904BCA9C1}" presName="parentLeftMargin" presStyleLbl="node1" presStyleIdx="0" presStyleCnt="2"/>
      <dgm:spPr/>
    </dgm:pt>
    <dgm:pt modelId="{122C1C36-77FA-4EC6-A4E2-F1D556DA9933}" type="pres">
      <dgm:prSet presAssocID="{0D6F3ECF-5BCA-48CB-85EC-8BC904BCA9C1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DD1F2BBE-0D5D-49B5-A1F8-311AABCA7C56}" type="pres">
      <dgm:prSet presAssocID="{0D6F3ECF-5BCA-48CB-85EC-8BC904BCA9C1}" presName="negativeSpace" presStyleCnt="0"/>
      <dgm:spPr/>
    </dgm:pt>
    <dgm:pt modelId="{7F8CBD7F-6B75-43AF-A2A5-3499F62B36CA}" type="pres">
      <dgm:prSet presAssocID="{0D6F3ECF-5BCA-48CB-85EC-8BC904BCA9C1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C3B6C703-96B2-459D-A8B8-419FE8448C74}" type="presOf" srcId="{DA79E094-34E6-4577-BE91-2DF43A989F43}" destId="{D68154D9-5AA9-4EE0-9AC3-7E0FF7F29598}" srcOrd="0" destOrd="2" presId="urn:microsoft.com/office/officeart/2005/8/layout/list1"/>
    <dgm:cxn modelId="{BA51180E-0307-47E8-8E1F-DE7A1198715B}" type="presOf" srcId="{0D6F3ECF-5BCA-48CB-85EC-8BC904BCA9C1}" destId="{536D8EC9-5AC7-4443-9FEB-FA902BEEEE22}" srcOrd="0" destOrd="0" presId="urn:microsoft.com/office/officeart/2005/8/layout/list1"/>
    <dgm:cxn modelId="{83722A27-A86C-4652-8771-A13C070E43E0}" type="presOf" srcId="{FAB14469-CF40-4651-A4C1-C2488F2310C6}" destId="{8370C9DF-6DDF-4639-BDC6-D1C8C3D1AF86}" srcOrd="0" destOrd="0" presId="urn:microsoft.com/office/officeart/2005/8/layout/list1"/>
    <dgm:cxn modelId="{D4FB5527-3B3E-4F86-B35C-A1D4FC279C36}" type="presOf" srcId="{DF5BF99D-3999-4E55-862C-7D81186C00D0}" destId="{D68154D9-5AA9-4EE0-9AC3-7E0FF7F29598}" srcOrd="0" destOrd="0" presId="urn:microsoft.com/office/officeart/2005/8/layout/list1"/>
    <dgm:cxn modelId="{2D4B2930-185A-4BB9-A04E-CC687F26ED7D}" type="presOf" srcId="{A1D11B94-E553-4FE1-82F8-40B1E9646293}" destId="{498A989D-3DE0-4502-819E-91D4FFF81AF2}" srcOrd="0" destOrd="0" presId="urn:microsoft.com/office/officeart/2005/8/layout/list1"/>
    <dgm:cxn modelId="{17BE3B37-8705-4CBD-B66B-45B6A63B1D08}" srcId="{0D6F3ECF-5BCA-48CB-85EC-8BC904BCA9C1}" destId="{B142CE45-61A6-4A61-9C3B-DEA3723910D6}" srcOrd="0" destOrd="0" parTransId="{D8118306-90B6-45A9-A58D-BA5D824D4EBC}" sibTransId="{1C61A5B8-FBB0-49A8-970E-41506B00E6B2}"/>
    <dgm:cxn modelId="{9B671338-69D2-404A-9042-E926418E0C16}" srcId="{A1D11B94-E553-4FE1-82F8-40B1E9646293}" destId="{DF5BF99D-3999-4E55-862C-7D81186C00D0}" srcOrd="0" destOrd="0" parTransId="{F1F4BDE9-BD99-4026-85A4-8BBB229B2F95}" sibTransId="{71EB0F84-FB5A-4C7F-A5A9-BBD7FEA64232}"/>
    <dgm:cxn modelId="{CC90D63B-4646-4718-8EBE-44AA96F081FA}" type="presOf" srcId="{A1D11B94-E553-4FE1-82F8-40B1E9646293}" destId="{4B5426A7-16DA-40BF-89A3-E5B53BD70FF3}" srcOrd="1" destOrd="0" presId="urn:microsoft.com/office/officeart/2005/8/layout/list1"/>
    <dgm:cxn modelId="{8446F95B-460C-485B-9DC6-17FAFE04B5D4}" srcId="{0D6F3ECF-5BCA-48CB-85EC-8BC904BCA9C1}" destId="{D506707B-AEFD-4A16-87D9-0A97420BB75A}" srcOrd="1" destOrd="0" parTransId="{4564781C-0B0A-4144-9021-BB24458195B5}" sibTransId="{D16B09E5-700C-4BD1-B0A5-131469A686D4}"/>
    <dgm:cxn modelId="{BE24396A-4DD0-4C47-8958-F5050BAB3799}" srcId="{A1D11B94-E553-4FE1-82F8-40B1E9646293}" destId="{DA79E094-34E6-4577-BE91-2DF43A989F43}" srcOrd="2" destOrd="0" parTransId="{4B6C79ED-16AC-4023-8D30-11ED359538A4}" sibTransId="{FA543F88-D8EF-477A-8201-8112417756E4}"/>
    <dgm:cxn modelId="{5298EB6C-CB5F-46B7-8BD9-C50083429D3E}" type="presOf" srcId="{0D6F3ECF-5BCA-48CB-85EC-8BC904BCA9C1}" destId="{122C1C36-77FA-4EC6-A4E2-F1D556DA9933}" srcOrd="1" destOrd="0" presId="urn:microsoft.com/office/officeart/2005/8/layout/list1"/>
    <dgm:cxn modelId="{D0913251-B053-4C8E-992F-ACECE0BC41F1}" type="presOf" srcId="{D506707B-AEFD-4A16-87D9-0A97420BB75A}" destId="{7F8CBD7F-6B75-43AF-A2A5-3499F62B36CA}" srcOrd="0" destOrd="1" presId="urn:microsoft.com/office/officeart/2005/8/layout/list1"/>
    <dgm:cxn modelId="{06B706A2-8183-4E54-B008-6B6FF597A7C9}" srcId="{FAB14469-CF40-4651-A4C1-C2488F2310C6}" destId="{0D6F3ECF-5BCA-48CB-85EC-8BC904BCA9C1}" srcOrd="1" destOrd="0" parTransId="{A183E202-1FDA-45D4-85F0-781A8DBED889}" sibTransId="{D176ED0E-0A0E-42F1-A152-FC9743003B26}"/>
    <dgm:cxn modelId="{9DFA46B2-B3AF-4608-A532-1D1D1768E8BD}" type="presOf" srcId="{3A6A7A00-6452-4103-A412-EE1878715769}" destId="{D68154D9-5AA9-4EE0-9AC3-7E0FF7F29598}" srcOrd="0" destOrd="1" presId="urn:microsoft.com/office/officeart/2005/8/layout/list1"/>
    <dgm:cxn modelId="{30B22BB8-FCED-4253-8970-9637B9DD5784}" srcId="{A1D11B94-E553-4FE1-82F8-40B1E9646293}" destId="{3A6A7A00-6452-4103-A412-EE1878715769}" srcOrd="1" destOrd="0" parTransId="{C5262510-5AE8-4749-8087-9AE0306208BB}" sibTransId="{C286FE85-967C-46AB-B50F-8EE707AFD621}"/>
    <dgm:cxn modelId="{A49CB0D6-39C9-4248-B458-74B46E709E43}" srcId="{FAB14469-CF40-4651-A4C1-C2488F2310C6}" destId="{A1D11B94-E553-4FE1-82F8-40B1E9646293}" srcOrd="0" destOrd="0" parTransId="{ADAB94A8-DEB8-4129-AF7F-CD54D15AE7B5}" sibTransId="{C08942C0-C08B-4DC9-80C9-C4FB28C842B1}"/>
    <dgm:cxn modelId="{DBE6C2FB-E7AE-48F9-B7C0-23E748644281}" type="presOf" srcId="{B142CE45-61A6-4A61-9C3B-DEA3723910D6}" destId="{7F8CBD7F-6B75-43AF-A2A5-3499F62B36CA}" srcOrd="0" destOrd="0" presId="urn:microsoft.com/office/officeart/2005/8/layout/list1"/>
    <dgm:cxn modelId="{9B8D596A-7504-4561-ABC5-83242C172C55}" type="presParOf" srcId="{8370C9DF-6DDF-4639-BDC6-D1C8C3D1AF86}" destId="{FB041374-99A0-4E18-BF2E-F182D783A371}" srcOrd="0" destOrd="0" presId="urn:microsoft.com/office/officeart/2005/8/layout/list1"/>
    <dgm:cxn modelId="{EF8F9B78-A2A3-426F-BA37-0C26EAA66C55}" type="presParOf" srcId="{FB041374-99A0-4E18-BF2E-F182D783A371}" destId="{498A989D-3DE0-4502-819E-91D4FFF81AF2}" srcOrd="0" destOrd="0" presId="urn:microsoft.com/office/officeart/2005/8/layout/list1"/>
    <dgm:cxn modelId="{799594A6-2D09-4AE6-88E7-E500952D3574}" type="presParOf" srcId="{FB041374-99A0-4E18-BF2E-F182D783A371}" destId="{4B5426A7-16DA-40BF-89A3-E5B53BD70FF3}" srcOrd="1" destOrd="0" presId="urn:microsoft.com/office/officeart/2005/8/layout/list1"/>
    <dgm:cxn modelId="{7451E4C4-5D68-4C5F-97BD-9069D6DAEBC9}" type="presParOf" srcId="{8370C9DF-6DDF-4639-BDC6-D1C8C3D1AF86}" destId="{843FC22C-CD12-4271-8898-7B4907AA8C53}" srcOrd="1" destOrd="0" presId="urn:microsoft.com/office/officeart/2005/8/layout/list1"/>
    <dgm:cxn modelId="{05D01EF1-0F68-4179-8001-5B56EF3EFB93}" type="presParOf" srcId="{8370C9DF-6DDF-4639-BDC6-D1C8C3D1AF86}" destId="{D68154D9-5AA9-4EE0-9AC3-7E0FF7F29598}" srcOrd="2" destOrd="0" presId="urn:microsoft.com/office/officeart/2005/8/layout/list1"/>
    <dgm:cxn modelId="{DD8B4A70-068C-4A70-90CB-78327E2E8E49}" type="presParOf" srcId="{8370C9DF-6DDF-4639-BDC6-D1C8C3D1AF86}" destId="{FEA3F148-7025-4E2A-ADB7-CCC62C4DCEDD}" srcOrd="3" destOrd="0" presId="urn:microsoft.com/office/officeart/2005/8/layout/list1"/>
    <dgm:cxn modelId="{12E37590-3763-4D72-A98D-3C49A2842FED}" type="presParOf" srcId="{8370C9DF-6DDF-4639-BDC6-D1C8C3D1AF86}" destId="{023AF1A8-D9C8-4F97-98E3-11247A2488AF}" srcOrd="4" destOrd="0" presId="urn:microsoft.com/office/officeart/2005/8/layout/list1"/>
    <dgm:cxn modelId="{530A88DC-C9CA-462F-AC28-538CAC53A930}" type="presParOf" srcId="{023AF1A8-D9C8-4F97-98E3-11247A2488AF}" destId="{536D8EC9-5AC7-4443-9FEB-FA902BEEEE22}" srcOrd="0" destOrd="0" presId="urn:microsoft.com/office/officeart/2005/8/layout/list1"/>
    <dgm:cxn modelId="{A98DB6D4-B407-4B42-AC8B-0C019F3252F9}" type="presParOf" srcId="{023AF1A8-D9C8-4F97-98E3-11247A2488AF}" destId="{122C1C36-77FA-4EC6-A4E2-F1D556DA9933}" srcOrd="1" destOrd="0" presId="urn:microsoft.com/office/officeart/2005/8/layout/list1"/>
    <dgm:cxn modelId="{D59120CF-F757-4541-9688-497E09683070}" type="presParOf" srcId="{8370C9DF-6DDF-4639-BDC6-D1C8C3D1AF86}" destId="{DD1F2BBE-0D5D-49B5-A1F8-311AABCA7C56}" srcOrd="5" destOrd="0" presId="urn:microsoft.com/office/officeart/2005/8/layout/list1"/>
    <dgm:cxn modelId="{A9230B96-6FFC-4A56-8790-48F850F50EA9}" type="presParOf" srcId="{8370C9DF-6DDF-4639-BDC6-D1C8C3D1AF86}" destId="{7F8CBD7F-6B75-43AF-A2A5-3499F62B36CA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9813F42-2150-4F36-83D3-C1BF9F7E8E25}" type="doc">
      <dgm:prSet loTypeId="urn:microsoft.com/office/officeart/2005/8/layout/vList5" loCatId="list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en-CA"/>
        </a:p>
      </dgm:t>
    </dgm:pt>
    <dgm:pt modelId="{1B237278-191C-479C-915A-74339F6DCC4C}">
      <dgm:prSet phldrT="[Text]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n-CA" b="1" dirty="0"/>
            <a:t>Collect royalty data</a:t>
          </a:r>
        </a:p>
      </dgm:t>
    </dgm:pt>
    <dgm:pt modelId="{2DB3199D-CEA8-4964-B3F4-CE4314A1DCD5}" type="parTrans" cxnId="{5979D7BC-DE34-42A9-BB09-3FB24975D68F}">
      <dgm:prSet/>
      <dgm:spPr/>
      <dgm:t>
        <a:bodyPr/>
        <a:lstStyle/>
        <a:p>
          <a:endParaRPr lang="en-CA" sz="1400"/>
        </a:p>
      </dgm:t>
    </dgm:pt>
    <dgm:pt modelId="{82BE64B7-F9B6-4E6B-A22A-59F25966DA81}" type="sibTrans" cxnId="{5979D7BC-DE34-42A9-BB09-3FB24975D68F}">
      <dgm:prSet/>
      <dgm:spPr/>
      <dgm:t>
        <a:bodyPr/>
        <a:lstStyle/>
        <a:p>
          <a:endParaRPr lang="en-CA"/>
        </a:p>
      </dgm:t>
    </dgm:pt>
    <dgm:pt modelId="{82E68191-3671-483E-A45F-B5A57C539644}">
      <dgm:prSet phldrT="[Text]"/>
      <dgm:spPr/>
      <dgm:t>
        <a:bodyPr/>
        <a:lstStyle/>
        <a:p>
          <a:r>
            <a:rPr lang="en-CA"/>
            <a:t>Royalty regimes</a:t>
          </a:r>
        </a:p>
      </dgm:t>
    </dgm:pt>
    <dgm:pt modelId="{1789C540-BFE1-420F-A9A4-AFAB673FEBAB}" type="parTrans" cxnId="{9E061720-5F95-4D9F-87C8-D72ECBADD8AD}">
      <dgm:prSet/>
      <dgm:spPr/>
      <dgm:t>
        <a:bodyPr/>
        <a:lstStyle/>
        <a:p>
          <a:endParaRPr lang="en-CA" sz="1400"/>
        </a:p>
      </dgm:t>
    </dgm:pt>
    <dgm:pt modelId="{4021A436-DF78-4BFA-B43E-7B58327CD845}" type="sibTrans" cxnId="{9E061720-5F95-4D9F-87C8-D72ECBADD8AD}">
      <dgm:prSet/>
      <dgm:spPr/>
      <dgm:t>
        <a:bodyPr/>
        <a:lstStyle/>
        <a:p>
          <a:endParaRPr lang="en-CA"/>
        </a:p>
      </dgm:t>
    </dgm:pt>
    <dgm:pt modelId="{6EFD15AB-0206-4BA2-B170-62DC6009F5F5}">
      <dgm:prSet phldrT="[Text]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n-CA" b="1" dirty="0"/>
            <a:t>Total royalty</a:t>
          </a:r>
        </a:p>
      </dgm:t>
    </dgm:pt>
    <dgm:pt modelId="{B96ACA08-8953-4995-9CD9-03A1DFAFD5C0}" type="parTrans" cxnId="{10385A55-0700-4C58-BE96-DFD0B6DEC5C0}">
      <dgm:prSet/>
      <dgm:spPr/>
      <dgm:t>
        <a:bodyPr/>
        <a:lstStyle/>
        <a:p>
          <a:endParaRPr lang="en-CA" sz="1400"/>
        </a:p>
      </dgm:t>
    </dgm:pt>
    <dgm:pt modelId="{55101F8A-5522-440C-A4F7-ABB501303D6D}" type="sibTrans" cxnId="{10385A55-0700-4C58-BE96-DFD0B6DEC5C0}">
      <dgm:prSet/>
      <dgm:spPr/>
      <dgm:t>
        <a:bodyPr/>
        <a:lstStyle/>
        <a:p>
          <a:endParaRPr lang="en-CA"/>
        </a:p>
      </dgm:t>
    </dgm:pt>
    <dgm:pt modelId="{D173D8EF-9414-4CAB-8127-C5B3AF1E9389}">
      <dgm:prSet phldrT="[Text]"/>
      <dgm:spPr/>
      <dgm:t>
        <a:bodyPr/>
        <a:lstStyle/>
        <a:p>
          <a:r>
            <a:rPr lang="en-CA"/>
            <a:t>Sum royalties' estimates (when multiple provinces are involved) </a:t>
          </a:r>
        </a:p>
      </dgm:t>
    </dgm:pt>
    <dgm:pt modelId="{B31FE96E-894D-4C65-841F-5C347E35F47E}" type="parTrans" cxnId="{9A5E6B29-0BF2-44AB-B241-D945F1C0130B}">
      <dgm:prSet/>
      <dgm:spPr/>
      <dgm:t>
        <a:bodyPr/>
        <a:lstStyle/>
        <a:p>
          <a:endParaRPr lang="en-CA" sz="1400"/>
        </a:p>
      </dgm:t>
    </dgm:pt>
    <dgm:pt modelId="{6EAFFC19-91DE-4766-96AC-500F7625CF25}" type="sibTrans" cxnId="{9A5E6B29-0BF2-44AB-B241-D945F1C0130B}">
      <dgm:prSet/>
      <dgm:spPr/>
      <dgm:t>
        <a:bodyPr/>
        <a:lstStyle/>
        <a:p>
          <a:endParaRPr lang="en-CA"/>
        </a:p>
      </dgm:t>
    </dgm:pt>
    <dgm:pt modelId="{8D05E0AD-0A1B-47B0-98E7-3476E6EAF108}">
      <dgm:prSet phldrT="[Text]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n-CA" b="1" dirty="0"/>
            <a:t>Royalty rate</a:t>
          </a:r>
        </a:p>
      </dgm:t>
    </dgm:pt>
    <dgm:pt modelId="{208505AE-22BE-45E2-9318-151383B44F1A}" type="parTrans" cxnId="{57CE1F75-575B-4219-A1CE-7DA1142636FB}">
      <dgm:prSet/>
      <dgm:spPr/>
      <dgm:t>
        <a:bodyPr/>
        <a:lstStyle/>
        <a:p>
          <a:endParaRPr lang="en-CA" sz="1400"/>
        </a:p>
      </dgm:t>
    </dgm:pt>
    <dgm:pt modelId="{8B8A14AF-DCB1-48C1-B747-D4690C89B89D}" type="sibTrans" cxnId="{57CE1F75-575B-4219-A1CE-7DA1142636FB}">
      <dgm:prSet/>
      <dgm:spPr/>
      <dgm:t>
        <a:bodyPr/>
        <a:lstStyle/>
        <a:p>
          <a:endParaRPr lang="en-CA"/>
        </a:p>
      </dgm:t>
    </dgm:pt>
    <dgm:pt modelId="{670D60C6-537A-4AA7-AFF7-E64D4021F9D9}">
      <dgm:prSet phldrT="[Text]"/>
      <dgm:spPr/>
      <dgm:t>
        <a:bodyPr/>
        <a:lstStyle/>
        <a:p>
          <a:r>
            <a:rPr lang="en-CA"/>
            <a:t>Calculate royalty rate:</a:t>
          </a:r>
        </a:p>
      </dgm:t>
    </dgm:pt>
    <dgm:pt modelId="{66F0CCA8-E0BA-425A-9C73-DDCB3C837E61}" type="parTrans" cxnId="{7F8BEBE6-F5E6-4CB4-8B1E-7A10AE6B5986}">
      <dgm:prSet/>
      <dgm:spPr/>
      <dgm:t>
        <a:bodyPr/>
        <a:lstStyle/>
        <a:p>
          <a:endParaRPr lang="en-CA" sz="1400"/>
        </a:p>
      </dgm:t>
    </dgm:pt>
    <dgm:pt modelId="{098E0846-F94D-473A-85E0-A8769B2BB904}" type="sibTrans" cxnId="{7F8BEBE6-F5E6-4CB4-8B1E-7A10AE6B5986}">
      <dgm:prSet/>
      <dgm:spPr/>
      <dgm:t>
        <a:bodyPr/>
        <a:lstStyle/>
        <a:p>
          <a:endParaRPr lang="en-CA"/>
        </a:p>
      </dgm:t>
    </dgm:pt>
    <dgm:pt modelId="{25DC0A56-CA24-4323-9E0C-B28DDD137694}">
      <dgm:prSet phldrT="[Text]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n-CA" b="1"/>
            <a:t>Apply to NPV</a:t>
          </a:r>
        </a:p>
      </dgm:t>
    </dgm:pt>
    <dgm:pt modelId="{6592F7C6-73DE-4382-8CBA-51B828EC9D1C}" type="parTrans" cxnId="{70E72D9B-D3C1-4157-B86F-F651C9581A96}">
      <dgm:prSet/>
      <dgm:spPr/>
      <dgm:t>
        <a:bodyPr/>
        <a:lstStyle/>
        <a:p>
          <a:endParaRPr lang="en-CA" sz="1400"/>
        </a:p>
      </dgm:t>
    </dgm:pt>
    <dgm:pt modelId="{88317E19-9E40-4597-8A74-2C38B28E7FED}" type="sibTrans" cxnId="{70E72D9B-D3C1-4157-B86F-F651C9581A96}">
      <dgm:prSet/>
      <dgm:spPr/>
      <dgm:t>
        <a:bodyPr/>
        <a:lstStyle/>
        <a:p>
          <a:endParaRPr lang="en-CA"/>
        </a:p>
      </dgm:t>
    </dgm:pt>
    <dgm:pt modelId="{230467CF-69F5-47B0-808A-508B2E63C7A5}">
      <dgm:prSet phldrT="[Text]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n-CA" b="1"/>
            <a:t>Split ownership</a:t>
          </a:r>
        </a:p>
      </dgm:t>
    </dgm:pt>
    <dgm:pt modelId="{DEB71B3D-9540-47AE-88D2-8512BCD87AB1}" type="parTrans" cxnId="{DB7B9670-9D8A-4C33-B2A0-F86C530BADEC}">
      <dgm:prSet/>
      <dgm:spPr/>
      <dgm:t>
        <a:bodyPr/>
        <a:lstStyle/>
        <a:p>
          <a:endParaRPr lang="en-CA" sz="1400"/>
        </a:p>
      </dgm:t>
    </dgm:pt>
    <dgm:pt modelId="{A9C6400B-55BD-46E2-94D3-E1583960DF3E}" type="sibTrans" cxnId="{DB7B9670-9D8A-4C33-B2A0-F86C530BADEC}">
      <dgm:prSet/>
      <dgm:spPr/>
      <dgm:t>
        <a:bodyPr/>
        <a:lstStyle/>
        <a:p>
          <a:endParaRPr lang="en-CA"/>
        </a:p>
      </dgm:t>
    </dgm:pt>
    <dgm:pt modelId="{FD495E6F-FCDF-496B-9F70-E33F949A3475}">
      <dgm:prSet/>
      <dgm:spPr/>
      <dgm:t>
        <a:bodyPr/>
        <a:lstStyle/>
        <a:p>
          <a:r>
            <a:rPr lang="en-CA"/>
            <a:t>Apply royalty rate to resource value (NPV)</a:t>
          </a:r>
        </a:p>
      </dgm:t>
    </dgm:pt>
    <dgm:pt modelId="{5630D8A8-8A09-4FF9-B600-07E08C4CC123}" type="parTrans" cxnId="{68DA0F50-95EE-47F0-9CFD-E9985C37A283}">
      <dgm:prSet/>
      <dgm:spPr/>
      <dgm:t>
        <a:bodyPr/>
        <a:lstStyle/>
        <a:p>
          <a:endParaRPr lang="en-CA" sz="1400"/>
        </a:p>
      </dgm:t>
    </dgm:pt>
    <dgm:pt modelId="{72BCB08E-F87E-4441-824B-A33993976D94}" type="sibTrans" cxnId="{68DA0F50-95EE-47F0-9CFD-E9985C37A283}">
      <dgm:prSet/>
      <dgm:spPr/>
      <dgm:t>
        <a:bodyPr/>
        <a:lstStyle/>
        <a:p>
          <a:endParaRPr lang="en-CA"/>
        </a:p>
      </dgm:t>
    </dgm:pt>
    <dgm:pt modelId="{B9DF2DA2-50F4-4FDC-80F8-FECAA23FEED0}">
      <dgm:prSet/>
      <dgm:spPr/>
      <dgm:t>
        <a:bodyPr/>
        <a:lstStyle/>
        <a:p>
          <a:r>
            <a:rPr lang="en-CA"/>
            <a:t>Determine provincial share</a:t>
          </a:r>
        </a:p>
      </dgm:t>
    </dgm:pt>
    <dgm:pt modelId="{07AFFD46-1A96-4D9F-AFD4-80E47CA51256}" type="parTrans" cxnId="{812BAD39-A862-44DF-AD4B-33B9842A13AF}">
      <dgm:prSet/>
      <dgm:spPr/>
      <dgm:t>
        <a:bodyPr/>
        <a:lstStyle/>
        <a:p>
          <a:endParaRPr lang="en-CA" sz="1400"/>
        </a:p>
      </dgm:t>
    </dgm:pt>
    <dgm:pt modelId="{B0DCDE16-4261-4FE6-A6B0-F032F5A85CA4}" type="sibTrans" cxnId="{812BAD39-A862-44DF-AD4B-33B9842A13AF}">
      <dgm:prSet/>
      <dgm:spPr/>
      <dgm:t>
        <a:bodyPr/>
        <a:lstStyle/>
        <a:p>
          <a:endParaRPr lang="en-CA"/>
        </a:p>
      </dgm:t>
    </dgm:pt>
    <dgm:pt modelId="{BC0945C8-F84E-47D3-82F9-28CE42E81C3A}">
      <dgm:prSet/>
      <dgm:spPr/>
      <dgm:t>
        <a:bodyPr/>
        <a:lstStyle/>
        <a:p>
          <a:r>
            <a:rPr lang="en-CA"/>
            <a:t>Split ownership of asset between all economic owners</a:t>
          </a:r>
        </a:p>
      </dgm:t>
    </dgm:pt>
    <dgm:pt modelId="{AF5FA428-D944-4809-A29D-9E65A5728AF4}" type="parTrans" cxnId="{548DC399-B36C-4006-AE7A-05F62B860191}">
      <dgm:prSet/>
      <dgm:spPr/>
      <dgm:t>
        <a:bodyPr/>
        <a:lstStyle/>
        <a:p>
          <a:endParaRPr lang="en-CA" sz="1400"/>
        </a:p>
      </dgm:t>
    </dgm:pt>
    <dgm:pt modelId="{BD6045A3-D40F-4263-BF73-661F3F7ACE5B}" type="sibTrans" cxnId="{548DC399-B36C-4006-AE7A-05F62B860191}">
      <dgm:prSet/>
      <dgm:spPr/>
      <dgm:t>
        <a:bodyPr/>
        <a:lstStyle/>
        <a:p>
          <a:endParaRPr lang="en-CA"/>
        </a:p>
      </dgm:t>
    </dgm:pt>
    <dgm:pt modelId="{118A583C-0B44-4779-9022-C85E69F4E94B}">
      <dgm:prSet phldrT="[Text]"/>
      <dgm:spPr/>
      <dgm:t>
        <a:bodyPr/>
        <a:lstStyle/>
        <a:p>
          <a:r>
            <a:rPr lang="en-CA"/>
            <a:t>Receipts</a:t>
          </a:r>
        </a:p>
      </dgm:t>
    </dgm:pt>
    <dgm:pt modelId="{D45359E7-F8F1-4EB3-A92D-A48E927E27C1}" type="parTrans" cxnId="{E9154601-0ED8-4D45-9FC0-DE89BA23E386}">
      <dgm:prSet/>
      <dgm:spPr/>
      <dgm:t>
        <a:bodyPr/>
        <a:lstStyle/>
        <a:p>
          <a:endParaRPr lang="en-CA"/>
        </a:p>
      </dgm:t>
    </dgm:pt>
    <dgm:pt modelId="{47F1D7CA-B70A-4B6C-88C5-AAA82A91F155}" type="sibTrans" cxnId="{E9154601-0ED8-4D45-9FC0-DE89BA23E386}">
      <dgm:prSet/>
      <dgm:spPr/>
      <dgm:t>
        <a:bodyPr/>
        <a:lstStyle/>
        <a:p>
          <a:endParaRPr lang="en-CA"/>
        </a:p>
      </dgm:t>
    </dgm:pt>
    <dgm:pt modelId="{E84319E6-902F-472E-A6FD-F6C991DED2A6}">
      <dgm:prSet phldrT="[Text]"/>
      <dgm:spPr/>
      <dgm:t>
        <a:bodyPr/>
        <a:lstStyle/>
        <a:p>
          <a:r>
            <a:rPr lang="en-CA"/>
            <a:t>Total royalty estimate / Resource Rent</a:t>
          </a:r>
        </a:p>
      </dgm:t>
    </dgm:pt>
    <dgm:pt modelId="{4EBDB138-2039-400D-8527-B6CE54F722C8}" type="parTrans" cxnId="{D881EBB9-C577-4511-9A90-F86548A974D2}">
      <dgm:prSet/>
      <dgm:spPr/>
      <dgm:t>
        <a:bodyPr/>
        <a:lstStyle/>
        <a:p>
          <a:endParaRPr lang="en-CA"/>
        </a:p>
      </dgm:t>
    </dgm:pt>
    <dgm:pt modelId="{C51B99CD-E056-4418-8D30-F5A3051DB11A}" type="sibTrans" cxnId="{D881EBB9-C577-4511-9A90-F86548A974D2}">
      <dgm:prSet/>
      <dgm:spPr/>
      <dgm:t>
        <a:bodyPr/>
        <a:lstStyle/>
        <a:p>
          <a:endParaRPr lang="en-CA"/>
        </a:p>
      </dgm:t>
    </dgm:pt>
    <dgm:pt modelId="{C9E5530D-4284-4E9D-A963-C754D56ADAD6}" type="pres">
      <dgm:prSet presAssocID="{99813F42-2150-4F36-83D3-C1BF9F7E8E25}" presName="Name0" presStyleCnt="0">
        <dgm:presLayoutVars>
          <dgm:dir/>
          <dgm:animLvl val="lvl"/>
          <dgm:resizeHandles val="exact"/>
        </dgm:presLayoutVars>
      </dgm:prSet>
      <dgm:spPr/>
    </dgm:pt>
    <dgm:pt modelId="{496F36E3-DE27-4575-908B-D7B75F4F1A66}" type="pres">
      <dgm:prSet presAssocID="{1B237278-191C-479C-915A-74339F6DCC4C}" presName="linNode" presStyleCnt="0"/>
      <dgm:spPr/>
    </dgm:pt>
    <dgm:pt modelId="{C4B36272-C3E9-4E95-A533-2EB269F009E1}" type="pres">
      <dgm:prSet presAssocID="{1B237278-191C-479C-915A-74339F6DCC4C}" presName="parentText" presStyleLbl="node1" presStyleIdx="0" presStyleCnt="5">
        <dgm:presLayoutVars>
          <dgm:chMax val="1"/>
          <dgm:bulletEnabled val="1"/>
        </dgm:presLayoutVars>
      </dgm:prSet>
      <dgm:spPr/>
    </dgm:pt>
    <dgm:pt modelId="{121453FF-AC65-4E25-9BFF-B29039CC680F}" type="pres">
      <dgm:prSet presAssocID="{1B237278-191C-479C-915A-74339F6DCC4C}" presName="descendantText" presStyleLbl="alignAccFollowNode1" presStyleIdx="0" presStyleCnt="5">
        <dgm:presLayoutVars>
          <dgm:bulletEnabled val="1"/>
        </dgm:presLayoutVars>
      </dgm:prSet>
      <dgm:spPr/>
    </dgm:pt>
    <dgm:pt modelId="{FD21C0CC-A303-420C-B1F9-4D3489996928}" type="pres">
      <dgm:prSet presAssocID="{82BE64B7-F9B6-4E6B-A22A-59F25966DA81}" presName="sp" presStyleCnt="0"/>
      <dgm:spPr/>
    </dgm:pt>
    <dgm:pt modelId="{82C148F8-3F74-4CA0-9F05-8A8915ACAD19}" type="pres">
      <dgm:prSet presAssocID="{6EFD15AB-0206-4BA2-B170-62DC6009F5F5}" presName="linNode" presStyleCnt="0"/>
      <dgm:spPr/>
    </dgm:pt>
    <dgm:pt modelId="{7C489C42-41BE-4CBD-9336-4FB618850C7B}" type="pres">
      <dgm:prSet presAssocID="{6EFD15AB-0206-4BA2-B170-62DC6009F5F5}" presName="parentText" presStyleLbl="node1" presStyleIdx="1" presStyleCnt="5">
        <dgm:presLayoutVars>
          <dgm:chMax val="1"/>
          <dgm:bulletEnabled val="1"/>
        </dgm:presLayoutVars>
      </dgm:prSet>
      <dgm:spPr/>
    </dgm:pt>
    <dgm:pt modelId="{9A5C6D92-DEB9-42D4-B869-6A26558BE784}" type="pres">
      <dgm:prSet presAssocID="{6EFD15AB-0206-4BA2-B170-62DC6009F5F5}" presName="descendantText" presStyleLbl="alignAccFollowNode1" presStyleIdx="1" presStyleCnt="5">
        <dgm:presLayoutVars>
          <dgm:bulletEnabled val="1"/>
        </dgm:presLayoutVars>
      </dgm:prSet>
      <dgm:spPr/>
    </dgm:pt>
    <dgm:pt modelId="{662045A3-D0EF-4B40-91A8-DB4DD5BCF034}" type="pres">
      <dgm:prSet presAssocID="{55101F8A-5522-440C-A4F7-ABB501303D6D}" presName="sp" presStyleCnt="0"/>
      <dgm:spPr/>
    </dgm:pt>
    <dgm:pt modelId="{F0870BA5-8342-451C-A514-E77B47B70238}" type="pres">
      <dgm:prSet presAssocID="{8D05E0AD-0A1B-47B0-98E7-3476E6EAF108}" presName="linNode" presStyleCnt="0"/>
      <dgm:spPr/>
    </dgm:pt>
    <dgm:pt modelId="{1F0EB411-42A3-46F5-A412-D5D6DF3737A6}" type="pres">
      <dgm:prSet presAssocID="{8D05E0AD-0A1B-47B0-98E7-3476E6EAF108}" presName="parentText" presStyleLbl="node1" presStyleIdx="2" presStyleCnt="5">
        <dgm:presLayoutVars>
          <dgm:chMax val="1"/>
          <dgm:bulletEnabled val="1"/>
        </dgm:presLayoutVars>
      </dgm:prSet>
      <dgm:spPr/>
    </dgm:pt>
    <dgm:pt modelId="{5D315F56-FC7C-48A7-B904-9A5090D52926}" type="pres">
      <dgm:prSet presAssocID="{8D05E0AD-0A1B-47B0-98E7-3476E6EAF108}" presName="descendantText" presStyleLbl="alignAccFollowNode1" presStyleIdx="2" presStyleCnt="5">
        <dgm:presLayoutVars>
          <dgm:bulletEnabled val="1"/>
        </dgm:presLayoutVars>
      </dgm:prSet>
      <dgm:spPr/>
    </dgm:pt>
    <dgm:pt modelId="{68C6F835-0A26-43EA-A38C-B8C50CA4344B}" type="pres">
      <dgm:prSet presAssocID="{8B8A14AF-DCB1-48C1-B747-D4690C89B89D}" presName="sp" presStyleCnt="0"/>
      <dgm:spPr/>
    </dgm:pt>
    <dgm:pt modelId="{29A897A1-3CAD-4B13-A21A-DC6C680E25D2}" type="pres">
      <dgm:prSet presAssocID="{25DC0A56-CA24-4323-9E0C-B28DDD137694}" presName="linNode" presStyleCnt="0"/>
      <dgm:spPr/>
    </dgm:pt>
    <dgm:pt modelId="{A6120CF9-C9DF-4868-82A4-BFE595F5C5C0}" type="pres">
      <dgm:prSet presAssocID="{25DC0A56-CA24-4323-9E0C-B28DDD137694}" presName="parentText" presStyleLbl="node1" presStyleIdx="3" presStyleCnt="5">
        <dgm:presLayoutVars>
          <dgm:chMax val="1"/>
          <dgm:bulletEnabled val="1"/>
        </dgm:presLayoutVars>
      </dgm:prSet>
      <dgm:spPr/>
    </dgm:pt>
    <dgm:pt modelId="{FA19DFA2-3922-4D8C-AEF7-14228E7BAE01}" type="pres">
      <dgm:prSet presAssocID="{25DC0A56-CA24-4323-9E0C-B28DDD137694}" presName="descendantText" presStyleLbl="alignAccFollowNode1" presStyleIdx="3" presStyleCnt="5">
        <dgm:presLayoutVars>
          <dgm:bulletEnabled val="1"/>
        </dgm:presLayoutVars>
      </dgm:prSet>
      <dgm:spPr/>
    </dgm:pt>
    <dgm:pt modelId="{8D95CB7A-1012-47CE-BA29-CE462E2797AE}" type="pres">
      <dgm:prSet presAssocID="{88317E19-9E40-4597-8A74-2C38B28E7FED}" presName="sp" presStyleCnt="0"/>
      <dgm:spPr/>
    </dgm:pt>
    <dgm:pt modelId="{8FBA84CC-168B-4DB7-B914-E042576C72D7}" type="pres">
      <dgm:prSet presAssocID="{230467CF-69F5-47B0-808A-508B2E63C7A5}" presName="linNode" presStyleCnt="0"/>
      <dgm:spPr/>
    </dgm:pt>
    <dgm:pt modelId="{1E907147-1C3C-4ADD-B481-5F7EFD3FAF26}" type="pres">
      <dgm:prSet presAssocID="{230467CF-69F5-47B0-808A-508B2E63C7A5}" presName="parentText" presStyleLbl="node1" presStyleIdx="4" presStyleCnt="5">
        <dgm:presLayoutVars>
          <dgm:chMax val="1"/>
          <dgm:bulletEnabled val="1"/>
        </dgm:presLayoutVars>
      </dgm:prSet>
      <dgm:spPr/>
    </dgm:pt>
    <dgm:pt modelId="{CFA12F55-5C9D-4CB5-BF21-D01C2878FEC3}" type="pres">
      <dgm:prSet presAssocID="{230467CF-69F5-47B0-808A-508B2E63C7A5}" presName="descendantText" presStyleLbl="alignAccFollowNode1" presStyleIdx="4" presStyleCnt="5">
        <dgm:presLayoutVars>
          <dgm:bulletEnabled val="1"/>
        </dgm:presLayoutVars>
      </dgm:prSet>
      <dgm:spPr/>
    </dgm:pt>
  </dgm:ptLst>
  <dgm:cxnLst>
    <dgm:cxn modelId="{E9154601-0ED8-4D45-9FC0-DE89BA23E386}" srcId="{1B237278-191C-479C-915A-74339F6DCC4C}" destId="{118A583C-0B44-4779-9022-C85E69F4E94B}" srcOrd="1" destOrd="0" parTransId="{D45359E7-F8F1-4EB3-A92D-A48E927E27C1}" sibTransId="{47F1D7CA-B70A-4B6C-88C5-AAA82A91F155}"/>
    <dgm:cxn modelId="{C37E0C1A-3EDC-4F6D-8585-295FC9EEA8E9}" type="presOf" srcId="{BC0945C8-F84E-47D3-82F9-28CE42E81C3A}" destId="{CFA12F55-5C9D-4CB5-BF21-D01C2878FEC3}" srcOrd="0" destOrd="0" presId="urn:microsoft.com/office/officeart/2005/8/layout/vList5"/>
    <dgm:cxn modelId="{9E061720-5F95-4D9F-87C8-D72ECBADD8AD}" srcId="{1B237278-191C-479C-915A-74339F6DCC4C}" destId="{82E68191-3671-483E-A45F-B5A57C539644}" srcOrd="0" destOrd="0" parTransId="{1789C540-BFE1-420F-A9A4-AFAB673FEBAB}" sibTransId="{4021A436-DF78-4BFA-B43E-7B58327CD845}"/>
    <dgm:cxn modelId="{9A5E6B29-0BF2-44AB-B241-D945F1C0130B}" srcId="{6EFD15AB-0206-4BA2-B170-62DC6009F5F5}" destId="{D173D8EF-9414-4CAB-8127-C5B3AF1E9389}" srcOrd="0" destOrd="0" parTransId="{B31FE96E-894D-4C65-841F-5C347E35F47E}" sibTransId="{6EAFFC19-91DE-4766-96AC-500F7625CF25}"/>
    <dgm:cxn modelId="{830CE32E-C495-44BF-A3C3-921FD5734DD5}" type="presOf" srcId="{82E68191-3671-483E-A45F-B5A57C539644}" destId="{121453FF-AC65-4E25-9BFF-B29039CC680F}" srcOrd="0" destOrd="0" presId="urn:microsoft.com/office/officeart/2005/8/layout/vList5"/>
    <dgm:cxn modelId="{812BAD39-A862-44DF-AD4B-33B9842A13AF}" srcId="{FD495E6F-FCDF-496B-9F70-E33F949A3475}" destId="{B9DF2DA2-50F4-4FDC-80F8-FECAA23FEED0}" srcOrd="0" destOrd="0" parTransId="{07AFFD46-1A96-4D9F-AFD4-80E47CA51256}" sibTransId="{B0DCDE16-4261-4FE6-A6B0-F032F5A85CA4}"/>
    <dgm:cxn modelId="{FCFF6A3E-E6E2-4AAE-9456-93472E91936F}" type="presOf" srcId="{FD495E6F-FCDF-496B-9F70-E33F949A3475}" destId="{FA19DFA2-3922-4D8C-AEF7-14228E7BAE01}" srcOrd="0" destOrd="0" presId="urn:microsoft.com/office/officeart/2005/8/layout/vList5"/>
    <dgm:cxn modelId="{F2F3B146-F4A3-4FA0-8B55-798BEC81B4F8}" type="presOf" srcId="{1B237278-191C-479C-915A-74339F6DCC4C}" destId="{C4B36272-C3E9-4E95-A533-2EB269F009E1}" srcOrd="0" destOrd="0" presId="urn:microsoft.com/office/officeart/2005/8/layout/vList5"/>
    <dgm:cxn modelId="{701C914A-50D9-44A7-B857-3B96CF992BFD}" type="presOf" srcId="{E84319E6-902F-472E-A6FD-F6C991DED2A6}" destId="{5D315F56-FC7C-48A7-B904-9A5090D52926}" srcOrd="0" destOrd="1" presId="urn:microsoft.com/office/officeart/2005/8/layout/vList5"/>
    <dgm:cxn modelId="{B4BA0B70-335B-4FEB-A933-158984013C22}" type="presOf" srcId="{8D05E0AD-0A1B-47B0-98E7-3476E6EAF108}" destId="{1F0EB411-42A3-46F5-A412-D5D6DF3737A6}" srcOrd="0" destOrd="0" presId="urn:microsoft.com/office/officeart/2005/8/layout/vList5"/>
    <dgm:cxn modelId="{68DA0F50-95EE-47F0-9CFD-E9985C37A283}" srcId="{25DC0A56-CA24-4323-9E0C-B28DDD137694}" destId="{FD495E6F-FCDF-496B-9F70-E33F949A3475}" srcOrd="0" destOrd="0" parTransId="{5630D8A8-8A09-4FF9-B600-07E08C4CC123}" sibTransId="{72BCB08E-F87E-4441-824B-A33993976D94}"/>
    <dgm:cxn modelId="{DB7B9670-9D8A-4C33-B2A0-F86C530BADEC}" srcId="{99813F42-2150-4F36-83D3-C1BF9F7E8E25}" destId="{230467CF-69F5-47B0-808A-508B2E63C7A5}" srcOrd="4" destOrd="0" parTransId="{DEB71B3D-9540-47AE-88D2-8512BCD87AB1}" sibTransId="{A9C6400B-55BD-46E2-94D3-E1583960DF3E}"/>
    <dgm:cxn modelId="{81C6C471-43A9-44E6-8B3C-F4816D773197}" type="presOf" srcId="{25DC0A56-CA24-4323-9E0C-B28DDD137694}" destId="{A6120CF9-C9DF-4868-82A4-BFE595F5C5C0}" srcOrd="0" destOrd="0" presId="urn:microsoft.com/office/officeart/2005/8/layout/vList5"/>
    <dgm:cxn modelId="{57CE1F75-575B-4219-A1CE-7DA1142636FB}" srcId="{99813F42-2150-4F36-83D3-C1BF9F7E8E25}" destId="{8D05E0AD-0A1B-47B0-98E7-3476E6EAF108}" srcOrd="2" destOrd="0" parTransId="{208505AE-22BE-45E2-9318-151383B44F1A}" sibTransId="{8B8A14AF-DCB1-48C1-B747-D4690C89B89D}"/>
    <dgm:cxn modelId="{10385A55-0700-4C58-BE96-DFD0B6DEC5C0}" srcId="{99813F42-2150-4F36-83D3-C1BF9F7E8E25}" destId="{6EFD15AB-0206-4BA2-B170-62DC6009F5F5}" srcOrd="1" destOrd="0" parTransId="{B96ACA08-8953-4995-9CD9-03A1DFAFD5C0}" sibTransId="{55101F8A-5522-440C-A4F7-ABB501303D6D}"/>
    <dgm:cxn modelId="{8058038B-0948-4FE8-8D33-A2F7E2B54C08}" type="presOf" srcId="{D173D8EF-9414-4CAB-8127-C5B3AF1E9389}" destId="{9A5C6D92-DEB9-42D4-B869-6A26558BE784}" srcOrd="0" destOrd="0" presId="urn:microsoft.com/office/officeart/2005/8/layout/vList5"/>
    <dgm:cxn modelId="{B0064F8F-C36B-4358-A196-2561B0A7ECB6}" type="presOf" srcId="{6EFD15AB-0206-4BA2-B170-62DC6009F5F5}" destId="{7C489C42-41BE-4CBD-9336-4FB618850C7B}" srcOrd="0" destOrd="0" presId="urn:microsoft.com/office/officeart/2005/8/layout/vList5"/>
    <dgm:cxn modelId="{548DC399-B36C-4006-AE7A-05F62B860191}" srcId="{230467CF-69F5-47B0-808A-508B2E63C7A5}" destId="{BC0945C8-F84E-47D3-82F9-28CE42E81C3A}" srcOrd="0" destOrd="0" parTransId="{AF5FA428-D944-4809-A29D-9E65A5728AF4}" sibTransId="{BD6045A3-D40F-4263-BF73-661F3F7ACE5B}"/>
    <dgm:cxn modelId="{70E72D9B-D3C1-4157-B86F-F651C9581A96}" srcId="{99813F42-2150-4F36-83D3-C1BF9F7E8E25}" destId="{25DC0A56-CA24-4323-9E0C-B28DDD137694}" srcOrd="3" destOrd="0" parTransId="{6592F7C6-73DE-4382-8CBA-51B828EC9D1C}" sibTransId="{88317E19-9E40-4597-8A74-2C38B28E7FED}"/>
    <dgm:cxn modelId="{D881EBB9-C577-4511-9A90-F86548A974D2}" srcId="{670D60C6-537A-4AA7-AFF7-E64D4021F9D9}" destId="{E84319E6-902F-472E-A6FD-F6C991DED2A6}" srcOrd="0" destOrd="0" parTransId="{4EBDB138-2039-400D-8527-B6CE54F722C8}" sibTransId="{C51B99CD-E056-4418-8D30-F5A3051DB11A}"/>
    <dgm:cxn modelId="{5979D7BC-DE34-42A9-BB09-3FB24975D68F}" srcId="{99813F42-2150-4F36-83D3-C1BF9F7E8E25}" destId="{1B237278-191C-479C-915A-74339F6DCC4C}" srcOrd="0" destOrd="0" parTransId="{2DB3199D-CEA8-4964-B3F4-CE4314A1DCD5}" sibTransId="{82BE64B7-F9B6-4E6B-A22A-59F25966DA81}"/>
    <dgm:cxn modelId="{621D45BF-3170-497E-9520-CE260D138EF2}" type="presOf" srcId="{670D60C6-537A-4AA7-AFF7-E64D4021F9D9}" destId="{5D315F56-FC7C-48A7-B904-9A5090D52926}" srcOrd="0" destOrd="0" presId="urn:microsoft.com/office/officeart/2005/8/layout/vList5"/>
    <dgm:cxn modelId="{852EA6D4-842F-4301-9AB5-036167A57DE3}" type="presOf" srcId="{99813F42-2150-4F36-83D3-C1BF9F7E8E25}" destId="{C9E5530D-4284-4E9D-A963-C754D56ADAD6}" srcOrd="0" destOrd="0" presId="urn:microsoft.com/office/officeart/2005/8/layout/vList5"/>
    <dgm:cxn modelId="{560977DB-81F0-447B-8ED4-539E31A0263D}" type="presOf" srcId="{118A583C-0B44-4779-9022-C85E69F4E94B}" destId="{121453FF-AC65-4E25-9BFF-B29039CC680F}" srcOrd="0" destOrd="1" presId="urn:microsoft.com/office/officeart/2005/8/layout/vList5"/>
    <dgm:cxn modelId="{7F8BEBE6-F5E6-4CB4-8B1E-7A10AE6B5986}" srcId="{8D05E0AD-0A1B-47B0-98E7-3476E6EAF108}" destId="{670D60C6-537A-4AA7-AFF7-E64D4021F9D9}" srcOrd="0" destOrd="0" parTransId="{66F0CCA8-E0BA-425A-9C73-DDCB3C837E61}" sibTransId="{098E0846-F94D-473A-85E0-A8769B2BB904}"/>
    <dgm:cxn modelId="{8ECB10FB-FCC4-4945-8B92-4FC7FC01D74E}" type="presOf" srcId="{230467CF-69F5-47B0-808A-508B2E63C7A5}" destId="{1E907147-1C3C-4ADD-B481-5F7EFD3FAF26}" srcOrd="0" destOrd="0" presId="urn:microsoft.com/office/officeart/2005/8/layout/vList5"/>
    <dgm:cxn modelId="{E2ECE0FB-4B8C-4E87-981E-6546FDC208A6}" type="presOf" srcId="{B9DF2DA2-50F4-4FDC-80F8-FECAA23FEED0}" destId="{FA19DFA2-3922-4D8C-AEF7-14228E7BAE01}" srcOrd="0" destOrd="1" presId="urn:microsoft.com/office/officeart/2005/8/layout/vList5"/>
    <dgm:cxn modelId="{5625DCE7-DCEA-4866-AC2C-D89EA5B16F6A}" type="presParOf" srcId="{C9E5530D-4284-4E9D-A963-C754D56ADAD6}" destId="{496F36E3-DE27-4575-908B-D7B75F4F1A66}" srcOrd="0" destOrd="0" presId="urn:microsoft.com/office/officeart/2005/8/layout/vList5"/>
    <dgm:cxn modelId="{223E15B7-D614-4FBD-A697-80595B6A73B8}" type="presParOf" srcId="{496F36E3-DE27-4575-908B-D7B75F4F1A66}" destId="{C4B36272-C3E9-4E95-A533-2EB269F009E1}" srcOrd="0" destOrd="0" presId="urn:microsoft.com/office/officeart/2005/8/layout/vList5"/>
    <dgm:cxn modelId="{6AA0C886-9014-48F4-9D8D-9FA2985E8DF3}" type="presParOf" srcId="{496F36E3-DE27-4575-908B-D7B75F4F1A66}" destId="{121453FF-AC65-4E25-9BFF-B29039CC680F}" srcOrd="1" destOrd="0" presId="urn:microsoft.com/office/officeart/2005/8/layout/vList5"/>
    <dgm:cxn modelId="{7AC189D1-11A8-4C92-BFE7-44E29ACBA898}" type="presParOf" srcId="{C9E5530D-4284-4E9D-A963-C754D56ADAD6}" destId="{FD21C0CC-A303-420C-B1F9-4D3489996928}" srcOrd="1" destOrd="0" presId="urn:microsoft.com/office/officeart/2005/8/layout/vList5"/>
    <dgm:cxn modelId="{906CC78E-37B7-4BAE-91CD-58321168F993}" type="presParOf" srcId="{C9E5530D-4284-4E9D-A963-C754D56ADAD6}" destId="{82C148F8-3F74-4CA0-9F05-8A8915ACAD19}" srcOrd="2" destOrd="0" presId="urn:microsoft.com/office/officeart/2005/8/layout/vList5"/>
    <dgm:cxn modelId="{0444312A-8B0D-46B6-9F19-588477E6D194}" type="presParOf" srcId="{82C148F8-3F74-4CA0-9F05-8A8915ACAD19}" destId="{7C489C42-41BE-4CBD-9336-4FB618850C7B}" srcOrd="0" destOrd="0" presId="urn:microsoft.com/office/officeart/2005/8/layout/vList5"/>
    <dgm:cxn modelId="{E325D38A-8111-438F-BAB0-8FACB1DE31AD}" type="presParOf" srcId="{82C148F8-3F74-4CA0-9F05-8A8915ACAD19}" destId="{9A5C6D92-DEB9-42D4-B869-6A26558BE784}" srcOrd="1" destOrd="0" presId="urn:microsoft.com/office/officeart/2005/8/layout/vList5"/>
    <dgm:cxn modelId="{4DA12881-276E-420E-BADA-CA7BCDD36423}" type="presParOf" srcId="{C9E5530D-4284-4E9D-A963-C754D56ADAD6}" destId="{662045A3-D0EF-4B40-91A8-DB4DD5BCF034}" srcOrd="3" destOrd="0" presId="urn:microsoft.com/office/officeart/2005/8/layout/vList5"/>
    <dgm:cxn modelId="{847987BE-15EE-4CA8-8C9A-0E2EB3DD442B}" type="presParOf" srcId="{C9E5530D-4284-4E9D-A963-C754D56ADAD6}" destId="{F0870BA5-8342-451C-A514-E77B47B70238}" srcOrd="4" destOrd="0" presId="urn:microsoft.com/office/officeart/2005/8/layout/vList5"/>
    <dgm:cxn modelId="{946345E6-EF25-44C9-883B-049007161696}" type="presParOf" srcId="{F0870BA5-8342-451C-A514-E77B47B70238}" destId="{1F0EB411-42A3-46F5-A412-D5D6DF3737A6}" srcOrd="0" destOrd="0" presId="urn:microsoft.com/office/officeart/2005/8/layout/vList5"/>
    <dgm:cxn modelId="{3EEC0BCD-1793-4929-9E6C-496AEAA6FED9}" type="presParOf" srcId="{F0870BA5-8342-451C-A514-E77B47B70238}" destId="{5D315F56-FC7C-48A7-B904-9A5090D52926}" srcOrd="1" destOrd="0" presId="urn:microsoft.com/office/officeart/2005/8/layout/vList5"/>
    <dgm:cxn modelId="{35159A39-B7DE-4221-9183-86749B7D29D4}" type="presParOf" srcId="{C9E5530D-4284-4E9D-A963-C754D56ADAD6}" destId="{68C6F835-0A26-43EA-A38C-B8C50CA4344B}" srcOrd="5" destOrd="0" presId="urn:microsoft.com/office/officeart/2005/8/layout/vList5"/>
    <dgm:cxn modelId="{DEFD3F29-B840-4897-AD56-14FD3C04EDE6}" type="presParOf" srcId="{C9E5530D-4284-4E9D-A963-C754D56ADAD6}" destId="{29A897A1-3CAD-4B13-A21A-DC6C680E25D2}" srcOrd="6" destOrd="0" presId="urn:microsoft.com/office/officeart/2005/8/layout/vList5"/>
    <dgm:cxn modelId="{B1A6389D-BA6F-4053-987B-C3BD1C132F78}" type="presParOf" srcId="{29A897A1-3CAD-4B13-A21A-DC6C680E25D2}" destId="{A6120CF9-C9DF-4868-82A4-BFE595F5C5C0}" srcOrd="0" destOrd="0" presId="urn:microsoft.com/office/officeart/2005/8/layout/vList5"/>
    <dgm:cxn modelId="{D9EEC3D7-AF61-4DE2-A828-BAE06B4406FB}" type="presParOf" srcId="{29A897A1-3CAD-4B13-A21A-DC6C680E25D2}" destId="{FA19DFA2-3922-4D8C-AEF7-14228E7BAE01}" srcOrd="1" destOrd="0" presId="urn:microsoft.com/office/officeart/2005/8/layout/vList5"/>
    <dgm:cxn modelId="{EFF09DB0-CB0E-428C-8E13-77FB4A8AC3AF}" type="presParOf" srcId="{C9E5530D-4284-4E9D-A963-C754D56ADAD6}" destId="{8D95CB7A-1012-47CE-BA29-CE462E2797AE}" srcOrd="7" destOrd="0" presId="urn:microsoft.com/office/officeart/2005/8/layout/vList5"/>
    <dgm:cxn modelId="{45E6DBA5-DB49-4F26-9CAF-7D7D75345A8A}" type="presParOf" srcId="{C9E5530D-4284-4E9D-A963-C754D56ADAD6}" destId="{8FBA84CC-168B-4DB7-B914-E042576C72D7}" srcOrd="8" destOrd="0" presId="urn:microsoft.com/office/officeart/2005/8/layout/vList5"/>
    <dgm:cxn modelId="{BBC3C506-2B29-4DEE-9A48-A79175C6E120}" type="presParOf" srcId="{8FBA84CC-168B-4DB7-B914-E042576C72D7}" destId="{1E907147-1C3C-4ADD-B481-5F7EFD3FAF26}" srcOrd="0" destOrd="0" presId="urn:microsoft.com/office/officeart/2005/8/layout/vList5"/>
    <dgm:cxn modelId="{E32A290E-4F32-40FB-BAD0-9D09BC87E965}" type="presParOf" srcId="{8FBA84CC-168B-4DB7-B914-E042576C72D7}" destId="{CFA12F55-5C9D-4CB5-BF21-D01C2878FEC3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1AB17DE-25AC-40EA-906A-88E9E1DB2E74}" type="doc">
      <dgm:prSet loTypeId="urn:microsoft.com/office/officeart/2018/2/layout/IconLabelList" loCatId="icon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25C6F729-5769-409A-91C5-652500FB20BA}">
      <dgm:prSet/>
      <dgm:spPr/>
      <dgm:t>
        <a:bodyPr/>
        <a:lstStyle/>
        <a:p>
          <a:pPr>
            <a:lnSpc>
              <a:spcPct val="100000"/>
            </a:lnSpc>
          </a:pPr>
          <a:r>
            <a:rPr lang="en-CA" dirty="0"/>
            <a:t>what can realistically be achieved using existing data and resources;</a:t>
          </a:r>
          <a:endParaRPr lang="en-US" dirty="0"/>
        </a:p>
      </dgm:t>
    </dgm:pt>
    <dgm:pt modelId="{50662748-E62B-4F43-B45D-FC571CE933BF}" type="parTrans" cxnId="{03C4B924-F0DA-4C0D-B061-7102A5E12B18}">
      <dgm:prSet/>
      <dgm:spPr/>
      <dgm:t>
        <a:bodyPr/>
        <a:lstStyle/>
        <a:p>
          <a:endParaRPr lang="en-US"/>
        </a:p>
      </dgm:t>
    </dgm:pt>
    <dgm:pt modelId="{14AF58FE-8DE8-479A-8B67-B25359B8444E}" type="sibTrans" cxnId="{03C4B924-F0DA-4C0D-B061-7102A5E12B18}">
      <dgm:prSet/>
      <dgm:spPr/>
      <dgm:t>
        <a:bodyPr/>
        <a:lstStyle/>
        <a:p>
          <a:endParaRPr lang="en-US"/>
        </a:p>
      </dgm:t>
    </dgm:pt>
    <dgm:pt modelId="{105A09B0-F551-48EB-A76A-F38550910293}">
      <dgm:prSet/>
      <dgm:spPr/>
      <dgm:t>
        <a:bodyPr/>
        <a:lstStyle/>
        <a:p>
          <a:pPr>
            <a:lnSpc>
              <a:spcPct val="100000"/>
            </a:lnSpc>
          </a:pPr>
          <a:r>
            <a:rPr lang="en-CA"/>
            <a:t>which data gaps need to be addressed; and</a:t>
          </a:r>
          <a:endParaRPr lang="en-US"/>
        </a:p>
      </dgm:t>
    </dgm:pt>
    <dgm:pt modelId="{D9A5434E-F7BE-4C1A-A65C-14261751CCAD}" type="parTrans" cxnId="{F1FF1559-5E7A-4A38-AE87-391DDF853E6B}">
      <dgm:prSet/>
      <dgm:spPr/>
      <dgm:t>
        <a:bodyPr/>
        <a:lstStyle/>
        <a:p>
          <a:endParaRPr lang="en-US"/>
        </a:p>
      </dgm:t>
    </dgm:pt>
    <dgm:pt modelId="{FBF5893A-DF08-4429-8691-3592842F8ADF}" type="sibTrans" cxnId="{F1FF1559-5E7A-4A38-AE87-391DDF853E6B}">
      <dgm:prSet/>
      <dgm:spPr/>
      <dgm:t>
        <a:bodyPr/>
        <a:lstStyle/>
        <a:p>
          <a:endParaRPr lang="en-US"/>
        </a:p>
      </dgm:t>
    </dgm:pt>
    <dgm:pt modelId="{CBC11F54-224A-4FE1-9090-2595E0D368B4}">
      <dgm:prSet/>
      <dgm:spPr/>
      <dgm:t>
        <a:bodyPr/>
        <a:lstStyle/>
        <a:p>
          <a:pPr>
            <a:lnSpc>
              <a:spcPct val="100000"/>
            </a:lnSpc>
          </a:pPr>
          <a:r>
            <a:rPr lang="en-CA"/>
            <a:t>what methodological challenges must be resolved .</a:t>
          </a:r>
          <a:endParaRPr lang="en-US"/>
        </a:p>
      </dgm:t>
    </dgm:pt>
    <dgm:pt modelId="{C07E2E9C-5436-47CE-B29F-9CA9CAA616EE}" type="parTrans" cxnId="{292FEF85-B280-441B-BE30-198AE6B6B84D}">
      <dgm:prSet/>
      <dgm:spPr/>
      <dgm:t>
        <a:bodyPr/>
        <a:lstStyle/>
        <a:p>
          <a:endParaRPr lang="en-US"/>
        </a:p>
      </dgm:t>
    </dgm:pt>
    <dgm:pt modelId="{4F9E9DCD-64EB-4E19-B575-89F8F8FF9103}" type="sibTrans" cxnId="{292FEF85-B280-441B-BE30-198AE6B6B84D}">
      <dgm:prSet/>
      <dgm:spPr/>
      <dgm:t>
        <a:bodyPr/>
        <a:lstStyle/>
        <a:p>
          <a:endParaRPr lang="en-US"/>
        </a:p>
      </dgm:t>
    </dgm:pt>
    <dgm:pt modelId="{328AB4C6-F35B-41E2-ACEF-BD3E0CE23540}" type="pres">
      <dgm:prSet presAssocID="{11AB17DE-25AC-40EA-906A-88E9E1DB2E74}" presName="root" presStyleCnt="0">
        <dgm:presLayoutVars>
          <dgm:dir/>
          <dgm:resizeHandles val="exact"/>
        </dgm:presLayoutVars>
      </dgm:prSet>
      <dgm:spPr/>
    </dgm:pt>
    <dgm:pt modelId="{34A715EE-39E0-4498-B40C-7A80AF514AE5}" type="pres">
      <dgm:prSet presAssocID="{25C6F729-5769-409A-91C5-652500FB20BA}" presName="compNode" presStyleCnt="0"/>
      <dgm:spPr/>
    </dgm:pt>
    <dgm:pt modelId="{005DF184-FE00-424D-82C8-1E35B2135F52}" type="pres">
      <dgm:prSet presAssocID="{25C6F729-5769-409A-91C5-652500FB20BA}" presName="iconRect" presStyleLbl="node1" presStyleIdx="0" presStyleCnt="3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ullseye"/>
        </a:ext>
      </dgm:extLst>
    </dgm:pt>
    <dgm:pt modelId="{647E7A78-7D53-4AA3-9641-8E3BB0F9E1DB}" type="pres">
      <dgm:prSet presAssocID="{25C6F729-5769-409A-91C5-652500FB20BA}" presName="spaceRect" presStyleCnt="0"/>
      <dgm:spPr/>
    </dgm:pt>
    <dgm:pt modelId="{66190178-26F8-436B-BB57-498765452D3E}" type="pres">
      <dgm:prSet presAssocID="{25C6F729-5769-409A-91C5-652500FB20BA}" presName="textRect" presStyleLbl="revTx" presStyleIdx="0" presStyleCnt="3">
        <dgm:presLayoutVars>
          <dgm:chMax val="1"/>
          <dgm:chPref val="1"/>
        </dgm:presLayoutVars>
      </dgm:prSet>
      <dgm:spPr/>
    </dgm:pt>
    <dgm:pt modelId="{5DAF8381-B0EC-4ADB-9595-788EACA3ECD2}" type="pres">
      <dgm:prSet presAssocID="{14AF58FE-8DE8-479A-8B67-B25359B8444E}" presName="sibTrans" presStyleCnt="0"/>
      <dgm:spPr/>
    </dgm:pt>
    <dgm:pt modelId="{C199CD43-147A-4A88-846F-AF564B8404A4}" type="pres">
      <dgm:prSet presAssocID="{105A09B0-F551-48EB-A76A-F38550910293}" presName="compNode" presStyleCnt="0"/>
      <dgm:spPr/>
    </dgm:pt>
    <dgm:pt modelId="{10AA2D4B-CBFB-4D35-9681-2866CCA3D32E}" type="pres">
      <dgm:prSet presAssocID="{105A09B0-F551-48EB-A76A-F38550910293}" presName="iconRect" presStyleLbl="node1" presStyleIdx="1" presStyleCnt="3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atabase"/>
        </a:ext>
      </dgm:extLst>
    </dgm:pt>
    <dgm:pt modelId="{1441553A-0B6A-4024-AAAD-E2CC598E5A01}" type="pres">
      <dgm:prSet presAssocID="{105A09B0-F551-48EB-A76A-F38550910293}" presName="spaceRect" presStyleCnt="0"/>
      <dgm:spPr/>
    </dgm:pt>
    <dgm:pt modelId="{5CBBE5FF-2749-4851-93A0-C54B4584FF86}" type="pres">
      <dgm:prSet presAssocID="{105A09B0-F551-48EB-A76A-F38550910293}" presName="textRect" presStyleLbl="revTx" presStyleIdx="1" presStyleCnt="3">
        <dgm:presLayoutVars>
          <dgm:chMax val="1"/>
          <dgm:chPref val="1"/>
        </dgm:presLayoutVars>
      </dgm:prSet>
      <dgm:spPr/>
    </dgm:pt>
    <dgm:pt modelId="{647AE19E-FD81-4929-A1E2-52AC3DF25881}" type="pres">
      <dgm:prSet presAssocID="{FBF5893A-DF08-4429-8691-3592842F8ADF}" presName="sibTrans" presStyleCnt="0"/>
      <dgm:spPr/>
    </dgm:pt>
    <dgm:pt modelId="{19489AC9-E687-4BB1-B126-575F6D7B0119}" type="pres">
      <dgm:prSet presAssocID="{CBC11F54-224A-4FE1-9090-2595E0D368B4}" presName="compNode" presStyleCnt="0"/>
      <dgm:spPr/>
    </dgm:pt>
    <dgm:pt modelId="{7F2BC631-A0E5-43B4-8141-437CB44C0238}" type="pres">
      <dgm:prSet presAssocID="{CBC11F54-224A-4FE1-9090-2595E0D368B4}" presName="iconRect" presStyleLbl="node1" presStyleIdx="2" presStyleCnt="3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agnifying glass"/>
        </a:ext>
      </dgm:extLst>
    </dgm:pt>
    <dgm:pt modelId="{96A2DEA2-B6FC-4B4F-B0D4-7F0807E8F4F5}" type="pres">
      <dgm:prSet presAssocID="{CBC11F54-224A-4FE1-9090-2595E0D368B4}" presName="spaceRect" presStyleCnt="0"/>
      <dgm:spPr/>
    </dgm:pt>
    <dgm:pt modelId="{C7088C4F-5060-4832-B62A-071161A1EC93}" type="pres">
      <dgm:prSet presAssocID="{CBC11F54-224A-4FE1-9090-2595E0D368B4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03C4B924-F0DA-4C0D-B061-7102A5E12B18}" srcId="{11AB17DE-25AC-40EA-906A-88E9E1DB2E74}" destId="{25C6F729-5769-409A-91C5-652500FB20BA}" srcOrd="0" destOrd="0" parTransId="{50662748-E62B-4F43-B45D-FC571CE933BF}" sibTransId="{14AF58FE-8DE8-479A-8B67-B25359B8444E}"/>
    <dgm:cxn modelId="{F1FF1559-5E7A-4A38-AE87-391DDF853E6B}" srcId="{11AB17DE-25AC-40EA-906A-88E9E1DB2E74}" destId="{105A09B0-F551-48EB-A76A-F38550910293}" srcOrd="1" destOrd="0" parTransId="{D9A5434E-F7BE-4C1A-A65C-14261751CCAD}" sibTransId="{FBF5893A-DF08-4429-8691-3592842F8ADF}"/>
    <dgm:cxn modelId="{917AFE7B-5CDF-46D7-A58B-431CB019C1D1}" type="presOf" srcId="{11AB17DE-25AC-40EA-906A-88E9E1DB2E74}" destId="{328AB4C6-F35B-41E2-ACEF-BD3E0CE23540}" srcOrd="0" destOrd="0" presId="urn:microsoft.com/office/officeart/2018/2/layout/IconLabelList"/>
    <dgm:cxn modelId="{292FEF85-B280-441B-BE30-198AE6B6B84D}" srcId="{11AB17DE-25AC-40EA-906A-88E9E1DB2E74}" destId="{CBC11F54-224A-4FE1-9090-2595E0D368B4}" srcOrd="2" destOrd="0" parTransId="{C07E2E9C-5436-47CE-B29F-9CA9CAA616EE}" sibTransId="{4F9E9DCD-64EB-4E19-B575-89F8F8FF9103}"/>
    <dgm:cxn modelId="{F437209A-432B-438A-97D5-AD37944D292D}" type="presOf" srcId="{25C6F729-5769-409A-91C5-652500FB20BA}" destId="{66190178-26F8-436B-BB57-498765452D3E}" srcOrd="0" destOrd="0" presId="urn:microsoft.com/office/officeart/2018/2/layout/IconLabelList"/>
    <dgm:cxn modelId="{B844B3B7-ABA7-4ADE-948E-640FAB8E7CEA}" type="presOf" srcId="{105A09B0-F551-48EB-A76A-F38550910293}" destId="{5CBBE5FF-2749-4851-93A0-C54B4584FF86}" srcOrd="0" destOrd="0" presId="urn:microsoft.com/office/officeart/2018/2/layout/IconLabelList"/>
    <dgm:cxn modelId="{C7EF87DA-0162-4B1D-9DC9-DC6A37B1DD35}" type="presOf" srcId="{CBC11F54-224A-4FE1-9090-2595E0D368B4}" destId="{C7088C4F-5060-4832-B62A-071161A1EC93}" srcOrd="0" destOrd="0" presId="urn:microsoft.com/office/officeart/2018/2/layout/IconLabelList"/>
    <dgm:cxn modelId="{A85E23D4-FCB0-4374-BB89-1FC9509AB82C}" type="presParOf" srcId="{328AB4C6-F35B-41E2-ACEF-BD3E0CE23540}" destId="{34A715EE-39E0-4498-B40C-7A80AF514AE5}" srcOrd="0" destOrd="0" presId="urn:microsoft.com/office/officeart/2018/2/layout/IconLabelList"/>
    <dgm:cxn modelId="{BD64F55E-831F-4B95-B7AB-35724C0A8D25}" type="presParOf" srcId="{34A715EE-39E0-4498-B40C-7A80AF514AE5}" destId="{005DF184-FE00-424D-82C8-1E35B2135F52}" srcOrd="0" destOrd="0" presId="urn:microsoft.com/office/officeart/2018/2/layout/IconLabelList"/>
    <dgm:cxn modelId="{AD9730A7-143D-4754-B59A-E57C31553F68}" type="presParOf" srcId="{34A715EE-39E0-4498-B40C-7A80AF514AE5}" destId="{647E7A78-7D53-4AA3-9641-8E3BB0F9E1DB}" srcOrd="1" destOrd="0" presId="urn:microsoft.com/office/officeart/2018/2/layout/IconLabelList"/>
    <dgm:cxn modelId="{C12038A8-5D28-44F5-BA3E-B7EF3E1B41E0}" type="presParOf" srcId="{34A715EE-39E0-4498-B40C-7A80AF514AE5}" destId="{66190178-26F8-436B-BB57-498765452D3E}" srcOrd="2" destOrd="0" presId="urn:microsoft.com/office/officeart/2018/2/layout/IconLabelList"/>
    <dgm:cxn modelId="{FCB6651A-0393-4D41-9F56-9B179A8E58F0}" type="presParOf" srcId="{328AB4C6-F35B-41E2-ACEF-BD3E0CE23540}" destId="{5DAF8381-B0EC-4ADB-9595-788EACA3ECD2}" srcOrd="1" destOrd="0" presId="urn:microsoft.com/office/officeart/2018/2/layout/IconLabelList"/>
    <dgm:cxn modelId="{A799711F-D90E-41CE-BE46-469C7F12FFB4}" type="presParOf" srcId="{328AB4C6-F35B-41E2-ACEF-BD3E0CE23540}" destId="{C199CD43-147A-4A88-846F-AF564B8404A4}" srcOrd="2" destOrd="0" presId="urn:microsoft.com/office/officeart/2018/2/layout/IconLabelList"/>
    <dgm:cxn modelId="{4A48713E-A254-493E-B011-5DC81EC9AA1F}" type="presParOf" srcId="{C199CD43-147A-4A88-846F-AF564B8404A4}" destId="{10AA2D4B-CBFB-4D35-9681-2866CCA3D32E}" srcOrd="0" destOrd="0" presId="urn:microsoft.com/office/officeart/2018/2/layout/IconLabelList"/>
    <dgm:cxn modelId="{EF9198A0-84CA-422D-AB2D-D7BA644EA369}" type="presParOf" srcId="{C199CD43-147A-4A88-846F-AF564B8404A4}" destId="{1441553A-0B6A-4024-AAAD-E2CC598E5A01}" srcOrd="1" destOrd="0" presId="urn:microsoft.com/office/officeart/2018/2/layout/IconLabelList"/>
    <dgm:cxn modelId="{CB67E772-24D3-4067-BCE6-BFC1DB65F5C4}" type="presParOf" srcId="{C199CD43-147A-4A88-846F-AF564B8404A4}" destId="{5CBBE5FF-2749-4851-93A0-C54B4584FF86}" srcOrd="2" destOrd="0" presId="urn:microsoft.com/office/officeart/2018/2/layout/IconLabelList"/>
    <dgm:cxn modelId="{3976E840-5048-4A09-8194-AC75E763808B}" type="presParOf" srcId="{328AB4C6-F35B-41E2-ACEF-BD3E0CE23540}" destId="{647AE19E-FD81-4929-A1E2-52AC3DF25881}" srcOrd="3" destOrd="0" presId="urn:microsoft.com/office/officeart/2018/2/layout/IconLabelList"/>
    <dgm:cxn modelId="{F63A21CB-9073-458C-9ACC-1BD78376E3FA}" type="presParOf" srcId="{328AB4C6-F35B-41E2-ACEF-BD3E0CE23540}" destId="{19489AC9-E687-4BB1-B126-575F6D7B0119}" srcOrd="4" destOrd="0" presId="urn:microsoft.com/office/officeart/2018/2/layout/IconLabelList"/>
    <dgm:cxn modelId="{82FC5E6C-7BBC-4816-885D-5E02710D888F}" type="presParOf" srcId="{19489AC9-E687-4BB1-B126-575F6D7B0119}" destId="{7F2BC631-A0E5-43B4-8141-437CB44C0238}" srcOrd="0" destOrd="0" presId="urn:microsoft.com/office/officeart/2018/2/layout/IconLabelList"/>
    <dgm:cxn modelId="{FA55E346-2FD6-4BE5-A586-31CB2A366631}" type="presParOf" srcId="{19489AC9-E687-4BB1-B126-575F6D7B0119}" destId="{96A2DEA2-B6FC-4B4F-B0D4-7F0807E8F4F5}" srcOrd="1" destOrd="0" presId="urn:microsoft.com/office/officeart/2018/2/layout/IconLabelList"/>
    <dgm:cxn modelId="{0DA557DB-07E2-4AB9-917B-7D35792D8328}" type="presParOf" srcId="{19489AC9-E687-4BB1-B126-575F6D7B0119}" destId="{C7088C4F-5060-4832-B62A-071161A1EC93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5766009-F3AD-43CC-801E-E48B1965F4F5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B6C210E-7B1D-4A7A-A10F-D50924EA3D15}">
      <dgm:prSet/>
      <dgm:spPr/>
      <dgm:t>
        <a:bodyPr/>
        <a:lstStyle/>
        <a:p>
          <a:pPr>
            <a:lnSpc>
              <a:spcPct val="100000"/>
            </a:lnSpc>
          </a:pPr>
          <a:r>
            <a:rPr lang="en-CA" dirty="0"/>
            <a:t>Should rent, as used in this paper, be expanded to include mineral taxes?  </a:t>
          </a:r>
          <a:endParaRPr lang="en-US" dirty="0"/>
        </a:p>
      </dgm:t>
    </dgm:pt>
    <dgm:pt modelId="{BF4DB42B-5D44-429B-A728-58204E8A5C53}" type="parTrans" cxnId="{2C110966-2967-494D-BC47-05F0628E7526}">
      <dgm:prSet/>
      <dgm:spPr/>
      <dgm:t>
        <a:bodyPr/>
        <a:lstStyle/>
        <a:p>
          <a:endParaRPr lang="en-US"/>
        </a:p>
      </dgm:t>
    </dgm:pt>
    <dgm:pt modelId="{262898FC-FD29-4658-90AF-C4231B6113FC}" type="sibTrans" cxnId="{2C110966-2967-494D-BC47-05F0628E7526}">
      <dgm:prSet/>
      <dgm:spPr/>
      <dgm:t>
        <a:bodyPr/>
        <a:lstStyle/>
        <a:p>
          <a:endParaRPr lang="en-US"/>
        </a:p>
      </dgm:t>
    </dgm:pt>
    <dgm:pt modelId="{94922B8E-ED35-451C-B5AF-5DC6CB072075}">
      <dgm:prSet/>
      <dgm:spPr/>
      <dgm:t>
        <a:bodyPr/>
        <a:lstStyle/>
        <a:p>
          <a:pPr>
            <a:lnSpc>
              <a:spcPct val="100000"/>
            </a:lnSpc>
          </a:pPr>
          <a:r>
            <a:rPr lang="en-CA" dirty="0"/>
            <a:t>How should varying provincial royalty regimes for the same commodity be handled ?</a:t>
          </a:r>
          <a:endParaRPr lang="en-US" dirty="0"/>
        </a:p>
      </dgm:t>
    </dgm:pt>
    <dgm:pt modelId="{44897D28-EE97-491B-9FFD-3711EEA4F07B}" type="parTrans" cxnId="{6EE176E6-5418-4AB9-AB2B-C9D74F27F968}">
      <dgm:prSet/>
      <dgm:spPr/>
      <dgm:t>
        <a:bodyPr/>
        <a:lstStyle/>
        <a:p>
          <a:endParaRPr lang="en-US"/>
        </a:p>
      </dgm:t>
    </dgm:pt>
    <dgm:pt modelId="{318FC609-7BE2-4468-89E1-03355700B142}" type="sibTrans" cxnId="{6EE176E6-5418-4AB9-AB2B-C9D74F27F968}">
      <dgm:prSet/>
      <dgm:spPr/>
      <dgm:t>
        <a:bodyPr/>
        <a:lstStyle/>
        <a:p>
          <a:endParaRPr lang="en-US"/>
        </a:p>
      </dgm:t>
    </dgm:pt>
    <dgm:pt modelId="{5DED6F61-A6A0-40E8-9B63-E8F72B1D6DC8}">
      <dgm:prSet/>
      <dgm:spPr/>
      <dgm:t>
        <a:bodyPr/>
        <a:lstStyle/>
        <a:p>
          <a:pPr>
            <a:lnSpc>
              <a:spcPct val="100000"/>
            </a:lnSpc>
          </a:pPr>
          <a:r>
            <a:rPr lang="en-CA" dirty="0"/>
            <a:t>When royalties are used as a proxy for resource rent, how should split ownership of natural resource asset values be determined when estimated resource rent is negative?</a:t>
          </a:r>
          <a:endParaRPr lang="en-US" dirty="0"/>
        </a:p>
      </dgm:t>
    </dgm:pt>
    <dgm:pt modelId="{DEE8572A-73CD-4DA5-A619-B0A9D28F9502}" type="parTrans" cxnId="{CB375B70-3F2C-4103-9E7E-93C1FCCEF0DD}">
      <dgm:prSet/>
      <dgm:spPr/>
      <dgm:t>
        <a:bodyPr/>
        <a:lstStyle/>
        <a:p>
          <a:endParaRPr lang="en-US"/>
        </a:p>
      </dgm:t>
    </dgm:pt>
    <dgm:pt modelId="{6DA3C36E-09FC-4DD0-8C16-DDDB00AB4980}" type="sibTrans" cxnId="{CB375B70-3F2C-4103-9E7E-93C1FCCEF0DD}">
      <dgm:prSet/>
      <dgm:spPr/>
      <dgm:t>
        <a:bodyPr/>
        <a:lstStyle/>
        <a:p>
          <a:endParaRPr lang="en-US"/>
        </a:p>
      </dgm:t>
    </dgm:pt>
    <dgm:pt modelId="{65B4C060-0981-48E0-B9FD-8F2DE8241D18}" type="pres">
      <dgm:prSet presAssocID="{05766009-F3AD-43CC-801E-E48B1965F4F5}" presName="root" presStyleCnt="0">
        <dgm:presLayoutVars>
          <dgm:dir/>
          <dgm:resizeHandles val="exact"/>
        </dgm:presLayoutVars>
      </dgm:prSet>
      <dgm:spPr/>
    </dgm:pt>
    <dgm:pt modelId="{5559015B-DD5E-40C0-B723-6835215D536A}" type="pres">
      <dgm:prSet presAssocID="{DB6C210E-7B1D-4A7A-A10F-D50924EA3D15}" presName="compNode" presStyleCnt="0"/>
      <dgm:spPr/>
    </dgm:pt>
    <dgm:pt modelId="{150DCE70-F3F4-42A4-89AE-7D49BF32B9D8}" type="pres">
      <dgm:prSet presAssocID="{DB6C210E-7B1D-4A7A-A10F-D50924EA3D15}" presName="bgRect" presStyleLbl="bgShp" presStyleIdx="0" presStyleCnt="3"/>
      <dgm:spPr/>
    </dgm:pt>
    <dgm:pt modelId="{7B1610F1-F9FF-4067-9A8B-A1CE11BC656D}" type="pres">
      <dgm:prSet presAssocID="{DB6C210E-7B1D-4A7A-A10F-D50924EA3D15}" presName="iconRect" presStyleLbl="node1" presStyleIdx="0" presStyleCnt="3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actory"/>
        </a:ext>
      </dgm:extLst>
    </dgm:pt>
    <dgm:pt modelId="{D307C226-4864-4898-AFFF-6586A891D400}" type="pres">
      <dgm:prSet presAssocID="{DB6C210E-7B1D-4A7A-A10F-D50924EA3D15}" presName="spaceRect" presStyleCnt="0"/>
      <dgm:spPr/>
    </dgm:pt>
    <dgm:pt modelId="{F0CDAE96-1DBB-4809-9BCF-1F21F88AD897}" type="pres">
      <dgm:prSet presAssocID="{DB6C210E-7B1D-4A7A-A10F-D50924EA3D15}" presName="parTx" presStyleLbl="revTx" presStyleIdx="0" presStyleCnt="3">
        <dgm:presLayoutVars>
          <dgm:chMax val="0"/>
          <dgm:chPref val="0"/>
        </dgm:presLayoutVars>
      </dgm:prSet>
      <dgm:spPr/>
    </dgm:pt>
    <dgm:pt modelId="{C21EDF1A-01EB-446C-AF05-5E0FCEACCB9C}" type="pres">
      <dgm:prSet presAssocID="{262898FC-FD29-4658-90AF-C4231B6113FC}" presName="sibTrans" presStyleCnt="0"/>
      <dgm:spPr/>
    </dgm:pt>
    <dgm:pt modelId="{528E559A-855A-48CA-BBD4-4B07DBE73C38}" type="pres">
      <dgm:prSet presAssocID="{94922B8E-ED35-451C-B5AF-5DC6CB072075}" presName="compNode" presStyleCnt="0"/>
      <dgm:spPr/>
    </dgm:pt>
    <dgm:pt modelId="{C5F30A24-2CCC-4F07-9F0E-BB1FAF88F3BD}" type="pres">
      <dgm:prSet presAssocID="{94922B8E-ED35-451C-B5AF-5DC6CB072075}" presName="bgRect" presStyleLbl="bgShp" presStyleIdx="1" presStyleCnt="3"/>
      <dgm:spPr/>
    </dgm:pt>
    <dgm:pt modelId="{462C47F7-5EFC-4BA8-AAC7-EE04B4314347}" type="pres">
      <dgm:prSet presAssocID="{94922B8E-ED35-451C-B5AF-5DC6CB072075}" presName="iconRect" presStyleLbl="node1" presStyleIdx="1" presStyleCnt="3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astle scene"/>
        </a:ext>
      </dgm:extLst>
    </dgm:pt>
    <dgm:pt modelId="{4036AC53-D9D0-4DC7-9AFC-6EB5FA1042ED}" type="pres">
      <dgm:prSet presAssocID="{94922B8E-ED35-451C-B5AF-5DC6CB072075}" presName="spaceRect" presStyleCnt="0"/>
      <dgm:spPr/>
    </dgm:pt>
    <dgm:pt modelId="{96781F1D-849E-4ECE-BF04-554CDE16305C}" type="pres">
      <dgm:prSet presAssocID="{94922B8E-ED35-451C-B5AF-5DC6CB072075}" presName="parTx" presStyleLbl="revTx" presStyleIdx="1" presStyleCnt="3">
        <dgm:presLayoutVars>
          <dgm:chMax val="0"/>
          <dgm:chPref val="0"/>
        </dgm:presLayoutVars>
      </dgm:prSet>
      <dgm:spPr/>
    </dgm:pt>
    <dgm:pt modelId="{46CAAD0A-21EC-4C61-B514-BED41E8D215C}" type="pres">
      <dgm:prSet presAssocID="{318FC609-7BE2-4468-89E1-03355700B142}" presName="sibTrans" presStyleCnt="0"/>
      <dgm:spPr/>
    </dgm:pt>
    <dgm:pt modelId="{646239B6-C3B9-41EA-BD86-4BBAA8E07036}" type="pres">
      <dgm:prSet presAssocID="{5DED6F61-A6A0-40E8-9B63-E8F72B1D6DC8}" presName="compNode" presStyleCnt="0"/>
      <dgm:spPr/>
    </dgm:pt>
    <dgm:pt modelId="{97D7EC92-38D2-4652-8E0E-16A4C6B7301F}" type="pres">
      <dgm:prSet presAssocID="{5DED6F61-A6A0-40E8-9B63-E8F72B1D6DC8}" presName="bgRect" presStyleLbl="bgShp" presStyleIdx="2" presStyleCnt="3"/>
      <dgm:spPr/>
    </dgm:pt>
    <dgm:pt modelId="{464393AB-7086-4A9E-9469-91E62920CB61}" type="pres">
      <dgm:prSet presAssocID="{5DED6F61-A6A0-40E8-9B63-E8F72B1D6DC8}" presName="iconRect" presStyleLbl="node1" presStyleIdx="2" presStyleCnt="3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ollar"/>
        </a:ext>
      </dgm:extLst>
    </dgm:pt>
    <dgm:pt modelId="{01CBD1C5-15CF-4474-A422-D2431C01FC33}" type="pres">
      <dgm:prSet presAssocID="{5DED6F61-A6A0-40E8-9B63-E8F72B1D6DC8}" presName="spaceRect" presStyleCnt="0"/>
      <dgm:spPr/>
    </dgm:pt>
    <dgm:pt modelId="{1C16C814-7714-4902-9F2A-93465A840E7B}" type="pres">
      <dgm:prSet presAssocID="{5DED6F61-A6A0-40E8-9B63-E8F72B1D6DC8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EB4D6811-1D9C-4872-AD24-F12B2EE7BB3E}" type="presOf" srcId="{DB6C210E-7B1D-4A7A-A10F-D50924EA3D15}" destId="{F0CDAE96-1DBB-4809-9BCF-1F21F88AD897}" srcOrd="0" destOrd="0" presId="urn:microsoft.com/office/officeart/2018/2/layout/IconVerticalSolidList"/>
    <dgm:cxn modelId="{FA0D593B-0212-4173-B1CF-D893B3436F03}" type="presOf" srcId="{05766009-F3AD-43CC-801E-E48B1965F4F5}" destId="{65B4C060-0981-48E0-B9FD-8F2DE8241D18}" srcOrd="0" destOrd="0" presId="urn:microsoft.com/office/officeart/2018/2/layout/IconVerticalSolidList"/>
    <dgm:cxn modelId="{2C110966-2967-494D-BC47-05F0628E7526}" srcId="{05766009-F3AD-43CC-801E-E48B1965F4F5}" destId="{DB6C210E-7B1D-4A7A-A10F-D50924EA3D15}" srcOrd="0" destOrd="0" parTransId="{BF4DB42B-5D44-429B-A728-58204E8A5C53}" sibTransId="{262898FC-FD29-4658-90AF-C4231B6113FC}"/>
    <dgm:cxn modelId="{07095947-FA36-484D-9FF5-9ACCA1FC56F1}" type="presOf" srcId="{5DED6F61-A6A0-40E8-9B63-E8F72B1D6DC8}" destId="{1C16C814-7714-4902-9F2A-93465A840E7B}" srcOrd="0" destOrd="0" presId="urn:microsoft.com/office/officeart/2018/2/layout/IconVerticalSolidList"/>
    <dgm:cxn modelId="{CB375B70-3F2C-4103-9E7E-93C1FCCEF0DD}" srcId="{05766009-F3AD-43CC-801E-E48B1965F4F5}" destId="{5DED6F61-A6A0-40E8-9B63-E8F72B1D6DC8}" srcOrd="2" destOrd="0" parTransId="{DEE8572A-73CD-4DA5-A619-B0A9D28F9502}" sibTransId="{6DA3C36E-09FC-4DD0-8C16-DDDB00AB4980}"/>
    <dgm:cxn modelId="{D5AE71B7-ABCE-44CF-86BC-0FE1050063A0}" type="presOf" srcId="{94922B8E-ED35-451C-B5AF-5DC6CB072075}" destId="{96781F1D-849E-4ECE-BF04-554CDE16305C}" srcOrd="0" destOrd="0" presId="urn:microsoft.com/office/officeart/2018/2/layout/IconVerticalSolidList"/>
    <dgm:cxn modelId="{6EE176E6-5418-4AB9-AB2B-C9D74F27F968}" srcId="{05766009-F3AD-43CC-801E-E48B1965F4F5}" destId="{94922B8E-ED35-451C-B5AF-5DC6CB072075}" srcOrd="1" destOrd="0" parTransId="{44897D28-EE97-491B-9FFD-3711EEA4F07B}" sibTransId="{318FC609-7BE2-4468-89E1-03355700B142}"/>
    <dgm:cxn modelId="{0E4DA468-DCE3-47D2-9372-A5A3AE36154F}" type="presParOf" srcId="{65B4C060-0981-48E0-B9FD-8F2DE8241D18}" destId="{5559015B-DD5E-40C0-B723-6835215D536A}" srcOrd="0" destOrd="0" presId="urn:microsoft.com/office/officeart/2018/2/layout/IconVerticalSolidList"/>
    <dgm:cxn modelId="{1EEA40E3-BA8A-45E3-B731-4DBE9FF17613}" type="presParOf" srcId="{5559015B-DD5E-40C0-B723-6835215D536A}" destId="{150DCE70-F3F4-42A4-89AE-7D49BF32B9D8}" srcOrd="0" destOrd="0" presId="urn:microsoft.com/office/officeart/2018/2/layout/IconVerticalSolidList"/>
    <dgm:cxn modelId="{C4F5112A-F163-4446-8E14-7B939D66D547}" type="presParOf" srcId="{5559015B-DD5E-40C0-B723-6835215D536A}" destId="{7B1610F1-F9FF-4067-9A8B-A1CE11BC656D}" srcOrd="1" destOrd="0" presId="urn:microsoft.com/office/officeart/2018/2/layout/IconVerticalSolidList"/>
    <dgm:cxn modelId="{9347C153-1DF4-4009-83B1-FE2AE3771B8C}" type="presParOf" srcId="{5559015B-DD5E-40C0-B723-6835215D536A}" destId="{D307C226-4864-4898-AFFF-6586A891D400}" srcOrd="2" destOrd="0" presId="urn:microsoft.com/office/officeart/2018/2/layout/IconVerticalSolidList"/>
    <dgm:cxn modelId="{81C95E75-0FC0-4D0D-8885-63CA61A9ABB0}" type="presParOf" srcId="{5559015B-DD5E-40C0-B723-6835215D536A}" destId="{F0CDAE96-1DBB-4809-9BCF-1F21F88AD897}" srcOrd="3" destOrd="0" presId="urn:microsoft.com/office/officeart/2018/2/layout/IconVerticalSolidList"/>
    <dgm:cxn modelId="{447EB197-6E00-40F9-827B-8E7E8B7AE43B}" type="presParOf" srcId="{65B4C060-0981-48E0-B9FD-8F2DE8241D18}" destId="{C21EDF1A-01EB-446C-AF05-5E0FCEACCB9C}" srcOrd="1" destOrd="0" presId="urn:microsoft.com/office/officeart/2018/2/layout/IconVerticalSolidList"/>
    <dgm:cxn modelId="{9E647C97-302A-4FFD-836A-B7153620E307}" type="presParOf" srcId="{65B4C060-0981-48E0-B9FD-8F2DE8241D18}" destId="{528E559A-855A-48CA-BBD4-4B07DBE73C38}" srcOrd="2" destOrd="0" presId="urn:microsoft.com/office/officeart/2018/2/layout/IconVerticalSolidList"/>
    <dgm:cxn modelId="{63D8563C-9BC8-4154-AF40-0126DED95BC8}" type="presParOf" srcId="{528E559A-855A-48CA-BBD4-4B07DBE73C38}" destId="{C5F30A24-2CCC-4F07-9F0E-BB1FAF88F3BD}" srcOrd="0" destOrd="0" presId="urn:microsoft.com/office/officeart/2018/2/layout/IconVerticalSolidList"/>
    <dgm:cxn modelId="{AD434B99-0810-49FC-A2BA-1A534BDE88AF}" type="presParOf" srcId="{528E559A-855A-48CA-BBD4-4B07DBE73C38}" destId="{462C47F7-5EFC-4BA8-AAC7-EE04B4314347}" srcOrd="1" destOrd="0" presId="urn:microsoft.com/office/officeart/2018/2/layout/IconVerticalSolidList"/>
    <dgm:cxn modelId="{1FB2BD33-F21B-4866-864A-5A920E142C1B}" type="presParOf" srcId="{528E559A-855A-48CA-BBD4-4B07DBE73C38}" destId="{4036AC53-D9D0-4DC7-9AFC-6EB5FA1042ED}" srcOrd="2" destOrd="0" presId="urn:microsoft.com/office/officeart/2018/2/layout/IconVerticalSolidList"/>
    <dgm:cxn modelId="{3CA12000-D449-4CA6-9969-376ED9D1D2D0}" type="presParOf" srcId="{528E559A-855A-48CA-BBD4-4B07DBE73C38}" destId="{96781F1D-849E-4ECE-BF04-554CDE16305C}" srcOrd="3" destOrd="0" presId="urn:microsoft.com/office/officeart/2018/2/layout/IconVerticalSolidList"/>
    <dgm:cxn modelId="{A5B4CFD3-6657-4342-8B86-3B6CD047A5D0}" type="presParOf" srcId="{65B4C060-0981-48E0-B9FD-8F2DE8241D18}" destId="{46CAAD0A-21EC-4C61-B514-BED41E8D215C}" srcOrd="3" destOrd="0" presId="urn:microsoft.com/office/officeart/2018/2/layout/IconVerticalSolidList"/>
    <dgm:cxn modelId="{AC2DBC50-8F89-486D-BE2D-7F5C3688FD21}" type="presParOf" srcId="{65B4C060-0981-48E0-B9FD-8F2DE8241D18}" destId="{646239B6-C3B9-41EA-BD86-4BBAA8E07036}" srcOrd="4" destOrd="0" presId="urn:microsoft.com/office/officeart/2018/2/layout/IconVerticalSolidList"/>
    <dgm:cxn modelId="{9C1A1170-D4D5-41C3-854F-310BE1B421F6}" type="presParOf" srcId="{646239B6-C3B9-41EA-BD86-4BBAA8E07036}" destId="{97D7EC92-38D2-4652-8E0E-16A4C6B7301F}" srcOrd="0" destOrd="0" presId="urn:microsoft.com/office/officeart/2018/2/layout/IconVerticalSolidList"/>
    <dgm:cxn modelId="{E4B8BC81-2A01-470E-9414-642270C2F63F}" type="presParOf" srcId="{646239B6-C3B9-41EA-BD86-4BBAA8E07036}" destId="{464393AB-7086-4A9E-9469-91E62920CB61}" srcOrd="1" destOrd="0" presId="urn:microsoft.com/office/officeart/2018/2/layout/IconVerticalSolidList"/>
    <dgm:cxn modelId="{AC559EFE-5420-4F88-821F-3981FE5A124B}" type="presParOf" srcId="{646239B6-C3B9-41EA-BD86-4BBAA8E07036}" destId="{01CBD1C5-15CF-4474-A422-D2431C01FC33}" srcOrd="2" destOrd="0" presId="urn:microsoft.com/office/officeart/2018/2/layout/IconVerticalSolidList"/>
    <dgm:cxn modelId="{4C1CC7EC-396D-4CBE-A12F-0D0DAE833C4E}" type="presParOf" srcId="{646239B6-C3B9-41EA-BD86-4BBAA8E07036}" destId="{1C16C814-7714-4902-9F2A-93465A840E7B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A399A7D-0950-4194-8CF2-75CC0FE8BA0D}" type="doc">
      <dgm:prSet loTypeId="urn:microsoft.com/office/officeart/2005/8/layout/vList2" loCatId="list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BF96FA73-26FA-4A22-BFFD-9AE0FC1449DB}">
      <dgm:prSet/>
      <dgm:spPr>
        <a:solidFill>
          <a:schemeClr val="accent1"/>
        </a:solidFill>
      </dgm:spPr>
      <dgm:t>
        <a:bodyPr/>
        <a:lstStyle/>
        <a:p>
          <a:r>
            <a:rPr lang="en-CA" dirty="0"/>
            <a:t>Royalty regimes work when sufficient data is available</a:t>
          </a:r>
          <a:endParaRPr lang="en-US" dirty="0"/>
        </a:p>
      </dgm:t>
    </dgm:pt>
    <dgm:pt modelId="{13C882D3-974D-4CFE-9BBE-1E0B42481CFC}" type="parTrans" cxnId="{0EB8255B-2726-4283-A052-B1BA007D18D7}">
      <dgm:prSet/>
      <dgm:spPr/>
      <dgm:t>
        <a:bodyPr/>
        <a:lstStyle/>
        <a:p>
          <a:endParaRPr lang="en-US"/>
        </a:p>
      </dgm:t>
    </dgm:pt>
    <dgm:pt modelId="{82A35F29-0A22-498C-8AB3-19801354DBB3}" type="sibTrans" cxnId="{0EB8255B-2726-4283-A052-B1BA007D18D7}">
      <dgm:prSet/>
      <dgm:spPr/>
      <dgm:t>
        <a:bodyPr/>
        <a:lstStyle/>
        <a:p>
          <a:endParaRPr lang="en-US"/>
        </a:p>
      </dgm:t>
    </dgm:pt>
    <dgm:pt modelId="{4FED51E0-55A8-47B8-B58E-E1BABCAD58CA}">
      <dgm:prSet/>
      <dgm:spPr/>
      <dgm:t>
        <a:bodyPr/>
        <a:lstStyle/>
        <a:p>
          <a:r>
            <a:rPr lang="en-CA"/>
            <a:t>Limitations arise when there are multiple different regimes for the same commodity across different jurisdictions</a:t>
          </a:r>
          <a:endParaRPr lang="en-US"/>
        </a:p>
      </dgm:t>
    </dgm:pt>
    <dgm:pt modelId="{DF0537D3-C295-4B71-A5DE-450FCB01A104}" type="parTrans" cxnId="{B4FC2AB3-081A-460B-ADB3-430CBE1070DF}">
      <dgm:prSet/>
      <dgm:spPr/>
      <dgm:t>
        <a:bodyPr/>
        <a:lstStyle/>
        <a:p>
          <a:endParaRPr lang="en-US"/>
        </a:p>
      </dgm:t>
    </dgm:pt>
    <dgm:pt modelId="{648447E6-BBB3-4639-A82C-02CA9D02A67C}" type="sibTrans" cxnId="{B4FC2AB3-081A-460B-ADB3-430CBE1070DF}">
      <dgm:prSet/>
      <dgm:spPr/>
      <dgm:t>
        <a:bodyPr/>
        <a:lstStyle/>
        <a:p>
          <a:endParaRPr lang="en-US"/>
        </a:p>
      </dgm:t>
    </dgm:pt>
    <dgm:pt modelId="{71109B9A-E1E7-4ABB-9322-D248447FD908}">
      <dgm:prSet/>
      <dgm:spPr>
        <a:solidFill>
          <a:schemeClr val="accent1"/>
        </a:solidFill>
      </dgm:spPr>
      <dgm:t>
        <a:bodyPr/>
        <a:lstStyle/>
        <a:p>
          <a:r>
            <a:rPr lang="en-CA" dirty="0"/>
            <a:t>Public royalty data can work, if they follow an accrual accounting structure</a:t>
          </a:r>
          <a:endParaRPr lang="en-US" dirty="0"/>
        </a:p>
      </dgm:t>
    </dgm:pt>
    <dgm:pt modelId="{A01E5117-9A09-4900-A2FA-71C75FF97925}" type="parTrans" cxnId="{E3B75A71-D6A0-41B9-A699-AEEBB85126CE}">
      <dgm:prSet/>
      <dgm:spPr/>
      <dgm:t>
        <a:bodyPr/>
        <a:lstStyle/>
        <a:p>
          <a:endParaRPr lang="en-US"/>
        </a:p>
      </dgm:t>
    </dgm:pt>
    <dgm:pt modelId="{78246E91-2CBD-4EB5-8C48-611DE003DCDA}" type="sibTrans" cxnId="{E3B75A71-D6A0-41B9-A699-AEEBB85126CE}">
      <dgm:prSet/>
      <dgm:spPr/>
      <dgm:t>
        <a:bodyPr/>
        <a:lstStyle/>
        <a:p>
          <a:endParaRPr lang="en-US"/>
        </a:p>
      </dgm:t>
    </dgm:pt>
    <dgm:pt modelId="{191AFA5D-0F8A-4C9B-B13E-73BFE15EBF7E}">
      <dgm:prSet/>
      <dgm:spPr/>
      <dgm:t>
        <a:bodyPr/>
        <a:lstStyle/>
        <a:p>
          <a:r>
            <a:rPr lang="en-CA"/>
            <a:t>Limitations arise when data isn’t available at the commodity level, or when there are discrepancies between multiple data sources for the same commodity and jurisdiction</a:t>
          </a:r>
          <a:endParaRPr lang="en-US"/>
        </a:p>
      </dgm:t>
    </dgm:pt>
    <dgm:pt modelId="{EB5C273C-4919-4EE9-B04D-40391B36DD78}" type="parTrans" cxnId="{A7F30FEF-BAA9-4C2B-B2B8-782D0C8CA2B0}">
      <dgm:prSet/>
      <dgm:spPr/>
      <dgm:t>
        <a:bodyPr/>
        <a:lstStyle/>
        <a:p>
          <a:endParaRPr lang="en-US"/>
        </a:p>
      </dgm:t>
    </dgm:pt>
    <dgm:pt modelId="{E6C8FB57-047D-435F-9452-E4BE2FB7BCE6}" type="sibTrans" cxnId="{A7F30FEF-BAA9-4C2B-B2B8-782D0C8CA2B0}">
      <dgm:prSet/>
      <dgm:spPr/>
      <dgm:t>
        <a:bodyPr/>
        <a:lstStyle/>
        <a:p>
          <a:endParaRPr lang="en-US"/>
        </a:p>
      </dgm:t>
    </dgm:pt>
    <dgm:pt modelId="{4453CBC9-2FF2-4D25-8A06-CFCCF52752B6}">
      <dgm:prSet/>
      <dgm:spPr>
        <a:solidFill>
          <a:schemeClr val="accent1"/>
        </a:solidFill>
      </dgm:spPr>
      <dgm:t>
        <a:bodyPr/>
        <a:lstStyle/>
        <a:p>
          <a:r>
            <a:rPr lang="en-CA" dirty="0"/>
            <a:t>Expansion of rent definition to include profit/production tax, as they can be classified as a mineral extraction tax by the province</a:t>
          </a:r>
          <a:endParaRPr lang="en-US" dirty="0"/>
        </a:p>
      </dgm:t>
    </dgm:pt>
    <dgm:pt modelId="{875D7FC7-BC93-4DCF-B807-C159FBF8CB3D}" type="parTrans" cxnId="{D38AD26C-63EF-418C-B96F-726875866497}">
      <dgm:prSet/>
      <dgm:spPr/>
      <dgm:t>
        <a:bodyPr/>
        <a:lstStyle/>
        <a:p>
          <a:endParaRPr lang="en-US"/>
        </a:p>
      </dgm:t>
    </dgm:pt>
    <dgm:pt modelId="{E37F5BE7-78E8-4B4E-BC5E-C3B3A12F3CA7}" type="sibTrans" cxnId="{D38AD26C-63EF-418C-B96F-726875866497}">
      <dgm:prSet/>
      <dgm:spPr/>
      <dgm:t>
        <a:bodyPr/>
        <a:lstStyle/>
        <a:p>
          <a:endParaRPr lang="en-US"/>
        </a:p>
      </dgm:t>
    </dgm:pt>
    <dgm:pt modelId="{14B28A3D-28BC-44B6-A30D-E65ABF35A070}" type="pres">
      <dgm:prSet presAssocID="{DA399A7D-0950-4194-8CF2-75CC0FE8BA0D}" presName="linear" presStyleCnt="0">
        <dgm:presLayoutVars>
          <dgm:animLvl val="lvl"/>
          <dgm:resizeHandles val="exact"/>
        </dgm:presLayoutVars>
      </dgm:prSet>
      <dgm:spPr/>
    </dgm:pt>
    <dgm:pt modelId="{F495253E-9C4E-4387-91F4-CF9E03396D38}" type="pres">
      <dgm:prSet presAssocID="{BF96FA73-26FA-4A22-BFFD-9AE0FC1449DB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CF325673-26E3-4544-9872-E07E0724F236}" type="pres">
      <dgm:prSet presAssocID="{BF96FA73-26FA-4A22-BFFD-9AE0FC1449DB}" presName="childText" presStyleLbl="revTx" presStyleIdx="0" presStyleCnt="2">
        <dgm:presLayoutVars>
          <dgm:bulletEnabled val="1"/>
        </dgm:presLayoutVars>
      </dgm:prSet>
      <dgm:spPr/>
    </dgm:pt>
    <dgm:pt modelId="{EF77B12D-2503-45A7-90D9-43260F4B147F}" type="pres">
      <dgm:prSet presAssocID="{71109B9A-E1E7-4ABB-9322-D248447FD908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8C2D2134-F07A-4EC9-9DEF-C22267A2C4A6}" type="pres">
      <dgm:prSet presAssocID="{71109B9A-E1E7-4ABB-9322-D248447FD908}" presName="childText" presStyleLbl="revTx" presStyleIdx="1" presStyleCnt="2">
        <dgm:presLayoutVars>
          <dgm:bulletEnabled val="1"/>
        </dgm:presLayoutVars>
      </dgm:prSet>
      <dgm:spPr/>
    </dgm:pt>
    <dgm:pt modelId="{F289E8F5-C016-4E20-AF34-2EAAFC29F706}" type="pres">
      <dgm:prSet presAssocID="{4453CBC9-2FF2-4D25-8A06-CFCCF52752B6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0FB69631-846D-48C2-9A25-6E77821C94C1}" type="presOf" srcId="{BF96FA73-26FA-4A22-BFFD-9AE0FC1449DB}" destId="{F495253E-9C4E-4387-91F4-CF9E03396D38}" srcOrd="0" destOrd="0" presId="urn:microsoft.com/office/officeart/2005/8/layout/vList2"/>
    <dgm:cxn modelId="{0EB8255B-2726-4283-A052-B1BA007D18D7}" srcId="{DA399A7D-0950-4194-8CF2-75CC0FE8BA0D}" destId="{BF96FA73-26FA-4A22-BFFD-9AE0FC1449DB}" srcOrd="0" destOrd="0" parTransId="{13C882D3-974D-4CFE-9BBE-1E0B42481CFC}" sibTransId="{82A35F29-0A22-498C-8AB3-19801354DBB3}"/>
    <dgm:cxn modelId="{D38AD26C-63EF-418C-B96F-726875866497}" srcId="{DA399A7D-0950-4194-8CF2-75CC0FE8BA0D}" destId="{4453CBC9-2FF2-4D25-8A06-CFCCF52752B6}" srcOrd="2" destOrd="0" parTransId="{875D7FC7-BC93-4DCF-B807-C159FBF8CB3D}" sibTransId="{E37F5BE7-78E8-4B4E-BC5E-C3B3A12F3CA7}"/>
    <dgm:cxn modelId="{6E9FF64D-1AF5-4442-9563-82A2755AC822}" type="presOf" srcId="{71109B9A-E1E7-4ABB-9322-D248447FD908}" destId="{EF77B12D-2503-45A7-90D9-43260F4B147F}" srcOrd="0" destOrd="0" presId="urn:microsoft.com/office/officeart/2005/8/layout/vList2"/>
    <dgm:cxn modelId="{E3B75A71-D6A0-41B9-A699-AEEBB85126CE}" srcId="{DA399A7D-0950-4194-8CF2-75CC0FE8BA0D}" destId="{71109B9A-E1E7-4ABB-9322-D248447FD908}" srcOrd="1" destOrd="0" parTransId="{A01E5117-9A09-4900-A2FA-71C75FF97925}" sibTransId="{78246E91-2CBD-4EB5-8C48-611DE003DCDA}"/>
    <dgm:cxn modelId="{E5BAB87B-9C14-49D9-990F-079B9C7B85D8}" type="presOf" srcId="{191AFA5D-0F8A-4C9B-B13E-73BFE15EBF7E}" destId="{8C2D2134-F07A-4EC9-9DEF-C22267A2C4A6}" srcOrd="0" destOrd="0" presId="urn:microsoft.com/office/officeart/2005/8/layout/vList2"/>
    <dgm:cxn modelId="{35A22685-6BCD-41C4-945D-8E1E33A267EB}" type="presOf" srcId="{DA399A7D-0950-4194-8CF2-75CC0FE8BA0D}" destId="{14B28A3D-28BC-44B6-A30D-E65ABF35A070}" srcOrd="0" destOrd="0" presId="urn:microsoft.com/office/officeart/2005/8/layout/vList2"/>
    <dgm:cxn modelId="{3C96E198-CEF1-43B7-804B-5F78A762FA21}" type="presOf" srcId="{4453CBC9-2FF2-4D25-8A06-CFCCF52752B6}" destId="{F289E8F5-C016-4E20-AF34-2EAAFC29F706}" srcOrd="0" destOrd="0" presId="urn:microsoft.com/office/officeart/2005/8/layout/vList2"/>
    <dgm:cxn modelId="{B4FC2AB3-081A-460B-ADB3-430CBE1070DF}" srcId="{BF96FA73-26FA-4A22-BFFD-9AE0FC1449DB}" destId="{4FED51E0-55A8-47B8-B58E-E1BABCAD58CA}" srcOrd="0" destOrd="0" parTransId="{DF0537D3-C295-4B71-A5DE-450FCB01A104}" sibTransId="{648447E6-BBB3-4639-A82C-02CA9D02A67C}"/>
    <dgm:cxn modelId="{A7F30FEF-BAA9-4C2B-B2B8-782D0C8CA2B0}" srcId="{71109B9A-E1E7-4ABB-9322-D248447FD908}" destId="{191AFA5D-0F8A-4C9B-B13E-73BFE15EBF7E}" srcOrd="0" destOrd="0" parTransId="{EB5C273C-4919-4EE9-B04D-40391B36DD78}" sibTransId="{E6C8FB57-047D-435F-9452-E4BE2FB7BCE6}"/>
    <dgm:cxn modelId="{F2DEA3FE-9422-4C09-A529-657BF17F541B}" type="presOf" srcId="{4FED51E0-55A8-47B8-B58E-E1BABCAD58CA}" destId="{CF325673-26E3-4544-9872-E07E0724F236}" srcOrd="0" destOrd="0" presId="urn:microsoft.com/office/officeart/2005/8/layout/vList2"/>
    <dgm:cxn modelId="{20AEC609-B17C-4AAC-852B-70F311AF44EA}" type="presParOf" srcId="{14B28A3D-28BC-44B6-A30D-E65ABF35A070}" destId="{F495253E-9C4E-4387-91F4-CF9E03396D38}" srcOrd="0" destOrd="0" presId="urn:microsoft.com/office/officeart/2005/8/layout/vList2"/>
    <dgm:cxn modelId="{3DB634FD-634B-47CE-9546-BB4F08948075}" type="presParOf" srcId="{14B28A3D-28BC-44B6-A30D-E65ABF35A070}" destId="{CF325673-26E3-4544-9872-E07E0724F236}" srcOrd="1" destOrd="0" presId="urn:microsoft.com/office/officeart/2005/8/layout/vList2"/>
    <dgm:cxn modelId="{0887364F-0F2A-4366-8CF9-374E9C436E05}" type="presParOf" srcId="{14B28A3D-28BC-44B6-A30D-E65ABF35A070}" destId="{EF77B12D-2503-45A7-90D9-43260F4B147F}" srcOrd="2" destOrd="0" presId="urn:microsoft.com/office/officeart/2005/8/layout/vList2"/>
    <dgm:cxn modelId="{3454B573-7990-4BCE-BB23-159405D745CC}" type="presParOf" srcId="{14B28A3D-28BC-44B6-A30D-E65ABF35A070}" destId="{8C2D2134-F07A-4EC9-9DEF-C22267A2C4A6}" srcOrd="3" destOrd="0" presId="urn:microsoft.com/office/officeart/2005/8/layout/vList2"/>
    <dgm:cxn modelId="{42CBFA6C-BA79-4167-A417-36C27741B535}" type="presParOf" srcId="{14B28A3D-28BC-44B6-A30D-E65ABF35A070}" destId="{F289E8F5-C016-4E20-AF34-2EAAFC29F706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AFBDB39-D3B9-4A28-9F30-8E68A5C2E5D1}" type="doc">
      <dgm:prSet loTypeId="urn:microsoft.com/office/officeart/2005/8/layout/vList2" loCatId="list" qsTypeId="urn:microsoft.com/office/officeart/2005/8/quickstyle/simple5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5B4F4A86-116B-4969-AD3B-749EDF7630F0}">
      <dgm:prSet/>
      <dgm:spPr/>
      <dgm:t>
        <a:bodyPr/>
        <a:lstStyle/>
        <a:p>
          <a:r>
            <a:rPr lang="en-US" dirty="0">
              <a:solidFill>
                <a:schemeClr val="bg1"/>
              </a:solidFill>
            </a:rPr>
            <a:t>Different levels of detail across provincial governments </a:t>
          </a:r>
        </a:p>
      </dgm:t>
    </dgm:pt>
    <dgm:pt modelId="{D47837A7-9DB3-49B0-AB3D-928006DBEB85}" type="parTrans" cxnId="{C4050A45-CE2E-48AD-A17A-24061A6C4020}">
      <dgm:prSet/>
      <dgm:spPr/>
      <dgm:t>
        <a:bodyPr/>
        <a:lstStyle/>
        <a:p>
          <a:endParaRPr lang="en-US"/>
        </a:p>
      </dgm:t>
    </dgm:pt>
    <dgm:pt modelId="{15DDC654-1B68-4237-B568-40AB2367FBBE}" type="sibTrans" cxnId="{C4050A45-CE2E-48AD-A17A-24061A6C4020}">
      <dgm:prSet/>
      <dgm:spPr/>
      <dgm:t>
        <a:bodyPr/>
        <a:lstStyle/>
        <a:p>
          <a:endParaRPr lang="en-US"/>
        </a:p>
      </dgm:t>
    </dgm:pt>
    <dgm:pt modelId="{F93F1315-60B9-4E8E-8BF3-B164F28D165A}">
      <dgm:prSet/>
      <dgm:spPr/>
      <dgm:t>
        <a:bodyPr/>
        <a:lstStyle/>
        <a:p>
          <a:r>
            <a:rPr lang="en-US" dirty="0">
              <a:solidFill>
                <a:schemeClr val="bg1"/>
              </a:solidFill>
            </a:rPr>
            <a:t>Regional differences in royalty regimes</a:t>
          </a:r>
        </a:p>
      </dgm:t>
    </dgm:pt>
    <dgm:pt modelId="{E3DC7DB3-C3BD-4302-8223-3D34D51447D4}" type="parTrans" cxnId="{AB1B4DD7-703A-405F-B658-6B1970703133}">
      <dgm:prSet/>
      <dgm:spPr/>
      <dgm:t>
        <a:bodyPr/>
        <a:lstStyle/>
        <a:p>
          <a:endParaRPr lang="en-US"/>
        </a:p>
      </dgm:t>
    </dgm:pt>
    <dgm:pt modelId="{059D7BEF-5EAC-4103-9ECE-57CED179DE70}" type="sibTrans" cxnId="{AB1B4DD7-703A-405F-B658-6B1970703133}">
      <dgm:prSet/>
      <dgm:spPr/>
      <dgm:t>
        <a:bodyPr/>
        <a:lstStyle/>
        <a:p>
          <a:endParaRPr lang="en-US"/>
        </a:p>
      </dgm:t>
    </dgm:pt>
    <dgm:pt modelId="{5B7917F4-3CA7-4210-90F3-D149648D8F50}">
      <dgm:prSet/>
      <dgm:spPr/>
      <dgm:t>
        <a:bodyPr/>
        <a:lstStyle/>
        <a:p>
          <a:r>
            <a:rPr lang="en-US" dirty="0">
              <a:solidFill>
                <a:schemeClr val="bg1"/>
              </a:solidFill>
            </a:rPr>
            <a:t>Differing rent definitions across surveys and programs at Statistics Canada</a:t>
          </a:r>
        </a:p>
      </dgm:t>
    </dgm:pt>
    <dgm:pt modelId="{2FB4E18D-D672-49C1-ADF1-8CE7882B29F9}" type="parTrans" cxnId="{AF0FC27F-CF29-413B-8277-1898A5BA91BA}">
      <dgm:prSet/>
      <dgm:spPr/>
      <dgm:t>
        <a:bodyPr/>
        <a:lstStyle/>
        <a:p>
          <a:endParaRPr lang="en-US"/>
        </a:p>
      </dgm:t>
    </dgm:pt>
    <dgm:pt modelId="{50B49BB8-4103-408C-904C-83C8571FEB70}" type="sibTrans" cxnId="{AF0FC27F-CF29-413B-8277-1898A5BA91BA}">
      <dgm:prSet/>
      <dgm:spPr/>
      <dgm:t>
        <a:bodyPr/>
        <a:lstStyle/>
        <a:p>
          <a:endParaRPr lang="en-US"/>
        </a:p>
      </dgm:t>
    </dgm:pt>
    <dgm:pt modelId="{76F63EFA-4950-43F5-BDBE-A090A495A195}">
      <dgm:prSet/>
      <dgm:spPr/>
      <dgm:t>
        <a:bodyPr/>
        <a:lstStyle/>
        <a:p>
          <a:r>
            <a:rPr lang="en-US" dirty="0">
              <a:solidFill>
                <a:schemeClr val="bg1"/>
              </a:solidFill>
            </a:rPr>
            <a:t>Discrepancies in publicly reported royalty data across sources for the same jurisdictions and years</a:t>
          </a:r>
        </a:p>
      </dgm:t>
    </dgm:pt>
    <dgm:pt modelId="{D8CF0394-3D2E-43C9-873B-265BC872A126}" type="parTrans" cxnId="{3F76FE71-A095-4165-AEF1-8712A332FDBF}">
      <dgm:prSet/>
      <dgm:spPr/>
      <dgm:t>
        <a:bodyPr/>
        <a:lstStyle/>
        <a:p>
          <a:endParaRPr lang="en-US"/>
        </a:p>
      </dgm:t>
    </dgm:pt>
    <dgm:pt modelId="{9B3913B1-84FA-4233-8F30-DB573326B25B}" type="sibTrans" cxnId="{3F76FE71-A095-4165-AEF1-8712A332FDBF}">
      <dgm:prSet/>
      <dgm:spPr/>
      <dgm:t>
        <a:bodyPr/>
        <a:lstStyle/>
        <a:p>
          <a:endParaRPr lang="en-US"/>
        </a:p>
      </dgm:t>
    </dgm:pt>
    <dgm:pt modelId="{FC83B9B8-B716-4F7D-9EAC-91DF64A0140A}" type="pres">
      <dgm:prSet presAssocID="{4AFBDB39-D3B9-4A28-9F30-8E68A5C2E5D1}" presName="linear" presStyleCnt="0">
        <dgm:presLayoutVars>
          <dgm:animLvl val="lvl"/>
          <dgm:resizeHandles val="exact"/>
        </dgm:presLayoutVars>
      </dgm:prSet>
      <dgm:spPr/>
    </dgm:pt>
    <dgm:pt modelId="{A979C5BA-BDC3-4AD6-ADAC-21347CCB1EE3}" type="pres">
      <dgm:prSet presAssocID="{5B4F4A86-116B-4969-AD3B-749EDF7630F0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277AEA0E-EB38-47AA-8D5F-2901DD47E77F}" type="pres">
      <dgm:prSet presAssocID="{15DDC654-1B68-4237-B568-40AB2367FBBE}" presName="spacer" presStyleCnt="0"/>
      <dgm:spPr/>
    </dgm:pt>
    <dgm:pt modelId="{F90A9C37-38AA-484B-831A-02F5653193DF}" type="pres">
      <dgm:prSet presAssocID="{F93F1315-60B9-4E8E-8BF3-B164F28D165A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04A8A6F5-7AA6-4D28-8DB6-7E9F2A7548A6}" type="pres">
      <dgm:prSet presAssocID="{059D7BEF-5EAC-4103-9ECE-57CED179DE70}" presName="spacer" presStyleCnt="0"/>
      <dgm:spPr/>
    </dgm:pt>
    <dgm:pt modelId="{60A84B5E-476B-4E78-A5AA-58C25A89057E}" type="pres">
      <dgm:prSet presAssocID="{5B7917F4-3CA7-4210-90F3-D149648D8F50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69356EFF-0B0D-42B0-AE40-A4AB668055D8}" type="pres">
      <dgm:prSet presAssocID="{50B49BB8-4103-408C-904C-83C8571FEB70}" presName="spacer" presStyleCnt="0"/>
      <dgm:spPr/>
    </dgm:pt>
    <dgm:pt modelId="{D89ED0EA-26F5-4504-880B-A8DDDCBE4885}" type="pres">
      <dgm:prSet presAssocID="{76F63EFA-4950-43F5-BDBE-A090A495A195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6C00032C-0D95-490A-9A4F-1A494A582978}" type="presOf" srcId="{5B4F4A86-116B-4969-AD3B-749EDF7630F0}" destId="{A979C5BA-BDC3-4AD6-ADAC-21347CCB1EE3}" srcOrd="0" destOrd="0" presId="urn:microsoft.com/office/officeart/2005/8/layout/vList2"/>
    <dgm:cxn modelId="{725FAA39-F361-4CE5-9C51-D654E1A0D718}" type="presOf" srcId="{5B7917F4-3CA7-4210-90F3-D149648D8F50}" destId="{60A84B5E-476B-4E78-A5AA-58C25A89057E}" srcOrd="0" destOrd="0" presId="urn:microsoft.com/office/officeart/2005/8/layout/vList2"/>
    <dgm:cxn modelId="{83D5B03D-AC05-4BAB-A025-0C94B8A9FB99}" type="presOf" srcId="{4AFBDB39-D3B9-4A28-9F30-8E68A5C2E5D1}" destId="{FC83B9B8-B716-4F7D-9EAC-91DF64A0140A}" srcOrd="0" destOrd="0" presId="urn:microsoft.com/office/officeart/2005/8/layout/vList2"/>
    <dgm:cxn modelId="{C4050A45-CE2E-48AD-A17A-24061A6C4020}" srcId="{4AFBDB39-D3B9-4A28-9F30-8E68A5C2E5D1}" destId="{5B4F4A86-116B-4969-AD3B-749EDF7630F0}" srcOrd="0" destOrd="0" parTransId="{D47837A7-9DB3-49B0-AB3D-928006DBEB85}" sibTransId="{15DDC654-1B68-4237-B568-40AB2367FBBE}"/>
    <dgm:cxn modelId="{3F76FE71-A095-4165-AEF1-8712A332FDBF}" srcId="{4AFBDB39-D3B9-4A28-9F30-8E68A5C2E5D1}" destId="{76F63EFA-4950-43F5-BDBE-A090A495A195}" srcOrd="3" destOrd="0" parTransId="{D8CF0394-3D2E-43C9-873B-265BC872A126}" sibTransId="{9B3913B1-84FA-4233-8F30-DB573326B25B}"/>
    <dgm:cxn modelId="{88CF5E55-0567-410F-B623-284B837B7C57}" type="presOf" srcId="{76F63EFA-4950-43F5-BDBE-A090A495A195}" destId="{D89ED0EA-26F5-4504-880B-A8DDDCBE4885}" srcOrd="0" destOrd="0" presId="urn:microsoft.com/office/officeart/2005/8/layout/vList2"/>
    <dgm:cxn modelId="{AF0FC27F-CF29-413B-8277-1898A5BA91BA}" srcId="{4AFBDB39-D3B9-4A28-9F30-8E68A5C2E5D1}" destId="{5B7917F4-3CA7-4210-90F3-D149648D8F50}" srcOrd="2" destOrd="0" parTransId="{2FB4E18D-D672-49C1-ADF1-8CE7882B29F9}" sibTransId="{50B49BB8-4103-408C-904C-83C8571FEB70}"/>
    <dgm:cxn modelId="{AB1B4DD7-703A-405F-B658-6B1970703133}" srcId="{4AFBDB39-D3B9-4A28-9F30-8E68A5C2E5D1}" destId="{F93F1315-60B9-4E8E-8BF3-B164F28D165A}" srcOrd="1" destOrd="0" parTransId="{E3DC7DB3-C3BD-4302-8223-3D34D51447D4}" sibTransId="{059D7BEF-5EAC-4103-9ECE-57CED179DE70}"/>
    <dgm:cxn modelId="{CDFFDBF9-FFFF-41D0-9242-E2098C31980E}" type="presOf" srcId="{F93F1315-60B9-4E8E-8BF3-B164F28D165A}" destId="{F90A9C37-38AA-484B-831A-02F5653193DF}" srcOrd="0" destOrd="0" presId="urn:microsoft.com/office/officeart/2005/8/layout/vList2"/>
    <dgm:cxn modelId="{71977FE9-F910-468A-B938-474FBDA6F8CF}" type="presParOf" srcId="{FC83B9B8-B716-4F7D-9EAC-91DF64A0140A}" destId="{A979C5BA-BDC3-4AD6-ADAC-21347CCB1EE3}" srcOrd="0" destOrd="0" presId="urn:microsoft.com/office/officeart/2005/8/layout/vList2"/>
    <dgm:cxn modelId="{FC9593D0-9A6D-44F7-A1E2-BF7635E6794D}" type="presParOf" srcId="{FC83B9B8-B716-4F7D-9EAC-91DF64A0140A}" destId="{277AEA0E-EB38-47AA-8D5F-2901DD47E77F}" srcOrd="1" destOrd="0" presId="urn:microsoft.com/office/officeart/2005/8/layout/vList2"/>
    <dgm:cxn modelId="{49FA62A1-80A3-407C-8A23-5A773DD49154}" type="presParOf" srcId="{FC83B9B8-B716-4F7D-9EAC-91DF64A0140A}" destId="{F90A9C37-38AA-484B-831A-02F5653193DF}" srcOrd="2" destOrd="0" presId="urn:microsoft.com/office/officeart/2005/8/layout/vList2"/>
    <dgm:cxn modelId="{EFA15700-D8A2-49B5-814E-314D5F5F80B8}" type="presParOf" srcId="{FC83B9B8-B716-4F7D-9EAC-91DF64A0140A}" destId="{04A8A6F5-7AA6-4D28-8DB6-7E9F2A7548A6}" srcOrd="3" destOrd="0" presId="urn:microsoft.com/office/officeart/2005/8/layout/vList2"/>
    <dgm:cxn modelId="{0B406682-7603-4137-9818-90AD9F2E32F0}" type="presParOf" srcId="{FC83B9B8-B716-4F7D-9EAC-91DF64A0140A}" destId="{60A84B5E-476B-4E78-A5AA-58C25A89057E}" srcOrd="4" destOrd="0" presId="urn:microsoft.com/office/officeart/2005/8/layout/vList2"/>
    <dgm:cxn modelId="{3AE202FD-50AC-4C94-8181-8D6BE7F78AE8}" type="presParOf" srcId="{FC83B9B8-B716-4F7D-9EAC-91DF64A0140A}" destId="{69356EFF-0B0D-42B0-AE40-A4AB668055D8}" srcOrd="5" destOrd="0" presId="urn:microsoft.com/office/officeart/2005/8/layout/vList2"/>
    <dgm:cxn modelId="{341BACF0-3752-4A49-8D6E-48AD37910F07}" type="presParOf" srcId="{FC83B9B8-B716-4F7D-9EAC-91DF64A0140A}" destId="{D89ED0EA-26F5-4504-880B-A8DDDCBE4885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FE89A64-3F05-4983-863D-715CE7459D95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FACCF75-5862-4382-8C45-E318F6B4E0FA}">
      <dgm:prSet/>
      <dgm:spPr/>
      <dgm:t>
        <a:bodyPr/>
        <a:lstStyle/>
        <a:p>
          <a:pPr>
            <a:lnSpc>
              <a:spcPct val="100000"/>
            </a:lnSpc>
          </a:pPr>
          <a:r>
            <a:rPr lang="en-CA"/>
            <a:t>Incorporating Indigenous governments in the split ownership of natural resource asset value. </a:t>
          </a:r>
          <a:endParaRPr lang="en-US"/>
        </a:p>
      </dgm:t>
    </dgm:pt>
    <dgm:pt modelId="{6E97B959-BCF7-4117-9027-0613381BF2D8}" type="parTrans" cxnId="{5D0558A1-F2EB-4ED0-A6ED-6EE2A6BE3A97}">
      <dgm:prSet/>
      <dgm:spPr/>
      <dgm:t>
        <a:bodyPr/>
        <a:lstStyle/>
        <a:p>
          <a:endParaRPr lang="en-US"/>
        </a:p>
      </dgm:t>
    </dgm:pt>
    <dgm:pt modelId="{689075D0-6C60-48A6-9389-DCF46173D192}" type="sibTrans" cxnId="{5D0558A1-F2EB-4ED0-A6ED-6EE2A6BE3A97}">
      <dgm:prSet/>
      <dgm:spPr/>
      <dgm:t>
        <a:bodyPr/>
        <a:lstStyle/>
        <a:p>
          <a:endParaRPr lang="en-US"/>
        </a:p>
      </dgm:t>
    </dgm:pt>
    <dgm:pt modelId="{E6B8BF26-A64F-4F10-B2B7-5F52853664D8}">
      <dgm:prSet/>
      <dgm:spPr/>
      <dgm:t>
        <a:bodyPr/>
        <a:lstStyle/>
        <a:p>
          <a:pPr>
            <a:lnSpc>
              <a:spcPct val="100000"/>
            </a:lnSpc>
          </a:pPr>
          <a:r>
            <a:rPr lang="en-CA"/>
            <a:t>Incorporating other sectors in the value split of the natural resource assets. </a:t>
          </a:r>
          <a:endParaRPr lang="en-US"/>
        </a:p>
      </dgm:t>
    </dgm:pt>
    <dgm:pt modelId="{DA85FE5D-42B7-43D3-8E29-6F8CAACB1053}" type="parTrans" cxnId="{968A3220-0F9F-440A-837F-244BD70232E0}">
      <dgm:prSet/>
      <dgm:spPr/>
      <dgm:t>
        <a:bodyPr/>
        <a:lstStyle/>
        <a:p>
          <a:endParaRPr lang="en-US"/>
        </a:p>
      </dgm:t>
    </dgm:pt>
    <dgm:pt modelId="{85C1EF28-BE14-41B2-B71F-5B06E0B1E8FE}" type="sibTrans" cxnId="{968A3220-0F9F-440A-837F-244BD70232E0}">
      <dgm:prSet/>
      <dgm:spPr/>
      <dgm:t>
        <a:bodyPr/>
        <a:lstStyle/>
        <a:p>
          <a:endParaRPr lang="en-US"/>
        </a:p>
      </dgm:t>
    </dgm:pt>
    <dgm:pt modelId="{52099451-66BF-417C-9677-0AEC6A267E69}" type="pres">
      <dgm:prSet presAssocID="{BFE89A64-3F05-4983-863D-715CE7459D95}" presName="root" presStyleCnt="0">
        <dgm:presLayoutVars>
          <dgm:dir/>
          <dgm:resizeHandles val="exact"/>
        </dgm:presLayoutVars>
      </dgm:prSet>
      <dgm:spPr/>
    </dgm:pt>
    <dgm:pt modelId="{47F7AE2A-45F8-4F50-A36C-4D6661F0E512}" type="pres">
      <dgm:prSet presAssocID="{9FACCF75-5862-4382-8C45-E318F6B4E0FA}" presName="compNode" presStyleCnt="0"/>
      <dgm:spPr/>
    </dgm:pt>
    <dgm:pt modelId="{B1436FCB-319E-4A8E-9CDB-A42D3558F4BB}" type="pres">
      <dgm:prSet presAssocID="{9FACCF75-5862-4382-8C45-E318F6B4E0FA}" presName="bgRect" presStyleLbl="bgShp" presStyleIdx="0" presStyleCnt="2"/>
      <dgm:spPr/>
    </dgm:pt>
    <dgm:pt modelId="{B0F7A6D3-2500-4DC3-9F0A-19DF07B2B53D}" type="pres">
      <dgm:prSet presAssocID="{9FACCF75-5862-4382-8C45-E318F6B4E0FA}" presName="iconRect" presStyleLbl="node1" presStyleIdx="0" presStyleCnt="2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ity"/>
        </a:ext>
      </dgm:extLst>
    </dgm:pt>
    <dgm:pt modelId="{5F1FE8F7-1954-4ABB-8B3B-8B0058F41446}" type="pres">
      <dgm:prSet presAssocID="{9FACCF75-5862-4382-8C45-E318F6B4E0FA}" presName="spaceRect" presStyleCnt="0"/>
      <dgm:spPr/>
    </dgm:pt>
    <dgm:pt modelId="{DC4BCDFB-3664-45B5-9589-D0E05666EAD3}" type="pres">
      <dgm:prSet presAssocID="{9FACCF75-5862-4382-8C45-E318F6B4E0FA}" presName="parTx" presStyleLbl="revTx" presStyleIdx="0" presStyleCnt="2">
        <dgm:presLayoutVars>
          <dgm:chMax val="0"/>
          <dgm:chPref val="0"/>
        </dgm:presLayoutVars>
      </dgm:prSet>
      <dgm:spPr/>
    </dgm:pt>
    <dgm:pt modelId="{168FCEDF-1F61-45D8-8E12-3D8B538F195D}" type="pres">
      <dgm:prSet presAssocID="{689075D0-6C60-48A6-9389-DCF46173D192}" presName="sibTrans" presStyleCnt="0"/>
      <dgm:spPr/>
    </dgm:pt>
    <dgm:pt modelId="{CD086B75-0447-4E06-8830-D2D822B03F23}" type="pres">
      <dgm:prSet presAssocID="{E6B8BF26-A64F-4F10-B2B7-5F52853664D8}" presName="compNode" presStyleCnt="0"/>
      <dgm:spPr/>
    </dgm:pt>
    <dgm:pt modelId="{12C6F878-47B4-4BAC-9127-49FBF01C05B2}" type="pres">
      <dgm:prSet presAssocID="{E6B8BF26-A64F-4F10-B2B7-5F52853664D8}" presName="bgRect" presStyleLbl="bgShp" presStyleIdx="1" presStyleCnt="2"/>
      <dgm:spPr/>
    </dgm:pt>
    <dgm:pt modelId="{CECDFB8D-DD0A-414A-B3D5-A103646A355A}" type="pres">
      <dgm:prSet presAssocID="{E6B8BF26-A64F-4F10-B2B7-5F52853664D8}" presName="iconRect" presStyleLbl="node1" presStyleIdx="1" presStyleCnt="2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Factory"/>
        </a:ext>
      </dgm:extLst>
    </dgm:pt>
    <dgm:pt modelId="{A6E6FFDC-E3B9-401E-9E91-08456687AA59}" type="pres">
      <dgm:prSet presAssocID="{E6B8BF26-A64F-4F10-B2B7-5F52853664D8}" presName="spaceRect" presStyleCnt="0"/>
      <dgm:spPr/>
    </dgm:pt>
    <dgm:pt modelId="{2AD31740-5CD5-4372-ADEE-85D441937B21}" type="pres">
      <dgm:prSet presAssocID="{E6B8BF26-A64F-4F10-B2B7-5F52853664D8}" presName="parTx" presStyleLbl="revTx" presStyleIdx="1" presStyleCnt="2">
        <dgm:presLayoutVars>
          <dgm:chMax val="0"/>
          <dgm:chPref val="0"/>
        </dgm:presLayoutVars>
      </dgm:prSet>
      <dgm:spPr/>
    </dgm:pt>
  </dgm:ptLst>
  <dgm:cxnLst>
    <dgm:cxn modelId="{968A3220-0F9F-440A-837F-244BD70232E0}" srcId="{BFE89A64-3F05-4983-863D-715CE7459D95}" destId="{E6B8BF26-A64F-4F10-B2B7-5F52853664D8}" srcOrd="1" destOrd="0" parTransId="{DA85FE5D-42B7-43D3-8E29-6F8CAACB1053}" sibTransId="{85C1EF28-BE14-41B2-B71F-5B06E0B1E8FE}"/>
    <dgm:cxn modelId="{F37BF456-E8DD-4D00-A9E7-1342769BDBEC}" type="presOf" srcId="{9FACCF75-5862-4382-8C45-E318F6B4E0FA}" destId="{DC4BCDFB-3664-45B5-9589-D0E05666EAD3}" srcOrd="0" destOrd="0" presId="urn:microsoft.com/office/officeart/2018/2/layout/IconVerticalSolidList"/>
    <dgm:cxn modelId="{5D0558A1-F2EB-4ED0-A6ED-6EE2A6BE3A97}" srcId="{BFE89A64-3F05-4983-863D-715CE7459D95}" destId="{9FACCF75-5862-4382-8C45-E318F6B4E0FA}" srcOrd="0" destOrd="0" parTransId="{6E97B959-BCF7-4117-9027-0613381BF2D8}" sibTransId="{689075D0-6C60-48A6-9389-DCF46173D192}"/>
    <dgm:cxn modelId="{388E37BE-85AA-42B9-906B-F4DD735F16CA}" type="presOf" srcId="{E6B8BF26-A64F-4F10-B2B7-5F52853664D8}" destId="{2AD31740-5CD5-4372-ADEE-85D441937B21}" srcOrd="0" destOrd="0" presId="urn:microsoft.com/office/officeart/2018/2/layout/IconVerticalSolidList"/>
    <dgm:cxn modelId="{EB6C56E0-A4F1-4EAC-A121-54B8BB4D517A}" type="presOf" srcId="{BFE89A64-3F05-4983-863D-715CE7459D95}" destId="{52099451-66BF-417C-9677-0AEC6A267E69}" srcOrd="0" destOrd="0" presId="urn:microsoft.com/office/officeart/2018/2/layout/IconVerticalSolidList"/>
    <dgm:cxn modelId="{81A682D2-6325-4FD7-9BF7-78677FAC0184}" type="presParOf" srcId="{52099451-66BF-417C-9677-0AEC6A267E69}" destId="{47F7AE2A-45F8-4F50-A36C-4D6661F0E512}" srcOrd="0" destOrd="0" presId="urn:microsoft.com/office/officeart/2018/2/layout/IconVerticalSolidList"/>
    <dgm:cxn modelId="{79636D72-A2E1-40E5-98A9-4BA6E7EC435E}" type="presParOf" srcId="{47F7AE2A-45F8-4F50-A36C-4D6661F0E512}" destId="{B1436FCB-319E-4A8E-9CDB-A42D3558F4BB}" srcOrd="0" destOrd="0" presId="urn:microsoft.com/office/officeart/2018/2/layout/IconVerticalSolidList"/>
    <dgm:cxn modelId="{EBBA4DAF-632C-499A-909E-235C37E1329C}" type="presParOf" srcId="{47F7AE2A-45F8-4F50-A36C-4D6661F0E512}" destId="{B0F7A6D3-2500-4DC3-9F0A-19DF07B2B53D}" srcOrd="1" destOrd="0" presId="urn:microsoft.com/office/officeart/2018/2/layout/IconVerticalSolidList"/>
    <dgm:cxn modelId="{15E45B85-79D8-4A89-8EB0-0308E5131363}" type="presParOf" srcId="{47F7AE2A-45F8-4F50-A36C-4D6661F0E512}" destId="{5F1FE8F7-1954-4ABB-8B3B-8B0058F41446}" srcOrd="2" destOrd="0" presId="urn:microsoft.com/office/officeart/2018/2/layout/IconVerticalSolidList"/>
    <dgm:cxn modelId="{4192DFAA-53B2-4BB0-BD55-2FD978597CC5}" type="presParOf" srcId="{47F7AE2A-45F8-4F50-A36C-4D6661F0E512}" destId="{DC4BCDFB-3664-45B5-9589-D0E05666EAD3}" srcOrd="3" destOrd="0" presId="urn:microsoft.com/office/officeart/2018/2/layout/IconVerticalSolidList"/>
    <dgm:cxn modelId="{71146A0E-382A-469C-86BA-7E203AB626EC}" type="presParOf" srcId="{52099451-66BF-417C-9677-0AEC6A267E69}" destId="{168FCEDF-1F61-45D8-8E12-3D8B538F195D}" srcOrd="1" destOrd="0" presId="urn:microsoft.com/office/officeart/2018/2/layout/IconVerticalSolidList"/>
    <dgm:cxn modelId="{CCEB8872-F422-4BF4-A011-5FF203F33949}" type="presParOf" srcId="{52099451-66BF-417C-9677-0AEC6A267E69}" destId="{CD086B75-0447-4E06-8830-D2D822B03F23}" srcOrd="2" destOrd="0" presId="urn:microsoft.com/office/officeart/2018/2/layout/IconVerticalSolidList"/>
    <dgm:cxn modelId="{6F230908-5030-4A2F-8FE6-31B32BA68A51}" type="presParOf" srcId="{CD086B75-0447-4E06-8830-D2D822B03F23}" destId="{12C6F878-47B4-4BAC-9127-49FBF01C05B2}" srcOrd="0" destOrd="0" presId="urn:microsoft.com/office/officeart/2018/2/layout/IconVerticalSolidList"/>
    <dgm:cxn modelId="{9178C7AE-53FA-405D-931F-392F33CCC2DE}" type="presParOf" srcId="{CD086B75-0447-4E06-8830-D2D822B03F23}" destId="{CECDFB8D-DD0A-414A-B3D5-A103646A355A}" srcOrd="1" destOrd="0" presId="urn:microsoft.com/office/officeart/2018/2/layout/IconVerticalSolidList"/>
    <dgm:cxn modelId="{AECA2A91-2F18-4E52-A833-486BBFD910A5}" type="presParOf" srcId="{CD086B75-0447-4E06-8830-D2D822B03F23}" destId="{A6E6FFDC-E3B9-401E-9E91-08456687AA59}" srcOrd="2" destOrd="0" presId="urn:microsoft.com/office/officeart/2018/2/layout/IconVerticalSolidList"/>
    <dgm:cxn modelId="{60B6EC40-7D4B-445E-9FB8-787435146536}" type="presParOf" srcId="{CD086B75-0447-4E06-8830-D2D822B03F23}" destId="{2AD31740-5CD5-4372-ADEE-85D441937B21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F9B0A8D1-807E-4A80-96D4-42E4192EB717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E9038C01-E06C-4670-9D1D-E21EDC2E271A}">
      <dgm:prSet/>
      <dgm:spPr/>
      <dgm:t>
        <a:bodyPr/>
        <a:lstStyle/>
        <a:p>
          <a:pPr>
            <a:lnSpc>
              <a:spcPct val="100000"/>
            </a:lnSpc>
          </a:pPr>
          <a:r>
            <a:rPr lang="en-CA" dirty="0"/>
            <a:t>Should rent, as used in this paper, be expanded to include mineral taxes?</a:t>
          </a:r>
          <a:endParaRPr lang="en-US" dirty="0"/>
        </a:p>
      </dgm:t>
    </dgm:pt>
    <dgm:pt modelId="{EB7EFA3E-E543-4314-B970-76C51C6179FC}" type="parTrans" cxnId="{4ADE1072-1AE0-4532-869B-E07CAA6667AB}">
      <dgm:prSet/>
      <dgm:spPr/>
      <dgm:t>
        <a:bodyPr/>
        <a:lstStyle/>
        <a:p>
          <a:endParaRPr lang="en-US"/>
        </a:p>
      </dgm:t>
    </dgm:pt>
    <dgm:pt modelId="{F21CFE2B-4E6C-4469-83CF-B1FAF1A13CB1}" type="sibTrans" cxnId="{4ADE1072-1AE0-4532-869B-E07CAA6667AB}">
      <dgm:prSet/>
      <dgm:spPr/>
      <dgm:t>
        <a:bodyPr/>
        <a:lstStyle/>
        <a:p>
          <a:endParaRPr lang="en-US"/>
        </a:p>
      </dgm:t>
    </dgm:pt>
    <dgm:pt modelId="{8CD4F60A-1517-42E9-B732-F626B7CB45C9}">
      <dgm:prSet/>
      <dgm:spPr/>
      <dgm:t>
        <a:bodyPr/>
        <a:lstStyle/>
        <a:p>
          <a:pPr>
            <a:lnSpc>
              <a:spcPct val="100000"/>
            </a:lnSpc>
          </a:pPr>
          <a:r>
            <a:rPr lang="en-CA"/>
            <a:t>How should varying provincial royalty regimes for the same commodity be handled ?</a:t>
          </a:r>
          <a:endParaRPr lang="en-US"/>
        </a:p>
      </dgm:t>
    </dgm:pt>
    <dgm:pt modelId="{3F5EFB6B-D73F-46B4-995B-C7012D56A70D}" type="parTrans" cxnId="{BC1E3C96-12E8-4AA0-B9DC-C300043F2020}">
      <dgm:prSet/>
      <dgm:spPr/>
      <dgm:t>
        <a:bodyPr/>
        <a:lstStyle/>
        <a:p>
          <a:endParaRPr lang="en-US"/>
        </a:p>
      </dgm:t>
    </dgm:pt>
    <dgm:pt modelId="{D5EF6FFD-F7F2-436E-B3A6-20E3F71BA04F}" type="sibTrans" cxnId="{BC1E3C96-12E8-4AA0-B9DC-C300043F2020}">
      <dgm:prSet/>
      <dgm:spPr/>
      <dgm:t>
        <a:bodyPr/>
        <a:lstStyle/>
        <a:p>
          <a:endParaRPr lang="en-US"/>
        </a:p>
      </dgm:t>
    </dgm:pt>
    <dgm:pt modelId="{777208FC-4205-4EB4-A235-FE66AB5DA354}">
      <dgm:prSet/>
      <dgm:spPr/>
      <dgm:t>
        <a:bodyPr/>
        <a:lstStyle/>
        <a:p>
          <a:pPr>
            <a:lnSpc>
              <a:spcPct val="100000"/>
            </a:lnSpc>
          </a:pPr>
          <a:r>
            <a:rPr lang="en-CA" dirty="0"/>
            <a:t>When royalties are used as a proxy for resource rent, how should split ownership of natural resource asset values be determined when estimated resource rent is negative?</a:t>
          </a:r>
          <a:endParaRPr lang="en-US" dirty="0"/>
        </a:p>
      </dgm:t>
    </dgm:pt>
    <dgm:pt modelId="{875F9EC8-C8D4-4C2C-8F5F-419BF386A547}" type="parTrans" cxnId="{2AF2EEFA-1441-41AF-8357-0B040AFFADAE}">
      <dgm:prSet/>
      <dgm:spPr/>
      <dgm:t>
        <a:bodyPr/>
        <a:lstStyle/>
        <a:p>
          <a:endParaRPr lang="en-US"/>
        </a:p>
      </dgm:t>
    </dgm:pt>
    <dgm:pt modelId="{B991D2A0-32EE-41CB-8A61-4F2F11CE9A3B}" type="sibTrans" cxnId="{2AF2EEFA-1441-41AF-8357-0B040AFFADAE}">
      <dgm:prSet/>
      <dgm:spPr/>
      <dgm:t>
        <a:bodyPr/>
        <a:lstStyle/>
        <a:p>
          <a:endParaRPr lang="en-US"/>
        </a:p>
      </dgm:t>
    </dgm:pt>
    <dgm:pt modelId="{00031845-DE50-45F2-83DE-9DBFD5D1A3DD}" type="pres">
      <dgm:prSet presAssocID="{F9B0A8D1-807E-4A80-96D4-42E4192EB717}" presName="root" presStyleCnt="0">
        <dgm:presLayoutVars>
          <dgm:dir/>
          <dgm:resizeHandles val="exact"/>
        </dgm:presLayoutVars>
      </dgm:prSet>
      <dgm:spPr/>
    </dgm:pt>
    <dgm:pt modelId="{6B92EE0D-8EF5-4FA7-9C66-C80C4608163A}" type="pres">
      <dgm:prSet presAssocID="{E9038C01-E06C-4670-9D1D-E21EDC2E271A}" presName="compNode" presStyleCnt="0"/>
      <dgm:spPr/>
    </dgm:pt>
    <dgm:pt modelId="{657118E1-8C0C-497A-8492-FD17F263E280}" type="pres">
      <dgm:prSet presAssocID="{E9038C01-E06C-4670-9D1D-E21EDC2E271A}" presName="bgRect" presStyleLbl="bgShp" presStyleIdx="0" presStyleCnt="3"/>
      <dgm:spPr>
        <a:solidFill>
          <a:schemeClr val="bg2">
            <a:lumMod val="90000"/>
          </a:schemeClr>
        </a:solidFill>
      </dgm:spPr>
    </dgm:pt>
    <dgm:pt modelId="{6BF5F9C3-6753-4D2C-AE0B-E6090E924DEC}" type="pres">
      <dgm:prSet presAssocID="{E9038C01-E06C-4670-9D1D-E21EDC2E271A}" presName="iconRect" presStyleLbl="node1" presStyleIdx="0" presStyleCnt="3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actory"/>
        </a:ext>
      </dgm:extLst>
    </dgm:pt>
    <dgm:pt modelId="{01A967CB-0943-47A8-BCCE-C756583D4D58}" type="pres">
      <dgm:prSet presAssocID="{E9038C01-E06C-4670-9D1D-E21EDC2E271A}" presName="spaceRect" presStyleCnt="0"/>
      <dgm:spPr/>
    </dgm:pt>
    <dgm:pt modelId="{63EE7072-A9C0-4070-A67A-8EB8B3FB744B}" type="pres">
      <dgm:prSet presAssocID="{E9038C01-E06C-4670-9D1D-E21EDC2E271A}" presName="parTx" presStyleLbl="revTx" presStyleIdx="0" presStyleCnt="3">
        <dgm:presLayoutVars>
          <dgm:chMax val="0"/>
          <dgm:chPref val="0"/>
        </dgm:presLayoutVars>
      </dgm:prSet>
      <dgm:spPr/>
    </dgm:pt>
    <dgm:pt modelId="{7DCAD49B-3C9D-49E2-8A09-9347BD2EE731}" type="pres">
      <dgm:prSet presAssocID="{F21CFE2B-4E6C-4469-83CF-B1FAF1A13CB1}" presName="sibTrans" presStyleCnt="0"/>
      <dgm:spPr/>
    </dgm:pt>
    <dgm:pt modelId="{BE6FC59D-5FC9-41ED-B492-863191AAE797}" type="pres">
      <dgm:prSet presAssocID="{8CD4F60A-1517-42E9-B732-F626B7CB45C9}" presName="compNode" presStyleCnt="0"/>
      <dgm:spPr/>
    </dgm:pt>
    <dgm:pt modelId="{D4EC82EE-60F5-412F-A8F3-59C813E1EE1C}" type="pres">
      <dgm:prSet presAssocID="{8CD4F60A-1517-42E9-B732-F626B7CB45C9}" presName="bgRect" presStyleLbl="bgShp" presStyleIdx="1" presStyleCnt="3"/>
      <dgm:spPr>
        <a:solidFill>
          <a:schemeClr val="bg2">
            <a:lumMod val="90000"/>
          </a:schemeClr>
        </a:solidFill>
      </dgm:spPr>
    </dgm:pt>
    <dgm:pt modelId="{B46C7836-D33C-40B7-B146-1BD0FEB3DF7B}" type="pres">
      <dgm:prSet presAssocID="{8CD4F60A-1517-42E9-B732-F626B7CB45C9}" presName="iconRect" presStyleLbl="node1" presStyleIdx="1" presStyleCnt="3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astle scene"/>
        </a:ext>
      </dgm:extLst>
    </dgm:pt>
    <dgm:pt modelId="{F3A95086-F73D-4D4B-AF0B-EA70B13A18A0}" type="pres">
      <dgm:prSet presAssocID="{8CD4F60A-1517-42E9-B732-F626B7CB45C9}" presName="spaceRect" presStyleCnt="0"/>
      <dgm:spPr/>
    </dgm:pt>
    <dgm:pt modelId="{A80DEC9B-2F79-436B-B3BC-DAE27F39F2BB}" type="pres">
      <dgm:prSet presAssocID="{8CD4F60A-1517-42E9-B732-F626B7CB45C9}" presName="parTx" presStyleLbl="revTx" presStyleIdx="1" presStyleCnt="3">
        <dgm:presLayoutVars>
          <dgm:chMax val="0"/>
          <dgm:chPref val="0"/>
        </dgm:presLayoutVars>
      </dgm:prSet>
      <dgm:spPr/>
    </dgm:pt>
    <dgm:pt modelId="{1ED3EBB8-F47B-4FE3-BAA7-803BC647D2BD}" type="pres">
      <dgm:prSet presAssocID="{D5EF6FFD-F7F2-436E-B3A6-20E3F71BA04F}" presName="sibTrans" presStyleCnt="0"/>
      <dgm:spPr/>
    </dgm:pt>
    <dgm:pt modelId="{D8A514FE-1303-41CB-A3AD-6E8D7E358250}" type="pres">
      <dgm:prSet presAssocID="{777208FC-4205-4EB4-A235-FE66AB5DA354}" presName="compNode" presStyleCnt="0"/>
      <dgm:spPr/>
    </dgm:pt>
    <dgm:pt modelId="{991EE8B7-922F-47CE-87DE-5824873A9BEF}" type="pres">
      <dgm:prSet presAssocID="{777208FC-4205-4EB4-A235-FE66AB5DA354}" presName="bgRect" presStyleLbl="bgShp" presStyleIdx="2" presStyleCnt="3"/>
      <dgm:spPr>
        <a:solidFill>
          <a:schemeClr val="bg2">
            <a:lumMod val="90000"/>
          </a:schemeClr>
        </a:solidFill>
      </dgm:spPr>
    </dgm:pt>
    <dgm:pt modelId="{B1218849-784E-4893-A597-C499BB990394}" type="pres">
      <dgm:prSet presAssocID="{777208FC-4205-4EB4-A235-FE66AB5DA354}" presName="iconRect" presStyleLbl="node1" presStyleIdx="2" presStyleCnt="3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ollar"/>
        </a:ext>
      </dgm:extLst>
    </dgm:pt>
    <dgm:pt modelId="{5F129B0D-AAD3-4255-B19F-50F0DD4EA006}" type="pres">
      <dgm:prSet presAssocID="{777208FC-4205-4EB4-A235-FE66AB5DA354}" presName="spaceRect" presStyleCnt="0"/>
      <dgm:spPr/>
    </dgm:pt>
    <dgm:pt modelId="{4633C55A-A418-4FCB-8D62-325F01BE2F68}" type="pres">
      <dgm:prSet presAssocID="{777208FC-4205-4EB4-A235-FE66AB5DA354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21FBB806-EAF7-4ECE-B8AC-4C9392B887C8}" type="presOf" srcId="{E9038C01-E06C-4670-9D1D-E21EDC2E271A}" destId="{63EE7072-A9C0-4070-A67A-8EB8B3FB744B}" srcOrd="0" destOrd="0" presId="urn:microsoft.com/office/officeart/2018/2/layout/IconVerticalSolidList"/>
    <dgm:cxn modelId="{410D9F11-D6C8-45DA-83E7-F2E95BDB313D}" type="presOf" srcId="{777208FC-4205-4EB4-A235-FE66AB5DA354}" destId="{4633C55A-A418-4FCB-8D62-325F01BE2F68}" srcOrd="0" destOrd="0" presId="urn:microsoft.com/office/officeart/2018/2/layout/IconVerticalSolidList"/>
    <dgm:cxn modelId="{E70FBC11-92D5-4BB2-A16F-98F8A561E25F}" type="presOf" srcId="{F9B0A8D1-807E-4A80-96D4-42E4192EB717}" destId="{00031845-DE50-45F2-83DE-9DBFD5D1A3DD}" srcOrd="0" destOrd="0" presId="urn:microsoft.com/office/officeart/2018/2/layout/IconVerticalSolidList"/>
    <dgm:cxn modelId="{C6496D20-32DA-4B65-B1C1-C3E5F95FA224}" type="presOf" srcId="{8CD4F60A-1517-42E9-B732-F626B7CB45C9}" destId="{A80DEC9B-2F79-436B-B3BC-DAE27F39F2BB}" srcOrd="0" destOrd="0" presId="urn:microsoft.com/office/officeart/2018/2/layout/IconVerticalSolidList"/>
    <dgm:cxn modelId="{4ADE1072-1AE0-4532-869B-E07CAA6667AB}" srcId="{F9B0A8D1-807E-4A80-96D4-42E4192EB717}" destId="{E9038C01-E06C-4670-9D1D-E21EDC2E271A}" srcOrd="0" destOrd="0" parTransId="{EB7EFA3E-E543-4314-B970-76C51C6179FC}" sibTransId="{F21CFE2B-4E6C-4469-83CF-B1FAF1A13CB1}"/>
    <dgm:cxn modelId="{BC1E3C96-12E8-4AA0-B9DC-C300043F2020}" srcId="{F9B0A8D1-807E-4A80-96D4-42E4192EB717}" destId="{8CD4F60A-1517-42E9-B732-F626B7CB45C9}" srcOrd="1" destOrd="0" parTransId="{3F5EFB6B-D73F-46B4-995B-C7012D56A70D}" sibTransId="{D5EF6FFD-F7F2-436E-B3A6-20E3F71BA04F}"/>
    <dgm:cxn modelId="{2AF2EEFA-1441-41AF-8357-0B040AFFADAE}" srcId="{F9B0A8D1-807E-4A80-96D4-42E4192EB717}" destId="{777208FC-4205-4EB4-A235-FE66AB5DA354}" srcOrd="2" destOrd="0" parTransId="{875F9EC8-C8D4-4C2C-8F5F-419BF386A547}" sibTransId="{B991D2A0-32EE-41CB-8A61-4F2F11CE9A3B}"/>
    <dgm:cxn modelId="{17DA51D3-2879-4EEE-BDB8-8A97F297C37A}" type="presParOf" srcId="{00031845-DE50-45F2-83DE-9DBFD5D1A3DD}" destId="{6B92EE0D-8EF5-4FA7-9C66-C80C4608163A}" srcOrd="0" destOrd="0" presId="urn:microsoft.com/office/officeart/2018/2/layout/IconVerticalSolidList"/>
    <dgm:cxn modelId="{9F88F14E-3B2F-4D89-A288-246EFC3DB5BE}" type="presParOf" srcId="{6B92EE0D-8EF5-4FA7-9C66-C80C4608163A}" destId="{657118E1-8C0C-497A-8492-FD17F263E280}" srcOrd="0" destOrd="0" presId="urn:microsoft.com/office/officeart/2018/2/layout/IconVerticalSolidList"/>
    <dgm:cxn modelId="{F65F6F85-54FA-48E9-8042-E596E6BF0F70}" type="presParOf" srcId="{6B92EE0D-8EF5-4FA7-9C66-C80C4608163A}" destId="{6BF5F9C3-6753-4D2C-AE0B-E6090E924DEC}" srcOrd="1" destOrd="0" presId="urn:microsoft.com/office/officeart/2018/2/layout/IconVerticalSolidList"/>
    <dgm:cxn modelId="{106D08E7-C857-4969-8A08-7F8D5F1F8B51}" type="presParOf" srcId="{6B92EE0D-8EF5-4FA7-9C66-C80C4608163A}" destId="{01A967CB-0943-47A8-BCCE-C756583D4D58}" srcOrd="2" destOrd="0" presId="urn:microsoft.com/office/officeart/2018/2/layout/IconVerticalSolidList"/>
    <dgm:cxn modelId="{917C974E-3D08-4FBC-B7AC-A3625AC38F6A}" type="presParOf" srcId="{6B92EE0D-8EF5-4FA7-9C66-C80C4608163A}" destId="{63EE7072-A9C0-4070-A67A-8EB8B3FB744B}" srcOrd="3" destOrd="0" presId="urn:microsoft.com/office/officeart/2018/2/layout/IconVerticalSolidList"/>
    <dgm:cxn modelId="{811DEF77-5070-4608-B8B5-6ACEFC28B5E6}" type="presParOf" srcId="{00031845-DE50-45F2-83DE-9DBFD5D1A3DD}" destId="{7DCAD49B-3C9D-49E2-8A09-9347BD2EE731}" srcOrd="1" destOrd="0" presId="urn:microsoft.com/office/officeart/2018/2/layout/IconVerticalSolidList"/>
    <dgm:cxn modelId="{440FC824-D39B-4030-9DAA-46DF54DE13F7}" type="presParOf" srcId="{00031845-DE50-45F2-83DE-9DBFD5D1A3DD}" destId="{BE6FC59D-5FC9-41ED-B492-863191AAE797}" srcOrd="2" destOrd="0" presId="urn:microsoft.com/office/officeart/2018/2/layout/IconVerticalSolidList"/>
    <dgm:cxn modelId="{971B2E6B-B3E0-4628-91FB-4C5D520F9D3A}" type="presParOf" srcId="{BE6FC59D-5FC9-41ED-B492-863191AAE797}" destId="{D4EC82EE-60F5-412F-A8F3-59C813E1EE1C}" srcOrd="0" destOrd="0" presId="urn:microsoft.com/office/officeart/2018/2/layout/IconVerticalSolidList"/>
    <dgm:cxn modelId="{3A2A6BDE-C368-4C78-B1EF-3201A59BAA6C}" type="presParOf" srcId="{BE6FC59D-5FC9-41ED-B492-863191AAE797}" destId="{B46C7836-D33C-40B7-B146-1BD0FEB3DF7B}" srcOrd="1" destOrd="0" presId="urn:microsoft.com/office/officeart/2018/2/layout/IconVerticalSolidList"/>
    <dgm:cxn modelId="{3A178B71-F996-49A1-85B6-0CBE96F9F299}" type="presParOf" srcId="{BE6FC59D-5FC9-41ED-B492-863191AAE797}" destId="{F3A95086-F73D-4D4B-AF0B-EA70B13A18A0}" srcOrd="2" destOrd="0" presId="urn:microsoft.com/office/officeart/2018/2/layout/IconVerticalSolidList"/>
    <dgm:cxn modelId="{F0CD0F47-2AFC-49C9-8930-D3B7B0E43F35}" type="presParOf" srcId="{BE6FC59D-5FC9-41ED-B492-863191AAE797}" destId="{A80DEC9B-2F79-436B-B3BC-DAE27F39F2BB}" srcOrd="3" destOrd="0" presId="urn:microsoft.com/office/officeart/2018/2/layout/IconVerticalSolidList"/>
    <dgm:cxn modelId="{1577EC10-5449-4EB0-8319-CAC569722FB8}" type="presParOf" srcId="{00031845-DE50-45F2-83DE-9DBFD5D1A3DD}" destId="{1ED3EBB8-F47B-4FE3-BAA7-803BC647D2BD}" srcOrd="3" destOrd="0" presId="urn:microsoft.com/office/officeart/2018/2/layout/IconVerticalSolidList"/>
    <dgm:cxn modelId="{97DCB640-F532-4EBA-921D-3E3E3C8E692E}" type="presParOf" srcId="{00031845-DE50-45F2-83DE-9DBFD5D1A3DD}" destId="{D8A514FE-1303-41CB-A3AD-6E8D7E358250}" srcOrd="4" destOrd="0" presId="urn:microsoft.com/office/officeart/2018/2/layout/IconVerticalSolidList"/>
    <dgm:cxn modelId="{EED12862-A560-4386-8BFD-EB75B7CCF64B}" type="presParOf" srcId="{D8A514FE-1303-41CB-A3AD-6E8D7E358250}" destId="{991EE8B7-922F-47CE-87DE-5824873A9BEF}" srcOrd="0" destOrd="0" presId="urn:microsoft.com/office/officeart/2018/2/layout/IconVerticalSolidList"/>
    <dgm:cxn modelId="{EDD8FD30-0463-4792-B1CD-ABB0AE7D325E}" type="presParOf" srcId="{D8A514FE-1303-41CB-A3AD-6E8D7E358250}" destId="{B1218849-784E-4893-A597-C499BB990394}" srcOrd="1" destOrd="0" presId="urn:microsoft.com/office/officeart/2018/2/layout/IconVerticalSolidList"/>
    <dgm:cxn modelId="{3B5D88D7-480B-45CA-8FA3-CAAEE3529568}" type="presParOf" srcId="{D8A514FE-1303-41CB-A3AD-6E8D7E358250}" destId="{5F129B0D-AAD3-4255-B19F-50F0DD4EA006}" srcOrd="2" destOrd="0" presId="urn:microsoft.com/office/officeart/2018/2/layout/IconVerticalSolidList"/>
    <dgm:cxn modelId="{5C37F948-0A83-4954-92B8-FB0EDBD21450}" type="presParOf" srcId="{D8A514FE-1303-41CB-A3AD-6E8D7E358250}" destId="{4633C55A-A418-4FCB-8D62-325F01BE2F68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61DB99-7425-4C7D-ABE2-1624FFBFEAD4}">
      <dsp:nvSpPr>
        <dsp:cNvPr id="0" name=""/>
        <dsp:cNvSpPr/>
      </dsp:nvSpPr>
      <dsp:spPr>
        <a:xfrm>
          <a:off x="954286" y="287"/>
          <a:ext cx="1020783" cy="1020783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609B2C-5D05-4597-8896-A8AC5BB7BDEE}">
      <dsp:nvSpPr>
        <dsp:cNvPr id="0" name=""/>
        <dsp:cNvSpPr/>
      </dsp:nvSpPr>
      <dsp:spPr>
        <a:xfrm>
          <a:off x="6416" y="1102951"/>
          <a:ext cx="2916524" cy="5878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2000" kern="1200" dirty="0"/>
            <a:t>Stocks of natural resource assets </a:t>
          </a:r>
        </a:p>
      </dsp:txBody>
      <dsp:txXfrm>
        <a:off x="6416" y="1102951"/>
        <a:ext cx="2916524" cy="587861"/>
      </dsp:txXfrm>
    </dsp:sp>
    <dsp:sp modelId="{294CB365-B298-4953-87AD-E032191B1023}">
      <dsp:nvSpPr>
        <dsp:cNvPr id="0" name=""/>
        <dsp:cNvSpPr/>
      </dsp:nvSpPr>
      <dsp:spPr>
        <a:xfrm>
          <a:off x="0" y="1662932"/>
          <a:ext cx="2916524" cy="1750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0" y="1662932"/>
        <a:ext cx="2916524" cy="175025"/>
      </dsp:txXfrm>
    </dsp:sp>
    <dsp:sp modelId="{48FBCF37-252E-43C0-AF61-99C5CE030F1B}">
      <dsp:nvSpPr>
        <dsp:cNvPr id="0" name=""/>
        <dsp:cNvSpPr/>
      </dsp:nvSpPr>
      <dsp:spPr>
        <a:xfrm>
          <a:off x="4435671" y="0"/>
          <a:ext cx="1020783" cy="1020783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9CB706-D79E-419D-95D4-E98166FB6778}">
      <dsp:nvSpPr>
        <dsp:cNvPr id="0" name=""/>
        <dsp:cNvSpPr/>
      </dsp:nvSpPr>
      <dsp:spPr>
        <a:xfrm>
          <a:off x="3433332" y="1102951"/>
          <a:ext cx="2916524" cy="5878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2000" kern="1200" dirty="0"/>
            <a:t>Valuation of natural resource assets</a:t>
          </a:r>
        </a:p>
      </dsp:txBody>
      <dsp:txXfrm>
        <a:off x="3433332" y="1102951"/>
        <a:ext cx="2916524" cy="587861"/>
      </dsp:txXfrm>
    </dsp:sp>
    <dsp:sp modelId="{1B0B3D7C-5EBB-468F-91C9-C318B993D024}">
      <dsp:nvSpPr>
        <dsp:cNvPr id="0" name=""/>
        <dsp:cNvSpPr/>
      </dsp:nvSpPr>
      <dsp:spPr>
        <a:xfrm>
          <a:off x="3433332" y="1728897"/>
          <a:ext cx="2916524" cy="1750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3433332" y="1728897"/>
        <a:ext cx="2916524" cy="17502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8154D9-5AA9-4EE0-9AC3-7E0FF7F29598}">
      <dsp:nvSpPr>
        <dsp:cNvPr id="0" name=""/>
        <dsp:cNvSpPr/>
      </dsp:nvSpPr>
      <dsp:spPr>
        <a:xfrm>
          <a:off x="0" y="361837"/>
          <a:ext cx="7461250" cy="173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9076" tIns="499872" rIns="579076" bIns="170688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CA" sz="2400" kern="1200" dirty="0"/>
            <a:t>Timing of reported royalties</a:t>
          </a:r>
          <a:endParaRPr lang="en-US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CA" sz="2400" kern="1200" dirty="0"/>
            <a:t>Aggregate levels available only</a:t>
          </a:r>
          <a:endParaRPr lang="en-US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CA" sz="2400" kern="1200" dirty="0"/>
            <a:t>Limited data</a:t>
          </a:r>
          <a:endParaRPr lang="en-US" sz="2400" kern="1200" dirty="0"/>
        </a:p>
      </dsp:txBody>
      <dsp:txXfrm>
        <a:off x="0" y="361837"/>
        <a:ext cx="7461250" cy="1738800"/>
      </dsp:txXfrm>
    </dsp:sp>
    <dsp:sp modelId="{4B5426A7-16DA-40BF-89A3-E5B53BD70FF3}">
      <dsp:nvSpPr>
        <dsp:cNvPr id="0" name=""/>
        <dsp:cNvSpPr/>
      </dsp:nvSpPr>
      <dsp:spPr>
        <a:xfrm>
          <a:off x="373062" y="7597"/>
          <a:ext cx="5222875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7412" tIns="0" rIns="197412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400" kern="1200" dirty="0"/>
            <a:t>Challenges with current estimates: </a:t>
          </a:r>
          <a:endParaRPr lang="en-US" sz="2400" kern="1200" dirty="0"/>
        </a:p>
      </dsp:txBody>
      <dsp:txXfrm>
        <a:off x="407647" y="42182"/>
        <a:ext cx="5153705" cy="639310"/>
      </dsp:txXfrm>
    </dsp:sp>
    <dsp:sp modelId="{7F8CBD7F-6B75-43AF-A2A5-3499F62B36CA}">
      <dsp:nvSpPr>
        <dsp:cNvPr id="0" name=""/>
        <dsp:cNvSpPr/>
      </dsp:nvSpPr>
      <dsp:spPr>
        <a:xfrm>
          <a:off x="0" y="2584477"/>
          <a:ext cx="7461250" cy="1360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9076" tIns="499872" rIns="579076" bIns="170688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CA" sz="2400" kern="1200"/>
            <a:t>Calculate royalties using provincial regimes</a:t>
          </a:r>
          <a:endParaRPr lang="en-US" sz="2400" kern="120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CA" sz="2400" kern="1200"/>
            <a:t>Use other observed royalty payments</a:t>
          </a:r>
          <a:endParaRPr lang="en-US" sz="2400" kern="1200"/>
        </a:p>
      </dsp:txBody>
      <dsp:txXfrm>
        <a:off x="0" y="2584477"/>
        <a:ext cx="7461250" cy="1360800"/>
      </dsp:txXfrm>
    </dsp:sp>
    <dsp:sp modelId="{122C1C36-77FA-4EC6-A4E2-F1D556DA9933}">
      <dsp:nvSpPr>
        <dsp:cNvPr id="0" name=""/>
        <dsp:cNvSpPr/>
      </dsp:nvSpPr>
      <dsp:spPr>
        <a:xfrm>
          <a:off x="373062" y="2230237"/>
          <a:ext cx="5222875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7412" tIns="0" rIns="197412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400" kern="1200"/>
            <a:t>Improvement approaches</a:t>
          </a:r>
          <a:endParaRPr lang="en-US" sz="2400" kern="1200"/>
        </a:p>
      </dsp:txBody>
      <dsp:txXfrm>
        <a:off x="407647" y="2264822"/>
        <a:ext cx="5153705" cy="63931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1453FF-AC65-4E25-9BFF-B29039CC680F}">
      <dsp:nvSpPr>
        <dsp:cNvPr id="0" name=""/>
        <dsp:cNvSpPr/>
      </dsp:nvSpPr>
      <dsp:spPr>
        <a:xfrm rot="5400000">
          <a:off x="7341935" y="-3144069"/>
          <a:ext cx="792120" cy="7282819"/>
        </a:xfrm>
        <a:prstGeom prst="round2Same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CA" sz="2200" kern="1200"/>
            <a:t>Royalty regimes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CA" sz="2200" kern="1200"/>
            <a:t>Receipts</a:t>
          </a:r>
        </a:p>
      </dsp:txBody>
      <dsp:txXfrm rot="-5400000">
        <a:off x="4096586" y="139948"/>
        <a:ext cx="7244151" cy="714784"/>
      </dsp:txXfrm>
    </dsp:sp>
    <dsp:sp modelId="{C4B36272-C3E9-4E95-A533-2EB269F009E1}">
      <dsp:nvSpPr>
        <dsp:cNvPr id="0" name=""/>
        <dsp:cNvSpPr/>
      </dsp:nvSpPr>
      <dsp:spPr>
        <a:xfrm>
          <a:off x="0" y="2264"/>
          <a:ext cx="4096585" cy="990150"/>
        </a:xfrm>
        <a:prstGeom prst="roundRect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3200" b="1" kern="1200" dirty="0"/>
            <a:t>Collect royalty data</a:t>
          </a:r>
        </a:p>
      </dsp:txBody>
      <dsp:txXfrm>
        <a:off x="48335" y="50599"/>
        <a:ext cx="3999915" cy="893480"/>
      </dsp:txXfrm>
    </dsp:sp>
    <dsp:sp modelId="{9A5C6D92-DEB9-42D4-B869-6A26558BE784}">
      <dsp:nvSpPr>
        <dsp:cNvPr id="0" name=""/>
        <dsp:cNvSpPr/>
      </dsp:nvSpPr>
      <dsp:spPr>
        <a:xfrm rot="5400000">
          <a:off x="7341935" y="-2104412"/>
          <a:ext cx="792120" cy="7282819"/>
        </a:xfrm>
        <a:prstGeom prst="round2Same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CA" sz="2200" kern="1200"/>
            <a:t>Sum royalties' estimates (when multiple provinces are involved) </a:t>
          </a:r>
        </a:p>
      </dsp:txBody>
      <dsp:txXfrm rot="-5400000">
        <a:off x="4096586" y="1179605"/>
        <a:ext cx="7244151" cy="714784"/>
      </dsp:txXfrm>
    </dsp:sp>
    <dsp:sp modelId="{7C489C42-41BE-4CBD-9336-4FB618850C7B}">
      <dsp:nvSpPr>
        <dsp:cNvPr id="0" name=""/>
        <dsp:cNvSpPr/>
      </dsp:nvSpPr>
      <dsp:spPr>
        <a:xfrm>
          <a:off x="0" y="1041922"/>
          <a:ext cx="4096585" cy="990150"/>
        </a:xfrm>
        <a:prstGeom prst="roundRect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3200" b="1" kern="1200" dirty="0"/>
            <a:t>Total royalty</a:t>
          </a:r>
        </a:p>
      </dsp:txBody>
      <dsp:txXfrm>
        <a:off x="48335" y="1090257"/>
        <a:ext cx="3999915" cy="893480"/>
      </dsp:txXfrm>
    </dsp:sp>
    <dsp:sp modelId="{5D315F56-FC7C-48A7-B904-9A5090D52926}">
      <dsp:nvSpPr>
        <dsp:cNvPr id="0" name=""/>
        <dsp:cNvSpPr/>
      </dsp:nvSpPr>
      <dsp:spPr>
        <a:xfrm rot="5400000">
          <a:off x="7341935" y="-1064754"/>
          <a:ext cx="792120" cy="7282819"/>
        </a:xfrm>
        <a:prstGeom prst="round2Same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CA" sz="2200" kern="1200"/>
            <a:t>Calculate royalty rate:</a:t>
          </a:r>
        </a:p>
        <a:p>
          <a:pPr marL="457200" lvl="2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CA" sz="2200" kern="1200"/>
            <a:t>Total royalty estimate / Resource Rent</a:t>
          </a:r>
        </a:p>
      </dsp:txBody>
      <dsp:txXfrm rot="-5400000">
        <a:off x="4096586" y="2219263"/>
        <a:ext cx="7244151" cy="714784"/>
      </dsp:txXfrm>
    </dsp:sp>
    <dsp:sp modelId="{1F0EB411-42A3-46F5-A412-D5D6DF3737A6}">
      <dsp:nvSpPr>
        <dsp:cNvPr id="0" name=""/>
        <dsp:cNvSpPr/>
      </dsp:nvSpPr>
      <dsp:spPr>
        <a:xfrm>
          <a:off x="0" y="2081579"/>
          <a:ext cx="4096585" cy="990150"/>
        </a:xfrm>
        <a:prstGeom prst="roundRect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3200" b="1" kern="1200" dirty="0"/>
            <a:t>Royalty rate</a:t>
          </a:r>
        </a:p>
      </dsp:txBody>
      <dsp:txXfrm>
        <a:off x="48335" y="2129914"/>
        <a:ext cx="3999915" cy="893480"/>
      </dsp:txXfrm>
    </dsp:sp>
    <dsp:sp modelId="{FA19DFA2-3922-4D8C-AEF7-14228E7BAE01}">
      <dsp:nvSpPr>
        <dsp:cNvPr id="0" name=""/>
        <dsp:cNvSpPr/>
      </dsp:nvSpPr>
      <dsp:spPr>
        <a:xfrm rot="5400000">
          <a:off x="7341935" y="-25096"/>
          <a:ext cx="792120" cy="7282819"/>
        </a:xfrm>
        <a:prstGeom prst="round2Same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CA" sz="2200" kern="1200"/>
            <a:t>Apply royalty rate to resource value (NPV)</a:t>
          </a:r>
        </a:p>
        <a:p>
          <a:pPr marL="457200" lvl="2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CA" sz="2200" kern="1200"/>
            <a:t>Determine provincial share</a:t>
          </a:r>
        </a:p>
      </dsp:txBody>
      <dsp:txXfrm rot="-5400000">
        <a:off x="4096586" y="3258921"/>
        <a:ext cx="7244151" cy="714784"/>
      </dsp:txXfrm>
    </dsp:sp>
    <dsp:sp modelId="{A6120CF9-C9DF-4868-82A4-BFE595F5C5C0}">
      <dsp:nvSpPr>
        <dsp:cNvPr id="0" name=""/>
        <dsp:cNvSpPr/>
      </dsp:nvSpPr>
      <dsp:spPr>
        <a:xfrm>
          <a:off x="0" y="3121237"/>
          <a:ext cx="4096585" cy="990150"/>
        </a:xfrm>
        <a:prstGeom prst="roundRect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3200" b="1" kern="1200"/>
            <a:t>Apply to NPV</a:t>
          </a:r>
        </a:p>
      </dsp:txBody>
      <dsp:txXfrm>
        <a:off x="48335" y="3169572"/>
        <a:ext cx="3999915" cy="893480"/>
      </dsp:txXfrm>
    </dsp:sp>
    <dsp:sp modelId="{CFA12F55-5C9D-4CB5-BF21-D01C2878FEC3}">
      <dsp:nvSpPr>
        <dsp:cNvPr id="0" name=""/>
        <dsp:cNvSpPr/>
      </dsp:nvSpPr>
      <dsp:spPr>
        <a:xfrm rot="5400000">
          <a:off x="7341935" y="1014560"/>
          <a:ext cx="792120" cy="7282819"/>
        </a:xfrm>
        <a:prstGeom prst="round2Same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CA" sz="2200" kern="1200"/>
            <a:t>Split ownership of asset between all economic owners</a:t>
          </a:r>
        </a:p>
      </dsp:txBody>
      <dsp:txXfrm rot="-5400000">
        <a:off x="4096586" y="4298577"/>
        <a:ext cx="7244151" cy="714784"/>
      </dsp:txXfrm>
    </dsp:sp>
    <dsp:sp modelId="{1E907147-1C3C-4ADD-B481-5F7EFD3FAF26}">
      <dsp:nvSpPr>
        <dsp:cNvPr id="0" name=""/>
        <dsp:cNvSpPr/>
      </dsp:nvSpPr>
      <dsp:spPr>
        <a:xfrm>
          <a:off x="0" y="4160895"/>
          <a:ext cx="4096585" cy="990150"/>
        </a:xfrm>
        <a:prstGeom prst="roundRect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3200" b="1" kern="1200"/>
            <a:t>Split ownership</a:t>
          </a:r>
        </a:p>
      </dsp:txBody>
      <dsp:txXfrm>
        <a:off x="48335" y="4209230"/>
        <a:ext cx="3999915" cy="89348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5DF184-FE00-424D-82C8-1E35B2135F52}">
      <dsp:nvSpPr>
        <dsp:cNvPr id="0" name=""/>
        <dsp:cNvSpPr/>
      </dsp:nvSpPr>
      <dsp:spPr>
        <a:xfrm>
          <a:off x="1074150" y="1280297"/>
          <a:ext cx="1483537" cy="1483537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190178-26F8-436B-BB57-498765452D3E}">
      <dsp:nvSpPr>
        <dsp:cNvPr id="0" name=""/>
        <dsp:cNvSpPr/>
      </dsp:nvSpPr>
      <dsp:spPr>
        <a:xfrm>
          <a:off x="167543" y="3152727"/>
          <a:ext cx="32967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700" kern="1200" dirty="0"/>
            <a:t>what can realistically be achieved using existing data and resources;</a:t>
          </a:r>
          <a:endParaRPr lang="en-US" sz="1700" kern="1200" dirty="0"/>
        </a:p>
      </dsp:txBody>
      <dsp:txXfrm>
        <a:off x="167543" y="3152727"/>
        <a:ext cx="3296750" cy="720000"/>
      </dsp:txXfrm>
    </dsp:sp>
    <dsp:sp modelId="{10AA2D4B-CBFB-4D35-9681-2866CCA3D32E}">
      <dsp:nvSpPr>
        <dsp:cNvPr id="0" name=""/>
        <dsp:cNvSpPr/>
      </dsp:nvSpPr>
      <dsp:spPr>
        <a:xfrm>
          <a:off x="4947831" y="1280297"/>
          <a:ext cx="1483537" cy="1483537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BBE5FF-2749-4851-93A0-C54B4584FF86}">
      <dsp:nvSpPr>
        <dsp:cNvPr id="0" name=""/>
        <dsp:cNvSpPr/>
      </dsp:nvSpPr>
      <dsp:spPr>
        <a:xfrm>
          <a:off x="4041225" y="3152727"/>
          <a:ext cx="32967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700" kern="1200"/>
            <a:t>which data gaps need to be addressed; and</a:t>
          </a:r>
          <a:endParaRPr lang="en-US" sz="1700" kern="1200"/>
        </a:p>
      </dsp:txBody>
      <dsp:txXfrm>
        <a:off x="4041225" y="3152727"/>
        <a:ext cx="3296750" cy="720000"/>
      </dsp:txXfrm>
    </dsp:sp>
    <dsp:sp modelId="{7F2BC631-A0E5-43B4-8141-437CB44C0238}">
      <dsp:nvSpPr>
        <dsp:cNvPr id="0" name=""/>
        <dsp:cNvSpPr/>
      </dsp:nvSpPr>
      <dsp:spPr>
        <a:xfrm>
          <a:off x="8821512" y="1280297"/>
          <a:ext cx="1483537" cy="1483537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7088C4F-5060-4832-B62A-071161A1EC93}">
      <dsp:nvSpPr>
        <dsp:cNvPr id="0" name=""/>
        <dsp:cNvSpPr/>
      </dsp:nvSpPr>
      <dsp:spPr>
        <a:xfrm>
          <a:off x="7914906" y="3152727"/>
          <a:ext cx="32967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700" kern="1200"/>
            <a:t>what methodological challenges must be resolved .</a:t>
          </a:r>
          <a:endParaRPr lang="en-US" sz="1700" kern="1200"/>
        </a:p>
      </dsp:txBody>
      <dsp:txXfrm>
        <a:off x="7914906" y="3152727"/>
        <a:ext cx="3296750" cy="72000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0DCE70-F3F4-42A4-89AE-7D49BF32B9D8}">
      <dsp:nvSpPr>
        <dsp:cNvPr id="0" name=""/>
        <dsp:cNvSpPr/>
      </dsp:nvSpPr>
      <dsp:spPr>
        <a:xfrm>
          <a:off x="0" y="629"/>
          <a:ext cx="11379200" cy="1471933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1610F1-F9FF-4067-9A8B-A1CE11BC656D}">
      <dsp:nvSpPr>
        <dsp:cNvPr id="0" name=""/>
        <dsp:cNvSpPr/>
      </dsp:nvSpPr>
      <dsp:spPr>
        <a:xfrm>
          <a:off x="445259" y="331814"/>
          <a:ext cx="809563" cy="809563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0CDAE96-1DBB-4809-9BCF-1F21F88AD897}">
      <dsp:nvSpPr>
        <dsp:cNvPr id="0" name=""/>
        <dsp:cNvSpPr/>
      </dsp:nvSpPr>
      <dsp:spPr>
        <a:xfrm>
          <a:off x="1700083" y="629"/>
          <a:ext cx="9679116" cy="14719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5780" tIns="155780" rIns="155780" bIns="155780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500" kern="1200" dirty="0"/>
            <a:t>Should rent, as used in this paper, be expanded to include mineral taxes?  </a:t>
          </a:r>
          <a:endParaRPr lang="en-US" sz="2500" kern="1200" dirty="0"/>
        </a:p>
      </dsp:txBody>
      <dsp:txXfrm>
        <a:off x="1700083" y="629"/>
        <a:ext cx="9679116" cy="1471933"/>
      </dsp:txXfrm>
    </dsp:sp>
    <dsp:sp modelId="{C5F30A24-2CCC-4F07-9F0E-BB1FAF88F3BD}">
      <dsp:nvSpPr>
        <dsp:cNvPr id="0" name=""/>
        <dsp:cNvSpPr/>
      </dsp:nvSpPr>
      <dsp:spPr>
        <a:xfrm>
          <a:off x="0" y="1840545"/>
          <a:ext cx="11379200" cy="1471933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2C47F7-5EFC-4BA8-AAC7-EE04B4314347}">
      <dsp:nvSpPr>
        <dsp:cNvPr id="0" name=""/>
        <dsp:cNvSpPr/>
      </dsp:nvSpPr>
      <dsp:spPr>
        <a:xfrm>
          <a:off x="445259" y="2171730"/>
          <a:ext cx="809563" cy="809563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6781F1D-849E-4ECE-BF04-554CDE16305C}">
      <dsp:nvSpPr>
        <dsp:cNvPr id="0" name=""/>
        <dsp:cNvSpPr/>
      </dsp:nvSpPr>
      <dsp:spPr>
        <a:xfrm>
          <a:off x="1700083" y="1840545"/>
          <a:ext cx="9679116" cy="14719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5780" tIns="155780" rIns="155780" bIns="155780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500" kern="1200" dirty="0"/>
            <a:t>How should varying provincial royalty regimes for the same commodity be handled ?</a:t>
          </a:r>
          <a:endParaRPr lang="en-US" sz="2500" kern="1200" dirty="0"/>
        </a:p>
      </dsp:txBody>
      <dsp:txXfrm>
        <a:off x="1700083" y="1840545"/>
        <a:ext cx="9679116" cy="1471933"/>
      </dsp:txXfrm>
    </dsp:sp>
    <dsp:sp modelId="{97D7EC92-38D2-4652-8E0E-16A4C6B7301F}">
      <dsp:nvSpPr>
        <dsp:cNvPr id="0" name=""/>
        <dsp:cNvSpPr/>
      </dsp:nvSpPr>
      <dsp:spPr>
        <a:xfrm>
          <a:off x="0" y="3680462"/>
          <a:ext cx="11379200" cy="1471933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4393AB-7086-4A9E-9469-91E62920CB61}">
      <dsp:nvSpPr>
        <dsp:cNvPr id="0" name=""/>
        <dsp:cNvSpPr/>
      </dsp:nvSpPr>
      <dsp:spPr>
        <a:xfrm>
          <a:off x="445259" y="4011647"/>
          <a:ext cx="809563" cy="809563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C16C814-7714-4902-9F2A-93465A840E7B}">
      <dsp:nvSpPr>
        <dsp:cNvPr id="0" name=""/>
        <dsp:cNvSpPr/>
      </dsp:nvSpPr>
      <dsp:spPr>
        <a:xfrm>
          <a:off x="1700083" y="3680462"/>
          <a:ext cx="9679116" cy="14719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5780" tIns="155780" rIns="155780" bIns="155780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500" kern="1200" dirty="0"/>
            <a:t>When royalties are used as a proxy for resource rent, how should split ownership of natural resource asset values be determined when estimated resource rent is negative?</a:t>
          </a:r>
          <a:endParaRPr lang="en-US" sz="2500" kern="1200" dirty="0"/>
        </a:p>
      </dsp:txBody>
      <dsp:txXfrm>
        <a:off x="1700083" y="3680462"/>
        <a:ext cx="9679116" cy="147193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95253E-9C4E-4387-91F4-CF9E03396D38}">
      <dsp:nvSpPr>
        <dsp:cNvPr id="0" name=""/>
        <dsp:cNvSpPr/>
      </dsp:nvSpPr>
      <dsp:spPr>
        <a:xfrm>
          <a:off x="0" y="17512"/>
          <a:ext cx="11379200" cy="1140750"/>
        </a:xfrm>
        <a:prstGeom prst="roundRect">
          <a:avLst/>
        </a:prstGeom>
        <a:solidFill>
          <a:schemeClr val="accent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3000" kern="1200" dirty="0"/>
            <a:t>Royalty regimes work when sufficient data is available</a:t>
          </a:r>
          <a:endParaRPr lang="en-US" sz="3000" kern="1200" dirty="0"/>
        </a:p>
      </dsp:txBody>
      <dsp:txXfrm>
        <a:off x="55687" y="73199"/>
        <a:ext cx="11267826" cy="1029376"/>
      </dsp:txXfrm>
    </dsp:sp>
    <dsp:sp modelId="{CF325673-26E3-4544-9872-E07E0724F236}">
      <dsp:nvSpPr>
        <dsp:cNvPr id="0" name=""/>
        <dsp:cNvSpPr/>
      </dsp:nvSpPr>
      <dsp:spPr>
        <a:xfrm>
          <a:off x="0" y="1158262"/>
          <a:ext cx="11379200" cy="6831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290" tIns="38100" rIns="213360" bIns="38100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CA" sz="2300" kern="1200"/>
            <a:t>Limitations arise when there are multiple different regimes for the same commodity across different jurisdictions</a:t>
          </a:r>
          <a:endParaRPr lang="en-US" sz="2300" kern="1200"/>
        </a:p>
      </dsp:txBody>
      <dsp:txXfrm>
        <a:off x="0" y="1158262"/>
        <a:ext cx="11379200" cy="683100"/>
      </dsp:txXfrm>
    </dsp:sp>
    <dsp:sp modelId="{EF77B12D-2503-45A7-90D9-43260F4B147F}">
      <dsp:nvSpPr>
        <dsp:cNvPr id="0" name=""/>
        <dsp:cNvSpPr/>
      </dsp:nvSpPr>
      <dsp:spPr>
        <a:xfrm>
          <a:off x="0" y="1841362"/>
          <a:ext cx="11379200" cy="1140750"/>
        </a:xfrm>
        <a:prstGeom prst="roundRect">
          <a:avLst/>
        </a:prstGeom>
        <a:solidFill>
          <a:schemeClr val="accent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3000" kern="1200" dirty="0"/>
            <a:t>Public royalty data can work, if they follow an accrual accounting structure</a:t>
          </a:r>
          <a:endParaRPr lang="en-US" sz="3000" kern="1200" dirty="0"/>
        </a:p>
      </dsp:txBody>
      <dsp:txXfrm>
        <a:off x="55687" y="1897049"/>
        <a:ext cx="11267826" cy="1029376"/>
      </dsp:txXfrm>
    </dsp:sp>
    <dsp:sp modelId="{8C2D2134-F07A-4EC9-9DEF-C22267A2C4A6}">
      <dsp:nvSpPr>
        <dsp:cNvPr id="0" name=""/>
        <dsp:cNvSpPr/>
      </dsp:nvSpPr>
      <dsp:spPr>
        <a:xfrm>
          <a:off x="0" y="2982112"/>
          <a:ext cx="11379200" cy="993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290" tIns="38100" rIns="213360" bIns="38100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CA" sz="2300" kern="1200"/>
            <a:t>Limitations arise when data isn’t available at the commodity level, or when there are discrepancies between multiple data sources for the same commodity and jurisdiction</a:t>
          </a:r>
          <a:endParaRPr lang="en-US" sz="2300" kern="1200"/>
        </a:p>
      </dsp:txBody>
      <dsp:txXfrm>
        <a:off x="0" y="2982112"/>
        <a:ext cx="11379200" cy="993600"/>
      </dsp:txXfrm>
    </dsp:sp>
    <dsp:sp modelId="{F289E8F5-C016-4E20-AF34-2EAAFC29F706}">
      <dsp:nvSpPr>
        <dsp:cNvPr id="0" name=""/>
        <dsp:cNvSpPr/>
      </dsp:nvSpPr>
      <dsp:spPr>
        <a:xfrm>
          <a:off x="0" y="3975712"/>
          <a:ext cx="11379200" cy="1140750"/>
        </a:xfrm>
        <a:prstGeom prst="roundRect">
          <a:avLst/>
        </a:prstGeom>
        <a:solidFill>
          <a:schemeClr val="accent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3000" kern="1200" dirty="0"/>
            <a:t>Expansion of rent definition to include profit/production tax, as they can be classified as a mineral extraction tax by the province</a:t>
          </a:r>
          <a:endParaRPr lang="en-US" sz="3000" kern="1200" dirty="0"/>
        </a:p>
      </dsp:txBody>
      <dsp:txXfrm>
        <a:off x="55687" y="4031399"/>
        <a:ext cx="11267826" cy="102937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79C5BA-BDC3-4AD6-ADAC-21347CCB1EE3}">
      <dsp:nvSpPr>
        <dsp:cNvPr id="0" name=""/>
        <dsp:cNvSpPr/>
      </dsp:nvSpPr>
      <dsp:spPr>
        <a:xfrm>
          <a:off x="0" y="75306"/>
          <a:ext cx="11379405" cy="117877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>
              <a:solidFill>
                <a:schemeClr val="bg1"/>
              </a:solidFill>
            </a:rPr>
            <a:t>Different levels of detail across provincial governments </a:t>
          </a:r>
        </a:p>
      </dsp:txBody>
      <dsp:txXfrm>
        <a:off x="57543" y="132849"/>
        <a:ext cx="11264319" cy="1063689"/>
      </dsp:txXfrm>
    </dsp:sp>
    <dsp:sp modelId="{F90A9C37-38AA-484B-831A-02F5653193DF}">
      <dsp:nvSpPr>
        <dsp:cNvPr id="0" name=""/>
        <dsp:cNvSpPr/>
      </dsp:nvSpPr>
      <dsp:spPr>
        <a:xfrm>
          <a:off x="0" y="1343361"/>
          <a:ext cx="11379405" cy="117877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>
              <a:solidFill>
                <a:schemeClr val="bg1"/>
              </a:solidFill>
            </a:rPr>
            <a:t>Regional differences in royalty regimes</a:t>
          </a:r>
        </a:p>
      </dsp:txBody>
      <dsp:txXfrm>
        <a:off x="57543" y="1400904"/>
        <a:ext cx="11264319" cy="1063689"/>
      </dsp:txXfrm>
    </dsp:sp>
    <dsp:sp modelId="{60A84B5E-476B-4E78-A5AA-58C25A89057E}">
      <dsp:nvSpPr>
        <dsp:cNvPr id="0" name=""/>
        <dsp:cNvSpPr/>
      </dsp:nvSpPr>
      <dsp:spPr>
        <a:xfrm>
          <a:off x="0" y="2611416"/>
          <a:ext cx="11379405" cy="117877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>
              <a:solidFill>
                <a:schemeClr val="bg1"/>
              </a:solidFill>
            </a:rPr>
            <a:t>Differing rent definitions across surveys and programs at Statistics Canada</a:t>
          </a:r>
        </a:p>
      </dsp:txBody>
      <dsp:txXfrm>
        <a:off x="57543" y="2668959"/>
        <a:ext cx="11264319" cy="1063689"/>
      </dsp:txXfrm>
    </dsp:sp>
    <dsp:sp modelId="{D89ED0EA-26F5-4504-880B-A8DDDCBE4885}">
      <dsp:nvSpPr>
        <dsp:cNvPr id="0" name=""/>
        <dsp:cNvSpPr/>
      </dsp:nvSpPr>
      <dsp:spPr>
        <a:xfrm>
          <a:off x="0" y="3879471"/>
          <a:ext cx="11379405" cy="117877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>
              <a:solidFill>
                <a:schemeClr val="bg1"/>
              </a:solidFill>
            </a:rPr>
            <a:t>Discrepancies in publicly reported royalty data across sources for the same jurisdictions and years</a:t>
          </a:r>
        </a:p>
      </dsp:txBody>
      <dsp:txXfrm>
        <a:off x="57543" y="3937014"/>
        <a:ext cx="11264319" cy="106368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436FCB-319E-4A8E-9CDB-A42D3558F4BB}">
      <dsp:nvSpPr>
        <dsp:cNvPr id="0" name=""/>
        <dsp:cNvSpPr/>
      </dsp:nvSpPr>
      <dsp:spPr>
        <a:xfrm>
          <a:off x="0" y="834270"/>
          <a:ext cx="11379200" cy="154019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0F7A6D3-2500-4DC3-9F0A-19DF07B2B53D}">
      <dsp:nvSpPr>
        <dsp:cNvPr id="0" name=""/>
        <dsp:cNvSpPr/>
      </dsp:nvSpPr>
      <dsp:spPr>
        <a:xfrm>
          <a:off x="465908" y="1180814"/>
          <a:ext cx="847105" cy="847105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C4BCDFB-3664-45B5-9589-D0E05666EAD3}">
      <dsp:nvSpPr>
        <dsp:cNvPr id="0" name=""/>
        <dsp:cNvSpPr/>
      </dsp:nvSpPr>
      <dsp:spPr>
        <a:xfrm>
          <a:off x="1778922" y="834270"/>
          <a:ext cx="9600277" cy="15401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004" tIns="163004" rIns="163004" bIns="163004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500" kern="1200"/>
            <a:t>Incorporating Indigenous governments in the split ownership of natural resource asset value. </a:t>
          </a:r>
          <a:endParaRPr lang="en-US" sz="2500" kern="1200"/>
        </a:p>
      </dsp:txBody>
      <dsp:txXfrm>
        <a:off x="1778922" y="834270"/>
        <a:ext cx="9600277" cy="1540192"/>
      </dsp:txXfrm>
    </dsp:sp>
    <dsp:sp modelId="{12C6F878-47B4-4BAC-9127-49FBF01C05B2}">
      <dsp:nvSpPr>
        <dsp:cNvPr id="0" name=""/>
        <dsp:cNvSpPr/>
      </dsp:nvSpPr>
      <dsp:spPr>
        <a:xfrm>
          <a:off x="0" y="2759511"/>
          <a:ext cx="11379200" cy="154019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ECDFB8D-DD0A-414A-B3D5-A103646A355A}">
      <dsp:nvSpPr>
        <dsp:cNvPr id="0" name=""/>
        <dsp:cNvSpPr/>
      </dsp:nvSpPr>
      <dsp:spPr>
        <a:xfrm>
          <a:off x="465908" y="3106054"/>
          <a:ext cx="847105" cy="847105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D31740-5CD5-4372-ADEE-85D441937B21}">
      <dsp:nvSpPr>
        <dsp:cNvPr id="0" name=""/>
        <dsp:cNvSpPr/>
      </dsp:nvSpPr>
      <dsp:spPr>
        <a:xfrm>
          <a:off x="1778922" y="2759511"/>
          <a:ext cx="9600277" cy="15401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004" tIns="163004" rIns="163004" bIns="163004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500" kern="1200"/>
            <a:t>Incorporating other sectors in the value split of the natural resource assets. </a:t>
          </a:r>
          <a:endParaRPr lang="en-US" sz="2500" kern="1200"/>
        </a:p>
      </dsp:txBody>
      <dsp:txXfrm>
        <a:off x="1778922" y="2759511"/>
        <a:ext cx="9600277" cy="1540192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7118E1-8C0C-497A-8492-FD17F263E280}">
      <dsp:nvSpPr>
        <dsp:cNvPr id="0" name=""/>
        <dsp:cNvSpPr/>
      </dsp:nvSpPr>
      <dsp:spPr>
        <a:xfrm>
          <a:off x="0" y="482"/>
          <a:ext cx="7460493" cy="1129089"/>
        </a:xfrm>
        <a:prstGeom prst="roundRect">
          <a:avLst>
            <a:gd name="adj" fmla="val 10000"/>
          </a:avLst>
        </a:prstGeom>
        <a:solidFill>
          <a:schemeClr val="bg2">
            <a:lumMod val="9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BF5F9C3-6753-4D2C-AE0B-E6090E924DEC}">
      <dsp:nvSpPr>
        <dsp:cNvPr id="0" name=""/>
        <dsp:cNvSpPr/>
      </dsp:nvSpPr>
      <dsp:spPr>
        <a:xfrm>
          <a:off x="341549" y="254527"/>
          <a:ext cx="620999" cy="620999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EE7072-A9C0-4070-A67A-8EB8B3FB744B}">
      <dsp:nvSpPr>
        <dsp:cNvPr id="0" name=""/>
        <dsp:cNvSpPr/>
      </dsp:nvSpPr>
      <dsp:spPr>
        <a:xfrm>
          <a:off x="1304098" y="482"/>
          <a:ext cx="6156394" cy="11290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9495" tIns="119495" rIns="119495" bIns="119495" numCol="1" spcCol="1270" anchor="ctr" anchorCtr="0">
          <a:noAutofit/>
        </a:bodyPr>
        <a:lstStyle/>
        <a:p>
          <a:pPr marL="0" lvl="0" indent="0" algn="l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700" kern="1200" dirty="0"/>
            <a:t>Should rent, as used in this paper, be expanded to include mineral taxes?</a:t>
          </a:r>
          <a:endParaRPr lang="en-US" sz="1700" kern="1200" dirty="0"/>
        </a:p>
      </dsp:txBody>
      <dsp:txXfrm>
        <a:off x="1304098" y="482"/>
        <a:ext cx="6156394" cy="1129089"/>
      </dsp:txXfrm>
    </dsp:sp>
    <dsp:sp modelId="{D4EC82EE-60F5-412F-A8F3-59C813E1EE1C}">
      <dsp:nvSpPr>
        <dsp:cNvPr id="0" name=""/>
        <dsp:cNvSpPr/>
      </dsp:nvSpPr>
      <dsp:spPr>
        <a:xfrm>
          <a:off x="0" y="1411844"/>
          <a:ext cx="7460493" cy="1129089"/>
        </a:xfrm>
        <a:prstGeom prst="roundRect">
          <a:avLst>
            <a:gd name="adj" fmla="val 10000"/>
          </a:avLst>
        </a:prstGeom>
        <a:solidFill>
          <a:schemeClr val="bg2">
            <a:lumMod val="9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46C7836-D33C-40B7-B146-1BD0FEB3DF7B}">
      <dsp:nvSpPr>
        <dsp:cNvPr id="0" name=""/>
        <dsp:cNvSpPr/>
      </dsp:nvSpPr>
      <dsp:spPr>
        <a:xfrm>
          <a:off x="341549" y="1665889"/>
          <a:ext cx="620999" cy="620999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0DEC9B-2F79-436B-B3BC-DAE27F39F2BB}">
      <dsp:nvSpPr>
        <dsp:cNvPr id="0" name=""/>
        <dsp:cNvSpPr/>
      </dsp:nvSpPr>
      <dsp:spPr>
        <a:xfrm>
          <a:off x="1304098" y="1411844"/>
          <a:ext cx="6156394" cy="11290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9495" tIns="119495" rIns="119495" bIns="119495" numCol="1" spcCol="1270" anchor="ctr" anchorCtr="0">
          <a:noAutofit/>
        </a:bodyPr>
        <a:lstStyle/>
        <a:p>
          <a:pPr marL="0" lvl="0" indent="0" algn="l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700" kern="1200"/>
            <a:t>How should varying provincial royalty regimes for the same commodity be handled ?</a:t>
          </a:r>
          <a:endParaRPr lang="en-US" sz="1700" kern="1200"/>
        </a:p>
      </dsp:txBody>
      <dsp:txXfrm>
        <a:off x="1304098" y="1411844"/>
        <a:ext cx="6156394" cy="1129089"/>
      </dsp:txXfrm>
    </dsp:sp>
    <dsp:sp modelId="{991EE8B7-922F-47CE-87DE-5824873A9BEF}">
      <dsp:nvSpPr>
        <dsp:cNvPr id="0" name=""/>
        <dsp:cNvSpPr/>
      </dsp:nvSpPr>
      <dsp:spPr>
        <a:xfrm>
          <a:off x="0" y="2823206"/>
          <a:ext cx="7460493" cy="1129089"/>
        </a:xfrm>
        <a:prstGeom prst="roundRect">
          <a:avLst>
            <a:gd name="adj" fmla="val 10000"/>
          </a:avLst>
        </a:prstGeom>
        <a:solidFill>
          <a:schemeClr val="bg2">
            <a:lumMod val="9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218849-784E-4893-A597-C499BB990394}">
      <dsp:nvSpPr>
        <dsp:cNvPr id="0" name=""/>
        <dsp:cNvSpPr/>
      </dsp:nvSpPr>
      <dsp:spPr>
        <a:xfrm>
          <a:off x="341549" y="3077251"/>
          <a:ext cx="620999" cy="620999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33C55A-A418-4FCB-8D62-325F01BE2F68}">
      <dsp:nvSpPr>
        <dsp:cNvPr id="0" name=""/>
        <dsp:cNvSpPr/>
      </dsp:nvSpPr>
      <dsp:spPr>
        <a:xfrm>
          <a:off x="1304098" y="2823206"/>
          <a:ext cx="6156394" cy="11290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9495" tIns="119495" rIns="119495" bIns="119495" numCol="1" spcCol="1270" anchor="ctr" anchorCtr="0">
          <a:noAutofit/>
        </a:bodyPr>
        <a:lstStyle/>
        <a:p>
          <a:pPr marL="0" lvl="0" indent="0" algn="l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700" kern="1200" dirty="0"/>
            <a:t>When royalties are used as a proxy for resource rent, how should split ownership of natural resource asset values be determined when estimated resource rent is negative?</a:t>
          </a:r>
          <a:endParaRPr lang="en-US" sz="1700" kern="1200" dirty="0"/>
        </a:p>
      </dsp:txBody>
      <dsp:txXfrm>
        <a:off x="1304098" y="2823206"/>
        <a:ext cx="6156394" cy="11290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5/layout/CenteredIconLabelDescriptionList">
  <dgm:title val="Centered Icon Label Description List"/>
  <dgm:desc val="Use to show non-sequential or grouped chunks of information. The placeholder holds an icon or small picture, and corresponding text boxes show Level 1 and Level 2 text respectively. Works well for minimal Level 1 text accompanied by lengthier Level two text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Node" refType="h" fact="0.45"/>
      <dgm:constr type="w" for="ch" forName="compNode" val="120"/>
      <dgm:constr type="w" for="ch" forName="sibTrans" refType="w" refFor="ch" refForName="compNode" fact="0.175"/>
      <dgm:constr type="primFontSz" for="des" forName="parTx" val="36"/>
      <dgm:constr type="primFontSz" for="des" forName="desTx" refType="primFontSz" refFor="des" refForName="parTx" op="lte" fact="0.75"/>
      <dgm:constr type="h" for="des" forName="compNode" op="equ"/>
      <dgm:constr type="h" for="des" forName="iconRect" op="equ"/>
      <dgm:constr type="w" for="des" forName="iconRect" op="equ"/>
      <dgm:constr type="h" for="des" forName="iconSpace" op="equ"/>
      <dgm:constr type="h" for="des" forName="parTx" op="equ"/>
      <dgm:constr type="h" for="des" forName="txSpace" op="equ"/>
      <dgm:constr type="h" for="des" forName="desTx" op="equ"/>
    </dgm:constrLst>
    <dgm:ruleLst>
      <dgm:rule type="w" for="ch" forName="compNode" val="0" fact="NaN" max="NaN"/>
    </dgm:ruleLst>
    <dgm:forEach name="Name3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3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w" for="ch" forName="iconSpace" refType="w"/>
          <dgm:constr type="h" for="ch" forName="iconSpace" refType="h" fact="0.043"/>
          <dgm:constr type="l" for="ch" forName="iconSpace"/>
          <dgm:constr type="t" for="ch" forName="iconSpace" refType="b" refFor="ch" refForName="iconRect"/>
          <dgm:constr type="w" for="ch" forName="parTx" refType="w"/>
          <dgm:constr type="h" for="ch" forName="parTx" refType="w" fact="0.15"/>
          <dgm:constr type="l" for="ch" forName="parTx"/>
          <dgm:constr type="t" for="ch" forName="parTx" refType="b" refFor="ch" refForName="iconSpace"/>
          <dgm:constr type="h" for="ch" forName="txSpace" refType="h" fact="0.02"/>
          <dgm:constr type="w" for="ch" forName="txSpace" refType="w"/>
          <dgm:constr type="l" for="ch" forName="txSpace"/>
          <dgm:constr type="t" for="ch" forName="txSpace" refType="b" refFor="ch" refForName="parTx"/>
          <dgm:constr type="w" for="ch" forName="desTx" refType="w"/>
          <dgm:constr type="l" for="ch" forName="desTx"/>
          <dgm:constr type="t" for="ch" forName="desTx" refType="b" refFor="ch" refForName="txSpace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icon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4" fact="NaN" max="NaN"/>
            <dgm:rule type="h" val="INF" fact="NaN" max="NaN"/>
          </dgm:ruleLst>
        </dgm:layoutNode>
        <dgm:layoutNode name="tx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desTx" styleLbl="revTx">
          <dgm:varLst/>
          <dgm:alg type="tx">
            <dgm:param type="stBulletLvl" val="0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refType="primFontSz"/>
            <dgm:constr type="lMarg"/>
            <dgm:constr type="rMarg"/>
            <dgm:constr type="tMarg"/>
            <dgm:constr type="bMarg"/>
          </dgm:constrLst>
          <dgm:ruleLst>
            <dgm:rule type="primFontSz" val="NaN" fact="NaN" max="17"/>
            <dgm:rule type="h" val="INF" fact="NaN" max="NaN"/>
          </dgm:ruleLst>
        </dgm:layoutNode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b="1"/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394F448-593A-AC84-3218-196331FFB6E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EA8D7D-82A4-ED16-EB50-7A8A9E525E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3055D6-9A89-4CBA-B1E4-DA4DB88C8E4C}" type="datetimeFigureOut">
              <a:rPr lang="en-US" smtClean="0"/>
              <a:t>8/28/2026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24D6B6E-F557-A4DD-B2E1-8684A934578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5701811-6430-1A2D-ABF2-7384C0AA976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CC87A9-34F5-4D3A-855D-D00AE15266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44850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53221C-5533-4C3A-9662-3228F4310C26}" type="datetimeFigureOut">
              <a:rPr lang="en-US" smtClean="0"/>
              <a:t>8/28/2026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0ED552-B98B-4DBF-9122-B55D713A03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23674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0ED552-B98B-4DBF-9122-B55D713A03B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7142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42DDDB-A8BA-C4FE-C315-9DACED8054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9F730FB-3FA9-449D-96D2-BF437717B33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1861C5-4BF2-FB02-E0A7-3CB0B4B8CA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EACEE3-748A-DA5C-481C-A55D0F06DDE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0ED552-B98B-4DBF-9122-B55D713A03B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828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0ED552-B98B-4DBF-9122-B55D713A03B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535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0ED552-B98B-4DBF-9122-B55D713A03B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7581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0ED552-B98B-4DBF-9122-B55D713A03BE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338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0ED552-B98B-4DBF-9122-B55D713A03BE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59837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E21BEF-C123-4DAB-99F3-09FB5464A20F}" type="slidenum">
              <a:rPr lang="en-CA" smtClean="0"/>
              <a:t>15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442847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0ED552-B98B-4DBF-9122-B55D713A03BE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7897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0ED552-B98B-4DBF-9122-B55D713A03BE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24606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0ED552-B98B-4DBF-9122-B55D713A03BE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3260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0ED552-B98B-4DBF-9122-B55D713A03BE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108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0ED552-B98B-4DBF-9122-B55D713A03B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48765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35022C-73E7-F8C3-9E74-41320C89A9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61A5C51-EAE7-A4B3-B485-AE7C9084DF6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BFE5B42-8706-19C5-4DF7-66CD1E2882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0C70A1-3FFA-033D-D07B-9C9E5768D88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0ED552-B98B-4DBF-9122-B55D713A03BE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25841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0ED552-B98B-4DBF-9122-B55D713A03BE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14511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33253"/>
            <a:fld id="{B78FB847-F9CC-42DC-8A59-C71BA29F569A}" type="slidenum">
              <a:rPr lang="en-CA" smtClean="0">
                <a:solidFill>
                  <a:srgbClr val="000000"/>
                </a:solidFill>
              </a:rPr>
              <a:pPr defTabSz="933253"/>
              <a:t>23</a:t>
            </a:fld>
            <a:endParaRPr lang="en-CA" dirty="0">
              <a:solidFill>
                <a:srgbClr val="000000"/>
              </a:solidFill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41660" indent="-241660" eaLnBrk="1" hangingPunct="1">
              <a:lnSpc>
                <a:spcPct val="8000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537443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0ED552-B98B-4DBF-9122-B55D713A03BE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63952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0ED552-B98B-4DBF-9122-B55D713A03BE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42620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endParaRPr lang="en-CA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66612">
              <a:defRPr/>
            </a:pPr>
            <a:fld id="{72BB5315-C96A-4388-A481-137BEDC69255}" type="slidenum">
              <a:rPr lang="en-CA">
                <a:solidFill>
                  <a:prstClr val="black"/>
                </a:solidFill>
                <a:latin typeface="Calibri" panose="020F0502020204030204"/>
              </a:rPr>
              <a:pPr defTabSz="966612">
                <a:defRPr/>
              </a:pPr>
              <a:t>26</a:t>
            </a:fld>
            <a:endParaRPr lang="en-CA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23449422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endParaRPr lang="en-CA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66612">
              <a:defRPr/>
            </a:pPr>
            <a:fld id="{72BB5315-C96A-4388-A481-137BEDC69255}" type="slidenum">
              <a:rPr lang="en-CA">
                <a:solidFill>
                  <a:prstClr val="black"/>
                </a:solidFill>
                <a:latin typeface="Calibri" panose="020F0502020204030204"/>
              </a:rPr>
              <a:pPr defTabSz="966612">
                <a:defRPr/>
              </a:pPr>
              <a:t>27</a:t>
            </a:fld>
            <a:endParaRPr lang="en-CA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32840068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0ED552-B98B-4DBF-9122-B55D713A03BE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8936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0ED552-B98B-4DBF-9122-B55D713A03BE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722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Char char="-"/>
            </a:pPr>
            <a:endParaRPr lang="en-US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3FC74E-2FAA-8548-A87C-C61EEADAA61E}" type="slidenum">
              <a:rPr lang="en-CA" altLang="en-US" smtClean="0"/>
              <a:pPr>
                <a:defRPr/>
              </a:pPr>
              <a:t>3</a:t>
            </a:fld>
            <a:endParaRPr lang="en-CA" altLang="en-US"/>
          </a:p>
        </p:txBody>
      </p:sp>
    </p:spTree>
    <p:extLst>
      <p:ext uri="{BB962C8B-B14F-4D97-AF65-F5344CB8AC3E}">
        <p14:creationId xmlns:p14="http://schemas.microsoft.com/office/powerpoint/2010/main" val="1737956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0ED552-B98B-4DBF-9122-B55D713A03B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1388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0ED552-B98B-4DBF-9122-B55D713A03B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663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sz="13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66612">
              <a:defRPr/>
            </a:pPr>
            <a:fld id="{72BB5315-C96A-4388-A481-137BEDC69255}" type="slidenum">
              <a:rPr lang="en-CA">
                <a:solidFill>
                  <a:prstClr val="black"/>
                </a:solidFill>
                <a:latin typeface="Calibri" panose="020F0502020204030204"/>
              </a:rPr>
              <a:pPr defTabSz="966612">
                <a:defRPr/>
              </a:pPr>
              <a:t>6</a:t>
            </a:fld>
            <a:endParaRPr lang="en-CA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1933149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0ED552-B98B-4DBF-9122-B55D713A03B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3351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CA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0ED552-B98B-4DBF-9122-B55D713A03B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9300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0ED552-B98B-4DBF-9122-B55D713A03B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1803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.svg"/><Relationship Id="rId4" Type="http://schemas.openxmlformats.org/officeDocument/2006/relationships/image" Target="../media/image2.sv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sv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sv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sv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sv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sv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3.sv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7.png"/><Relationship Id="rId4" Type="http://schemas.openxmlformats.org/officeDocument/2006/relationships/image" Target="../media/image3.sv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FR T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>
            <a:extLst>
              <a:ext uri="{FF2B5EF4-FFF2-40B4-BE49-F238E27FC236}">
                <a16:creationId xmlns:a16="http://schemas.microsoft.com/office/drawing/2014/main" id="{94DE71B6-CAEA-53A2-97B6-8281182460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V="1">
            <a:off x="0" y="958544"/>
            <a:ext cx="416353" cy="416353"/>
          </a:xfrm>
          <a:prstGeom prst="rtTriangle">
            <a:avLst/>
          </a:prstGeom>
          <a:solidFill>
            <a:srgbClr val="ABD3D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08DE124-6764-530A-081C-01BD076701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16471"/>
          </a:xfrm>
          <a:prstGeom prst="rect">
            <a:avLst/>
          </a:prstGeom>
          <a:solidFill>
            <a:srgbClr val="ABD3D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16354" y="29496"/>
            <a:ext cx="11379406" cy="1086976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 userDrawn="1">
            <p:ph idx="1"/>
          </p:nvPr>
        </p:nvSpPr>
        <p:spPr>
          <a:xfrm>
            <a:off x="416353" y="1416424"/>
            <a:ext cx="11379405" cy="5153310"/>
          </a:xfrm>
        </p:spPr>
        <p:txBody>
          <a:bodyPr/>
          <a:lstStyle>
            <a:lvl1pPr>
              <a:spcAft>
                <a:spcPts val="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A" dirty="0"/>
          </a:p>
        </p:txBody>
      </p:sp>
      <p:sp>
        <p:nvSpPr>
          <p:cNvPr id="7" name="Right Triangle 6">
            <a:extLst>
              <a:ext uri="{FF2B5EF4-FFF2-40B4-BE49-F238E27FC236}">
                <a16:creationId xmlns:a16="http://schemas.microsoft.com/office/drawing/2014/main" id="{438FD44C-6BB9-21D4-D475-D5A88A57C6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 flipV="1">
            <a:off x="11638722" y="6311309"/>
            <a:ext cx="560389" cy="560389"/>
          </a:xfrm>
          <a:prstGeom prst="rtTriangle">
            <a:avLst/>
          </a:prstGeom>
          <a:solidFill>
            <a:srgbClr val="ABD3D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FB0AFED1-7323-CCD2-BA0F-64EF24D803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78478" y="6579795"/>
            <a:ext cx="493643" cy="2462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5D05DE5-2AFF-4807-ADB3-D812CAA4F20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80418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Green/V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>
            <a:extLst>
              <a:ext uri="{FF2B5EF4-FFF2-40B4-BE49-F238E27FC236}">
                <a16:creationId xmlns:a16="http://schemas.microsoft.com/office/drawing/2014/main" id="{94DE71B6-CAEA-53A2-97B6-8281182460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V="1">
            <a:off x="0" y="958544"/>
            <a:ext cx="416353" cy="416353"/>
          </a:xfrm>
          <a:prstGeom prst="rtTriangle">
            <a:avLst/>
          </a:prstGeom>
          <a:solidFill>
            <a:srgbClr val="B2E6D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08DE124-6764-530A-081C-01BD076701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16471"/>
          </a:xfrm>
          <a:prstGeom prst="rect">
            <a:avLst/>
          </a:prstGeom>
          <a:solidFill>
            <a:srgbClr val="B2E6D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16354" y="29496"/>
            <a:ext cx="11379406" cy="1086976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 userDrawn="1">
            <p:ph idx="1"/>
          </p:nvPr>
        </p:nvSpPr>
        <p:spPr>
          <a:xfrm>
            <a:off x="416353" y="1416424"/>
            <a:ext cx="11379405" cy="5133553"/>
          </a:xfrm>
        </p:spPr>
        <p:txBody>
          <a:bodyPr/>
          <a:lstStyle>
            <a:lvl1pPr>
              <a:spcAft>
                <a:spcPts val="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A" dirty="0"/>
          </a:p>
        </p:txBody>
      </p:sp>
      <p:sp>
        <p:nvSpPr>
          <p:cNvPr id="6" name="Right Triangle 5">
            <a:extLst>
              <a:ext uri="{FF2B5EF4-FFF2-40B4-BE49-F238E27FC236}">
                <a16:creationId xmlns:a16="http://schemas.microsoft.com/office/drawing/2014/main" id="{7BF0E623-5AFB-1C59-D623-737D5F6D2E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 flipV="1">
            <a:off x="11638722" y="6311309"/>
            <a:ext cx="560389" cy="560389"/>
          </a:xfrm>
          <a:prstGeom prst="rtTriangle">
            <a:avLst/>
          </a:prstGeom>
          <a:solidFill>
            <a:srgbClr val="B2E6D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F0F227F9-E9B5-4477-A671-4C2483B920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78478" y="6579795"/>
            <a:ext cx="493643" cy="2462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5D05DE5-2AFF-4807-ADB3-D812CAA4F20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18829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ue/Bl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>
            <a:extLst>
              <a:ext uri="{FF2B5EF4-FFF2-40B4-BE49-F238E27FC236}">
                <a16:creationId xmlns:a16="http://schemas.microsoft.com/office/drawing/2014/main" id="{94DE71B6-CAEA-53A2-97B6-8281182460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V="1">
            <a:off x="0" y="958544"/>
            <a:ext cx="416353" cy="416353"/>
          </a:xfrm>
          <a:prstGeom prst="rtTriangle">
            <a:avLst/>
          </a:prstGeom>
          <a:solidFill>
            <a:srgbClr val="BDE3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08DE124-6764-530A-081C-01BD076701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16471"/>
          </a:xfrm>
          <a:prstGeom prst="rect">
            <a:avLst/>
          </a:prstGeom>
          <a:solidFill>
            <a:srgbClr val="BDE3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16354" y="29496"/>
            <a:ext cx="11379406" cy="1086976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 userDrawn="1">
            <p:ph idx="1"/>
          </p:nvPr>
        </p:nvSpPr>
        <p:spPr>
          <a:xfrm>
            <a:off x="416353" y="1416425"/>
            <a:ext cx="11379405" cy="5153310"/>
          </a:xfrm>
        </p:spPr>
        <p:txBody>
          <a:bodyPr/>
          <a:lstStyle>
            <a:lvl1pPr>
              <a:spcAft>
                <a:spcPts val="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A" dirty="0"/>
          </a:p>
        </p:txBody>
      </p:sp>
      <p:sp>
        <p:nvSpPr>
          <p:cNvPr id="8" name="Right Triangle 7">
            <a:extLst>
              <a:ext uri="{FF2B5EF4-FFF2-40B4-BE49-F238E27FC236}">
                <a16:creationId xmlns:a16="http://schemas.microsoft.com/office/drawing/2014/main" id="{C2A49F78-4C94-7FA5-6BEA-D0B7F0C000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 flipV="1">
            <a:off x="11638722" y="6311309"/>
            <a:ext cx="560389" cy="560389"/>
          </a:xfrm>
          <a:prstGeom prst="rtTriangle">
            <a:avLst/>
          </a:prstGeom>
          <a:solidFill>
            <a:srgbClr val="BDE3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A3410939-CE9C-8425-4240-81E3681F54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78478" y="6579795"/>
            <a:ext cx="493643" cy="2462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5D05DE5-2AFF-4807-ADB3-D812CAA4F20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99979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/AN 1">
    <p:bg>
      <p:bgPr>
        <a:gradFill>
          <a:gsLst>
            <a:gs pos="100000">
              <a:srgbClr val="ABD3DB"/>
            </a:gs>
            <a:gs pos="0">
              <a:schemeClr val="accent1">
                <a:lumMod val="6000"/>
                <a:lumOff val="94000"/>
                <a:alpha val="67000"/>
              </a:schemeClr>
            </a:gs>
          </a:gsLst>
          <a:lin ang="7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209C4662-D559-C9B8-FC13-2CBA488365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C151C4C1-C4F4-E299-0DCB-A5EE3A06A0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54697" y="6386490"/>
            <a:ext cx="2075626" cy="241944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779F49D6-26AE-EE3C-B89D-548606B1C3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60170" y="6278252"/>
            <a:ext cx="1477133" cy="350182"/>
          </a:xfrm>
          <a:prstGeom prst="rect">
            <a:avLst/>
          </a:prstGeom>
        </p:spPr>
      </p:pic>
      <p:sp>
        <p:nvSpPr>
          <p:cNvPr id="9" name="Title 9">
            <a:extLst>
              <a:ext uri="{FF2B5EF4-FFF2-40B4-BE49-F238E27FC236}">
                <a16:creationId xmlns:a16="http://schemas.microsoft.com/office/drawing/2014/main" id="{2BECE02B-C5D0-E407-7C6F-2E9DE4CD8EB1}"/>
              </a:ext>
            </a:extLst>
          </p:cNvPr>
          <p:cNvSpPr txBox="1">
            <a:spLocks/>
          </p:cNvSpPr>
          <p:nvPr userDrawn="1"/>
        </p:nvSpPr>
        <p:spPr>
          <a:xfrm>
            <a:off x="254698" y="6381349"/>
            <a:ext cx="11682606" cy="29357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defRPr/>
            </a:pPr>
            <a:r>
              <a:rPr lang="en-US" sz="1800" dirty="0">
                <a:solidFill>
                  <a:srgbClr val="666666"/>
                </a:solidFill>
                <a:ea typeface="Lato" panose="020F0502020204030203" pitchFamily="34" charset="0"/>
                <a:cs typeface="Lato" panose="020F0502020204030203" pitchFamily="34" charset="0"/>
              </a:rPr>
              <a:t>statcan.gc.ca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A2BFE30-3A1A-839A-E19A-85BB87632F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4698" y="922189"/>
            <a:ext cx="11682606" cy="8177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4200" b="0"/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8965523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 cover / Couverture AN">
    <p:bg bwMode="auto">
      <p:bgPr>
        <a:gradFill>
          <a:gsLst>
            <a:gs pos="100000">
              <a:srgbClr val="ABD3DB"/>
            </a:gs>
            <a:gs pos="0">
              <a:schemeClr val="accent1">
                <a:lumMod val="6000"/>
                <a:lumOff val="94000"/>
                <a:alpha val="67000"/>
              </a:schemeClr>
            </a:gs>
          </a:gsLst>
          <a:lin ang="7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1979" y="676275"/>
            <a:ext cx="6551295" cy="3242915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1979" y="4148756"/>
            <a:ext cx="5394245" cy="189992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CA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E0BEB96-1D65-565B-69DB-3E95CA153A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530" t="-1042" r="-272" b="1"/>
          <a:stretch>
            <a:fillRect/>
          </a:stretch>
        </p:blipFill>
        <p:spPr>
          <a:xfrm>
            <a:off x="5568148" y="229566"/>
            <a:ext cx="6413864" cy="581912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308BEF75-2C91-ADCD-459E-7E9A0FF8A6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176EDD48-435F-8D64-F191-E8AEEAD1E5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54697" y="6386490"/>
            <a:ext cx="2075626" cy="241944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34E91619-6B77-BA1D-8321-F3CF693186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460170" y="6278252"/>
            <a:ext cx="1477133" cy="350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8491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/AN - Turquoise">
    <p:bg bwMode="auto">
      <p:bgPr>
        <a:gradFill>
          <a:gsLst>
            <a:gs pos="100000">
              <a:srgbClr val="ABD3DB"/>
            </a:gs>
            <a:gs pos="0">
              <a:schemeClr val="accent1">
                <a:lumMod val="6000"/>
                <a:lumOff val="94000"/>
                <a:alpha val="67000"/>
              </a:schemeClr>
            </a:gs>
          </a:gsLst>
          <a:lin ang="7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1979" y="676275"/>
            <a:ext cx="6551295" cy="3242915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1979" y="4148756"/>
            <a:ext cx="5394245" cy="189992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CA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308BEF75-2C91-ADCD-459E-7E9A0FF8A6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176EDD48-435F-8D64-F191-E8AEEAD1E5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54697" y="6386490"/>
            <a:ext cx="2075626" cy="241944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34E91619-6B77-BA1D-8321-F3CF693186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60170" y="6278252"/>
            <a:ext cx="1477133" cy="350182"/>
          </a:xfrm>
          <a:prstGeom prst="rect">
            <a:avLst/>
          </a:prstGeom>
        </p:spPr>
      </p:pic>
      <p:sp>
        <p:nvSpPr>
          <p:cNvPr id="4" name="Picture Placeholder 41">
            <a:extLst>
              <a:ext uri="{FF2B5EF4-FFF2-40B4-BE49-F238E27FC236}">
                <a16:creationId xmlns:a16="http://schemas.microsoft.com/office/drawing/2014/main" id="{AE6C2FBB-5B09-1D8E-4104-01F262896C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628405" y="241300"/>
            <a:ext cx="4327525" cy="5807075"/>
          </a:xfrm>
          <a:prstGeom prst="snip1Rect">
            <a:avLst>
              <a:gd name="adj" fmla="val 4031"/>
            </a:avLst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9725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/AN - Indigo">
    <p:bg bwMode="auto">
      <p:bgPr>
        <a:gradFill>
          <a:gsLst>
            <a:gs pos="100000">
              <a:srgbClr val="BDC9E2"/>
            </a:gs>
            <a:gs pos="0">
              <a:srgbClr val="BDC9E2">
                <a:alpha val="6000"/>
                <a:lumMod val="67000"/>
                <a:lumOff val="33000"/>
              </a:srgbClr>
            </a:gs>
          </a:gsLst>
          <a:lin ang="7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1979" y="676275"/>
            <a:ext cx="6551295" cy="3242915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1979" y="4148756"/>
            <a:ext cx="5394245" cy="189992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CA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308BEF75-2C91-ADCD-459E-7E9A0FF8A6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176EDD48-435F-8D64-F191-E8AEEAD1E5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54697" y="6386490"/>
            <a:ext cx="2075626" cy="241944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34E91619-6B77-BA1D-8321-F3CF693186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60170" y="6278252"/>
            <a:ext cx="1477133" cy="350182"/>
          </a:xfrm>
          <a:prstGeom prst="rect">
            <a:avLst/>
          </a:prstGeom>
        </p:spPr>
      </p:pic>
      <p:sp>
        <p:nvSpPr>
          <p:cNvPr id="42" name="Picture Placeholder 41">
            <a:extLst>
              <a:ext uri="{FF2B5EF4-FFF2-40B4-BE49-F238E27FC236}">
                <a16:creationId xmlns:a16="http://schemas.microsoft.com/office/drawing/2014/main" id="{E2949904-83B4-1C10-75FB-E645E7A579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628405" y="241300"/>
            <a:ext cx="4327525" cy="5807075"/>
          </a:xfrm>
          <a:prstGeom prst="snip1Rect">
            <a:avLst>
              <a:gd name="adj" fmla="val 4031"/>
            </a:avLst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7672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/AN - Violet">
    <p:bg bwMode="auto">
      <p:bgPr>
        <a:gradFill>
          <a:gsLst>
            <a:gs pos="100000">
              <a:srgbClr val="D7BADA"/>
            </a:gs>
            <a:gs pos="0">
              <a:srgbClr val="D7BADA">
                <a:alpha val="67000"/>
                <a:lumMod val="6000"/>
                <a:lumOff val="94000"/>
              </a:srgbClr>
            </a:gs>
          </a:gsLst>
          <a:lin ang="7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1979" y="676275"/>
            <a:ext cx="6551295" cy="3242915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1979" y="4148756"/>
            <a:ext cx="5394245" cy="189992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CA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308BEF75-2C91-ADCD-459E-7E9A0FF8A6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176EDD48-435F-8D64-F191-E8AEEAD1E5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54697" y="6386490"/>
            <a:ext cx="2075626" cy="241944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34E91619-6B77-BA1D-8321-F3CF693186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60170" y="6278252"/>
            <a:ext cx="1477133" cy="350182"/>
          </a:xfrm>
          <a:prstGeom prst="rect">
            <a:avLst/>
          </a:prstGeom>
        </p:spPr>
      </p:pic>
      <p:sp>
        <p:nvSpPr>
          <p:cNvPr id="39" name="Picture Placeholder 41">
            <a:extLst>
              <a:ext uri="{FF2B5EF4-FFF2-40B4-BE49-F238E27FC236}">
                <a16:creationId xmlns:a16="http://schemas.microsoft.com/office/drawing/2014/main" id="{EF8BDC65-C8ED-88DB-0B7A-60FE02B3FF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628405" y="241300"/>
            <a:ext cx="4327525" cy="5807075"/>
          </a:xfrm>
          <a:prstGeom prst="snip1Rect">
            <a:avLst>
              <a:gd name="adj" fmla="val 4031"/>
            </a:avLst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2332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 Green / AN Vert">
    <p:bg bwMode="auto">
      <p:bgPr>
        <a:gradFill>
          <a:gsLst>
            <a:gs pos="100000">
              <a:srgbClr val="B2E6D9"/>
            </a:gs>
            <a:gs pos="0">
              <a:srgbClr val="B2E6D9">
                <a:alpha val="67000"/>
                <a:lumMod val="6000"/>
                <a:lumOff val="94000"/>
              </a:srgbClr>
            </a:gs>
          </a:gsLst>
          <a:lin ang="7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1979" y="676275"/>
            <a:ext cx="6551295" cy="3242915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1979" y="4148756"/>
            <a:ext cx="5394245" cy="189992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CA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308BEF75-2C91-ADCD-459E-7E9A0FF8A6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176EDD48-435F-8D64-F191-E8AEEAD1E5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54697" y="6386490"/>
            <a:ext cx="2075626" cy="241944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34E91619-6B77-BA1D-8321-F3CF693186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60170" y="6278252"/>
            <a:ext cx="1477133" cy="350182"/>
          </a:xfrm>
          <a:prstGeom prst="rect">
            <a:avLst/>
          </a:prstGeom>
        </p:spPr>
      </p:pic>
      <p:sp>
        <p:nvSpPr>
          <p:cNvPr id="6" name="Picture Placeholder 41">
            <a:extLst>
              <a:ext uri="{FF2B5EF4-FFF2-40B4-BE49-F238E27FC236}">
                <a16:creationId xmlns:a16="http://schemas.microsoft.com/office/drawing/2014/main" id="{202ABC31-6992-D62A-1121-340C1DF8CA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628405" y="241300"/>
            <a:ext cx="4327525" cy="5807075"/>
          </a:xfrm>
          <a:prstGeom prst="snip1Rect">
            <a:avLst>
              <a:gd name="adj" fmla="val 4031"/>
            </a:avLst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7292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 Blue / AN Bleu">
    <p:bg bwMode="auto">
      <p:bgPr>
        <a:gradFill>
          <a:gsLst>
            <a:gs pos="100000">
              <a:srgbClr val="BDE3FF"/>
            </a:gs>
            <a:gs pos="0">
              <a:srgbClr val="BDE3FF">
                <a:alpha val="67000"/>
                <a:lumMod val="6000"/>
                <a:lumOff val="94000"/>
              </a:srgbClr>
            </a:gs>
          </a:gsLst>
          <a:lin ang="7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1979" y="676275"/>
            <a:ext cx="6551295" cy="3242915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1979" y="4148756"/>
            <a:ext cx="5394245" cy="189992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CA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308BEF75-2C91-ADCD-459E-7E9A0FF8A6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176EDD48-435F-8D64-F191-E8AEEAD1E5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54697" y="6386490"/>
            <a:ext cx="2075626" cy="241944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34E91619-6B77-BA1D-8321-F3CF693186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60170" y="6278252"/>
            <a:ext cx="1477133" cy="350182"/>
          </a:xfrm>
          <a:prstGeom prst="rect">
            <a:avLst/>
          </a:prstGeom>
        </p:spPr>
      </p:pic>
      <p:sp>
        <p:nvSpPr>
          <p:cNvPr id="6" name="Picture Placeholder 41">
            <a:extLst>
              <a:ext uri="{FF2B5EF4-FFF2-40B4-BE49-F238E27FC236}">
                <a16:creationId xmlns:a16="http://schemas.microsoft.com/office/drawing/2014/main" id="{202ABC31-6992-D62A-1121-340C1DF8CA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628405" y="241300"/>
            <a:ext cx="4327525" cy="5807075"/>
          </a:xfrm>
          <a:prstGeom prst="snip1Rect">
            <a:avLst>
              <a:gd name="adj" fmla="val 4031"/>
            </a:avLst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8722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T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A31BB443-89D3-4683-FD55-758B728FB9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26031" y="218715"/>
            <a:ext cx="11733866" cy="4641636"/>
            <a:chOff x="226031" y="218715"/>
            <a:chExt cx="11733866" cy="4641636"/>
          </a:xfrm>
        </p:grpSpPr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EEF8C419-48FD-168B-1851-A1CCFD8279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flipV="1">
              <a:off x="226031" y="4443998"/>
              <a:ext cx="416353" cy="416353"/>
            </a:xfrm>
            <a:prstGeom prst="rtTriangle">
              <a:avLst/>
            </a:prstGeom>
            <a:gradFill>
              <a:gsLst>
                <a:gs pos="60000">
                  <a:srgbClr val="015173"/>
                </a:gs>
                <a:gs pos="14000">
                  <a:srgbClr val="0E8098">
                    <a:lumMod val="90000"/>
                    <a:lumOff val="10000"/>
                  </a:srgbClr>
                </a:gs>
              </a:gsLst>
              <a:lin ang="81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: Single Corner Snipped 12">
              <a:extLst>
                <a:ext uri="{FF2B5EF4-FFF2-40B4-BE49-F238E27FC236}">
                  <a16:creationId xmlns:a16="http://schemas.microsoft.com/office/drawing/2014/main" id="{294243F6-0682-F04D-6339-FB5CDA95B044}"/>
                </a:ext>
              </a:extLst>
            </p:cNvPr>
            <p:cNvSpPr/>
            <p:nvPr userDrawn="1"/>
          </p:nvSpPr>
          <p:spPr>
            <a:xfrm>
              <a:off x="226031" y="218715"/>
              <a:ext cx="11733866" cy="4294910"/>
            </a:xfrm>
            <a:prstGeom prst="snip1Rect">
              <a:avLst>
                <a:gd name="adj" fmla="val 5844"/>
              </a:avLst>
            </a:prstGeom>
            <a:gradFill>
              <a:gsLst>
                <a:gs pos="60000">
                  <a:srgbClr val="015173"/>
                </a:gs>
                <a:gs pos="14000">
                  <a:srgbClr val="0E8098">
                    <a:lumMod val="90000"/>
                    <a:lumOff val="10000"/>
                  </a:srgbClr>
                </a:gs>
              </a:gsLst>
              <a:lin ang="81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1132933" y="629731"/>
            <a:ext cx="10285916" cy="3406273"/>
          </a:xfrm>
        </p:spPr>
        <p:txBody>
          <a:bodyPr lIns="0" tIns="0" rIns="0" bIns="0"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1132933" y="4728082"/>
            <a:ext cx="10285916" cy="1500187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Right Triangle 9">
            <a:extLst>
              <a:ext uri="{FF2B5EF4-FFF2-40B4-BE49-F238E27FC236}">
                <a16:creationId xmlns:a16="http://schemas.microsoft.com/office/drawing/2014/main" id="{97AF1270-4552-E3F7-4B47-99CA9A58A8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 flipV="1">
            <a:off x="11638722" y="6311309"/>
            <a:ext cx="560389" cy="560389"/>
          </a:xfrm>
          <a:prstGeom prst="rtTriangle">
            <a:avLst/>
          </a:prstGeom>
          <a:solidFill>
            <a:srgbClr val="ABD3D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lide Number Placeholder 3">
            <a:extLst>
              <a:ext uri="{FF2B5EF4-FFF2-40B4-BE49-F238E27FC236}">
                <a16:creationId xmlns:a16="http://schemas.microsoft.com/office/drawing/2014/main" id="{355134D5-C727-647D-CC19-B89AAD3A71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78478" y="6579795"/>
            <a:ext cx="493643" cy="2462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5D05DE5-2AFF-4807-ADB3-D812CAA4F20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5722519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FR Indi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>
            <a:extLst>
              <a:ext uri="{FF2B5EF4-FFF2-40B4-BE49-F238E27FC236}">
                <a16:creationId xmlns:a16="http://schemas.microsoft.com/office/drawing/2014/main" id="{94DE71B6-CAEA-53A2-97B6-8281182460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V="1">
            <a:off x="0" y="958544"/>
            <a:ext cx="416353" cy="416353"/>
          </a:xfrm>
          <a:prstGeom prst="rtTriangle">
            <a:avLst/>
          </a:prstGeom>
          <a:solidFill>
            <a:srgbClr val="BDC9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08DE124-6764-530A-081C-01BD076701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16471"/>
          </a:xfrm>
          <a:prstGeom prst="rect">
            <a:avLst/>
          </a:prstGeom>
          <a:solidFill>
            <a:srgbClr val="BDC9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16354" y="29496"/>
            <a:ext cx="11379406" cy="1086976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 userDrawn="1">
            <p:ph idx="1"/>
          </p:nvPr>
        </p:nvSpPr>
        <p:spPr>
          <a:xfrm>
            <a:off x="416353" y="1416425"/>
            <a:ext cx="11379405" cy="5153310"/>
          </a:xfrm>
        </p:spPr>
        <p:txBody>
          <a:bodyPr/>
          <a:lstStyle>
            <a:lvl1pPr>
              <a:spcAft>
                <a:spcPts val="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A" dirty="0"/>
          </a:p>
        </p:txBody>
      </p:sp>
      <p:sp>
        <p:nvSpPr>
          <p:cNvPr id="6" name="Right Triangle 5">
            <a:extLst>
              <a:ext uri="{FF2B5EF4-FFF2-40B4-BE49-F238E27FC236}">
                <a16:creationId xmlns:a16="http://schemas.microsoft.com/office/drawing/2014/main" id="{EF9CBF4D-853B-92B7-62C6-29FB98BE2C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 flipV="1">
            <a:off x="11638722" y="6311309"/>
            <a:ext cx="560389" cy="560389"/>
          </a:xfrm>
          <a:prstGeom prst="rtTriangle">
            <a:avLst/>
          </a:prstGeom>
          <a:solidFill>
            <a:srgbClr val="BDC9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BD39200D-BE7B-71CB-920C-6604F05F22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78478" y="6579795"/>
            <a:ext cx="493643" cy="2462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5D05DE5-2AFF-4807-ADB3-D812CAA4F20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80951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Indi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D20B7774-7631-B90D-16AE-E3CCD0223D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26031" y="218715"/>
            <a:ext cx="11733866" cy="4641636"/>
            <a:chOff x="226031" y="218715"/>
            <a:chExt cx="11733866" cy="4641636"/>
          </a:xfrm>
        </p:grpSpPr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4F66FB2C-3954-FFEF-C520-41993CC9C0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flipV="1">
              <a:off x="226031" y="4443998"/>
              <a:ext cx="416353" cy="416353"/>
            </a:xfrm>
            <a:prstGeom prst="rtTriangle">
              <a:avLst/>
            </a:prstGeom>
            <a:gradFill>
              <a:gsLst>
                <a:gs pos="60000">
                  <a:srgbClr val="485AA8"/>
                </a:gs>
                <a:gs pos="14000">
                  <a:schemeClr val="tx2">
                    <a:lumMod val="40000"/>
                    <a:lumOff val="60000"/>
                  </a:schemeClr>
                </a:gs>
              </a:gsLst>
              <a:lin ang="81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: Single Corner Snipped 12">
              <a:extLst>
                <a:ext uri="{FF2B5EF4-FFF2-40B4-BE49-F238E27FC236}">
                  <a16:creationId xmlns:a16="http://schemas.microsoft.com/office/drawing/2014/main" id="{D0AFDC34-0D4E-FEFD-18E2-CFF3D06F2054}"/>
                </a:ext>
              </a:extLst>
            </p:cNvPr>
            <p:cNvSpPr/>
            <p:nvPr userDrawn="1"/>
          </p:nvSpPr>
          <p:spPr>
            <a:xfrm>
              <a:off x="226031" y="218715"/>
              <a:ext cx="11733866" cy="4294910"/>
            </a:xfrm>
            <a:prstGeom prst="snip1Rect">
              <a:avLst>
                <a:gd name="adj" fmla="val 6378"/>
              </a:avLst>
            </a:prstGeom>
            <a:gradFill>
              <a:gsLst>
                <a:gs pos="60000">
                  <a:srgbClr val="485AA8"/>
                </a:gs>
                <a:gs pos="14000">
                  <a:schemeClr val="tx2">
                    <a:lumMod val="40000"/>
                    <a:lumOff val="60000"/>
                  </a:schemeClr>
                </a:gs>
              </a:gsLst>
              <a:lin ang="81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1132933" y="629731"/>
            <a:ext cx="10285916" cy="3406273"/>
          </a:xfrm>
        </p:spPr>
        <p:txBody>
          <a:bodyPr lIns="0" tIns="0" rIns="0" bIns="0"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943916B6-E2FE-8DB8-F8B1-542D043B7B29}"/>
              </a:ext>
            </a:extLst>
          </p:cNvPr>
          <p:cNvSpPr>
            <a:spLocks noGrp="1"/>
          </p:cNvSpPr>
          <p:nvPr userDrawn="1">
            <p:ph type="body" idx="10"/>
          </p:nvPr>
        </p:nvSpPr>
        <p:spPr>
          <a:xfrm>
            <a:off x="1132933" y="4728082"/>
            <a:ext cx="10515600" cy="1500187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Right Triangle 4">
            <a:extLst>
              <a:ext uri="{FF2B5EF4-FFF2-40B4-BE49-F238E27FC236}">
                <a16:creationId xmlns:a16="http://schemas.microsoft.com/office/drawing/2014/main" id="{45C83A1F-7B97-EFC2-81F5-EAEB728A3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 flipV="1">
            <a:off x="11638722" y="6311309"/>
            <a:ext cx="560389" cy="560389"/>
          </a:xfrm>
          <a:prstGeom prst="rtTriangle">
            <a:avLst/>
          </a:prstGeom>
          <a:solidFill>
            <a:srgbClr val="BDC9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C800A70C-665D-0747-19B2-7907513FF7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78478" y="6579795"/>
            <a:ext cx="493643" cy="2462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5D05DE5-2AFF-4807-ADB3-D812CAA4F20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6280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Vio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B896C61B-AB45-43DE-CB2D-1396884CDD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26031" y="218715"/>
            <a:ext cx="11733866" cy="4641636"/>
            <a:chOff x="226031" y="218715"/>
            <a:chExt cx="11733866" cy="4641636"/>
          </a:xfrm>
        </p:grpSpPr>
        <p:sp>
          <p:nvSpPr>
            <p:cNvPr id="5" name="Right Triangle 4">
              <a:extLst>
                <a:ext uri="{FF2B5EF4-FFF2-40B4-BE49-F238E27FC236}">
                  <a16:creationId xmlns:a16="http://schemas.microsoft.com/office/drawing/2014/main" id="{7B4C9C68-EFF5-C908-85FF-0A7BF2D117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flipV="1">
              <a:off x="226031" y="4443998"/>
              <a:ext cx="416353" cy="416353"/>
            </a:xfrm>
            <a:prstGeom prst="rtTriangle">
              <a:avLst/>
            </a:prstGeom>
            <a:gradFill flip="none" rotWithShape="1">
              <a:gsLst>
                <a:gs pos="60000">
                  <a:srgbClr val="642872"/>
                </a:gs>
                <a:gs pos="14000">
                  <a:srgbClr val="8E3A95">
                    <a:lumMod val="90000"/>
                    <a:lumOff val="10000"/>
                  </a:srgb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: Single Corner Snipped 5">
              <a:extLst>
                <a:ext uri="{FF2B5EF4-FFF2-40B4-BE49-F238E27FC236}">
                  <a16:creationId xmlns:a16="http://schemas.microsoft.com/office/drawing/2014/main" id="{9AEFF273-3979-D906-2ECC-50C46D85D9E2}"/>
                </a:ext>
              </a:extLst>
            </p:cNvPr>
            <p:cNvSpPr/>
            <p:nvPr userDrawn="1"/>
          </p:nvSpPr>
          <p:spPr>
            <a:xfrm>
              <a:off x="226031" y="218715"/>
              <a:ext cx="11733866" cy="4294910"/>
            </a:xfrm>
            <a:prstGeom prst="snip1Rect">
              <a:avLst>
                <a:gd name="adj" fmla="val 5844"/>
              </a:avLst>
            </a:prstGeom>
            <a:gradFill flip="none" rotWithShape="1">
              <a:gsLst>
                <a:gs pos="60000">
                  <a:srgbClr val="642872"/>
                </a:gs>
                <a:gs pos="14000">
                  <a:srgbClr val="8E3A95">
                    <a:lumMod val="90000"/>
                    <a:lumOff val="10000"/>
                  </a:srgb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1132933" y="629731"/>
            <a:ext cx="10285916" cy="3406273"/>
          </a:xfrm>
        </p:spPr>
        <p:txBody>
          <a:bodyPr lIns="0" tIns="0" rIns="0" bIns="0"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1132933" y="4728082"/>
            <a:ext cx="10515600" cy="1500187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Right Triangle 7">
            <a:extLst>
              <a:ext uri="{FF2B5EF4-FFF2-40B4-BE49-F238E27FC236}">
                <a16:creationId xmlns:a16="http://schemas.microsoft.com/office/drawing/2014/main" id="{B58B21EA-4BDE-19A7-E523-958BCD6331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 flipV="1">
            <a:off x="11638722" y="6311309"/>
            <a:ext cx="560389" cy="560389"/>
          </a:xfrm>
          <a:prstGeom prst="rtTriangle">
            <a:avLst/>
          </a:prstGeom>
          <a:solidFill>
            <a:srgbClr val="D7BAD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C910B0AF-7074-5BEB-D593-E432674870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78478" y="6579795"/>
            <a:ext cx="493643" cy="2462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5D05DE5-2AFF-4807-ADB3-D812CAA4F20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33293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Green/V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13FDA11-085B-2D0C-0DDF-12C62588F6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26031" y="218715"/>
            <a:ext cx="11733866" cy="4641636"/>
            <a:chOff x="226031" y="218715"/>
            <a:chExt cx="11733866" cy="4641636"/>
          </a:xfrm>
        </p:grpSpPr>
        <p:sp>
          <p:nvSpPr>
            <p:cNvPr id="5" name="Right Triangle 4">
              <a:extLst>
                <a:ext uri="{FF2B5EF4-FFF2-40B4-BE49-F238E27FC236}">
                  <a16:creationId xmlns:a16="http://schemas.microsoft.com/office/drawing/2014/main" id="{7B4C9C68-EFF5-C908-85FF-0A7BF2D117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flipV="1">
              <a:off x="226031" y="4443998"/>
              <a:ext cx="416353" cy="416353"/>
            </a:xfrm>
            <a:prstGeom prst="rtTriangle">
              <a:avLst/>
            </a:prstGeom>
            <a:gradFill>
              <a:gsLst>
                <a:gs pos="60000">
                  <a:srgbClr val="00664D"/>
                </a:gs>
                <a:gs pos="14000">
                  <a:srgbClr val="0E8098">
                    <a:lumMod val="90000"/>
                    <a:lumOff val="10000"/>
                  </a:srgbClr>
                </a:gs>
              </a:gsLst>
              <a:lin ang="81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: Single Corner Snipped 5">
              <a:extLst>
                <a:ext uri="{FF2B5EF4-FFF2-40B4-BE49-F238E27FC236}">
                  <a16:creationId xmlns:a16="http://schemas.microsoft.com/office/drawing/2014/main" id="{9AEFF273-3979-D906-2ECC-50C46D85D9E2}"/>
                </a:ext>
              </a:extLst>
            </p:cNvPr>
            <p:cNvSpPr/>
            <p:nvPr userDrawn="1"/>
          </p:nvSpPr>
          <p:spPr>
            <a:xfrm>
              <a:off x="226031" y="218715"/>
              <a:ext cx="11733866" cy="4294910"/>
            </a:xfrm>
            <a:prstGeom prst="snip1Rect">
              <a:avLst>
                <a:gd name="adj" fmla="val 6022"/>
              </a:avLst>
            </a:prstGeom>
            <a:gradFill>
              <a:gsLst>
                <a:gs pos="60000">
                  <a:srgbClr val="00664D"/>
                </a:gs>
                <a:gs pos="14000">
                  <a:srgbClr val="00AD82"/>
                </a:gs>
              </a:gsLst>
              <a:lin ang="81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1132933" y="629731"/>
            <a:ext cx="10285916" cy="3406273"/>
          </a:xfrm>
        </p:spPr>
        <p:txBody>
          <a:bodyPr lIns="0" tIns="0" rIns="0" bIns="0"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1132933" y="4728082"/>
            <a:ext cx="10285916" cy="1500187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Right Triangle 3">
            <a:extLst>
              <a:ext uri="{FF2B5EF4-FFF2-40B4-BE49-F238E27FC236}">
                <a16:creationId xmlns:a16="http://schemas.microsoft.com/office/drawing/2014/main" id="{F0841045-1459-E66E-7030-AA2F9218D3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 flipV="1">
            <a:off x="11638722" y="6311309"/>
            <a:ext cx="560389" cy="560389"/>
          </a:xfrm>
          <a:prstGeom prst="rtTriangle">
            <a:avLst/>
          </a:prstGeom>
          <a:solidFill>
            <a:srgbClr val="B2E6D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01257EA9-FF6A-C1FE-03FC-0188952AD2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78478" y="6579795"/>
            <a:ext cx="493643" cy="2462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5D05DE5-2AFF-4807-ADB3-D812CAA4F20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023274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Blue/Bl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85CC94E5-3EB9-9B82-9CA0-34C33FE587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26031" y="218715"/>
            <a:ext cx="11733866" cy="4641636"/>
            <a:chOff x="226031" y="218715"/>
            <a:chExt cx="11733866" cy="4641636"/>
          </a:xfrm>
        </p:grpSpPr>
        <p:sp>
          <p:nvSpPr>
            <p:cNvPr id="5" name="Right Triangle 4">
              <a:extLst>
                <a:ext uri="{FF2B5EF4-FFF2-40B4-BE49-F238E27FC236}">
                  <a16:creationId xmlns:a16="http://schemas.microsoft.com/office/drawing/2014/main" id="{7B4C9C68-EFF5-C908-85FF-0A7BF2D117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flipV="1">
              <a:off x="226031" y="4443998"/>
              <a:ext cx="416353" cy="416353"/>
            </a:xfrm>
            <a:prstGeom prst="rtTriangle">
              <a:avLst/>
            </a:prstGeom>
            <a:gradFill>
              <a:gsLst>
                <a:gs pos="60000">
                  <a:srgbClr val="0070C0"/>
                </a:gs>
                <a:gs pos="14000">
                  <a:schemeClr val="accent6">
                    <a:lumMod val="90000"/>
                    <a:lumOff val="10000"/>
                  </a:schemeClr>
                </a:gs>
              </a:gsLst>
              <a:lin ang="81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: Single Corner Snipped 5">
              <a:extLst>
                <a:ext uri="{FF2B5EF4-FFF2-40B4-BE49-F238E27FC236}">
                  <a16:creationId xmlns:a16="http://schemas.microsoft.com/office/drawing/2014/main" id="{9AEFF273-3979-D906-2ECC-50C46D85D9E2}"/>
                </a:ext>
              </a:extLst>
            </p:cNvPr>
            <p:cNvSpPr/>
            <p:nvPr userDrawn="1"/>
          </p:nvSpPr>
          <p:spPr>
            <a:xfrm>
              <a:off x="226031" y="218715"/>
              <a:ext cx="11733866" cy="4294910"/>
            </a:xfrm>
            <a:prstGeom prst="snip1Rect">
              <a:avLst>
                <a:gd name="adj" fmla="val 6200"/>
              </a:avLst>
            </a:prstGeom>
            <a:gradFill>
              <a:gsLst>
                <a:gs pos="60000">
                  <a:srgbClr val="0070C0"/>
                </a:gs>
                <a:gs pos="14000">
                  <a:schemeClr val="accent6">
                    <a:lumMod val="90000"/>
                    <a:lumOff val="10000"/>
                  </a:schemeClr>
                </a:gs>
              </a:gsLst>
              <a:lin ang="81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1132933" y="629731"/>
            <a:ext cx="10285916" cy="3406273"/>
          </a:xfrm>
        </p:spPr>
        <p:txBody>
          <a:bodyPr lIns="0" tIns="0" rIns="0" bIns="0"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1132933" y="4728082"/>
            <a:ext cx="10285916" cy="1500187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Right Triangle 7">
            <a:extLst>
              <a:ext uri="{FF2B5EF4-FFF2-40B4-BE49-F238E27FC236}">
                <a16:creationId xmlns:a16="http://schemas.microsoft.com/office/drawing/2014/main" id="{502318D4-DCD5-A889-5769-3B46102AAC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 flipV="1">
            <a:off x="11638722" y="6311309"/>
            <a:ext cx="560389" cy="560389"/>
          </a:xfrm>
          <a:prstGeom prst="rtTriangle">
            <a:avLst/>
          </a:prstGeom>
          <a:solidFill>
            <a:srgbClr val="BDE3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98EFB0A4-AEE8-D346-CF2B-C3215E803E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78478" y="6579795"/>
            <a:ext cx="493643" cy="2462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5D05DE5-2AFF-4807-ADB3-D812CAA4F20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620064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ub / Sous-section T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E146664-482C-DAA3-A182-31625C5A4A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97" b="-4178"/>
          <a:stretch>
            <a:fillRect/>
          </a:stretch>
        </p:blipFill>
        <p:spPr>
          <a:xfrm flipH="1">
            <a:off x="4051243" y="6068291"/>
            <a:ext cx="8138343" cy="785477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89DB34B-6BAA-CA98-5198-75318A8DAE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8171" y="2261878"/>
            <a:ext cx="4071828" cy="4596122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D4DBC1C-F419-1903-0AD9-D711852FB1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8171" y="0"/>
            <a:ext cx="4071828" cy="221625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ight Triangle 14">
            <a:extLst>
              <a:ext uri="{FF2B5EF4-FFF2-40B4-BE49-F238E27FC236}">
                <a16:creationId xmlns:a16="http://schemas.microsoft.com/office/drawing/2014/main" id="{BF17EAA8-C119-FA50-BFEF-AA7DA12602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V="1">
            <a:off x="4053657" y="-1715"/>
            <a:ext cx="416353" cy="41635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Triangle 7">
            <a:extLst>
              <a:ext uri="{FF2B5EF4-FFF2-40B4-BE49-F238E27FC236}">
                <a16:creationId xmlns:a16="http://schemas.microsoft.com/office/drawing/2014/main" id="{8FA89A9A-80CE-B318-E2F5-AE22D87B51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 flipV="1">
            <a:off x="11638722" y="6311309"/>
            <a:ext cx="560389" cy="560389"/>
          </a:xfrm>
          <a:prstGeom prst="rtTriangle">
            <a:avLst/>
          </a:prstGeom>
          <a:solidFill>
            <a:srgbClr val="ABD3D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5610A359-FCBD-41F1-B0B3-70E3A04ECC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78478" y="6579795"/>
            <a:ext cx="493643" cy="2462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5D05DE5-2AFF-4807-ADB3-D812CAA4F20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8A72051-4AB1-3869-6D57-74B15B8425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8277" y="365125"/>
            <a:ext cx="3617912" cy="1838566"/>
          </a:xfrm>
        </p:spPr>
        <p:txBody>
          <a:bodyPr/>
          <a:lstStyle>
            <a:lvl1pPr algn="l">
              <a:defRPr b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26D42249-8828-60DB-A047-016A301DDEE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8276" y="2581379"/>
            <a:ext cx="3617912" cy="389893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7B6A3D19-81B4-9296-4EAA-D6932BEE2DE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259766" y="565484"/>
            <a:ext cx="7460492" cy="1638206"/>
          </a:xfrm>
        </p:spPr>
        <p:txBody>
          <a:bodyPr anchor="ctr"/>
          <a:lstStyle>
            <a:lvl1pPr marL="0" indent="0">
              <a:lnSpc>
                <a:spcPct val="114000"/>
              </a:lnSpc>
              <a:buNone/>
              <a:defRPr sz="3600" b="1"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E7BC5C2-5B27-A963-3931-067220870B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59766" y="2581379"/>
            <a:ext cx="7460493" cy="3952778"/>
          </a:xfrm>
        </p:spPr>
        <p:txBody>
          <a:bodyPr/>
          <a:lstStyle>
            <a:lvl1pPr>
              <a:spcAft>
                <a:spcPts val="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13890045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 / Sous-section T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E146664-482C-DAA3-A182-31625C5A4A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97" b="-4178"/>
          <a:stretch>
            <a:fillRect/>
          </a:stretch>
        </p:blipFill>
        <p:spPr>
          <a:xfrm flipH="1">
            <a:off x="4051243" y="6068291"/>
            <a:ext cx="8138343" cy="785477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89DB34B-6BAA-CA98-5198-75318A8DAE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8171" y="2261878"/>
            <a:ext cx="4071828" cy="4596122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D4DBC1C-F419-1903-0AD9-D711852FB1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8171" y="0"/>
            <a:ext cx="4071828" cy="221625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ight Triangle 14">
            <a:extLst>
              <a:ext uri="{FF2B5EF4-FFF2-40B4-BE49-F238E27FC236}">
                <a16:creationId xmlns:a16="http://schemas.microsoft.com/office/drawing/2014/main" id="{BF17EAA8-C119-FA50-BFEF-AA7DA12602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V="1">
            <a:off x="4053657" y="-1715"/>
            <a:ext cx="416353" cy="41635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Triangle 7">
            <a:extLst>
              <a:ext uri="{FF2B5EF4-FFF2-40B4-BE49-F238E27FC236}">
                <a16:creationId xmlns:a16="http://schemas.microsoft.com/office/drawing/2014/main" id="{8FA89A9A-80CE-B318-E2F5-AE22D87B51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 flipV="1">
            <a:off x="11638722" y="6311309"/>
            <a:ext cx="560389" cy="560389"/>
          </a:xfrm>
          <a:prstGeom prst="rtTriangle">
            <a:avLst/>
          </a:prstGeom>
          <a:solidFill>
            <a:srgbClr val="ABD3D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5610A359-FCBD-41F1-B0B3-70E3A04ECC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78478" y="6579795"/>
            <a:ext cx="493643" cy="2462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5D05DE5-2AFF-4807-ADB3-D812CAA4F20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8A72051-4AB1-3869-6D57-74B15B8425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8277" y="365125"/>
            <a:ext cx="3617912" cy="1838566"/>
          </a:xfrm>
        </p:spPr>
        <p:txBody>
          <a:bodyPr/>
          <a:lstStyle>
            <a:lvl1pPr algn="l">
              <a:defRPr b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26D42249-8828-60DB-A047-016A301DDEE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8276" y="2581379"/>
            <a:ext cx="3617912" cy="389893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7B6A3D19-81B4-9296-4EAA-D6932BEE2DE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259766" y="565484"/>
            <a:ext cx="7460492" cy="1638206"/>
          </a:xfrm>
        </p:spPr>
        <p:txBody>
          <a:bodyPr anchor="ctr"/>
          <a:lstStyle>
            <a:lvl1pPr marL="0" indent="0">
              <a:lnSpc>
                <a:spcPct val="114000"/>
              </a:lnSpc>
              <a:buNone/>
              <a:defRPr sz="3600" b="1"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E7BC5C2-5B27-A963-3931-067220870B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59766" y="2581379"/>
            <a:ext cx="7460493" cy="3952778"/>
          </a:xfrm>
        </p:spPr>
        <p:txBody>
          <a:bodyPr/>
          <a:lstStyle>
            <a:lvl1pPr>
              <a:spcAft>
                <a:spcPts val="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63050149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 / Sous-section Indi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A0CCA35-451C-6574-DE1D-122B9363C6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97" b="-4178"/>
          <a:stretch>
            <a:fillRect/>
          </a:stretch>
        </p:blipFill>
        <p:spPr>
          <a:xfrm flipH="1">
            <a:off x="4051243" y="6068291"/>
            <a:ext cx="8138343" cy="78547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56F0A10-F924-45D6-360F-4059C0D96E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8171" y="2261878"/>
            <a:ext cx="4071828" cy="4596122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A792C1-CDA1-D1A7-17E5-A62E0A2AC0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8171" y="0"/>
            <a:ext cx="4071828" cy="2216255"/>
          </a:xfrm>
          <a:prstGeom prst="rect">
            <a:avLst/>
          </a:prstGeom>
          <a:solidFill>
            <a:srgbClr val="485AA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Triangle 8">
            <a:extLst>
              <a:ext uri="{FF2B5EF4-FFF2-40B4-BE49-F238E27FC236}">
                <a16:creationId xmlns:a16="http://schemas.microsoft.com/office/drawing/2014/main" id="{E273B45F-0070-0379-2C68-A5D75CC8EF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V="1">
            <a:off x="4053657" y="-1715"/>
            <a:ext cx="416353" cy="416353"/>
          </a:xfrm>
          <a:prstGeom prst="rtTriangle">
            <a:avLst/>
          </a:prstGeom>
          <a:solidFill>
            <a:srgbClr val="485AA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ight Triangle 1">
            <a:extLst>
              <a:ext uri="{FF2B5EF4-FFF2-40B4-BE49-F238E27FC236}">
                <a16:creationId xmlns:a16="http://schemas.microsoft.com/office/drawing/2014/main" id="{A853B32A-FA11-542B-0067-CBC43515FE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 flipV="1">
            <a:off x="11638722" y="6311309"/>
            <a:ext cx="560389" cy="560389"/>
          </a:xfrm>
          <a:prstGeom prst="rtTriangle">
            <a:avLst/>
          </a:prstGeom>
          <a:solidFill>
            <a:srgbClr val="BDC9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9424D8B9-64FB-0919-E38B-97434E2A61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78478" y="6579795"/>
            <a:ext cx="493643" cy="2462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5D05DE5-2AFF-4807-ADB3-D812CAA4F20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1B68C2B-F4BB-068A-D22A-AEF5BC16BA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8277" y="365125"/>
            <a:ext cx="3617912" cy="1838566"/>
          </a:xfrm>
        </p:spPr>
        <p:txBody>
          <a:bodyPr/>
          <a:lstStyle>
            <a:lvl1pPr algn="l">
              <a:defRPr b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E7503AD8-1035-FBB9-4E34-0E04C5701D4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8276" y="2581379"/>
            <a:ext cx="3617912" cy="389893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AAD14CE7-499B-8DE3-EF4F-295A08B4897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259766" y="565484"/>
            <a:ext cx="7460492" cy="1638206"/>
          </a:xfrm>
        </p:spPr>
        <p:txBody>
          <a:bodyPr anchor="ctr"/>
          <a:lstStyle>
            <a:lvl1pPr marL="0" indent="0">
              <a:lnSpc>
                <a:spcPct val="114000"/>
              </a:lnSpc>
              <a:buNone/>
              <a:defRPr sz="3600" b="1"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6F3318C8-F22A-09EE-808C-2833C822F8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59766" y="2581379"/>
            <a:ext cx="7460493" cy="3952778"/>
          </a:xfrm>
        </p:spPr>
        <p:txBody>
          <a:bodyPr/>
          <a:lstStyle>
            <a:lvl1pPr>
              <a:spcAft>
                <a:spcPts val="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08968636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 / Sous-section Vio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1799666-745C-0D5A-F6EC-049FF3EC69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97" b="-4178"/>
          <a:stretch>
            <a:fillRect/>
          </a:stretch>
        </p:blipFill>
        <p:spPr>
          <a:xfrm flipH="1">
            <a:off x="4051243" y="6068291"/>
            <a:ext cx="8138343" cy="785477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89DB34B-6BAA-CA98-5198-75318A8DAE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8171" y="2261878"/>
            <a:ext cx="4071828" cy="4596122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D4DBC1C-F419-1903-0AD9-D711852FB1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8171" y="0"/>
            <a:ext cx="4071828" cy="2216255"/>
          </a:xfrm>
          <a:prstGeom prst="rect">
            <a:avLst/>
          </a:prstGeom>
          <a:solidFill>
            <a:srgbClr val="64287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ight Triangle 14">
            <a:extLst>
              <a:ext uri="{FF2B5EF4-FFF2-40B4-BE49-F238E27FC236}">
                <a16:creationId xmlns:a16="http://schemas.microsoft.com/office/drawing/2014/main" id="{BF17EAA8-C119-FA50-BFEF-AA7DA12602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V="1">
            <a:off x="4053657" y="-1715"/>
            <a:ext cx="416353" cy="416353"/>
          </a:xfrm>
          <a:prstGeom prst="rtTriangle">
            <a:avLst/>
          </a:prstGeom>
          <a:solidFill>
            <a:srgbClr val="64287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ight Triangle 3">
            <a:extLst>
              <a:ext uri="{FF2B5EF4-FFF2-40B4-BE49-F238E27FC236}">
                <a16:creationId xmlns:a16="http://schemas.microsoft.com/office/drawing/2014/main" id="{EDBFA7B7-8A6C-8A98-A9A6-3D98EC3669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 flipV="1">
            <a:off x="11638722" y="6311309"/>
            <a:ext cx="560389" cy="560389"/>
          </a:xfrm>
          <a:prstGeom prst="rtTriangle">
            <a:avLst/>
          </a:prstGeom>
          <a:solidFill>
            <a:srgbClr val="D7BAD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6AFD607F-381A-5891-123F-7A75FE0DC9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78478" y="6579795"/>
            <a:ext cx="493643" cy="2462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5D05DE5-2AFF-4807-ADB3-D812CAA4F20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7CD0722-4DB7-949D-55B2-FEB84ACFD1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8277" y="365125"/>
            <a:ext cx="3617912" cy="1838566"/>
          </a:xfrm>
        </p:spPr>
        <p:txBody>
          <a:bodyPr/>
          <a:lstStyle>
            <a:lvl1pPr algn="l">
              <a:defRPr b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603045F3-4B46-E209-AAF6-4D6321DF62D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8276" y="2581379"/>
            <a:ext cx="3617912" cy="389893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A9A0367-0283-0237-D6A1-CC4442EFA0A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259766" y="565484"/>
            <a:ext cx="7460492" cy="1638206"/>
          </a:xfrm>
        </p:spPr>
        <p:txBody>
          <a:bodyPr anchor="ctr"/>
          <a:lstStyle>
            <a:lvl1pPr marL="0" indent="0">
              <a:lnSpc>
                <a:spcPct val="114000"/>
              </a:lnSpc>
              <a:buNone/>
              <a:defRPr sz="3600" b="1"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75942D51-16D7-FE37-9F44-74419B71F5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59766" y="2581379"/>
            <a:ext cx="7460493" cy="3952778"/>
          </a:xfrm>
        </p:spPr>
        <p:txBody>
          <a:bodyPr/>
          <a:lstStyle>
            <a:lvl1pPr>
              <a:spcAft>
                <a:spcPts val="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42502260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 Green / Sous-section V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28E6451-48E4-5804-E8C3-5C1FC92B89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97" b="-4178"/>
          <a:stretch>
            <a:fillRect/>
          </a:stretch>
        </p:blipFill>
        <p:spPr>
          <a:xfrm flipH="1">
            <a:off x="4051243" y="6068291"/>
            <a:ext cx="8138343" cy="785477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89DB34B-6BAA-CA98-5198-75318A8DAE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8171" y="2261878"/>
            <a:ext cx="4071828" cy="4596122"/>
          </a:xfrm>
          <a:prstGeom prst="rect">
            <a:avLst/>
          </a:prstGeom>
          <a:solidFill>
            <a:srgbClr val="0066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D4DBC1C-F419-1903-0AD9-D711852FB1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8171" y="0"/>
            <a:ext cx="4071828" cy="221625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ight Triangle 14">
            <a:extLst>
              <a:ext uri="{FF2B5EF4-FFF2-40B4-BE49-F238E27FC236}">
                <a16:creationId xmlns:a16="http://schemas.microsoft.com/office/drawing/2014/main" id="{BF17EAA8-C119-FA50-BFEF-AA7DA12602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V="1">
            <a:off x="4053657" y="-1715"/>
            <a:ext cx="416353" cy="416353"/>
          </a:xfrm>
          <a:prstGeom prst="rtTriangl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ight Triangle 3">
            <a:extLst>
              <a:ext uri="{FF2B5EF4-FFF2-40B4-BE49-F238E27FC236}">
                <a16:creationId xmlns:a16="http://schemas.microsoft.com/office/drawing/2014/main" id="{3CADB744-F96F-D55F-0D3B-AA0DD0731A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 flipV="1">
            <a:off x="11638722" y="6311309"/>
            <a:ext cx="560389" cy="560389"/>
          </a:xfrm>
          <a:prstGeom prst="rtTriangle">
            <a:avLst/>
          </a:prstGeom>
          <a:solidFill>
            <a:srgbClr val="B2E6D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5F080942-A607-4128-BEA4-BC390F2828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78478" y="6579795"/>
            <a:ext cx="493643" cy="2462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5D05DE5-2AFF-4807-ADB3-D812CAA4F20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F35D80D-D767-E171-DE6B-AF1A74E00A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8277" y="365125"/>
            <a:ext cx="3617912" cy="1838566"/>
          </a:xfrm>
        </p:spPr>
        <p:txBody>
          <a:bodyPr/>
          <a:lstStyle>
            <a:lvl1pPr algn="l">
              <a:defRPr b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0F6C119F-A330-6BA6-6ECD-7C27BEC306B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8276" y="2581379"/>
            <a:ext cx="3617912" cy="389893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D7CADEBC-1809-4358-7CAE-D9DD9017F83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259766" y="565484"/>
            <a:ext cx="7460492" cy="1638206"/>
          </a:xfrm>
        </p:spPr>
        <p:txBody>
          <a:bodyPr anchor="ctr"/>
          <a:lstStyle>
            <a:lvl1pPr marL="0" indent="0">
              <a:lnSpc>
                <a:spcPct val="114000"/>
              </a:lnSpc>
              <a:buNone/>
              <a:defRPr sz="3600" b="1"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E49E80E-EC3E-64FE-7A5A-1C02887EF9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59766" y="2581379"/>
            <a:ext cx="7460493" cy="3952778"/>
          </a:xfrm>
        </p:spPr>
        <p:txBody>
          <a:bodyPr/>
          <a:lstStyle>
            <a:lvl1pPr>
              <a:spcAft>
                <a:spcPts val="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92906632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 Blue / Sous-section Bl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9B31311-DA56-29A8-5E41-1752897A84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97" b="-4178"/>
          <a:stretch>
            <a:fillRect/>
          </a:stretch>
        </p:blipFill>
        <p:spPr>
          <a:xfrm flipH="1">
            <a:off x="4051243" y="6068291"/>
            <a:ext cx="8138343" cy="785477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89DB34B-6BAA-CA98-5198-75318A8DAE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8171" y="2261878"/>
            <a:ext cx="4071828" cy="4596122"/>
          </a:xfrm>
          <a:prstGeom prst="rect">
            <a:avLst/>
          </a:prstGeom>
          <a:solidFill>
            <a:srgbClr val="004F8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D4DBC1C-F419-1903-0AD9-D711852FB1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8171" y="0"/>
            <a:ext cx="4071828" cy="22162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ight Triangle 14">
            <a:extLst>
              <a:ext uri="{FF2B5EF4-FFF2-40B4-BE49-F238E27FC236}">
                <a16:creationId xmlns:a16="http://schemas.microsoft.com/office/drawing/2014/main" id="{BF17EAA8-C119-FA50-BFEF-AA7DA12602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V="1">
            <a:off x="4053657" y="-1715"/>
            <a:ext cx="416353" cy="416353"/>
          </a:xfrm>
          <a:prstGeom prst="rt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ight Triangle 3">
            <a:extLst>
              <a:ext uri="{FF2B5EF4-FFF2-40B4-BE49-F238E27FC236}">
                <a16:creationId xmlns:a16="http://schemas.microsoft.com/office/drawing/2014/main" id="{D67BDFA2-D71E-DF96-8392-0393B18115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 flipV="1">
            <a:off x="11638722" y="6311309"/>
            <a:ext cx="560389" cy="560389"/>
          </a:xfrm>
          <a:prstGeom prst="rtTriangle">
            <a:avLst/>
          </a:prstGeom>
          <a:solidFill>
            <a:srgbClr val="BDE3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544FC2E6-0C0A-C044-8588-4DEB52464A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78478" y="6579795"/>
            <a:ext cx="493643" cy="2462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5D05DE5-2AFF-4807-ADB3-D812CAA4F20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D5382FC-FC90-A32A-3F51-3D13F3C334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8277" y="365125"/>
            <a:ext cx="3617912" cy="1838566"/>
          </a:xfrm>
        </p:spPr>
        <p:txBody>
          <a:bodyPr/>
          <a:lstStyle>
            <a:lvl1pPr algn="l">
              <a:defRPr b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65434A05-B76E-5D7D-0CD9-14A0EC0E18A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8276" y="2581379"/>
            <a:ext cx="3617912" cy="389893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A97492CC-84EA-B557-6CDE-C8248D7E4BA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259766" y="565484"/>
            <a:ext cx="7460492" cy="1638206"/>
          </a:xfrm>
        </p:spPr>
        <p:txBody>
          <a:bodyPr anchor="ctr"/>
          <a:lstStyle>
            <a:lvl1pPr marL="0" indent="0">
              <a:lnSpc>
                <a:spcPct val="114000"/>
              </a:lnSpc>
              <a:buNone/>
              <a:defRPr sz="3600" b="1"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1FDE153-BDD2-467F-32E9-A0EB1062B3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59766" y="2581379"/>
            <a:ext cx="7460493" cy="3952778"/>
          </a:xfrm>
        </p:spPr>
        <p:txBody>
          <a:bodyPr/>
          <a:lstStyle>
            <a:lvl1pPr>
              <a:spcAft>
                <a:spcPts val="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888324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FR Vio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>
            <a:extLst>
              <a:ext uri="{FF2B5EF4-FFF2-40B4-BE49-F238E27FC236}">
                <a16:creationId xmlns:a16="http://schemas.microsoft.com/office/drawing/2014/main" id="{94DE71B6-CAEA-53A2-97B6-8281182460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V="1">
            <a:off x="0" y="958544"/>
            <a:ext cx="416353" cy="416353"/>
          </a:xfrm>
          <a:prstGeom prst="rtTriangle">
            <a:avLst/>
          </a:prstGeom>
          <a:solidFill>
            <a:srgbClr val="D7BAD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08DE124-6764-530A-081C-01BD076701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16471"/>
          </a:xfrm>
          <a:prstGeom prst="rect">
            <a:avLst/>
          </a:prstGeom>
          <a:solidFill>
            <a:srgbClr val="D7BAD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16354" y="29496"/>
            <a:ext cx="11379406" cy="1086976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 userDrawn="1">
            <p:ph idx="1"/>
          </p:nvPr>
        </p:nvSpPr>
        <p:spPr>
          <a:xfrm>
            <a:off x="416353" y="1416424"/>
            <a:ext cx="11379405" cy="5153310"/>
          </a:xfrm>
        </p:spPr>
        <p:txBody>
          <a:bodyPr/>
          <a:lstStyle>
            <a:lvl1pPr>
              <a:spcAft>
                <a:spcPts val="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A" dirty="0"/>
          </a:p>
        </p:txBody>
      </p:sp>
      <p:sp>
        <p:nvSpPr>
          <p:cNvPr id="8" name="Right Triangle 7">
            <a:extLst>
              <a:ext uri="{FF2B5EF4-FFF2-40B4-BE49-F238E27FC236}">
                <a16:creationId xmlns:a16="http://schemas.microsoft.com/office/drawing/2014/main" id="{A6234AB0-E718-DC26-75AD-4F36BB86D4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 flipV="1">
            <a:off x="11638722" y="6311309"/>
            <a:ext cx="560389" cy="560389"/>
          </a:xfrm>
          <a:prstGeom prst="rtTriangle">
            <a:avLst/>
          </a:prstGeom>
          <a:solidFill>
            <a:srgbClr val="D7BAD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8EF167A0-5EB6-9E6F-BB2B-B693839350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78478" y="6579795"/>
            <a:ext cx="493643" cy="2462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5D05DE5-2AFF-4807-ADB3-D812CAA4F20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168747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R 2">
    <p:bg>
      <p:bgPr>
        <a:gradFill>
          <a:gsLst>
            <a:gs pos="100000">
              <a:srgbClr val="ABD3DB"/>
            </a:gs>
            <a:gs pos="0">
              <a:schemeClr val="accent1">
                <a:lumMod val="6000"/>
                <a:lumOff val="94000"/>
                <a:alpha val="67000"/>
              </a:schemeClr>
            </a:gs>
          </a:gsLst>
          <a:lin ang="7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26B6BFA5-F1AD-C0D9-2C67-65CD6A31EB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5791DAB3-CA39-8F41-DF43-BBA90A716D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460170" y="6278252"/>
            <a:ext cx="1477133" cy="350182"/>
          </a:xfrm>
          <a:prstGeom prst="rect">
            <a:avLst/>
          </a:prstGeom>
        </p:spPr>
      </p:pic>
      <p:sp>
        <p:nvSpPr>
          <p:cNvPr id="14" name="Title 9">
            <a:extLst>
              <a:ext uri="{FF2B5EF4-FFF2-40B4-BE49-F238E27FC236}">
                <a16:creationId xmlns:a16="http://schemas.microsoft.com/office/drawing/2014/main" id="{9B8E72C4-2B46-C5A0-9000-2B057327EABA}"/>
              </a:ext>
            </a:extLst>
          </p:cNvPr>
          <p:cNvSpPr txBox="1">
            <a:spLocks/>
          </p:cNvSpPr>
          <p:nvPr userDrawn="1"/>
        </p:nvSpPr>
        <p:spPr>
          <a:xfrm>
            <a:off x="254698" y="6381349"/>
            <a:ext cx="11682606" cy="29357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defRPr/>
            </a:pPr>
            <a:r>
              <a:rPr lang="en-US" sz="1800" dirty="0">
                <a:solidFill>
                  <a:srgbClr val="666666"/>
                </a:solidFill>
                <a:ea typeface="Lato" panose="020F0502020204030203" pitchFamily="34" charset="0"/>
                <a:cs typeface="Lato" panose="020F0502020204030203" pitchFamily="34" charset="0"/>
              </a:rPr>
              <a:t>statcan.gc.ca</a:t>
            </a: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44FBCD22-8FAD-21ED-125C-E8311B4C6C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54697" y="6386490"/>
            <a:ext cx="2075626" cy="242689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AE5FF75-38FA-3637-E69B-711656337B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4698" y="782489"/>
            <a:ext cx="11682606" cy="8177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4200" b="0"/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8CE4B58-857A-19E1-940D-00B1B96E58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75" b="-131"/>
          <a:stretch>
            <a:fillRect/>
          </a:stretch>
        </p:blipFill>
        <p:spPr>
          <a:xfrm>
            <a:off x="2896780" y="2177976"/>
            <a:ext cx="6688655" cy="386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76247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/AN 1">
    <p:bg>
      <p:bgPr>
        <a:gradFill>
          <a:gsLst>
            <a:gs pos="100000">
              <a:srgbClr val="ABD3DB"/>
            </a:gs>
            <a:gs pos="0">
              <a:schemeClr val="accent1">
                <a:lumMod val="6000"/>
                <a:lumOff val="94000"/>
                <a:alpha val="67000"/>
              </a:schemeClr>
            </a:gs>
          </a:gsLst>
          <a:lin ang="7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209C4662-D559-C9B8-FC13-2CBA488365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C151C4C1-C4F4-E299-0DCB-A5EE3A06A0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54697" y="6386490"/>
            <a:ext cx="2075626" cy="241944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779F49D6-26AE-EE3C-B89D-548606B1C3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60170" y="6278252"/>
            <a:ext cx="1477133" cy="350182"/>
          </a:xfrm>
          <a:prstGeom prst="rect">
            <a:avLst/>
          </a:prstGeom>
        </p:spPr>
      </p:pic>
      <p:sp>
        <p:nvSpPr>
          <p:cNvPr id="9" name="Title 9">
            <a:extLst>
              <a:ext uri="{FF2B5EF4-FFF2-40B4-BE49-F238E27FC236}">
                <a16:creationId xmlns:a16="http://schemas.microsoft.com/office/drawing/2014/main" id="{2BECE02B-C5D0-E407-7C6F-2E9DE4CD8EB1}"/>
              </a:ext>
            </a:extLst>
          </p:cNvPr>
          <p:cNvSpPr txBox="1">
            <a:spLocks/>
          </p:cNvSpPr>
          <p:nvPr userDrawn="1"/>
        </p:nvSpPr>
        <p:spPr>
          <a:xfrm>
            <a:off x="254698" y="6381349"/>
            <a:ext cx="11682606" cy="29357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defRPr/>
            </a:pPr>
            <a:r>
              <a:rPr lang="en-US" sz="1800" dirty="0">
                <a:solidFill>
                  <a:srgbClr val="666666"/>
                </a:solidFill>
                <a:ea typeface="Lato" panose="020F0502020204030203" pitchFamily="34" charset="0"/>
                <a:cs typeface="Lato" panose="020F0502020204030203" pitchFamily="34" charset="0"/>
              </a:rPr>
              <a:t>statcan.gc.ca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A2BFE30-3A1A-839A-E19A-85BB87632F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4698" y="922189"/>
            <a:ext cx="11682606" cy="8177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4200" b="0"/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45197726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/AN 2">
    <p:bg>
      <p:bgPr>
        <a:gradFill>
          <a:gsLst>
            <a:gs pos="100000">
              <a:srgbClr val="ABD3DB"/>
            </a:gs>
            <a:gs pos="0">
              <a:schemeClr val="accent1">
                <a:lumMod val="6000"/>
                <a:lumOff val="94000"/>
                <a:alpha val="67000"/>
              </a:schemeClr>
            </a:gs>
          </a:gsLst>
          <a:lin ang="7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209C4662-D559-C9B8-FC13-2CBA488365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C151C4C1-C4F4-E299-0DCB-A5EE3A06A0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54697" y="6386490"/>
            <a:ext cx="2075626" cy="241944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779F49D6-26AE-EE3C-B89D-548606B1C3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60170" y="6278252"/>
            <a:ext cx="1477133" cy="350182"/>
          </a:xfrm>
          <a:prstGeom prst="rect">
            <a:avLst/>
          </a:prstGeom>
        </p:spPr>
      </p:pic>
      <p:sp>
        <p:nvSpPr>
          <p:cNvPr id="9" name="Title 9">
            <a:extLst>
              <a:ext uri="{FF2B5EF4-FFF2-40B4-BE49-F238E27FC236}">
                <a16:creationId xmlns:a16="http://schemas.microsoft.com/office/drawing/2014/main" id="{2BECE02B-C5D0-E407-7C6F-2E9DE4CD8EB1}"/>
              </a:ext>
            </a:extLst>
          </p:cNvPr>
          <p:cNvSpPr txBox="1">
            <a:spLocks/>
          </p:cNvSpPr>
          <p:nvPr userDrawn="1"/>
        </p:nvSpPr>
        <p:spPr>
          <a:xfrm>
            <a:off x="254698" y="6381349"/>
            <a:ext cx="11682606" cy="29357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defRPr/>
            </a:pPr>
            <a:r>
              <a:rPr lang="en-US" sz="1800" dirty="0">
                <a:solidFill>
                  <a:srgbClr val="666666"/>
                </a:solidFill>
                <a:ea typeface="Lato" panose="020F0502020204030203" pitchFamily="34" charset="0"/>
                <a:cs typeface="Lato" panose="020F0502020204030203" pitchFamily="34" charset="0"/>
              </a:rPr>
              <a:t>statcan.gc.ca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B66E419-355B-68F5-BA76-8CA3F5B298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4698" y="782489"/>
            <a:ext cx="11682606" cy="8177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4200" b="0"/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4334934-FF21-6983-CB7B-084E03263C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75" b="-131"/>
          <a:stretch>
            <a:fillRect/>
          </a:stretch>
        </p:blipFill>
        <p:spPr>
          <a:xfrm>
            <a:off x="2896780" y="2177976"/>
            <a:ext cx="6688655" cy="386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7494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FR Vert/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>
            <a:extLst>
              <a:ext uri="{FF2B5EF4-FFF2-40B4-BE49-F238E27FC236}">
                <a16:creationId xmlns:a16="http://schemas.microsoft.com/office/drawing/2014/main" id="{94DE71B6-CAEA-53A2-97B6-8281182460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V="1">
            <a:off x="0" y="958544"/>
            <a:ext cx="416353" cy="416353"/>
          </a:xfrm>
          <a:prstGeom prst="rtTriangle">
            <a:avLst/>
          </a:prstGeom>
          <a:solidFill>
            <a:srgbClr val="B2E6D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08DE124-6764-530A-081C-01BD076701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16471"/>
          </a:xfrm>
          <a:prstGeom prst="rect">
            <a:avLst/>
          </a:prstGeom>
          <a:solidFill>
            <a:srgbClr val="B2E6D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16354" y="29496"/>
            <a:ext cx="11379406" cy="1086976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 userDrawn="1">
            <p:ph idx="1"/>
          </p:nvPr>
        </p:nvSpPr>
        <p:spPr>
          <a:xfrm>
            <a:off x="416353" y="1416424"/>
            <a:ext cx="11379405" cy="5133553"/>
          </a:xfrm>
        </p:spPr>
        <p:txBody>
          <a:bodyPr/>
          <a:lstStyle>
            <a:lvl1pPr>
              <a:spcAft>
                <a:spcPts val="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A" dirty="0"/>
          </a:p>
        </p:txBody>
      </p:sp>
      <p:sp>
        <p:nvSpPr>
          <p:cNvPr id="6" name="Right Triangle 5">
            <a:extLst>
              <a:ext uri="{FF2B5EF4-FFF2-40B4-BE49-F238E27FC236}">
                <a16:creationId xmlns:a16="http://schemas.microsoft.com/office/drawing/2014/main" id="{7BF0E623-5AFB-1C59-D623-737D5F6D2E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 flipV="1">
            <a:off x="11638722" y="6311309"/>
            <a:ext cx="560389" cy="560389"/>
          </a:xfrm>
          <a:prstGeom prst="rtTriangle">
            <a:avLst/>
          </a:prstGeom>
          <a:solidFill>
            <a:srgbClr val="B2E6D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F0F227F9-E9B5-4477-A671-4C2483B920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78478" y="6579795"/>
            <a:ext cx="493643" cy="2462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5D05DE5-2AFF-4807-ADB3-D812CAA4F20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58763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FR Bleu/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>
            <a:extLst>
              <a:ext uri="{FF2B5EF4-FFF2-40B4-BE49-F238E27FC236}">
                <a16:creationId xmlns:a16="http://schemas.microsoft.com/office/drawing/2014/main" id="{94DE71B6-CAEA-53A2-97B6-8281182460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V="1">
            <a:off x="0" y="958544"/>
            <a:ext cx="416353" cy="416353"/>
          </a:xfrm>
          <a:prstGeom prst="rtTriangle">
            <a:avLst/>
          </a:prstGeom>
          <a:solidFill>
            <a:srgbClr val="BDE3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08DE124-6764-530A-081C-01BD076701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16471"/>
          </a:xfrm>
          <a:prstGeom prst="rect">
            <a:avLst/>
          </a:prstGeom>
          <a:solidFill>
            <a:srgbClr val="BDE3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16354" y="29496"/>
            <a:ext cx="11379406" cy="1086976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 userDrawn="1">
            <p:ph idx="1"/>
          </p:nvPr>
        </p:nvSpPr>
        <p:spPr>
          <a:xfrm>
            <a:off x="416353" y="1416425"/>
            <a:ext cx="11379405" cy="5153310"/>
          </a:xfrm>
        </p:spPr>
        <p:txBody>
          <a:bodyPr/>
          <a:lstStyle>
            <a:lvl1pPr>
              <a:spcAft>
                <a:spcPts val="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A" dirty="0"/>
          </a:p>
        </p:txBody>
      </p:sp>
      <p:sp>
        <p:nvSpPr>
          <p:cNvPr id="8" name="Right Triangle 7">
            <a:extLst>
              <a:ext uri="{FF2B5EF4-FFF2-40B4-BE49-F238E27FC236}">
                <a16:creationId xmlns:a16="http://schemas.microsoft.com/office/drawing/2014/main" id="{C2A49F78-4C94-7FA5-6BEA-D0B7F0C000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 flipV="1">
            <a:off x="11638722" y="6311309"/>
            <a:ext cx="560389" cy="560389"/>
          </a:xfrm>
          <a:prstGeom prst="rtTriangle">
            <a:avLst/>
          </a:prstGeom>
          <a:solidFill>
            <a:srgbClr val="BDE3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A3410939-CE9C-8425-4240-81E3681F54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78478" y="6579795"/>
            <a:ext cx="493643" cy="2462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5D05DE5-2AFF-4807-ADB3-D812CAA4F20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62699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A5F335-2728-573B-5BF3-C77EFB25AA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D2645-50E8-AE78-BB94-57074F904E4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6CA931-6AB9-BB53-A1B4-B0B1A12AD4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EF1ABE-8AE0-6A61-5E06-5188FF4B67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47AA0-891F-4766-96AC-B33E7E827C2E}" type="datetimeFigureOut">
              <a:rPr lang="en-CA" smtClean="0"/>
              <a:t>2026-08-28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AC9FED-A0B4-6601-9BA9-A8AE0262C2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5E5D43-4E7E-962E-C170-4A0FBB111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F45D0-D33A-4E34-BDC3-73B29C6CBB8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37470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>
            <a:extLst>
              <a:ext uri="{FF2B5EF4-FFF2-40B4-BE49-F238E27FC236}">
                <a16:creationId xmlns:a16="http://schemas.microsoft.com/office/drawing/2014/main" id="{94DE71B6-CAEA-53A2-97B6-8281182460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V="1">
            <a:off x="0" y="958544"/>
            <a:ext cx="416353" cy="416353"/>
          </a:xfrm>
          <a:prstGeom prst="rtTriangle">
            <a:avLst/>
          </a:prstGeom>
          <a:solidFill>
            <a:srgbClr val="ABD3D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08DE124-6764-530A-081C-01BD076701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16471"/>
          </a:xfrm>
          <a:prstGeom prst="rect">
            <a:avLst/>
          </a:prstGeom>
          <a:solidFill>
            <a:srgbClr val="ABD3D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16354" y="29496"/>
            <a:ext cx="11379406" cy="1086976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 userDrawn="1">
            <p:ph idx="1"/>
          </p:nvPr>
        </p:nvSpPr>
        <p:spPr>
          <a:xfrm>
            <a:off x="416353" y="1416424"/>
            <a:ext cx="11379405" cy="5153310"/>
          </a:xfrm>
        </p:spPr>
        <p:txBody>
          <a:bodyPr/>
          <a:lstStyle>
            <a:lvl1pPr>
              <a:spcAft>
                <a:spcPts val="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A" dirty="0"/>
          </a:p>
        </p:txBody>
      </p:sp>
      <p:sp>
        <p:nvSpPr>
          <p:cNvPr id="7" name="Right Triangle 6">
            <a:extLst>
              <a:ext uri="{FF2B5EF4-FFF2-40B4-BE49-F238E27FC236}">
                <a16:creationId xmlns:a16="http://schemas.microsoft.com/office/drawing/2014/main" id="{438FD44C-6BB9-21D4-D475-D5A88A57C6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 flipV="1">
            <a:off x="11638722" y="6311309"/>
            <a:ext cx="560389" cy="560389"/>
          </a:xfrm>
          <a:prstGeom prst="rtTriangle">
            <a:avLst/>
          </a:prstGeom>
          <a:solidFill>
            <a:srgbClr val="ABD3D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FB0AFED1-7323-CCD2-BA0F-64EF24D803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78478" y="6579795"/>
            <a:ext cx="493643" cy="2462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5D05DE5-2AFF-4807-ADB3-D812CAA4F20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80394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di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>
            <a:extLst>
              <a:ext uri="{FF2B5EF4-FFF2-40B4-BE49-F238E27FC236}">
                <a16:creationId xmlns:a16="http://schemas.microsoft.com/office/drawing/2014/main" id="{94DE71B6-CAEA-53A2-97B6-8281182460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V="1">
            <a:off x="0" y="958544"/>
            <a:ext cx="416353" cy="416353"/>
          </a:xfrm>
          <a:prstGeom prst="rtTriangle">
            <a:avLst/>
          </a:prstGeom>
          <a:solidFill>
            <a:srgbClr val="BDC9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08DE124-6764-530A-081C-01BD076701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16471"/>
          </a:xfrm>
          <a:prstGeom prst="rect">
            <a:avLst/>
          </a:prstGeom>
          <a:solidFill>
            <a:srgbClr val="BDC9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16354" y="29496"/>
            <a:ext cx="11379406" cy="1086976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 userDrawn="1">
            <p:ph idx="1"/>
          </p:nvPr>
        </p:nvSpPr>
        <p:spPr>
          <a:xfrm>
            <a:off x="416353" y="1416425"/>
            <a:ext cx="11379405" cy="5153310"/>
          </a:xfrm>
        </p:spPr>
        <p:txBody>
          <a:bodyPr/>
          <a:lstStyle>
            <a:lvl1pPr>
              <a:spcAft>
                <a:spcPts val="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A" dirty="0"/>
          </a:p>
        </p:txBody>
      </p:sp>
      <p:sp>
        <p:nvSpPr>
          <p:cNvPr id="6" name="Right Triangle 5">
            <a:extLst>
              <a:ext uri="{FF2B5EF4-FFF2-40B4-BE49-F238E27FC236}">
                <a16:creationId xmlns:a16="http://schemas.microsoft.com/office/drawing/2014/main" id="{EF9CBF4D-853B-92B7-62C6-29FB98BE2C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 flipV="1">
            <a:off x="11638722" y="6311309"/>
            <a:ext cx="560389" cy="560389"/>
          </a:xfrm>
          <a:prstGeom prst="rtTriangle">
            <a:avLst/>
          </a:prstGeom>
          <a:solidFill>
            <a:srgbClr val="BDC9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BD39200D-BE7B-71CB-920C-6604F05F22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78478" y="6579795"/>
            <a:ext cx="493643" cy="2462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5D05DE5-2AFF-4807-ADB3-D812CAA4F20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9068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Vio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>
            <a:extLst>
              <a:ext uri="{FF2B5EF4-FFF2-40B4-BE49-F238E27FC236}">
                <a16:creationId xmlns:a16="http://schemas.microsoft.com/office/drawing/2014/main" id="{94DE71B6-CAEA-53A2-97B6-8281182460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V="1">
            <a:off x="0" y="958544"/>
            <a:ext cx="416353" cy="416353"/>
          </a:xfrm>
          <a:prstGeom prst="rtTriangle">
            <a:avLst/>
          </a:prstGeom>
          <a:solidFill>
            <a:srgbClr val="D7BAD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08DE124-6764-530A-081C-01BD076701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16471"/>
          </a:xfrm>
          <a:prstGeom prst="rect">
            <a:avLst/>
          </a:prstGeom>
          <a:solidFill>
            <a:srgbClr val="D7BAD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16354" y="29496"/>
            <a:ext cx="11379406" cy="1086976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 userDrawn="1">
            <p:ph idx="1"/>
          </p:nvPr>
        </p:nvSpPr>
        <p:spPr>
          <a:xfrm>
            <a:off x="416353" y="1416424"/>
            <a:ext cx="11379405" cy="5153310"/>
          </a:xfrm>
        </p:spPr>
        <p:txBody>
          <a:bodyPr/>
          <a:lstStyle>
            <a:lvl1pPr>
              <a:spcAft>
                <a:spcPts val="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A" dirty="0"/>
          </a:p>
        </p:txBody>
      </p:sp>
      <p:sp>
        <p:nvSpPr>
          <p:cNvPr id="8" name="Right Triangle 7">
            <a:extLst>
              <a:ext uri="{FF2B5EF4-FFF2-40B4-BE49-F238E27FC236}">
                <a16:creationId xmlns:a16="http://schemas.microsoft.com/office/drawing/2014/main" id="{A6234AB0-E718-DC26-75AD-4F36BB86D4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 flipV="1">
            <a:off x="11638722" y="6311309"/>
            <a:ext cx="560389" cy="560389"/>
          </a:xfrm>
          <a:prstGeom prst="rtTriangle">
            <a:avLst/>
          </a:prstGeom>
          <a:solidFill>
            <a:srgbClr val="D7BAD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8EF167A0-5EB6-9E6F-BB2B-B693839350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78478" y="6579795"/>
            <a:ext cx="493643" cy="2462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5D05DE5-2AFF-4807-ADB3-D812CAA4F20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41662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30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A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7358D40-08A8-5B18-0765-A1B25DAA04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8109625" y="6561123"/>
            <a:ext cx="362149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1100" spc="80" dirty="0" err="1">
                <a:solidFill>
                  <a:srgbClr val="727479"/>
                </a:solidFill>
              </a:rPr>
              <a:t>Statistique</a:t>
            </a:r>
            <a:r>
              <a:rPr lang="en-CA" sz="1100" spc="80" dirty="0">
                <a:solidFill>
                  <a:srgbClr val="727479"/>
                </a:solidFill>
              </a:rPr>
              <a:t> Canada </a:t>
            </a:r>
          </a:p>
        </p:txBody>
      </p:sp>
    </p:spTree>
    <p:extLst>
      <p:ext uri="{BB962C8B-B14F-4D97-AF65-F5344CB8AC3E}">
        <p14:creationId xmlns:p14="http://schemas.microsoft.com/office/powerpoint/2010/main" val="2835760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708" r:id="rId2"/>
    <p:sldLayoutId id="2147483709" r:id="rId3"/>
    <p:sldLayoutId id="2147483710" r:id="rId4"/>
    <p:sldLayoutId id="2147483711" r:id="rId5"/>
    <p:sldLayoutId id="2147483839" r:id="rId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200"/>
        </a:spcBef>
        <a:spcAft>
          <a:spcPts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A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7358D40-08A8-5B18-0765-A1B25DAA04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8109625" y="6561123"/>
            <a:ext cx="362149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1100" spc="80" dirty="0">
                <a:solidFill>
                  <a:srgbClr val="727479"/>
                </a:solidFill>
              </a:rPr>
              <a:t>Statistics Canada </a:t>
            </a:r>
          </a:p>
        </p:txBody>
      </p:sp>
    </p:spTree>
    <p:extLst>
      <p:ext uri="{BB962C8B-B14F-4D97-AF65-F5344CB8AC3E}">
        <p14:creationId xmlns:p14="http://schemas.microsoft.com/office/powerpoint/2010/main" val="3197331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  <p:sldLayoutId id="2147483813" r:id="rId4"/>
    <p:sldLayoutId id="2147483814" r:id="rId5"/>
    <p:sldLayoutId id="2147483837" r:id="rId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200"/>
        </a:spcBef>
        <a:spcAft>
          <a:spcPts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6130260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817" r:id="rId2"/>
    <p:sldLayoutId id="2147483818" r:id="rId3"/>
    <p:sldLayoutId id="2147483819" r:id="rId4"/>
    <p:sldLayoutId id="2147483820" r:id="rId5"/>
    <p:sldLayoutId id="2147483821" r:id="rId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200"/>
        </a:spcBef>
        <a:spcAft>
          <a:spcPts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A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F646A76-AC95-F4D9-7227-1012F696C0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8109625" y="6561123"/>
            <a:ext cx="362149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1100" spc="80" dirty="0">
                <a:solidFill>
                  <a:srgbClr val="727479"/>
                </a:solidFill>
              </a:rPr>
              <a:t>Statistics Canada 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747EAEBF-857E-11C4-86DD-9530612BB3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30024" y="6492875"/>
            <a:ext cx="5619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DB09E84-12E6-4096-B5B4-FBC0A69B8469}" type="slidenum">
              <a:rPr lang="en-US" smtClean="0"/>
              <a:pPr/>
              <a:t>‹#›</a:t>
            </a:fld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2502808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3" r:id="rId1"/>
    <p:sldLayoutId id="2147483824" r:id="rId2"/>
    <p:sldLayoutId id="2147483825" r:id="rId3"/>
    <p:sldLayoutId id="2147483826" r:id="rId4"/>
    <p:sldLayoutId id="2147483827" r:id="rId5"/>
    <p:sldLayoutId id="2147483838" r:id="rId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200"/>
        </a:spcBef>
        <a:spcAft>
          <a:spcPts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A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91054C1-6906-EEFA-54BD-07BBACB7C4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8109625" y="6561123"/>
            <a:ext cx="362149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1100" spc="80" dirty="0">
                <a:solidFill>
                  <a:srgbClr val="727479"/>
                </a:solidFill>
              </a:rPr>
              <a:t>Statistics Canada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0E6AB6-80E8-F4CF-14FF-6A6633369B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39550" y="6492875"/>
            <a:ext cx="5524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9889C22-6387-4C80-BE46-21EAF318371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6334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200"/>
        </a:spcBef>
        <a:spcAft>
          <a:spcPts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799858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8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200"/>
        </a:spcBef>
        <a:spcAft>
          <a:spcPts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588120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200"/>
        </a:spcBef>
        <a:spcAft>
          <a:spcPts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s://www150.statcan.gc.ca/t1/tbl1/en/tv.action?pid=1010001601" TargetMode="External"/><Relationship Id="rId5" Type="http://schemas.openxmlformats.org/officeDocument/2006/relationships/hyperlink" Target="https://www150.statcan.gc.ca/t1/tbl1/en/tv.action?pid=1010001701" TargetMode="External"/><Relationship Id="rId4" Type="http://schemas.openxmlformats.org/officeDocument/2006/relationships/hyperlink" Target="https://www150.statcan.gc.ca/t1/tbl1/en/tv.action?pid=3810000601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150.statcan.gc.ca/t1/tbl1/en/tv.action?pid=3810000601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Relationship Id="rId4" Type="http://schemas.openxmlformats.org/officeDocument/2006/relationships/hyperlink" Target="https://www150.statcan.gc.ca/t1/tbl1/en/tv.action?pid=3810000601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Relationship Id="rId4" Type="http://schemas.openxmlformats.org/officeDocument/2006/relationships/hyperlink" Target="https://open.alberta.ca/opendata/historical-royalty-revenue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9.xml"/><Relationship Id="rId3" Type="http://schemas.openxmlformats.org/officeDocument/2006/relationships/hyperlink" Target="mailto:carin.loker-fulcher@statcan.gc.ca" TargetMode="External"/><Relationship Id="rId7" Type="http://schemas.openxmlformats.org/officeDocument/2006/relationships/diagramQuickStyle" Target="../diagrams/quickStyle9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5.xml"/><Relationship Id="rId6" Type="http://schemas.openxmlformats.org/officeDocument/2006/relationships/diagramLayout" Target="../diagrams/layout9.xml"/><Relationship Id="rId5" Type="http://schemas.openxmlformats.org/officeDocument/2006/relationships/diagramData" Target="../diagrams/data9.xml"/><Relationship Id="rId4" Type="http://schemas.openxmlformats.org/officeDocument/2006/relationships/hyperlink" Target="mailto:roxane.Jaffray@statcan.gc.ca" TargetMode="External"/><Relationship Id="rId9" Type="http://schemas.microsoft.com/office/2007/relationships/diagramDrawing" Target="../diagrams/drawing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150.statcan.gc.ca/t1/tbl1/en/tv.action?pid=3810000601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1.xml"/><Relationship Id="rId6" Type="http://schemas.openxmlformats.org/officeDocument/2006/relationships/hyperlink" Target="https://www150.statcan.gc.ca/t1/tbl1/en/cv.action?pid=3610058001" TargetMode="External"/><Relationship Id="rId5" Type="http://schemas.openxmlformats.org/officeDocument/2006/relationships/hyperlink" Target="https://www150.statcan.gc.ca/n1/daily-quotidien/251120/dq251120d-eng.htm" TargetMode="External"/><Relationship Id="rId4" Type="http://schemas.openxmlformats.org/officeDocument/2006/relationships/hyperlink" Target="https://www150.statcan.gc.ca/t1/tbl1/en/tv.action?pid=3810000701" TargetMode="Externa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statcan.gc.ca/en/surveys" TargetMode="External"/><Relationship Id="rId13" Type="http://schemas.openxmlformats.org/officeDocument/2006/relationships/hyperlink" Target="https://www.facebook.com/statisticscanada" TargetMode="External"/><Relationship Id="rId18" Type="http://schemas.openxmlformats.org/officeDocument/2006/relationships/image" Target="../media/image29.png"/><Relationship Id="rId3" Type="http://schemas.openxmlformats.org/officeDocument/2006/relationships/hyperlink" Target="https://www.statcan.gc.ca/en/sc/podcasts" TargetMode="External"/><Relationship Id="rId21" Type="http://schemas.openxmlformats.org/officeDocument/2006/relationships/hyperlink" Target="https://x.com/StatCan_eng" TargetMode="External"/><Relationship Id="rId7" Type="http://schemas.openxmlformats.org/officeDocument/2006/relationships/hyperlink" Target="https://www.statcan.gc.ca/en/start" TargetMode="External"/><Relationship Id="rId12" Type="http://schemas.openxmlformats.org/officeDocument/2006/relationships/image" Target="../media/image26.png"/><Relationship Id="rId17" Type="http://schemas.openxmlformats.org/officeDocument/2006/relationships/hyperlink" Target="https://ca.linkedin.com/company/statcan" TargetMode="External"/><Relationship Id="rId2" Type="http://schemas.openxmlformats.org/officeDocument/2006/relationships/notesSlide" Target="../notesSlides/notesSlide21.xml"/><Relationship Id="rId16" Type="http://schemas.openxmlformats.org/officeDocument/2006/relationships/image" Target="../media/image28.png"/><Relationship Id="rId20" Type="http://schemas.openxmlformats.org/officeDocument/2006/relationships/image" Target="../media/image30.png"/><Relationship Id="rId1" Type="http://schemas.openxmlformats.org/officeDocument/2006/relationships/slideLayout" Target="../slideLayouts/slideLayout31.xml"/><Relationship Id="rId6" Type="http://schemas.openxmlformats.org/officeDocument/2006/relationships/hyperlink" Target="https://www.statcan.gc.ca/msc/en/mystatcan/about" TargetMode="External"/><Relationship Id="rId11" Type="http://schemas.openxmlformats.org/officeDocument/2006/relationships/hyperlink" Target="https://www.statcan.gc.ca/eng/sc/podcasts" TargetMode="External"/><Relationship Id="rId24" Type="http://schemas.openxmlformats.org/officeDocument/2006/relationships/image" Target="../media/image32.png"/><Relationship Id="rId5" Type="http://schemas.openxmlformats.org/officeDocument/2006/relationships/hyperlink" Target="https://www150.statcan.gc.ca/n1/dai-quo/index-eng.htm" TargetMode="External"/><Relationship Id="rId15" Type="http://schemas.openxmlformats.org/officeDocument/2006/relationships/hyperlink" Target="https://instagram.com/statcan_eng/" TargetMode="External"/><Relationship Id="rId23" Type="http://schemas.openxmlformats.org/officeDocument/2006/relationships/hyperlink" Target="https://www.youtube.com/statisticscanada" TargetMode="External"/><Relationship Id="rId10" Type="http://schemas.openxmlformats.org/officeDocument/2006/relationships/hyperlink" Target="mailto:infostats@statcan.gc.ca" TargetMode="External"/><Relationship Id="rId19" Type="http://schemas.openxmlformats.org/officeDocument/2006/relationships/hyperlink" Target="https://www.reddit.com/user/StatCanada/" TargetMode="External"/><Relationship Id="rId4" Type="http://schemas.openxmlformats.org/officeDocument/2006/relationships/hyperlink" Target="https://www.statcan.gc.ca/o1/en/plus" TargetMode="External"/><Relationship Id="rId9" Type="http://schemas.openxmlformats.org/officeDocument/2006/relationships/hyperlink" Target="https://www.statcan.gc.ca/en/dsc" TargetMode="External"/><Relationship Id="rId14" Type="http://schemas.openxmlformats.org/officeDocument/2006/relationships/image" Target="../media/image27.png"/><Relationship Id="rId22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4" Type="http://schemas.openxmlformats.org/officeDocument/2006/relationships/hyperlink" Target="https://www150.statcan.gc.ca/t1/tbl1/en/tv.action?pid=3610058001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150.statcan.gc.ca/t1/tbl1/en/tv.action?pid=3610058001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4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5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7DDE20-4CB2-77C5-75F2-F9D057A047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6784" y="433207"/>
            <a:ext cx="7582465" cy="3242915"/>
          </a:xfrm>
        </p:spPr>
        <p:txBody>
          <a:bodyPr>
            <a:normAutofit/>
          </a:bodyPr>
          <a:lstStyle/>
          <a:p>
            <a:r>
              <a:rPr lang="en-US" sz="4800" dirty="0"/>
              <a:t>Improving estimates of resource royalties in Canada</a:t>
            </a:r>
            <a:br>
              <a:rPr lang="en-US" dirty="0"/>
            </a:br>
            <a:r>
              <a:rPr lang="en-US" sz="3100" b="0" dirty="0"/>
              <a:t>The Natural Resource Asset Accounts and The National Balance Sheet</a:t>
            </a:r>
            <a:endParaRPr lang="en-US" b="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A865A73-ADFF-B705-739A-0CEA140FBA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0328" y="4171905"/>
            <a:ext cx="5775672" cy="1899929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32</a:t>
            </a:r>
            <a:r>
              <a:rPr lang="en-US" baseline="30000" dirty="0"/>
              <a:t>nd</a:t>
            </a:r>
            <a:r>
              <a:rPr lang="en-US" dirty="0"/>
              <a:t> London Group meeting, Guatemala</a:t>
            </a:r>
          </a:p>
          <a:p>
            <a:r>
              <a:rPr lang="en-US" dirty="0"/>
              <a:t>Session 11: SEEA CF and SNA 2025- Natural resources and depletion. </a:t>
            </a:r>
          </a:p>
          <a:p>
            <a:r>
              <a:rPr lang="en-US" dirty="0"/>
              <a:t>Authors: Carin Loker-Fulcher/Roxane Jaffray, Statistics Canada</a:t>
            </a:r>
          </a:p>
          <a:p>
            <a:r>
              <a:rPr lang="en-US" dirty="0"/>
              <a:t>Presented </a:t>
            </a:r>
            <a:r>
              <a:rPr lang="en-US"/>
              <a:t>by Matthew </a:t>
            </a:r>
            <a:r>
              <a:rPr lang="en-US" dirty="0"/>
              <a:t>Prescott </a:t>
            </a:r>
          </a:p>
        </p:txBody>
      </p:sp>
    </p:spTree>
    <p:extLst>
      <p:ext uri="{BB962C8B-B14F-4D97-AF65-F5344CB8AC3E}">
        <p14:creationId xmlns:p14="http://schemas.microsoft.com/office/powerpoint/2010/main" val="9629790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08E203-150C-A74F-7C2D-C8143637C7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9DFED0C1-0DF3-9D29-449A-6266D4772D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b">
            <a:normAutofit/>
          </a:bodyPr>
          <a:lstStyle/>
          <a:p>
            <a:r>
              <a:rPr lang="en-US" dirty="0"/>
              <a:t>Questions for LG members</a:t>
            </a:r>
          </a:p>
        </p:txBody>
      </p:sp>
      <p:graphicFrame>
        <p:nvGraphicFramePr>
          <p:cNvPr id="16" name="Content Placeholder 11">
            <a:extLst>
              <a:ext uri="{FF2B5EF4-FFF2-40B4-BE49-F238E27FC236}">
                <a16:creationId xmlns:a16="http://schemas.microsoft.com/office/drawing/2014/main" id="{38495F5A-573A-878A-8C48-8657478B2A5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14800202"/>
              </p:ext>
            </p:extLst>
          </p:nvPr>
        </p:nvGraphicFramePr>
        <p:xfrm>
          <a:off x="415925" y="1416050"/>
          <a:ext cx="11379200" cy="51530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3425BB8-4720-55F2-9C35-3B672B3CB1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B5D05DE5-2AFF-4807-ADB3-D812CAA4F20A}" type="slidenum">
              <a:rPr lang="en-US" smtClean="0"/>
              <a:pPr>
                <a:spcAft>
                  <a:spcPts val="600"/>
                </a:spcAft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305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3D179-C77A-0D02-46BA-1B40C912BD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4DE87A7-2682-D46C-6468-D36F1905FD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/>
              <a:t>Crude oil and natural gas - results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861021C2-6DB4-0E98-A699-52924DB420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42094" y="1416050"/>
            <a:ext cx="4583205" cy="4795421"/>
          </a:xfrm>
        </p:spPr>
        <p:txBody>
          <a:bodyPr>
            <a:normAutofit lnSpcReduction="10000"/>
          </a:bodyPr>
          <a:lstStyle/>
          <a:p>
            <a:r>
              <a:rPr lang="en-CA" sz="2000" dirty="0"/>
              <a:t>Most complex resource due to multiple provincial royalty regimes. </a:t>
            </a:r>
          </a:p>
          <a:p>
            <a:pPr lvl="1"/>
            <a:r>
              <a:rPr lang="en-CA" sz="1800" dirty="0"/>
              <a:t>Publicly available royalty data were used.</a:t>
            </a:r>
            <a:endParaRPr lang="en-CA" b="1" dirty="0">
              <a:highlight>
                <a:srgbClr val="FFFF00"/>
              </a:highlight>
            </a:endParaRPr>
          </a:p>
          <a:p>
            <a:r>
              <a:rPr lang="en-CA" sz="2000" b="1" dirty="0">
                <a:highlight>
                  <a:srgbClr val="FFFF00"/>
                </a:highlight>
              </a:rPr>
              <a:t>Key takeaway:</a:t>
            </a:r>
          </a:p>
          <a:p>
            <a:pPr lvl="1"/>
            <a:r>
              <a:rPr lang="en-CA" sz="2000" dirty="0">
                <a:highlight>
                  <a:srgbClr val="FFFF00"/>
                </a:highlight>
              </a:rPr>
              <a:t>Negative rent affecting split ownership approach.</a:t>
            </a:r>
          </a:p>
          <a:p>
            <a:pPr lvl="1"/>
            <a:r>
              <a:rPr lang="en-CA" sz="2000" dirty="0">
                <a:highlight>
                  <a:srgbClr val="FFFF00"/>
                </a:highlight>
              </a:rPr>
              <a:t>Public royalty data provide a feasible alternative to modelling complex royalty regimes, but reporting/classification differences between sources significantly affect ownership estimates.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525415-837D-6C9C-5AEC-FB452A4BFA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5D05DE5-2AFF-4807-ADB3-D812CAA4F20A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39D130-2F28-3A34-27D3-F41F8A2EA1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896" y="1542825"/>
            <a:ext cx="6506483" cy="33913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CCD8741-F1DC-1901-C1D4-13B163632DAB}"/>
              </a:ext>
            </a:extLst>
          </p:cNvPr>
          <p:cNvSpPr txBox="1"/>
          <p:nvPr/>
        </p:nvSpPr>
        <p:spPr>
          <a:xfrm>
            <a:off x="642897" y="4934198"/>
            <a:ext cx="6506483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100" b="1" dirty="0"/>
              <a:t>Note: </a:t>
            </a:r>
            <a:r>
              <a:rPr lang="en-CA" sz="1100" dirty="0"/>
              <a:t>Split ownership of value is calculated as NPV * (Royalty/Rent). Years with 0 NPV are because the resource rent was negative. </a:t>
            </a:r>
          </a:p>
          <a:p>
            <a:r>
              <a:rPr lang="en-CA" sz="1100" b="1" dirty="0"/>
              <a:t>Source: </a:t>
            </a:r>
            <a:r>
              <a:rPr lang="en-CA" sz="1100" dirty="0"/>
              <a:t>Statistics Canada. </a:t>
            </a:r>
            <a:r>
              <a:rPr lang="en-CA" sz="1100" u="sng" dirty="0">
                <a:hlinkClick r:id="rId4"/>
              </a:rPr>
              <a:t>Table 38-10-0006-01 Value of selected natural resource reserves (x 1,000,000)</a:t>
            </a:r>
            <a:r>
              <a:rPr lang="en-CA" sz="1100" dirty="0"/>
              <a:t>;  </a:t>
            </a:r>
            <a:r>
              <a:rPr lang="en-CA" sz="1100" u="sng" dirty="0">
                <a:hlinkClick r:id="rId5"/>
              </a:rPr>
              <a:t>Table 10-10-0017-01 Canadian government finance statistics for the provincial and territorial governments</a:t>
            </a:r>
            <a:r>
              <a:rPr lang="en-CA" sz="1100" dirty="0"/>
              <a:t>;  </a:t>
            </a:r>
            <a:r>
              <a:rPr lang="en-CA" sz="1100" u="sng" dirty="0">
                <a:hlinkClick r:id="rId6"/>
              </a:rPr>
              <a:t>Table 10-10-0016-01 Canadian government finance statistics for the federal government</a:t>
            </a:r>
            <a:r>
              <a:rPr lang="en-CA" sz="1100" dirty="0"/>
              <a:t>.</a:t>
            </a:r>
          </a:p>
          <a:p>
            <a:endParaRPr lang="en-CA" sz="1100" dirty="0"/>
          </a:p>
        </p:txBody>
      </p:sp>
    </p:spTree>
    <p:extLst>
      <p:ext uri="{BB962C8B-B14F-4D97-AF65-F5344CB8AC3E}">
        <p14:creationId xmlns:p14="http://schemas.microsoft.com/office/powerpoint/2010/main" val="34215296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765936D-0DD7-0A8B-FA1C-126BBD8C07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/>
              <a:t>Potash - results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1C4DA39-1EB5-E332-14AE-0E75B88288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6354" y="1416424"/>
            <a:ext cx="5021516" cy="5153310"/>
          </a:xfrm>
        </p:spPr>
        <p:txBody>
          <a:bodyPr>
            <a:normAutofit/>
          </a:bodyPr>
          <a:lstStyle/>
          <a:p>
            <a:r>
              <a:rPr lang="en-CA" sz="1800" dirty="0"/>
              <a:t>Province of Saskatchewan is Canada's only potash producer. </a:t>
            </a:r>
          </a:p>
          <a:p>
            <a:r>
              <a:rPr lang="en-CA" sz="1800" dirty="0"/>
              <a:t>Royalty estimated directly from Saskatchewan royalty regime. </a:t>
            </a:r>
          </a:p>
          <a:p>
            <a:pPr lvl="1"/>
            <a:r>
              <a:rPr lang="en-CA" sz="1800" dirty="0"/>
              <a:t>Q * P * 3% - D</a:t>
            </a:r>
            <a:r>
              <a:rPr lang="en-CA" sz="1800" b="1" dirty="0"/>
              <a:t>	</a:t>
            </a:r>
          </a:p>
          <a:p>
            <a:r>
              <a:rPr lang="en-CA" sz="2000" b="1" dirty="0">
                <a:highlight>
                  <a:srgbClr val="FFFF00"/>
                </a:highlight>
              </a:rPr>
              <a:t>Key takeaway:</a:t>
            </a:r>
          </a:p>
          <a:p>
            <a:pPr lvl="1"/>
            <a:r>
              <a:rPr lang="en-CA" sz="1800" dirty="0">
                <a:highlight>
                  <a:srgbClr val="FFFF00"/>
                </a:highlight>
              </a:rPr>
              <a:t>Regime-based estimation works well when formulas are simple, but royalty-only payments may underestimate ownership where taxes dominate.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8155B8-ACB4-107C-48D4-7ECD298B63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5D05DE5-2AFF-4807-ADB3-D812CAA4F20A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27FCF14-89A8-DA1F-820E-B7D30B3F62DF}"/>
              </a:ext>
            </a:extLst>
          </p:cNvPr>
          <p:cNvSpPr txBox="1"/>
          <p:nvPr/>
        </p:nvSpPr>
        <p:spPr>
          <a:xfrm>
            <a:off x="5403593" y="4828921"/>
            <a:ext cx="63720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100" b="1" dirty="0"/>
              <a:t>Note:</a:t>
            </a:r>
            <a:r>
              <a:rPr lang="en-CA" sz="1100" dirty="0"/>
              <a:t> RY2016 had a negative NPV. </a:t>
            </a:r>
          </a:p>
          <a:p>
            <a:r>
              <a:rPr lang="en-CA" sz="1100" b="1" dirty="0"/>
              <a:t>Source: </a:t>
            </a:r>
            <a:r>
              <a:rPr lang="en-CA" sz="1100" dirty="0"/>
              <a:t>Statistics Canada. </a:t>
            </a:r>
            <a:r>
              <a:rPr lang="en-CA" sz="1100" u="sng" dirty="0">
                <a:hlinkClick r:id="rId3"/>
              </a:rPr>
              <a:t>Table 38-10-0006-01 Value of selected natural resource reserves (x 1,000,000)</a:t>
            </a:r>
            <a:r>
              <a:rPr lang="en-CA" sz="1100" dirty="0"/>
              <a:t>.</a:t>
            </a:r>
            <a:r>
              <a:rPr lang="en-CA" sz="1100" b="1" dirty="0"/>
              <a:t> </a:t>
            </a:r>
            <a:r>
              <a:rPr lang="en-CA" sz="1100" dirty="0"/>
              <a:t> </a:t>
            </a:r>
          </a:p>
          <a:p>
            <a:endParaRPr lang="en-CA" sz="11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ADE2EC3-FA76-1497-5198-E390C39532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7869" y="1551864"/>
            <a:ext cx="6487430" cy="3277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9848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8684B3-0E1A-86C0-C138-5851FB0B1A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817F00A-6743-1687-39EC-8288D4DFC3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Potash extra: Mineral tax versus royalty regime 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4411B00-36C5-2ED6-80DA-934F6AAF46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6354" y="5684464"/>
            <a:ext cx="11262124" cy="1086976"/>
          </a:xfrm>
        </p:spPr>
        <p:txBody>
          <a:bodyPr>
            <a:normAutofit/>
          </a:bodyPr>
          <a:lstStyle/>
          <a:p>
            <a:r>
              <a:rPr lang="en-CA" sz="1800" dirty="0"/>
              <a:t>The Government of Saskatchewan recognizes potash revenue is primarily based on operating </a:t>
            </a:r>
            <a:r>
              <a:rPr lang="en-CA" sz="1800" b="1" dirty="0"/>
              <a:t>profits</a:t>
            </a:r>
            <a:r>
              <a:rPr lang="en-CA" sz="1800" dirty="0"/>
              <a:t> generated</a:t>
            </a:r>
          </a:p>
          <a:p>
            <a:r>
              <a:rPr lang="en-CA" sz="1800" dirty="0"/>
              <a:t>Potash resource revenue includes royalties, production taxes, and resource surcharges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8A66C2-FB2B-862A-DB0B-0C4014A978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5D05DE5-2AFF-4807-ADB3-D812CAA4F20A}" type="slidenum">
              <a:rPr lang="en-US" smtClean="0"/>
              <a:pPr/>
              <a:t>13</a:t>
            </a:fld>
            <a:endParaRPr lang="en-US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A1F95834-F150-7390-10F5-7AF9F9521BE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06598091"/>
              </p:ext>
            </p:extLst>
          </p:nvPr>
        </p:nvGraphicFramePr>
        <p:xfrm>
          <a:off x="660400" y="1270000"/>
          <a:ext cx="11018078" cy="4414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113435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D98907-C0FF-A94B-6F1E-C109537E6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CA" dirty="0"/>
              <a:t>Gold - results</a:t>
            </a:r>
          </a:p>
        </p:txBody>
      </p:sp>
      <p:pic>
        <p:nvPicPr>
          <p:cNvPr id="21" name="Content Placeholder 20">
            <a:extLst>
              <a:ext uri="{FF2B5EF4-FFF2-40B4-BE49-F238E27FC236}">
                <a16:creationId xmlns:a16="http://schemas.microsoft.com/office/drawing/2014/main" id="{3945468F-D908-2839-84D3-B9F593CD96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702783" y="1316337"/>
            <a:ext cx="7301823" cy="3645628"/>
          </a:xfrm>
          <a:prstGeom prst="rect">
            <a:avLst/>
          </a:prstGeom>
        </p:spPr>
      </p:pic>
      <p:sp>
        <p:nvSpPr>
          <p:cNvPr id="4" name="Slide Number Placeholder 3" hidden="1">
            <a:extLst>
              <a:ext uri="{FF2B5EF4-FFF2-40B4-BE49-F238E27FC236}">
                <a16:creationId xmlns:a16="http://schemas.microsoft.com/office/drawing/2014/main" id="{A15554BD-9CCC-B3E7-90E2-4BF88BB12E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Aft>
                <a:spcPts val="600"/>
              </a:spcAft>
            </a:pPr>
            <a:fld id="{B5D05DE5-2AFF-4807-ADB3-D812CAA4F20A}" type="slidenum">
              <a:rPr lang="en-US" smtClean="0"/>
              <a:pPr>
                <a:spcAft>
                  <a:spcPts val="600"/>
                </a:spcAft>
              </a:pPr>
              <a:t>14</a:t>
            </a:fld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3BCBF3A-8DEC-F7AD-1BB8-FEC8F924AD05}"/>
              </a:ext>
            </a:extLst>
          </p:cNvPr>
          <p:cNvSpPr txBox="1"/>
          <p:nvPr/>
        </p:nvSpPr>
        <p:spPr>
          <a:xfrm>
            <a:off x="5213066" y="4961965"/>
            <a:ext cx="65826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b="1" dirty="0"/>
              <a:t>Note: </a:t>
            </a:r>
            <a:r>
              <a:rPr lang="en-CA" sz="1400" dirty="0"/>
              <a:t>RY2013 had a negative NPV. </a:t>
            </a:r>
          </a:p>
          <a:p>
            <a:r>
              <a:rPr lang="en-CA" sz="1400" b="1" dirty="0"/>
              <a:t>Source: </a:t>
            </a:r>
            <a:r>
              <a:rPr lang="en-CA" sz="1400" dirty="0"/>
              <a:t>Statistics Canada. </a:t>
            </a:r>
            <a:r>
              <a:rPr lang="en-CA" sz="1400" u="sng" dirty="0">
                <a:hlinkClick r:id="rId4"/>
              </a:rPr>
              <a:t>Table 38-10-0006-01  Value of selected natural resource reserves (x 1,000,000)</a:t>
            </a:r>
            <a:r>
              <a:rPr lang="en-CA" sz="1400" dirty="0"/>
              <a:t>.</a:t>
            </a:r>
          </a:p>
          <a:p>
            <a:r>
              <a:rPr lang="en-CA" sz="1400" i="1" dirty="0"/>
              <a:t> </a:t>
            </a:r>
            <a:endParaRPr lang="en-CA" sz="14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E08537F-C806-CC54-B93E-4BBAC6C4FEB1}"/>
              </a:ext>
            </a:extLst>
          </p:cNvPr>
          <p:cNvSpPr txBox="1"/>
          <p:nvPr/>
        </p:nvSpPr>
        <p:spPr>
          <a:xfrm>
            <a:off x="416354" y="1552374"/>
            <a:ext cx="4286429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2000" b="1" dirty="0"/>
              <a:t>Main findings</a:t>
            </a:r>
            <a:endParaRPr lang="en-CA" sz="20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sz="2000" dirty="0"/>
              <a:t>Provincial share approximately 12–14% of NPV.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sz="2000" dirty="0"/>
              <a:t>Majority of value remains with corporations.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sz="2000" dirty="0"/>
              <a:t>No federal ownership assumed.</a:t>
            </a:r>
          </a:p>
          <a:p>
            <a:pPr>
              <a:buNone/>
            </a:pPr>
            <a:endParaRPr lang="en-CA" sz="20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2000" b="1" dirty="0">
                <a:highlight>
                  <a:srgbClr val="FFFF00"/>
                </a:highlight>
              </a:rPr>
              <a:t>Key takeaway</a:t>
            </a:r>
            <a:endParaRPr lang="en-CA" sz="2000" dirty="0">
              <a:highlight>
                <a:srgbClr val="FFFF00"/>
              </a:highlight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sz="2000" dirty="0">
                <a:highlight>
                  <a:srgbClr val="FFFF00"/>
                </a:highlight>
              </a:rPr>
              <a:t>The methodology can accommodate differing provincial regimes but relies on several simplifying assumptions.</a:t>
            </a:r>
          </a:p>
        </p:txBody>
      </p:sp>
    </p:spTree>
    <p:extLst>
      <p:ext uri="{BB962C8B-B14F-4D97-AF65-F5344CB8AC3E}">
        <p14:creationId xmlns:p14="http://schemas.microsoft.com/office/powerpoint/2010/main" val="25406673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7C5C95-B189-93BF-B18A-941D0B9760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/>
              <a:t>Crude bitumen -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9EA929-FE9E-1CF6-BBE1-5B0EF9A912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1883" y="1416424"/>
            <a:ext cx="4626198" cy="5187576"/>
          </a:xfrm>
        </p:spPr>
        <p:txBody>
          <a:bodyPr>
            <a:normAutofit/>
          </a:bodyPr>
          <a:lstStyle/>
          <a:p>
            <a:r>
              <a:rPr lang="en-CA" sz="2000" dirty="0"/>
              <a:t>Produced only in province of Alberta.</a:t>
            </a:r>
            <a:endParaRPr lang="en-CA" sz="1800" b="1" dirty="0"/>
          </a:p>
          <a:p>
            <a:r>
              <a:rPr lang="en-CA" sz="2000" b="1" dirty="0"/>
              <a:t>Main findings</a:t>
            </a:r>
          </a:p>
          <a:p>
            <a:pPr lvl="1">
              <a:spcBef>
                <a:spcPts val="900"/>
              </a:spcBef>
            </a:pPr>
            <a:r>
              <a:rPr lang="en-CA" sz="1800" dirty="0"/>
              <a:t>Provincial share substantially larger than those for gold and potash. </a:t>
            </a:r>
          </a:p>
          <a:p>
            <a:pPr lvl="1">
              <a:spcBef>
                <a:spcPts val="900"/>
              </a:spcBef>
            </a:pPr>
            <a:r>
              <a:rPr lang="en-CA" sz="1800" dirty="0"/>
              <a:t>Alberta receipts and CAPP produce very similar ownership estimates. </a:t>
            </a:r>
          </a:p>
          <a:p>
            <a:pPr lvl="1">
              <a:spcBef>
                <a:spcPts val="900"/>
              </a:spcBef>
            </a:pPr>
            <a:r>
              <a:rPr lang="en-CA" sz="1800" dirty="0"/>
              <a:t>Current aggregate estimates closely reflects bitumen only shares, likely because oil sands dominate royalty revenues (can take out)</a:t>
            </a:r>
            <a:endParaRPr lang="en-CA" sz="1800" b="1" dirty="0">
              <a:highlight>
                <a:srgbClr val="FFFF00"/>
              </a:highlight>
            </a:endParaRPr>
          </a:p>
          <a:p>
            <a:r>
              <a:rPr lang="en-CA" sz="2000" b="1" dirty="0">
                <a:highlight>
                  <a:srgbClr val="FFFF00"/>
                </a:highlight>
              </a:rPr>
              <a:t>Key takeaway</a:t>
            </a:r>
            <a:endParaRPr lang="en-CA" sz="2000" dirty="0">
              <a:highlight>
                <a:srgbClr val="FFFF00"/>
              </a:highlight>
            </a:endParaRPr>
          </a:p>
          <a:p>
            <a:pPr lvl="1"/>
            <a:r>
              <a:rPr lang="en-CA" sz="1800" dirty="0">
                <a:highlight>
                  <a:srgbClr val="FFFF00"/>
                </a:highlight>
              </a:rPr>
              <a:t>Observed royalty receipts appear to provide a reliable basis for allocating crude bitumen ownership.</a:t>
            </a:r>
          </a:p>
          <a:p>
            <a:endParaRPr lang="en-CA" sz="1700" b="1" dirty="0"/>
          </a:p>
          <a:p>
            <a:pPr marL="0" indent="0">
              <a:buNone/>
            </a:pPr>
            <a:endParaRPr lang="en-CA" sz="17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D545C56-CC14-0FE0-F29D-20F017543E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2551" y="1220630"/>
            <a:ext cx="7149449" cy="432510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D3637DE-F9DC-C640-A1A4-CD97D5DB95FA}"/>
              </a:ext>
            </a:extLst>
          </p:cNvPr>
          <p:cNvSpPr txBox="1"/>
          <p:nvPr/>
        </p:nvSpPr>
        <p:spPr>
          <a:xfrm>
            <a:off x="5435600" y="5649893"/>
            <a:ext cx="607906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b="1" dirty="0"/>
              <a:t>Note: </a:t>
            </a:r>
            <a:r>
              <a:rPr lang="en-CA" sz="1400" dirty="0"/>
              <a:t>Alberta royalty data refers to royalties received.</a:t>
            </a:r>
            <a:r>
              <a:rPr lang="en-CA" sz="1400" b="1" dirty="0"/>
              <a:t> </a:t>
            </a:r>
            <a:endParaRPr lang="en-CA" sz="1400" dirty="0"/>
          </a:p>
          <a:p>
            <a:r>
              <a:rPr lang="en-CA" sz="1400" b="1" dirty="0"/>
              <a:t>Source: </a:t>
            </a:r>
            <a:r>
              <a:rPr lang="en-US" sz="1400" dirty="0"/>
              <a:t>Government of Alberta, </a:t>
            </a:r>
            <a:r>
              <a:rPr lang="en-US" sz="1400" i="1" dirty="0"/>
              <a:t>Historical Royalty Revenue</a:t>
            </a:r>
            <a:r>
              <a:rPr lang="en-US" sz="1400" dirty="0"/>
              <a:t>. </a:t>
            </a:r>
            <a:r>
              <a:rPr lang="en-CA" sz="1400" u="sng" dirty="0">
                <a:hlinkClick r:id="rId4"/>
              </a:rPr>
              <a:t>Alberta Historical Resource revenue workbook 1970-2022</a:t>
            </a:r>
            <a:r>
              <a:rPr lang="en-CA" sz="1400" dirty="0"/>
              <a:t>. </a:t>
            </a:r>
          </a:p>
          <a:p>
            <a:endParaRPr lang="en-CA" sz="1400" dirty="0"/>
          </a:p>
        </p:txBody>
      </p:sp>
    </p:spTree>
    <p:extLst>
      <p:ext uri="{BB962C8B-B14F-4D97-AF65-F5344CB8AC3E}">
        <p14:creationId xmlns:p14="http://schemas.microsoft.com/office/powerpoint/2010/main" val="16519381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340E9FD-25C1-D5B9-F237-80B878A712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b">
            <a:normAutofit/>
          </a:bodyPr>
          <a:lstStyle/>
          <a:p>
            <a:r>
              <a:rPr lang="en-CA" dirty="0"/>
              <a:t>Highlights of Results</a:t>
            </a:r>
          </a:p>
        </p:txBody>
      </p:sp>
      <p:graphicFrame>
        <p:nvGraphicFramePr>
          <p:cNvPr id="8" name="Content Placeholder 5">
            <a:extLst>
              <a:ext uri="{FF2B5EF4-FFF2-40B4-BE49-F238E27FC236}">
                <a16:creationId xmlns:a16="http://schemas.microsoft.com/office/drawing/2014/main" id="{F54E4C8E-8A5D-D6B2-5F76-5E1DC096C38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20510058"/>
              </p:ext>
            </p:extLst>
          </p:nvPr>
        </p:nvGraphicFramePr>
        <p:xfrm>
          <a:off x="415925" y="1416050"/>
          <a:ext cx="11379200" cy="5133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647F9C-875C-DB6E-294D-80F0907EBB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B5D05DE5-2AFF-4807-ADB3-D812CAA4F20A}" type="slidenum">
              <a:rPr lang="en-US" smtClean="0"/>
              <a:pPr>
                <a:spcAft>
                  <a:spcPts val="600"/>
                </a:spcAft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2886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8E60427-B00B-9BC2-DDED-911E51C91C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6354" y="29496"/>
            <a:ext cx="11379406" cy="1086976"/>
          </a:xfrm>
        </p:spPr>
        <p:txBody>
          <a:bodyPr anchor="b">
            <a:normAutofit/>
          </a:bodyPr>
          <a:lstStyle/>
          <a:p>
            <a:r>
              <a:rPr lang="en-CA" dirty="0"/>
              <a:t>Key challenges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C31EC3-41D6-D4B3-4A24-43D67B20B1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78478" y="6579795"/>
            <a:ext cx="493643" cy="246264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B5D05DE5-2AFF-4807-ADB3-D812CAA4F20A}" type="slidenum">
              <a:rPr lang="en-US" smtClean="0"/>
              <a:pPr>
                <a:spcAft>
                  <a:spcPts val="600"/>
                </a:spcAft>
              </a:pPr>
              <a:t>17</a:t>
            </a:fld>
            <a:endParaRPr lang="en-US"/>
          </a:p>
        </p:txBody>
      </p:sp>
      <p:graphicFrame>
        <p:nvGraphicFramePr>
          <p:cNvPr id="8" name="Content Placeholder 5">
            <a:extLst>
              <a:ext uri="{FF2B5EF4-FFF2-40B4-BE49-F238E27FC236}">
                <a16:creationId xmlns:a16="http://schemas.microsoft.com/office/drawing/2014/main" id="{08BCD9E7-53EC-CE45-B2F5-358C0AC8F77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42950040"/>
              </p:ext>
            </p:extLst>
          </p:nvPr>
        </p:nvGraphicFramePr>
        <p:xfrm>
          <a:off x="416353" y="1416424"/>
          <a:ext cx="11379405" cy="51335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0600375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ACBC65-265C-AB1C-1AF1-BA57777E3A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b">
            <a:normAutofit/>
          </a:bodyPr>
          <a:lstStyle/>
          <a:p>
            <a:r>
              <a:rPr lang="en-CA" dirty="0"/>
              <a:t>Future research </a:t>
            </a:r>
          </a:p>
        </p:txBody>
      </p:sp>
      <p:graphicFrame>
        <p:nvGraphicFramePr>
          <p:cNvPr id="7" name="Content Placeholder 4">
            <a:extLst>
              <a:ext uri="{FF2B5EF4-FFF2-40B4-BE49-F238E27FC236}">
                <a16:creationId xmlns:a16="http://schemas.microsoft.com/office/drawing/2014/main" id="{74D5C668-332E-6E23-4063-3C1E0140EB0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73369478"/>
              </p:ext>
            </p:extLst>
          </p:nvPr>
        </p:nvGraphicFramePr>
        <p:xfrm>
          <a:off x="415925" y="1416050"/>
          <a:ext cx="11379200" cy="5133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0C8BC3-05D0-4B34-CAAE-274F27E55E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B5D05DE5-2AFF-4807-ADB3-D812CAA4F20A}" type="slidenum">
              <a:rPr lang="en-US" smtClean="0"/>
              <a:pPr>
                <a:spcAft>
                  <a:spcPts val="600"/>
                </a:spcAft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3498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E9A9FC4-F929-5889-3BA7-1BEBC01C9C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78478" y="6579795"/>
            <a:ext cx="493643" cy="24626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B5D05DE5-2AFF-4807-ADB3-D812CAA4F20A}" type="slidenum">
              <a:rPr lang="en-US" smtClean="0"/>
              <a:pPr>
                <a:spcAft>
                  <a:spcPts val="600"/>
                </a:spcAft>
              </a:pPr>
              <a:t>19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3F469A8-B1E6-961C-F6C3-B26E6DC9D821}"/>
              </a:ext>
            </a:extLst>
          </p:cNvPr>
          <p:cNvSpPr txBox="1"/>
          <p:nvPr/>
        </p:nvSpPr>
        <p:spPr>
          <a:xfrm>
            <a:off x="338276" y="2581379"/>
            <a:ext cx="3617912" cy="38989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indent="-2286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8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NRAA Contact:</a:t>
            </a:r>
          </a:p>
          <a:p>
            <a:pPr marL="228600" indent="-2286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8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Carin Loker-Fulcher, </a:t>
            </a:r>
            <a:r>
              <a:rPr lang="en-US" sz="2800" kern="1200" dirty="0">
                <a:solidFill>
                  <a:schemeClr val="bg1"/>
                </a:solidFill>
                <a:latin typeface="+mn-lt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carin.loker-fulcher@statcan.gc.ca</a:t>
            </a:r>
            <a:endParaRPr lang="en-US" sz="2800" kern="12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pPr marL="228600" indent="-2286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8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Roxane Jaffray, </a:t>
            </a:r>
            <a:r>
              <a:rPr lang="en-US" sz="2800" kern="1200" dirty="0">
                <a:solidFill>
                  <a:schemeClr val="bg1"/>
                </a:solidFill>
                <a:latin typeface="+mn-lt"/>
                <a:ea typeface="+mn-ea"/>
                <a:cs typeface="+mn-c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roxane.jaffray@statcan.gc.ca</a:t>
            </a:r>
            <a:r>
              <a:rPr lang="en-US" sz="28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2B5E1512-683E-4937-C4D0-E28FA8A1C17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259766" y="565484"/>
            <a:ext cx="7460492" cy="163820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b="1" kern="1200">
                <a:latin typeface="+mj-lt"/>
                <a:ea typeface="+mn-ea"/>
                <a:cs typeface="+mn-cs"/>
              </a:rPr>
              <a:t>Questions for LG members</a:t>
            </a:r>
          </a:p>
        </p:txBody>
      </p:sp>
      <p:graphicFrame>
        <p:nvGraphicFramePr>
          <p:cNvPr id="16" name="Content Placeholder 11">
            <a:extLst>
              <a:ext uri="{FF2B5EF4-FFF2-40B4-BE49-F238E27FC236}">
                <a16:creationId xmlns:a16="http://schemas.microsoft.com/office/drawing/2014/main" id="{112E6382-1756-2CEC-BFD4-BCE399BB27C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69070515"/>
              </p:ext>
            </p:extLst>
          </p:nvPr>
        </p:nvGraphicFramePr>
        <p:xfrm>
          <a:off x="4259766" y="2581379"/>
          <a:ext cx="7460493" cy="39527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5077055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BFBD2218-CF3C-A593-03CF-9350AFCBBA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21834EBE-0047-BB30-C26B-5CE11A6465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en-US" dirty="0"/>
              <a:t>Introduction</a:t>
            </a:r>
            <a:endParaRPr lang="en-US" i="1" dirty="0">
              <a:solidFill>
                <a:srgbClr val="FF0000"/>
              </a:solidFill>
            </a:endParaRPr>
          </a:p>
          <a:p>
            <a:pPr>
              <a:lnSpc>
                <a:spcPct val="200000"/>
              </a:lnSpc>
            </a:pPr>
            <a:r>
              <a:rPr lang="en-US" dirty="0"/>
              <a:t>Improving resource royalties estimates exercise</a:t>
            </a:r>
          </a:p>
          <a:p>
            <a:pPr>
              <a:lnSpc>
                <a:spcPct val="200000"/>
              </a:lnSpc>
            </a:pPr>
            <a:r>
              <a:rPr lang="en-US" dirty="0"/>
              <a:t>Highlights of results</a:t>
            </a:r>
          </a:p>
          <a:p>
            <a:pPr>
              <a:lnSpc>
                <a:spcPct val="200000"/>
              </a:lnSpc>
            </a:pPr>
            <a:r>
              <a:rPr lang="en-US" dirty="0"/>
              <a:t>Key challenges</a:t>
            </a:r>
          </a:p>
          <a:p>
            <a:pPr>
              <a:lnSpc>
                <a:spcPct val="200000"/>
              </a:lnSpc>
            </a:pPr>
            <a:r>
              <a:rPr lang="en-US" dirty="0"/>
              <a:t>Questions to the LG members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330527-A873-C284-4107-00896B4D08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B5D05DE5-2AFF-4807-ADB3-D812CAA4F20A}" type="slidenum">
              <a:rPr lang="en-US" smtClean="0"/>
              <a:pPr>
                <a:spcAft>
                  <a:spcPts val="600"/>
                </a:spcAft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2648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77E5BB-3BE4-8DC1-B8C0-15A07018DC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50244D3A-274D-DD43-BE15-566C5D97E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Thank you/ Merci </a:t>
            </a:r>
            <a:endParaRPr lang="en-US" dirty="0"/>
          </a:p>
        </p:txBody>
      </p:sp>
      <p:sp>
        <p:nvSpPr>
          <p:cNvPr id="11" name="Title 9">
            <a:extLst>
              <a:ext uri="{FF2B5EF4-FFF2-40B4-BE49-F238E27FC236}">
                <a16:creationId xmlns:a16="http://schemas.microsoft.com/office/drawing/2014/main" id="{42D1DDD4-535C-BBCF-0F90-499E23D05B15}"/>
              </a:ext>
            </a:extLst>
          </p:cNvPr>
          <p:cNvSpPr txBox="1">
            <a:spLocks/>
          </p:cNvSpPr>
          <p:nvPr/>
        </p:nvSpPr>
        <p:spPr>
          <a:xfrm>
            <a:off x="1098192" y="1935291"/>
            <a:ext cx="9995615" cy="3787591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defRPr/>
            </a:pPr>
            <a:endParaRPr lang="en-US" sz="2400" dirty="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8644747-8D78-6AD8-1E6A-65E2844A7DDA}"/>
              </a:ext>
            </a:extLst>
          </p:cNvPr>
          <p:cNvSpPr txBox="1"/>
          <p:nvPr/>
        </p:nvSpPr>
        <p:spPr>
          <a:xfrm>
            <a:off x="1098192" y="1935291"/>
            <a:ext cx="999561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2400" dirty="0"/>
              <a:t>Natural Resource Asset Accounts, RY2024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>
                <a:hlinkClick r:id="rId3"/>
              </a:rPr>
              <a:t>38100006 - Value of selected natural resource reserves</a:t>
            </a:r>
            <a:endParaRPr lang="en-CA" sz="2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>
                <a:hlinkClick r:id="rId4"/>
              </a:rPr>
              <a:t>38100007 - Selected natural resource reserves</a:t>
            </a:r>
            <a:endParaRPr lang="en-CA" sz="2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sz="2400" dirty="0">
                <a:hlinkClick r:id="rId5"/>
              </a:rPr>
              <a:t>The Daily — Canada's natural resource wealth, 2024</a:t>
            </a:r>
            <a:endParaRPr lang="en-CA" sz="2400" dirty="0"/>
          </a:p>
          <a:p>
            <a:pPr lvl="1"/>
            <a:endParaRPr lang="en-CA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2400" dirty="0"/>
              <a:t>Quarterly National Balance Sheet Accounts, Q12026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sz="2400" dirty="0">
                <a:hlinkClick r:id="rId6"/>
              </a:rPr>
              <a:t>Add/Remove data - National Balance Sheet Accounts</a:t>
            </a:r>
            <a:endParaRPr lang="en-CA" sz="2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CA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19378074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66BD6-386C-BCC6-E118-8846CB37A1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Lato ExtraBold"/>
                <a:cs typeface="Poppins"/>
              </a:rPr>
              <a:t>STAY CONNECTED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2AD6368-4E72-1495-78FE-EA7347D956B8}"/>
              </a:ext>
            </a:extLst>
          </p:cNvPr>
          <p:cNvSpPr txBox="1"/>
          <p:nvPr/>
        </p:nvSpPr>
        <p:spPr>
          <a:xfrm>
            <a:off x="1861364" y="1882128"/>
            <a:ext cx="3725520" cy="2239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sz="2400" dirty="0">
                <a:ea typeface="+mn-lt"/>
                <a:cs typeface="+mn-lt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Eh Sayers podcast</a:t>
            </a:r>
            <a:endParaRPr lang="en-CA" sz="2400" u="sng" dirty="0">
              <a:hlinkClick r:id="" action="ppaction://noaction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lvl="0">
              <a:lnSpc>
                <a:spcPct val="150000"/>
              </a:lnSpc>
              <a:defRPr/>
            </a:pPr>
            <a:r>
              <a:rPr lang="en-CA" sz="2400" i="1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StatsCAN Plus</a:t>
            </a:r>
            <a:r>
              <a:rPr lang="en-CA" sz="2400" i="1" dirty="0"/>
              <a:t> </a:t>
            </a:r>
          </a:p>
          <a:p>
            <a:pPr lvl="0">
              <a:lnSpc>
                <a:spcPct val="150000"/>
              </a:lnSpc>
              <a:defRPr/>
            </a:pPr>
            <a:r>
              <a:rPr lang="en-CA" sz="2400" i="1" dirty="0"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 Daily</a:t>
            </a:r>
            <a:r>
              <a:rPr lang="en-CA" sz="2400" dirty="0"/>
              <a:t> </a:t>
            </a:r>
          </a:p>
          <a:p>
            <a:pPr>
              <a:lnSpc>
                <a:spcPct val="150000"/>
              </a:lnSpc>
              <a:defRPr/>
            </a:pPr>
            <a:r>
              <a:rPr lang="en-CA" sz="2400" dirty="0"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My StatCan</a:t>
            </a:r>
            <a:endParaRPr lang="en-CA" sz="2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C5192-FA77-B4E3-37D9-2C23F11F8707}"/>
              </a:ext>
            </a:extLst>
          </p:cNvPr>
          <p:cNvSpPr txBox="1"/>
          <p:nvPr/>
        </p:nvSpPr>
        <p:spPr>
          <a:xfrm>
            <a:off x="5965532" y="1882128"/>
            <a:ext cx="4680000" cy="1685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CA" sz="2400" dirty="0">
                <a:latin typeface="+mn-lt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Website</a:t>
            </a:r>
            <a:endParaRPr lang="en-CA" sz="2400" dirty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CA" sz="2400" u="sng" dirty="0"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Surveys and statistical programs</a:t>
            </a:r>
            <a:r>
              <a:rPr lang="en-CA" sz="2400" dirty="0"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endParaRPr lang="en-CA" sz="2400" dirty="0"/>
          </a:p>
          <a:p>
            <a:pPr>
              <a:lnSpc>
                <a:spcPct val="150000"/>
              </a:lnSpc>
            </a:pPr>
            <a:r>
              <a:rPr lang="en-CA" sz="2400" u="sng" dirty="0"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Data service centres</a:t>
            </a:r>
            <a:r>
              <a:rPr lang="en-CA" sz="2400" dirty="0"/>
              <a:t>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AB03ED0-300F-E031-DC46-EB2E65254A59}"/>
              </a:ext>
            </a:extLst>
          </p:cNvPr>
          <p:cNvSpPr txBox="1"/>
          <p:nvPr/>
        </p:nvSpPr>
        <p:spPr>
          <a:xfrm>
            <a:off x="-24680" y="5301208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>
                <a:ea typeface="+mn-lt"/>
                <a:cs typeface="+mn-lt"/>
              </a:rPr>
              <a:t>Questions?</a:t>
            </a:r>
            <a:r>
              <a:rPr lang="en-US" sz="2400" dirty="0">
                <a:ea typeface="+mn-lt"/>
                <a:cs typeface="+mn-lt"/>
              </a:rPr>
              <a:t> Contact us: </a:t>
            </a:r>
            <a:r>
              <a:rPr lang="en-US" sz="2400" dirty="0">
                <a:ea typeface="Tahoma" panose="020B0604030504040204" pitchFamily="34" charset="0"/>
                <a:cs typeface="Tahoma" panose="020B0604030504040204" pitchFamily="34" charset="0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infostats@statcan.gc.ca</a:t>
            </a:r>
            <a:r>
              <a:rPr lang="en-US" sz="2400" dirty="0">
                <a:ea typeface="Tahoma" panose="020B0604030504040204" pitchFamily="34" charset="0"/>
                <a:cs typeface="Tahoma" panose="020B0604030504040204" pitchFamily="34" charset="0"/>
              </a:rPr>
              <a:t> </a:t>
            </a:r>
          </a:p>
        </p:txBody>
      </p:sp>
      <p:pic>
        <p:nvPicPr>
          <p:cNvPr id="7" name="Picture 6">
            <a:hlinkClick r:id="rId11"/>
            <a:extLst>
              <a:ext uri="{FF2B5EF4-FFF2-40B4-BE49-F238E27FC236}">
                <a16:creationId xmlns:a16="http://schemas.microsoft.com/office/drawing/2014/main" id="{F8DD9C27-FB27-03A4-E3D3-C976497C15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916" y="4672378"/>
            <a:ext cx="429550" cy="429550"/>
          </a:xfrm>
          <a:prstGeom prst="rect">
            <a:avLst/>
          </a:prstGeom>
        </p:spPr>
      </p:pic>
      <p:pic>
        <p:nvPicPr>
          <p:cNvPr id="8" name="Picture 7">
            <a:hlinkClick r:id="rId13"/>
            <a:extLst>
              <a:ext uri="{FF2B5EF4-FFF2-40B4-BE49-F238E27FC236}">
                <a16:creationId xmlns:a16="http://schemas.microsoft.com/office/drawing/2014/main" id="{3F29FC0F-0F3A-0AE3-E1D9-6DE6DA5673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20203" y="4629484"/>
            <a:ext cx="472444" cy="472444"/>
          </a:xfrm>
          <a:prstGeom prst="rect">
            <a:avLst/>
          </a:prstGeom>
        </p:spPr>
      </p:pic>
      <p:pic>
        <p:nvPicPr>
          <p:cNvPr id="9" name="Picture 8">
            <a:hlinkClick r:id="rId15"/>
            <a:extLst>
              <a:ext uri="{FF2B5EF4-FFF2-40B4-BE49-F238E27FC236}">
                <a16:creationId xmlns:a16="http://schemas.microsoft.com/office/drawing/2014/main" id="{BF1FD243-8191-91A1-375B-848B746599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" b="49"/>
          <a:stretch/>
        </p:blipFill>
        <p:spPr>
          <a:xfrm>
            <a:off x="5109721" y="4629946"/>
            <a:ext cx="472444" cy="471982"/>
          </a:xfrm>
          <a:prstGeom prst="rect">
            <a:avLst/>
          </a:prstGeom>
        </p:spPr>
      </p:pic>
      <p:pic>
        <p:nvPicPr>
          <p:cNvPr id="10" name="Picture 9">
            <a:hlinkClick r:id="rId17"/>
            <a:extLst>
              <a:ext uri="{FF2B5EF4-FFF2-40B4-BE49-F238E27FC236}">
                <a16:creationId xmlns:a16="http://schemas.microsoft.com/office/drawing/2014/main" id="{189925B3-94EF-507D-8562-AF0AF9F855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93618" y="4629484"/>
            <a:ext cx="472444" cy="472444"/>
          </a:xfrm>
          <a:prstGeom prst="rect">
            <a:avLst/>
          </a:prstGeom>
        </p:spPr>
      </p:pic>
      <p:pic>
        <p:nvPicPr>
          <p:cNvPr id="11" name="Picture 10">
            <a:hlinkClick r:id="rId19"/>
            <a:extLst>
              <a:ext uri="{FF2B5EF4-FFF2-40B4-BE49-F238E27FC236}">
                <a16:creationId xmlns:a16="http://schemas.microsoft.com/office/drawing/2014/main" id="{F6936F62-D47A-EF32-F0B2-E0D33D598B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77515" y="4635046"/>
            <a:ext cx="466882" cy="466882"/>
          </a:xfrm>
          <a:prstGeom prst="rect">
            <a:avLst/>
          </a:prstGeom>
        </p:spPr>
      </p:pic>
      <p:pic>
        <p:nvPicPr>
          <p:cNvPr id="12" name="Picture 11">
            <a:hlinkClick r:id="rId21"/>
            <a:extLst>
              <a:ext uri="{FF2B5EF4-FFF2-40B4-BE49-F238E27FC236}">
                <a16:creationId xmlns:a16="http://schemas.microsoft.com/office/drawing/2014/main" id="{FB2BEB61-53AC-3439-C0E9-C7F12D1499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47528" y="4635336"/>
            <a:ext cx="466592" cy="466592"/>
          </a:xfrm>
          <a:prstGeom prst="rect">
            <a:avLst/>
          </a:prstGeom>
        </p:spPr>
      </p:pic>
      <p:pic>
        <p:nvPicPr>
          <p:cNvPr id="13" name="Picture 12">
            <a:hlinkClick r:id="rId23"/>
            <a:extLst>
              <a:ext uri="{FF2B5EF4-FFF2-40B4-BE49-F238E27FC236}">
                <a16:creationId xmlns:a16="http://schemas.microsoft.com/office/drawing/2014/main" id="{13118E08-02EA-48EF-AA5F-94A5D4F03F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7270" y="4629484"/>
            <a:ext cx="472444" cy="472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4153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01B59-5013-C1A5-AB7C-E49EB56A97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Extra slides ---see next</a:t>
            </a:r>
          </a:p>
        </p:txBody>
      </p:sp>
    </p:spTree>
    <p:extLst>
      <p:ext uri="{BB962C8B-B14F-4D97-AF65-F5344CB8AC3E}">
        <p14:creationId xmlns:p14="http://schemas.microsoft.com/office/powerpoint/2010/main" val="37929997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Date Placeholder 3"/>
          <p:cNvSpPr>
            <a:spLocks noGrp="1"/>
          </p:cNvSpPr>
          <p:nvPr>
            <p:ph type="dt" sz="quarter" idx="10"/>
          </p:nvPr>
        </p:nvSpPr>
        <p:spPr bwMode="auto">
          <a:xfrm>
            <a:off x="8784167" y="6380163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20323DC7-F414-4CA1-8B2C-48DE1B8309C3}" type="datetime1">
              <a:rPr lang="en-CA" smtClean="0"/>
              <a:pPr>
                <a:defRPr/>
              </a:pPr>
              <a:t>2026-08-28</a:t>
            </a:fld>
            <a:endParaRPr lang="en-CA">
              <a:solidFill>
                <a:srgbClr val="000000"/>
              </a:solidFill>
            </a:endParaRPr>
          </a:p>
        </p:txBody>
      </p:sp>
      <p:sp>
        <p:nvSpPr>
          <p:cNvPr id="12291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3790951" y="6388100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/>
              <a:t>Statistics Canada • Statistique Canada</a:t>
            </a:r>
            <a:endParaRPr lang="en-CA" dirty="0">
              <a:solidFill>
                <a:srgbClr val="000000"/>
              </a:solidFill>
            </a:endParaRPr>
          </a:p>
        </p:txBody>
      </p:sp>
      <p:sp>
        <p:nvSpPr>
          <p:cNvPr id="12292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527051" y="6408738"/>
            <a:ext cx="2029883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CC445BA5-988B-4FB8-BAA3-33CD0BAC47E4}" type="slidenum">
              <a:rPr lang="en-CA" smtClean="0"/>
              <a:pPr>
                <a:defRPr/>
              </a:pPr>
              <a:t>23</a:t>
            </a:fld>
            <a:endParaRPr lang="en-CA">
              <a:solidFill>
                <a:srgbClr val="000000"/>
              </a:solidFill>
            </a:endParaRP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992314" y="1414464"/>
            <a:ext cx="8066087" cy="5183187"/>
            <a:chOff x="430" y="845"/>
            <a:chExt cx="5081" cy="3265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430" y="845"/>
              <a:ext cx="5081" cy="3084"/>
              <a:chOff x="430" y="845"/>
              <a:chExt cx="5081" cy="3084"/>
            </a:xfrm>
          </p:grpSpPr>
          <p:sp>
            <p:nvSpPr>
              <p:cNvPr id="12344" name="Line 4"/>
              <p:cNvSpPr>
                <a:spLocks noChangeShapeType="1"/>
              </p:cNvSpPr>
              <p:nvPr/>
            </p:nvSpPr>
            <p:spPr bwMode="auto">
              <a:xfrm>
                <a:off x="657" y="1026"/>
                <a:ext cx="0" cy="40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CA">
                  <a:solidFill>
                    <a:srgbClr val="FF0000"/>
                  </a:solidFill>
                </a:endParaRPr>
              </a:p>
            </p:txBody>
          </p:sp>
          <p:sp>
            <p:nvSpPr>
              <p:cNvPr id="12345" name="Line 5"/>
              <p:cNvSpPr>
                <a:spLocks noChangeShapeType="1"/>
              </p:cNvSpPr>
              <p:nvPr/>
            </p:nvSpPr>
            <p:spPr bwMode="auto">
              <a:xfrm>
                <a:off x="657" y="1525"/>
                <a:ext cx="0" cy="1225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CA">
                  <a:solidFill>
                    <a:srgbClr val="FF0000"/>
                  </a:solidFill>
                </a:endParaRPr>
              </a:p>
            </p:txBody>
          </p:sp>
          <p:sp>
            <p:nvSpPr>
              <p:cNvPr id="12346" name="Line 6"/>
              <p:cNvSpPr>
                <a:spLocks noChangeShapeType="1"/>
              </p:cNvSpPr>
              <p:nvPr/>
            </p:nvSpPr>
            <p:spPr bwMode="auto">
              <a:xfrm>
                <a:off x="657" y="2886"/>
                <a:ext cx="0" cy="45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CA">
                  <a:solidFill>
                    <a:srgbClr val="FF0000"/>
                  </a:solidFill>
                </a:endParaRPr>
              </a:p>
            </p:txBody>
          </p:sp>
          <p:sp>
            <p:nvSpPr>
              <p:cNvPr id="12347" name="Line 7"/>
              <p:cNvSpPr>
                <a:spLocks noChangeShapeType="1"/>
              </p:cNvSpPr>
              <p:nvPr/>
            </p:nvSpPr>
            <p:spPr bwMode="auto">
              <a:xfrm>
                <a:off x="657" y="3430"/>
                <a:ext cx="0" cy="499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CA">
                  <a:solidFill>
                    <a:srgbClr val="FF0000"/>
                  </a:solidFill>
                </a:endParaRPr>
              </a:p>
            </p:txBody>
          </p:sp>
          <p:sp>
            <p:nvSpPr>
              <p:cNvPr id="12348" name="Line 8"/>
              <p:cNvSpPr>
                <a:spLocks noChangeShapeType="1"/>
              </p:cNvSpPr>
              <p:nvPr/>
            </p:nvSpPr>
            <p:spPr bwMode="auto">
              <a:xfrm>
                <a:off x="839" y="1026"/>
                <a:ext cx="81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CA">
                  <a:solidFill>
                    <a:srgbClr val="FF0000"/>
                  </a:solidFill>
                </a:endParaRPr>
              </a:p>
            </p:txBody>
          </p:sp>
          <p:sp>
            <p:nvSpPr>
              <p:cNvPr id="12349" name="Line 9"/>
              <p:cNvSpPr>
                <a:spLocks noChangeShapeType="1"/>
              </p:cNvSpPr>
              <p:nvPr/>
            </p:nvSpPr>
            <p:spPr bwMode="auto">
              <a:xfrm>
                <a:off x="1791" y="1026"/>
                <a:ext cx="81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CA">
                  <a:solidFill>
                    <a:srgbClr val="FF0000"/>
                  </a:solidFill>
                </a:endParaRPr>
              </a:p>
            </p:txBody>
          </p:sp>
          <p:sp>
            <p:nvSpPr>
              <p:cNvPr id="12350" name="Line 10"/>
              <p:cNvSpPr>
                <a:spLocks noChangeShapeType="1"/>
              </p:cNvSpPr>
              <p:nvPr/>
            </p:nvSpPr>
            <p:spPr bwMode="auto">
              <a:xfrm>
                <a:off x="2789" y="1026"/>
                <a:ext cx="2722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CA">
                  <a:solidFill>
                    <a:srgbClr val="FF0000"/>
                  </a:solidFill>
                </a:endParaRPr>
              </a:p>
            </p:txBody>
          </p:sp>
          <p:sp>
            <p:nvSpPr>
              <p:cNvPr id="12351" name="Text Box 11"/>
              <p:cNvSpPr txBox="1">
                <a:spLocks noChangeArrowheads="1"/>
              </p:cNvSpPr>
              <p:nvPr/>
            </p:nvSpPr>
            <p:spPr bwMode="auto">
              <a:xfrm rot="-5400000">
                <a:off x="295" y="1159"/>
                <a:ext cx="444" cy="1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CA" sz="1200">
                    <a:solidFill>
                      <a:srgbClr val="000000"/>
                    </a:solidFill>
                    <a:latin typeface="Arial Unicode MS" pitchFamily="34" charset="-128"/>
                  </a:rPr>
                  <a:t>Sectors</a:t>
                </a:r>
              </a:p>
            </p:txBody>
          </p:sp>
          <p:sp>
            <p:nvSpPr>
              <p:cNvPr id="12352" name="Text Box 12"/>
              <p:cNvSpPr txBox="1">
                <a:spLocks noChangeArrowheads="1"/>
              </p:cNvSpPr>
              <p:nvPr/>
            </p:nvSpPr>
            <p:spPr bwMode="auto">
              <a:xfrm rot="-5400000">
                <a:off x="295" y="3592"/>
                <a:ext cx="444" cy="1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CA" sz="1200">
                    <a:solidFill>
                      <a:srgbClr val="000000"/>
                    </a:solidFill>
                    <a:latin typeface="Arial Unicode MS" pitchFamily="34" charset="-128"/>
                  </a:rPr>
                  <a:t>Sectors</a:t>
                </a:r>
              </a:p>
            </p:txBody>
          </p:sp>
          <p:sp>
            <p:nvSpPr>
              <p:cNvPr id="12353" name="Text Box 13"/>
              <p:cNvSpPr txBox="1">
                <a:spLocks noChangeArrowheads="1"/>
              </p:cNvSpPr>
              <p:nvPr/>
            </p:nvSpPr>
            <p:spPr bwMode="auto">
              <a:xfrm rot="-5400000">
                <a:off x="298" y="3016"/>
                <a:ext cx="439" cy="1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CA" sz="1200">
                    <a:solidFill>
                      <a:srgbClr val="000000"/>
                    </a:solidFill>
                    <a:latin typeface="Arial Unicode MS" pitchFamily="34" charset="-128"/>
                  </a:rPr>
                  <a:t>Wastes</a:t>
                </a:r>
              </a:p>
            </p:txBody>
          </p:sp>
          <p:sp>
            <p:nvSpPr>
              <p:cNvPr id="12354" name="Text Box 14"/>
              <p:cNvSpPr txBox="1">
                <a:spLocks noChangeArrowheads="1"/>
              </p:cNvSpPr>
              <p:nvPr/>
            </p:nvSpPr>
            <p:spPr bwMode="auto">
              <a:xfrm rot="-5400000">
                <a:off x="178" y="2137"/>
                <a:ext cx="680" cy="1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CA" sz="1200">
                    <a:solidFill>
                      <a:srgbClr val="000000"/>
                    </a:solidFill>
                    <a:latin typeface="Arial Unicode MS" pitchFamily="34" charset="-128"/>
                  </a:rPr>
                  <a:t>Commodities</a:t>
                </a:r>
              </a:p>
            </p:txBody>
          </p:sp>
          <p:sp>
            <p:nvSpPr>
              <p:cNvPr id="12355" name="Text Box 15"/>
              <p:cNvSpPr txBox="1">
                <a:spLocks noChangeArrowheads="1"/>
              </p:cNvSpPr>
              <p:nvPr/>
            </p:nvSpPr>
            <p:spPr bwMode="auto">
              <a:xfrm>
                <a:off x="975" y="845"/>
                <a:ext cx="535" cy="1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CA" sz="1200">
                    <a:solidFill>
                      <a:srgbClr val="000000"/>
                    </a:solidFill>
                    <a:latin typeface="Arial Unicode MS" pitchFamily="34" charset="-128"/>
                  </a:rPr>
                  <a:t>Industries</a:t>
                </a:r>
              </a:p>
            </p:txBody>
          </p:sp>
          <p:sp>
            <p:nvSpPr>
              <p:cNvPr id="12356" name="Text Box 16"/>
              <p:cNvSpPr txBox="1">
                <a:spLocks noChangeArrowheads="1"/>
              </p:cNvSpPr>
              <p:nvPr/>
            </p:nvSpPr>
            <p:spPr bwMode="auto">
              <a:xfrm>
                <a:off x="1837" y="845"/>
                <a:ext cx="701" cy="1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CA" sz="1200">
                    <a:solidFill>
                      <a:srgbClr val="000000"/>
                    </a:solidFill>
                    <a:latin typeface="Arial Unicode MS" pitchFamily="34" charset="-128"/>
                  </a:rPr>
                  <a:t>Final demand</a:t>
                </a:r>
              </a:p>
            </p:txBody>
          </p:sp>
          <p:sp>
            <p:nvSpPr>
              <p:cNvPr id="12357" name="Text Box 17"/>
              <p:cNvSpPr txBox="1">
                <a:spLocks noChangeArrowheads="1"/>
              </p:cNvSpPr>
              <p:nvPr/>
            </p:nvSpPr>
            <p:spPr bwMode="auto">
              <a:xfrm>
                <a:off x="3515" y="845"/>
                <a:ext cx="407" cy="1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CA" sz="1200">
                    <a:solidFill>
                      <a:srgbClr val="000000"/>
                    </a:solidFill>
                    <a:latin typeface="Arial Unicode MS" pitchFamily="34" charset="-128"/>
                  </a:rPr>
                  <a:t>Assets</a:t>
                </a:r>
              </a:p>
            </p:txBody>
          </p:sp>
        </p:grpSp>
        <p:grpSp>
          <p:nvGrpSpPr>
            <p:cNvPr id="4" name="Group 18"/>
            <p:cNvGrpSpPr>
              <a:grpSpLocks/>
            </p:cNvGrpSpPr>
            <p:nvPr/>
          </p:nvGrpSpPr>
          <p:grpSpPr bwMode="auto">
            <a:xfrm>
              <a:off x="793" y="1525"/>
              <a:ext cx="2858" cy="726"/>
              <a:chOff x="793" y="1525"/>
              <a:chExt cx="2858" cy="726"/>
            </a:xfrm>
          </p:grpSpPr>
          <p:sp>
            <p:nvSpPr>
              <p:cNvPr id="12333" name="Rectangle 19"/>
              <p:cNvSpPr>
                <a:spLocks noChangeArrowheads="1"/>
              </p:cNvSpPr>
              <p:nvPr/>
            </p:nvSpPr>
            <p:spPr bwMode="auto">
              <a:xfrm>
                <a:off x="793" y="1525"/>
                <a:ext cx="862" cy="226"/>
              </a:xfrm>
              <a:prstGeom prst="rect">
                <a:avLst/>
              </a:prstGeom>
              <a:solidFill>
                <a:srgbClr val="CCEC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CA" sz="900">
                    <a:solidFill>
                      <a:srgbClr val="000000"/>
                    </a:solidFill>
                  </a:rPr>
                  <a:t>Industrial output of goods and services</a:t>
                </a:r>
              </a:p>
            </p:txBody>
          </p:sp>
          <p:sp>
            <p:nvSpPr>
              <p:cNvPr id="12334" name="Rectangle 20"/>
              <p:cNvSpPr>
                <a:spLocks noChangeArrowheads="1"/>
              </p:cNvSpPr>
              <p:nvPr/>
            </p:nvSpPr>
            <p:spPr bwMode="auto">
              <a:xfrm>
                <a:off x="793" y="1797"/>
                <a:ext cx="862" cy="226"/>
              </a:xfrm>
              <a:prstGeom prst="rect">
                <a:avLst/>
              </a:prstGeom>
              <a:solidFill>
                <a:srgbClr val="CCEC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CA" sz="900">
                    <a:solidFill>
                      <a:srgbClr val="000000"/>
                    </a:solidFill>
                  </a:rPr>
                  <a:t>Industrial intermediate demand</a:t>
                </a:r>
              </a:p>
            </p:txBody>
          </p:sp>
          <p:sp>
            <p:nvSpPr>
              <p:cNvPr id="12335" name="Rectangle 21"/>
              <p:cNvSpPr>
                <a:spLocks noChangeArrowheads="1"/>
              </p:cNvSpPr>
              <p:nvPr/>
            </p:nvSpPr>
            <p:spPr bwMode="auto">
              <a:xfrm>
                <a:off x="793" y="2024"/>
                <a:ext cx="863" cy="226"/>
              </a:xfrm>
              <a:prstGeom prst="rect">
                <a:avLst/>
              </a:prstGeom>
              <a:solidFill>
                <a:srgbClr val="99FF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CA" sz="800">
                    <a:solidFill>
                      <a:srgbClr val="000000"/>
                    </a:solidFill>
                  </a:rPr>
                  <a:t>Environmental protection expenditures</a:t>
                </a:r>
              </a:p>
            </p:txBody>
          </p:sp>
          <p:sp>
            <p:nvSpPr>
              <p:cNvPr id="12336" name="Rectangle 22"/>
              <p:cNvSpPr>
                <a:spLocks noChangeArrowheads="1"/>
              </p:cNvSpPr>
              <p:nvPr/>
            </p:nvSpPr>
            <p:spPr bwMode="auto">
              <a:xfrm>
                <a:off x="793" y="1525"/>
                <a:ext cx="862" cy="227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900">
                  <a:solidFill>
                    <a:srgbClr val="000000"/>
                  </a:solidFill>
                </a:endParaRPr>
              </a:p>
            </p:txBody>
          </p:sp>
          <p:sp>
            <p:nvSpPr>
              <p:cNvPr id="12337" name="Rectangle 23"/>
              <p:cNvSpPr>
                <a:spLocks noChangeArrowheads="1"/>
              </p:cNvSpPr>
              <p:nvPr/>
            </p:nvSpPr>
            <p:spPr bwMode="auto">
              <a:xfrm>
                <a:off x="793" y="1797"/>
                <a:ext cx="862" cy="454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900">
                  <a:solidFill>
                    <a:srgbClr val="000000"/>
                  </a:solidFill>
                </a:endParaRPr>
              </a:p>
            </p:txBody>
          </p:sp>
          <p:sp>
            <p:nvSpPr>
              <p:cNvPr id="12338" name="Rectangle 24"/>
              <p:cNvSpPr>
                <a:spLocks noChangeArrowheads="1"/>
              </p:cNvSpPr>
              <p:nvPr/>
            </p:nvSpPr>
            <p:spPr bwMode="auto">
              <a:xfrm>
                <a:off x="1791" y="1797"/>
                <a:ext cx="862" cy="226"/>
              </a:xfrm>
              <a:prstGeom prst="rect">
                <a:avLst/>
              </a:prstGeom>
              <a:solidFill>
                <a:srgbClr val="CCEC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CA" sz="900">
                    <a:solidFill>
                      <a:srgbClr val="000000"/>
                    </a:solidFill>
                  </a:rPr>
                  <a:t>Final demand</a:t>
                </a:r>
              </a:p>
            </p:txBody>
          </p:sp>
          <p:sp>
            <p:nvSpPr>
              <p:cNvPr id="12339" name="Rectangle 25"/>
              <p:cNvSpPr>
                <a:spLocks noChangeArrowheads="1"/>
              </p:cNvSpPr>
              <p:nvPr/>
            </p:nvSpPr>
            <p:spPr bwMode="auto">
              <a:xfrm>
                <a:off x="1791" y="2024"/>
                <a:ext cx="862" cy="226"/>
              </a:xfrm>
              <a:prstGeom prst="rect">
                <a:avLst/>
              </a:prstGeom>
              <a:solidFill>
                <a:srgbClr val="99FF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CA" sz="800">
                    <a:solidFill>
                      <a:srgbClr val="000000"/>
                    </a:solidFill>
                  </a:rPr>
                  <a:t>Environmental protection expenditures</a:t>
                </a:r>
              </a:p>
            </p:txBody>
          </p:sp>
          <p:sp>
            <p:nvSpPr>
              <p:cNvPr id="12340" name="Rectangle 26"/>
              <p:cNvSpPr>
                <a:spLocks noChangeArrowheads="1"/>
              </p:cNvSpPr>
              <p:nvPr/>
            </p:nvSpPr>
            <p:spPr bwMode="auto">
              <a:xfrm>
                <a:off x="1791" y="1797"/>
                <a:ext cx="862" cy="454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900">
                  <a:solidFill>
                    <a:srgbClr val="000000"/>
                  </a:solidFill>
                </a:endParaRPr>
              </a:p>
            </p:txBody>
          </p:sp>
          <p:sp>
            <p:nvSpPr>
              <p:cNvPr id="12341" name="Rectangle 27"/>
              <p:cNvSpPr>
                <a:spLocks noChangeArrowheads="1"/>
              </p:cNvSpPr>
              <p:nvPr/>
            </p:nvSpPr>
            <p:spPr bwMode="auto">
              <a:xfrm>
                <a:off x="2789" y="1797"/>
                <a:ext cx="862" cy="226"/>
              </a:xfrm>
              <a:prstGeom prst="rect">
                <a:avLst/>
              </a:prstGeom>
              <a:solidFill>
                <a:srgbClr val="CCEC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CA" sz="900">
                    <a:solidFill>
                      <a:srgbClr val="000000"/>
                    </a:solidFill>
                  </a:rPr>
                  <a:t>Gross fixed capital formation</a:t>
                </a:r>
              </a:p>
            </p:txBody>
          </p:sp>
          <p:sp>
            <p:nvSpPr>
              <p:cNvPr id="12342" name="Rectangle 28"/>
              <p:cNvSpPr>
                <a:spLocks noChangeArrowheads="1"/>
              </p:cNvSpPr>
              <p:nvPr/>
            </p:nvSpPr>
            <p:spPr bwMode="auto">
              <a:xfrm>
                <a:off x="2789" y="2024"/>
                <a:ext cx="862" cy="226"/>
              </a:xfrm>
              <a:prstGeom prst="rect">
                <a:avLst/>
              </a:prstGeom>
              <a:solidFill>
                <a:srgbClr val="99FF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CA" sz="800">
                    <a:solidFill>
                      <a:srgbClr val="000000"/>
                    </a:solidFill>
                  </a:rPr>
                  <a:t>Capital expenditures for environmental protection</a:t>
                </a:r>
              </a:p>
            </p:txBody>
          </p:sp>
          <p:sp>
            <p:nvSpPr>
              <p:cNvPr id="12343" name="Rectangle 29"/>
              <p:cNvSpPr>
                <a:spLocks noChangeArrowheads="1"/>
              </p:cNvSpPr>
              <p:nvPr/>
            </p:nvSpPr>
            <p:spPr bwMode="auto">
              <a:xfrm>
                <a:off x="2789" y="1797"/>
                <a:ext cx="862" cy="454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90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5" name="Group 30"/>
            <p:cNvGrpSpPr>
              <a:grpSpLocks/>
            </p:cNvGrpSpPr>
            <p:nvPr/>
          </p:nvGrpSpPr>
          <p:grpSpPr bwMode="auto">
            <a:xfrm>
              <a:off x="2789" y="1117"/>
              <a:ext cx="2722" cy="2993"/>
              <a:chOff x="2789" y="1117"/>
              <a:chExt cx="2722" cy="2993"/>
            </a:xfrm>
          </p:grpSpPr>
          <p:sp>
            <p:nvSpPr>
              <p:cNvPr id="12318" name="Rectangle 31"/>
              <p:cNvSpPr>
                <a:spLocks noChangeArrowheads="1"/>
              </p:cNvSpPr>
              <p:nvPr/>
            </p:nvSpPr>
            <p:spPr bwMode="auto">
              <a:xfrm>
                <a:off x="2789" y="1117"/>
                <a:ext cx="862" cy="317"/>
              </a:xfrm>
              <a:prstGeom prst="rect">
                <a:avLst/>
              </a:prstGeom>
              <a:solidFill>
                <a:srgbClr val="CCEC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CA" sz="900">
                    <a:solidFill>
                      <a:srgbClr val="000000"/>
                    </a:solidFill>
                  </a:rPr>
                  <a:t>Financial and produced assets, opening balance</a:t>
                </a:r>
              </a:p>
            </p:txBody>
          </p:sp>
          <p:sp>
            <p:nvSpPr>
              <p:cNvPr id="12319" name="Rectangle 32"/>
              <p:cNvSpPr>
                <a:spLocks noChangeArrowheads="1"/>
              </p:cNvSpPr>
              <p:nvPr/>
            </p:nvSpPr>
            <p:spPr bwMode="auto">
              <a:xfrm>
                <a:off x="3651" y="1117"/>
                <a:ext cx="862" cy="317"/>
              </a:xfrm>
              <a:prstGeom prst="rect">
                <a:avLst/>
              </a:prstGeom>
              <a:solidFill>
                <a:srgbClr val="99FF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CA" sz="900">
                    <a:solidFill>
                      <a:srgbClr val="000000"/>
                    </a:solidFill>
                  </a:rPr>
                  <a:t>Natural resource assets, opening balance</a:t>
                </a:r>
              </a:p>
            </p:txBody>
          </p:sp>
          <p:sp>
            <p:nvSpPr>
              <p:cNvPr id="12320" name="Rectangle 33"/>
              <p:cNvSpPr>
                <a:spLocks noChangeArrowheads="1"/>
              </p:cNvSpPr>
              <p:nvPr/>
            </p:nvSpPr>
            <p:spPr bwMode="auto">
              <a:xfrm>
                <a:off x="4604" y="1117"/>
                <a:ext cx="862" cy="317"/>
              </a:xfrm>
              <a:prstGeom prst="rect">
                <a:avLst/>
              </a:prstGeom>
              <a:solidFill>
                <a:srgbClr val="99FF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CA" sz="900">
                    <a:solidFill>
                      <a:srgbClr val="000000"/>
                    </a:solidFill>
                  </a:rPr>
                  <a:t>Natural resource assets, opening balance</a:t>
                </a:r>
              </a:p>
            </p:txBody>
          </p:sp>
          <p:sp>
            <p:nvSpPr>
              <p:cNvPr id="12321" name="Rectangle 34"/>
              <p:cNvSpPr>
                <a:spLocks noChangeArrowheads="1"/>
              </p:cNvSpPr>
              <p:nvPr/>
            </p:nvSpPr>
            <p:spPr bwMode="auto">
              <a:xfrm>
                <a:off x="4604" y="1117"/>
                <a:ext cx="862" cy="317"/>
              </a:xfrm>
              <a:prstGeom prst="rect">
                <a:avLst/>
              </a:prstGeom>
              <a:noFill/>
              <a:ln w="38100" cmpd="dbl" algn="ctr">
                <a:solidFill>
                  <a:schemeClr val="accent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900">
                  <a:solidFill>
                    <a:srgbClr val="000000"/>
                  </a:solidFill>
                </a:endParaRPr>
              </a:p>
            </p:txBody>
          </p:sp>
          <p:sp>
            <p:nvSpPr>
              <p:cNvPr id="12322" name="Rectangle 35"/>
              <p:cNvSpPr>
                <a:spLocks noChangeArrowheads="1"/>
              </p:cNvSpPr>
              <p:nvPr/>
            </p:nvSpPr>
            <p:spPr bwMode="auto">
              <a:xfrm>
                <a:off x="4649" y="3430"/>
                <a:ext cx="862" cy="317"/>
              </a:xfrm>
              <a:prstGeom prst="rect">
                <a:avLst/>
              </a:prstGeom>
              <a:solidFill>
                <a:srgbClr val="99FF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CA" sz="900">
                    <a:solidFill>
                      <a:srgbClr val="000000"/>
                    </a:solidFill>
                  </a:rPr>
                  <a:t>Changes in natural resource assets</a:t>
                </a:r>
              </a:p>
            </p:txBody>
          </p:sp>
          <p:sp>
            <p:nvSpPr>
              <p:cNvPr id="12323" name="Rectangle 36"/>
              <p:cNvSpPr>
                <a:spLocks noChangeArrowheads="1"/>
              </p:cNvSpPr>
              <p:nvPr/>
            </p:nvSpPr>
            <p:spPr bwMode="auto">
              <a:xfrm>
                <a:off x="4649" y="3430"/>
                <a:ext cx="862" cy="317"/>
              </a:xfrm>
              <a:prstGeom prst="rect">
                <a:avLst/>
              </a:prstGeom>
              <a:noFill/>
              <a:ln w="38100" cmpd="dbl" algn="ctr">
                <a:solidFill>
                  <a:schemeClr val="accent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900">
                  <a:solidFill>
                    <a:srgbClr val="000000"/>
                  </a:solidFill>
                </a:endParaRPr>
              </a:p>
            </p:txBody>
          </p:sp>
          <p:sp>
            <p:nvSpPr>
              <p:cNvPr id="12324" name="Rectangle 37"/>
              <p:cNvSpPr>
                <a:spLocks noChangeArrowheads="1"/>
              </p:cNvSpPr>
              <p:nvPr/>
            </p:nvSpPr>
            <p:spPr bwMode="auto">
              <a:xfrm>
                <a:off x="4649" y="3793"/>
                <a:ext cx="862" cy="317"/>
              </a:xfrm>
              <a:prstGeom prst="rect">
                <a:avLst/>
              </a:prstGeom>
              <a:solidFill>
                <a:srgbClr val="99FF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CA" sz="900">
                    <a:solidFill>
                      <a:srgbClr val="000000"/>
                    </a:solidFill>
                  </a:rPr>
                  <a:t>Natural resource assets, closing balance</a:t>
                </a:r>
              </a:p>
            </p:txBody>
          </p:sp>
          <p:sp>
            <p:nvSpPr>
              <p:cNvPr id="12325" name="Rectangle 38"/>
              <p:cNvSpPr>
                <a:spLocks noChangeArrowheads="1"/>
              </p:cNvSpPr>
              <p:nvPr/>
            </p:nvSpPr>
            <p:spPr bwMode="auto">
              <a:xfrm>
                <a:off x="4649" y="3793"/>
                <a:ext cx="862" cy="317"/>
              </a:xfrm>
              <a:prstGeom prst="rect">
                <a:avLst/>
              </a:prstGeom>
              <a:noFill/>
              <a:ln w="38100" cmpd="dbl" algn="ctr">
                <a:solidFill>
                  <a:schemeClr val="accent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900">
                  <a:solidFill>
                    <a:srgbClr val="000000"/>
                  </a:solidFill>
                </a:endParaRPr>
              </a:p>
            </p:txBody>
          </p:sp>
          <p:sp>
            <p:nvSpPr>
              <p:cNvPr id="12326" name="Rectangle 39"/>
              <p:cNvSpPr>
                <a:spLocks noChangeArrowheads="1"/>
              </p:cNvSpPr>
              <p:nvPr/>
            </p:nvSpPr>
            <p:spPr bwMode="auto">
              <a:xfrm>
                <a:off x="2789" y="1117"/>
                <a:ext cx="1724" cy="317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900">
                  <a:solidFill>
                    <a:srgbClr val="000000"/>
                  </a:solidFill>
                </a:endParaRPr>
              </a:p>
            </p:txBody>
          </p:sp>
          <p:sp>
            <p:nvSpPr>
              <p:cNvPr id="12327" name="Rectangle 40"/>
              <p:cNvSpPr>
                <a:spLocks noChangeArrowheads="1"/>
              </p:cNvSpPr>
              <p:nvPr/>
            </p:nvSpPr>
            <p:spPr bwMode="auto">
              <a:xfrm>
                <a:off x="2834" y="3430"/>
                <a:ext cx="862" cy="317"/>
              </a:xfrm>
              <a:prstGeom prst="rect">
                <a:avLst/>
              </a:prstGeom>
              <a:solidFill>
                <a:srgbClr val="CCEC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CA" sz="800">
                    <a:solidFill>
                      <a:srgbClr val="000000"/>
                    </a:solidFill>
                  </a:rPr>
                  <a:t>Other changes in volume &amp; holding gains/losses on financial &amp; produced assets</a:t>
                </a:r>
              </a:p>
            </p:txBody>
          </p:sp>
          <p:sp>
            <p:nvSpPr>
              <p:cNvPr id="12328" name="Rectangle 41"/>
              <p:cNvSpPr>
                <a:spLocks noChangeArrowheads="1"/>
              </p:cNvSpPr>
              <p:nvPr/>
            </p:nvSpPr>
            <p:spPr bwMode="auto">
              <a:xfrm>
                <a:off x="3696" y="3430"/>
                <a:ext cx="862" cy="317"/>
              </a:xfrm>
              <a:prstGeom prst="rect">
                <a:avLst/>
              </a:prstGeom>
              <a:solidFill>
                <a:srgbClr val="99FF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CA" sz="800">
                    <a:solidFill>
                      <a:srgbClr val="000000"/>
                    </a:solidFill>
                  </a:rPr>
                  <a:t>Changes in and holding gains/losses on natural resource assets</a:t>
                </a:r>
              </a:p>
            </p:txBody>
          </p:sp>
          <p:sp>
            <p:nvSpPr>
              <p:cNvPr id="12329" name="Rectangle 42"/>
              <p:cNvSpPr>
                <a:spLocks noChangeArrowheads="1"/>
              </p:cNvSpPr>
              <p:nvPr/>
            </p:nvSpPr>
            <p:spPr bwMode="auto">
              <a:xfrm>
                <a:off x="2834" y="3430"/>
                <a:ext cx="1724" cy="317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900">
                  <a:solidFill>
                    <a:srgbClr val="000000"/>
                  </a:solidFill>
                </a:endParaRPr>
              </a:p>
            </p:txBody>
          </p:sp>
          <p:sp>
            <p:nvSpPr>
              <p:cNvPr id="12330" name="Rectangle 43"/>
              <p:cNvSpPr>
                <a:spLocks noChangeArrowheads="1"/>
              </p:cNvSpPr>
              <p:nvPr/>
            </p:nvSpPr>
            <p:spPr bwMode="auto">
              <a:xfrm>
                <a:off x="2834" y="3793"/>
                <a:ext cx="862" cy="317"/>
              </a:xfrm>
              <a:prstGeom prst="rect">
                <a:avLst/>
              </a:prstGeom>
              <a:solidFill>
                <a:srgbClr val="CCEC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CA" sz="900" dirty="0">
                    <a:solidFill>
                      <a:srgbClr val="000000"/>
                    </a:solidFill>
                  </a:rPr>
                  <a:t>Financial and produced assets, closing balance</a:t>
                </a:r>
              </a:p>
            </p:txBody>
          </p:sp>
          <p:sp>
            <p:nvSpPr>
              <p:cNvPr id="12331" name="Rectangle 44"/>
              <p:cNvSpPr>
                <a:spLocks noChangeArrowheads="1"/>
              </p:cNvSpPr>
              <p:nvPr/>
            </p:nvSpPr>
            <p:spPr bwMode="auto">
              <a:xfrm>
                <a:off x="3696" y="3793"/>
                <a:ext cx="862" cy="317"/>
              </a:xfrm>
              <a:prstGeom prst="rect">
                <a:avLst/>
              </a:prstGeom>
              <a:solidFill>
                <a:srgbClr val="99FF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CA" sz="900">
                    <a:solidFill>
                      <a:srgbClr val="000000"/>
                    </a:solidFill>
                  </a:rPr>
                  <a:t>Natural resource assets, closing balance</a:t>
                </a:r>
              </a:p>
            </p:txBody>
          </p:sp>
          <p:sp>
            <p:nvSpPr>
              <p:cNvPr id="12332" name="Rectangle 45"/>
              <p:cNvSpPr>
                <a:spLocks noChangeArrowheads="1"/>
              </p:cNvSpPr>
              <p:nvPr/>
            </p:nvSpPr>
            <p:spPr bwMode="auto">
              <a:xfrm>
                <a:off x="2834" y="3793"/>
                <a:ext cx="1724" cy="317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90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6" name="Group 46"/>
            <p:cNvGrpSpPr>
              <a:grpSpLocks/>
            </p:cNvGrpSpPr>
            <p:nvPr/>
          </p:nvGrpSpPr>
          <p:grpSpPr bwMode="auto">
            <a:xfrm>
              <a:off x="793" y="2296"/>
              <a:ext cx="862" cy="454"/>
              <a:chOff x="793" y="2296"/>
              <a:chExt cx="862" cy="454"/>
            </a:xfrm>
          </p:grpSpPr>
          <p:sp>
            <p:nvSpPr>
              <p:cNvPr id="12314" name="Rectangle 47"/>
              <p:cNvSpPr>
                <a:spLocks noChangeArrowheads="1"/>
              </p:cNvSpPr>
              <p:nvPr/>
            </p:nvSpPr>
            <p:spPr bwMode="auto">
              <a:xfrm>
                <a:off x="793" y="2296"/>
                <a:ext cx="862" cy="227"/>
              </a:xfrm>
              <a:prstGeom prst="rect">
                <a:avLst/>
              </a:prstGeom>
              <a:solidFill>
                <a:srgbClr val="99FF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CA" sz="900" dirty="0">
                    <a:solidFill>
                      <a:srgbClr val="000000"/>
                    </a:solidFill>
                  </a:rPr>
                  <a:t>Resource production by industries</a:t>
                </a:r>
              </a:p>
            </p:txBody>
          </p:sp>
          <p:sp>
            <p:nvSpPr>
              <p:cNvPr id="12315" name="Rectangle 48"/>
              <p:cNvSpPr>
                <a:spLocks noChangeArrowheads="1"/>
              </p:cNvSpPr>
              <p:nvPr/>
            </p:nvSpPr>
            <p:spPr bwMode="auto">
              <a:xfrm>
                <a:off x="793" y="2523"/>
                <a:ext cx="862" cy="227"/>
              </a:xfrm>
              <a:prstGeom prst="rect">
                <a:avLst/>
              </a:prstGeom>
              <a:solidFill>
                <a:srgbClr val="99FF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CA" sz="900">
                    <a:solidFill>
                      <a:srgbClr val="000000"/>
                    </a:solidFill>
                  </a:rPr>
                  <a:t>Resource use by industries</a:t>
                </a:r>
              </a:p>
            </p:txBody>
          </p:sp>
          <p:sp>
            <p:nvSpPr>
              <p:cNvPr id="12316" name="Rectangle 49"/>
              <p:cNvSpPr>
                <a:spLocks noChangeArrowheads="1"/>
              </p:cNvSpPr>
              <p:nvPr/>
            </p:nvSpPr>
            <p:spPr bwMode="auto">
              <a:xfrm>
                <a:off x="793" y="2296"/>
                <a:ext cx="862" cy="454"/>
              </a:xfrm>
              <a:prstGeom prst="rect">
                <a:avLst/>
              </a:prstGeom>
              <a:noFill/>
              <a:ln w="38100" cmpd="dbl" algn="ctr">
                <a:solidFill>
                  <a:schemeClr val="accent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900">
                  <a:solidFill>
                    <a:srgbClr val="000000"/>
                  </a:solidFill>
                </a:endParaRPr>
              </a:p>
            </p:txBody>
          </p:sp>
          <p:sp>
            <p:nvSpPr>
              <p:cNvPr id="12317" name="Line 50"/>
              <p:cNvSpPr>
                <a:spLocks noChangeShapeType="1"/>
              </p:cNvSpPr>
              <p:nvPr/>
            </p:nvSpPr>
            <p:spPr bwMode="auto">
              <a:xfrm>
                <a:off x="793" y="2523"/>
                <a:ext cx="817" cy="0"/>
              </a:xfrm>
              <a:prstGeom prst="line">
                <a:avLst/>
              </a:prstGeom>
              <a:noFill/>
              <a:ln w="9525">
                <a:solidFill>
                  <a:srgbClr val="00CC66"/>
                </a:solidFill>
                <a:prstDash val="dash"/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CA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7" name="Group 51"/>
            <p:cNvGrpSpPr>
              <a:grpSpLocks/>
            </p:cNvGrpSpPr>
            <p:nvPr/>
          </p:nvGrpSpPr>
          <p:grpSpPr bwMode="auto">
            <a:xfrm>
              <a:off x="1791" y="2296"/>
              <a:ext cx="863" cy="454"/>
              <a:chOff x="1791" y="2296"/>
              <a:chExt cx="863" cy="454"/>
            </a:xfrm>
          </p:grpSpPr>
          <p:sp>
            <p:nvSpPr>
              <p:cNvPr id="12310" name="Rectangle 52"/>
              <p:cNvSpPr>
                <a:spLocks noChangeArrowheads="1"/>
              </p:cNvSpPr>
              <p:nvPr/>
            </p:nvSpPr>
            <p:spPr bwMode="auto">
              <a:xfrm>
                <a:off x="1791" y="2296"/>
                <a:ext cx="862" cy="227"/>
              </a:xfrm>
              <a:prstGeom prst="rect">
                <a:avLst/>
              </a:prstGeom>
              <a:solidFill>
                <a:srgbClr val="99FF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CA" sz="900">
                    <a:solidFill>
                      <a:srgbClr val="000000"/>
                    </a:solidFill>
                  </a:rPr>
                  <a:t>Resource production by households/gov’t</a:t>
                </a:r>
              </a:p>
            </p:txBody>
          </p:sp>
          <p:sp>
            <p:nvSpPr>
              <p:cNvPr id="12311" name="Rectangle 53"/>
              <p:cNvSpPr>
                <a:spLocks noChangeArrowheads="1"/>
              </p:cNvSpPr>
              <p:nvPr/>
            </p:nvSpPr>
            <p:spPr bwMode="auto">
              <a:xfrm>
                <a:off x="1791" y="2523"/>
                <a:ext cx="862" cy="227"/>
              </a:xfrm>
              <a:prstGeom prst="rect">
                <a:avLst/>
              </a:prstGeom>
              <a:solidFill>
                <a:srgbClr val="99FF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CA" sz="900">
                    <a:solidFill>
                      <a:srgbClr val="000000"/>
                    </a:solidFill>
                  </a:rPr>
                  <a:t>Resource use by households/gov’t</a:t>
                </a:r>
              </a:p>
            </p:txBody>
          </p:sp>
          <p:sp>
            <p:nvSpPr>
              <p:cNvPr id="12312" name="Rectangle 54"/>
              <p:cNvSpPr>
                <a:spLocks noChangeArrowheads="1"/>
              </p:cNvSpPr>
              <p:nvPr/>
            </p:nvSpPr>
            <p:spPr bwMode="auto">
              <a:xfrm>
                <a:off x="1791" y="2296"/>
                <a:ext cx="862" cy="454"/>
              </a:xfrm>
              <a:prstGeom prst="rect">
                <a:avLst/>
              </a:prstGeom>
              <a:noFill/>
              <a:ln w="38100" cmpd="dbl" algn="ctr">
                <a:solidFill>
                  <a:schemeClr val="accent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900">
                  <a:solidFill>
                    <a:srgbClr val="000000"/>
                  </a:solidFill>
                </a:endParaRPr>
              </a:p>
            </p:txBody>
          </p:sp>
          <p:sp>
            <p:nvSpPr>
              <p:cNvPr id="12313" name="Line 55"/>
              <p:cNvSpPr>
                <a:spLocks noChangeShapeType="1"/>
              </p:cNvSpPr>
              <p:nvPr/>
            </p:nvSpPr>
            <p:spPr bwMode="auto">
              <a:xfrm>
                <a:off x="1837" y="2523"/>
                <a:ext cx="817" cy="0"/>
              </a:xfrm>
              <a:prstGeom prst="line">
                <a:avLst/>
              </a:prstGeom>
              <a:noFill/>
              <a:ln w="9525">
                <a:solidFill>
                  <a:srgbClr val="00CC66"/>
                </a:solidFill>
                <a:prstDash val="dash"/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CA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8" name="Group 56"/>
            <p:cNvGrpSpPr>
              <a:grpSpLocks/>
            </p:cNvGrpSpPr>
            <p:nvPr/>
          </p:nvGrpSpPr>
          <p:grpSpPr bwMode="auto">
            <a:xfrm>
              <a:off x="793" y="2886"/>
              <a:ext cx="863" cy="454"/>
              <a:chOff x="793" y="2886"/>
              <a:chExt cx="863" cy="454"/>
            </a:xfrm>
          </p:grpSpPr>
          <p:sp>
            <p:nvSpPr>
              <p:cNvPr id="12306" name="Rectangle 57"/>
              <p:cNvSpPr>
                <a:spLocks noChangeArrowheads="1"/>
              </p:cNvSpPr>
              <p:nvPr/>
            </p:nvSpPr>
            <p:spPr bwMode="auto">
              <a:xfrm>
                <a:off x="793" y="2886"/>
                <a:ext cx="862" cy="227"/>
              </a:xfrm>
              <a:prstGeom prst="rect">
                <a:avLst/>
              </a:prstGeom>
              <a:solidFill>
                <a:srgbClr val="99FF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CA" sz="900">
                    <a:solidFill>
                      <a:srgbClr val="000000"/>
                    </a:solidFill>
                  </a:rPr>
                  <a:t>Waste consumption by industries</a:t>
                </a:r>
              </a:p>
            </p:txBody>
          </p:sp>
          <p:sp>
            <p:nvSpPr>
              <p:cNvPr id="12307" name="Rectangle 58"/>
              <p:cNvSpPr>
                <a:spLocks noChangeArrowheads="1"/>
              </p:cNvSpPr>
              <p:nvPr/>
            </p:nvSpPr>
            <p:spPr bwMode="auto">
              <a:xfrm>
                <a:off x="793" y="3113"/>
                <a:ext cx="862" cy="227"/>
              </a:xfrm>
              <a:prstGeom prst="rect">
                <a:avLst/>
              </a:prstGeom>
              <a:solidFill>
                <a:srgbClr val="99FF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CA" sz="900">
                    <a:solidFill>
                      <a:srgbClr val="000000"/>
                    </a:solidFill>
                  </a:rPr>
                  <a:t>Waste output by industries</a:t>
                </a:r>
              </a:p>
            </p:txBody>
          </p:sp>
          <p:sp>
            <p:nvSpPr>
              <p:cNvPr id="12308" name="Rectangle 59"/>
              <p:cNvSpPr>
                <a:spLocks noChangeArrowheads="1"/>
              </p:cNvSpPr>
              <p:nvPr/>
            </p:nvSpPr>
            <p:spPr bwMode="auto">
              <a:xfrm>
                <a:off x="793" y="2886"/>
                <a:ext cx="862" cy="454"/>
              </a:xfrm>
              <a:prstGeom prst="rect">
                <a:avLst/>
              </a:prstGeom>
              <a:noFill/>
              <a:ln w="38100" cmpd="dbl" algn="ctr">
                <a:solidFill>
                  <a:schemeClr val="accent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900">
                  <a:solidFill>
                    <a:srgbClr val="000000"/>
                  </a:solidFill>
                </a:endParaRPr>
              </a:p>
            </p:txBody>
          </p:sp>
          <p:sp>
            <p:nvSpPr>
              <p:cNvPr id="12309" name="Line 60"/>
              <p:cNvSpPr>
                <a:spLocks noChangeShapeType="1"/>
              </p:cNvSpPr>
              <p:nvPr/>
            </p:nvSpPr>
            <p:spPr bwMode="auto">
              <a:xfrm>
                <a:off x="839" y="3113"/>
                <a:ext cx="817" cy="0"/>
              </a:xfrm>
              <a:prstGeom prst="line">
                <a:avLst/>
              </a:prstGeom>
              <a:noFill/>
              <a:ln w="9525">
                <a:solidFill>
                  <a:srgbClr val="00CC66"/>
                </a:solidFill>
                <a:prstDash val="dash"/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CA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9" name="Group 61"/>
            <p:cNvGrpSpPr>
              <a:grpSpLocks/>
            </p:cNvGrpSpPr>
            <p:nvPr/>
          </p:nvGrpSpPr>
          <p:grpSpPr bwMode="auto">
            <a:xfrm>
              <a:off x="1791" y="2886"/>
              <a:ext cx="863" cy="454"/>
              <a:chOff x="1791" y="2886"/>
              <a:chExt cx="863" cy="454"/>
            </a:xfrm>
          </p:grpSpPr>
          <p:sp>
            <p:nvSpPr>
              <p:cNvPr id="12302" name="Rectangle 62"/>
              <p:cNvSpPr>
                <a:spLocks noChangeArrowheads="1"/>
              </p:cNvSpPr>
              <p:nvPr/>
            </p:nvSpPr>
            <p:spPr bwMode="auto">
              <a:xfrm>
                <a:off x="1791" y="3113"/>
                <a:ext cx="862" cy="227"/>
              </a:xfrm>
              <a:prstGeom prst="rect">
                <a:avLst/>
              </a:prstGeom>
              <a:solidFill>
                <a:srgbClr val="99FF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CA" sz="900">
                    <a:solidFill>
                      <a:srgbClr val="000000"/>
                    </a:solidFill>
                  </a:rPr>
                  <a:t>Waste output by households/gov’t</a:t>
                </a:r>
              </a:p>
            </p:txBody>
          </p:sp>
          <p:sp>
            <p:nvSpPr>
              <p:cNvPr id="12303" name="Rectangle 63"/>
              <p:cNvSpPr>
                <a:spLocks noChangeArrowheads="1"/>
              </p:cNvSpPr>
              <p:nvPr/>
            </p:nvSpPr>
            <p:spPr bwMode="auto">
              <a:xfrm>
                <a:off x="1791" y="2886"/>
                <a:ext cx="862" cy="227"/>
              </a:xfrm>
              <a:prstGeom prst="rect">
                <a:avLst/>
              </a:prstGeom>
              <a:solidFill>
                <a:srgbClr val="99FF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CA" sz="900">
                    <a:solidFill>
                      <a:srgbClr val="000000"/>
                    </a:solidFill>
                  </a:rPr>
                  <a:t>Waste consumption by households/gov’t</a:t>
                </a:r>
              </a:p>
            </p:txBody>
          </p:sp>
          <p:sp>
            <p:nvSpPr>
              <p:cNvPr id="12304" name="Rectangle 64"/>
              <p:cNvSpPr>
                <a:spLocks noChangeArrowheads="1"/>
              </p:cNvSpPr>
              <p:nvPr/>
            </p:nvSpPr>
            <p:spPr bwMode="auto">
              <a:xfrm>
                <a:off x="1791" y="2886"/>
                <a:ext cx="862" cy="454"/>
              </a:xfrm>
              <a:prstGeom prst="rect">
                <a:avLst/>
              </a:prstGeom>
              <a:noFill/>
              <a:ln w="38100" cmpd="dbl" algn="ctr">
                <a:solidFill>
                  <a:schemeClr val="accent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900">
                  <a:solidFill>
                    <a:srgbClr val="000000"/>
                  </a:solidFill>
                </a:endParaRPr>
              </a:p>
            </p:txBody>
          </p:sp>
          <p:sp>
            <p:nvSpPr>
              <p:cNvPr id="12305" name="Line 65"/>
              <p:cNvSpPr>
                <a:spLocks noChangeShapeType="1"/>
              </p:cNvSpPr>
              <p:nvPr/>
            </p:nvSpPr>
            <p:spPr bwMode="auto">
              <a:xfrm>
                <a:off x="1837" y="3113"/>
                <a:ext cx="817" cy="0"/>
              </a:xfrm>
              <a:prstGeom prst="line">
                <a:avLst/>
              </a:prstGeom>
              <a:noFill/>
              <a:ln w="9525">
                <a:solidFill>
                  <a:srgbClr val="00CC66"/>
                </a:solidFill>
                <a:prstDash val="dash"/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CA">
                  <a:solidFill>
                    <a:srgbClr val="FF0000"/>
                  </a:solidFill>
                </a:endParaRPr>
              </a:p>
            </p:txBody>
          </p:sp>
        </p:grpSp>
      </p:grpSp>
      <p:sp>
        <p:nvSpPr>
          <p:cNvPr id="122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46196" y="150021"/>
            <a:ext cx="9002340" cy="7112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en-CA" dirty="0"/>
              <a:t>System of Environmental-Economic Accounts (SEEA) view</a:t>
            </a:r>
          </a:p>
        </p:txBody>
      </p:sp>
      <p:sp>
        <p:nvSpPr>
          <p:cNvPr id="70" name="Rectangle 69"/>
          <p:cNvSpPr/>
          <p:nvPr/>
        </p:nvSpPr>
        <p:spPr bwMode="auto">
          <a:xfrm>
            <a:off x="7104112" y="1772816"/>
            <a:ext cx="2952328" cy="4896544"/>
          </a:xfrm>
          <a:prstGeom prst="rect">
            <a:avLst/>
          </a:prstGeom>
          <a:solidFill>
            <a:srgbClr val="00B050">
              <a:alpha val="22000"/>
            </a:srgbClr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fr-CA">
              <a:solidFill>
                <a:srgbClr val="FF0000"/>
              </a:solidFill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61C11F3-7306-05C8-5072-DBC18A1B7E88}"/>
              </a:ext>
            </a:extLst>
          </p:cNvPr>
          <p:cNvGrpSpPr/>
          <p:nvPr/>
        </p:nvGrpSpPr>
        <p:grpSpPr>
          <a:xfrm>
            <a:off x="7837116" y="3214343"/>
            <a:ext cx="1699465" cy="1442144"/>
            <a:chOff x="6256911" y="3240576"/>
            <a:chExt cx="1699465" cy="1442144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2407FA8-0D8E-9C32-6A73-759FC85DC0CF}"/>
                </a:ext>
              </a:extLst>
            </p:cNvPr>
            <p:cNvSpPr txBox="1"/>
            <p:nvPr/>
          </p:nvSpPr>
          <p:spPr>
            <a:xfrm>
              <a:off x="6256911" y="3790501"/>
              <a:ext cx="169946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0" hangingPunct="0"/>
              <a:r>
                <a:rPr lang="en-CA" b="1" dirty="0"/>
                <a:t>The ASSETS  </a:t>
              </a:r>
            </a:p>
          </p:txBody>
        </p:sp>
        <p:sp>
          <p:nvSpPr>
            <p:cNvPr id="21" name="Right Arrow 71">
              <a:extLst>
                <a:ext uri="{FF2B5EF4-FFF2-40B4-BE49-F238E27FC236}">
                  <a16:creationId xmlns:a16="http://schemas.microsoft.com/office/drawing/2014/main" id="{50441785-B421-410B-EBBB-EA7CE3CB9234}"/>
                </a:ext>
              </a:extLst>
            </p:cNvPr>
            <p:cNvSpPr/>
            <p:nvPr/>
          </p:nvSpPr>
          <p:spPr>
            <a:xfrm rot="5400000">
              <a:off x="6878673" y="4362449"/>
              <a:ext cx="432049" cy="208494"/>
            </a:xfrm>
            <a:prstGeom prst="rightArrow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0" hangingPunct="0"/>
              <a:endParaRPr lang="en-CA">
                <a:solidFill>
                  <a:srgbClr val="000000"/>
                </a:solidFill>
              </a:endParaRPr>
            </a:p>
          </p:txBody>
        </p:sp>
        <p:sp>
          <p:nvSpPr>
            <p:cNvPr id="22" name="Right Arrow 72">
              <a:extLst>
                <a:ext uri="{FF2B5EF4-FFF2-40B4-BE49-F238E27FC236}">
                  <a16:creationId xmlns:a16="http://schemas.microsoft.com/office/drawing/2014/main" id="{5BC731DE-29DC-B16E-8A42-A28ED30A0726}"/>
                </a:ext>
              </a:extLst>
            </p:cNvPr>
            <p:cNvSpPr/>
            <p:nvPr/>
          </p:nvSpPr>
          <p:spPr>
            <a:xfrm rot="16200000">
              <a:off x="6865635" y="3373874"/>
              <a:ext cx="432049" cy="165453"/>
            </a:xfrm>
            <a:prstGeom prst="rightArrow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0" hangingPunct="0"/>
              <a:endParaRPr lang="en-CA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357970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466D558-B7B1-F568-B5E1-1ACF3AB2F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/>
              <a:t>Canada’s physical asset accounts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76A6BA-3DA4-9FAD-A41F-152A4F1AC8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5D05DE5-2AFF-4807-ADB3-D812CAA4F20A}" type="slidenum">
              <a:rPr lang="en-US" smtClean="0"/>
              <a:pPr/>
              <a:t>24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36E075F-A112-94C6-7E0F-10AE7C744D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4311" y="3638770"/>
            <a:ext cx="8362350" cy="318728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0C56462-39B1-5B12-7097-6786EB8ACD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4695" y="1436174"/>
            <a:ext cx="7754432" cy="2314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6400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E07CB7D-E129-A0E3-75C9-E27B755763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6354" y="29496"/>
            <a:ext cx="11379406" cy="1086976"/>
          </a:xfrm>
        </p:spPr>
        <p:txBody>
          <a:bodyPr anchor="ctr">
            <a:normAutofit/>
          </a:bodyPr>
          <a:lstStyle/>
          <a:p>
            <a:r>
              <a:rPr lang="en-CA" dirty="0"/>
              <a:t>Canada’s monetary asset accounts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7EEE1A-01AD-961D-DA5B-F03421304B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78478" y="6579795"/>
            <a:ext cx="493643" cy="246264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B5D05DE5-2AFF-4807-ADB3-D812CAA4F20A}" type="slidenum">
              <a:rPr lang="en-US" smtClean="0"/>
              <a:pPr>
                <a:spcAft>
                  <a:spcPts val="600"/>
                </a:spcAft>
              </a:pPr>
              <a:t>25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2242DF2-0C16-CEA5-2F7E-939369398BC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39027"/>
          <a:stretch>
            <a:fillRect/>
          </a:stretch>
        </p:blipFill>
        <p:spPr>
          <a:xfrm>
            <a:off x="0" y="2654792"/>
            <a:ext cx="4988859" cy="154841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D98CBDB-8C19-471D-2578-ED6C8FDEBF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43771" y="2990789"/>
            <a:ext cx="1657581" cy="43821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CD59E80-4EB1-9060-E690-381BF97DBD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23302" y="1116472"/>
            <a:ext cx="7077320" cy="5213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6567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3600" dirty="0"/>
              <a:t>Subsoil</a:t>
            </a:r>
            <a:r>
              <a:rPr lang="en-CA" dirty="0"/>
              <a:t> </a:t>
            </a:r>
            <a:r>
              <a:rPr lang="en-CA" sz="3600" dirty="0"/>
              <a:t>Assets and Timber Methodology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Estimation method: Net Present Value of future resource rent </a:t>
            </a:r>
          </a:p>
          <a:p>
            <a:pPr marL="0" indent="0">
              <a:buNone/>
            </a:pPr>
            <a:endParaRPr lang="en-US" sz="2000" dirty="0"/>
          </a:p>
          <a:p>
            <a:r>
              <a:rPr lang="en-CA" sz="2000" dirty="0"/>
              <a:t>Resource rent (R) = Total resource revenue less labour\material costs less produced capital</a:t>
            </a:r>
          </a:p>
          <a:p>
            <a:pPr marL="0" indent="0">
              <a:buNone/>
            </a:pPr>
            <a:endParaRPr lang="en-CA" sz="2000" dirty="0"/>
          </a:p>
          <a:p>
            <a:pPr lvl="1"/>
            <a:endParaRPr lang="en-CA" sz="1600" dirty="0"/>
          </a:p>
          <a:p>
            <a:r>
              <a:rPr lang="en-US" sz="2000" dirty="0">
                <a:latin typeface="Arial" panose="020B0604020202020204" pitchFamily="34" charset="0"/>
              </a:rPr>
              <a:t>T</a:t>
            </a:r>
            <a:r>
              <a:rPr lang="en-US" sz="2000" b="0" i="0" u="none" strike="noStrike" baseline="0" dirty="0">
                <a:latin typeface="Arial" panose="020B0604020202020204" pitchFamily="34" charset="0"/>
              </a:rPr>
              <a:t>he environment does not “demand payment”, its share of the return goes to the owners of the resource assets</a:t>
            </a:r>
          </a:p>
          <a:p>
            <a:pPr lvl="1"/>
            <a:r>
              <a:rPr lang="en-US" sz="1800" dirty="0">
                <a:latin typeface="Arial" panose="020B0604020202020204" pitchFamily="34" charset="0"/>
              </a:rPr>
              <a:t>U</a:t>
            </a:r>
            <a:r>
              <a:rPr lang="en-US" sz="1800" b="0" i="0" u="none" strike="noStrike" baseline="0" dirty="0">
                <a:latin typeface="Arial" panose="020B0604020202020204" pitchFamily="34" charset="0"/>
              </a:rPr>
              <a:t>sually the government–Governments collect this rent through royalties charged to extraction companies</a:t>
            </a:r>
          </a:p>
          <a:p>
            <a:pPr lvl="1"/>
            <a:r>
              <a:rPr lang="en-US" sz="1800" b="0" i="0" u="none" strike="noStrike" baseline="0" dirty="0">
                <a:latin typeface="Arial" panose="020B0604020202020204" pitchFamily="34" charset="0"/>
              </a:rPr>
              <a:t>Very often, royalties are set to be lower than rent, meaning that a portion of the rent remains with the extracting unit </a:t>
            </a:r>
          </a:p>
          <a:p>
            <a:pPr lvl="1"/>
            <a:endParaRPr lang="en-CA" sz="1600" dirty="0"/>
          </a:p>
          <a:p>
            <a:pPr lvl="1"/>
            <a:endParaRPr lang="en-CA" sz="1600" dirty="0"/>
          </a:p>
          <a:p>
            <a:pPr lvl="1"/>
            <a:endParaRPr lang="en-CA" sz="1600" dirty="0"/>
          </a:p>
          <a:p>
            <a:pPr lvl="1"/>
            <a:endParaRPr lang="en-CA" sz="1600" dirty="0"/>
          </a:p>
          <a:p>
            <a:pPr marL="457200" lvl="1" indent="0">
              <a:buNone/>
            </a:pPr>
            <a:endParaRPr lang="en-CA" sz="1600" dirty="0"/>
          </a:p>
          <a:p>
            <a:endParaRPr lang="en-CA" dirty="0"/>
          </a:p>
          <a:p>
            <a:endParaRPr lang="en-CA" dirty="0"/>
          </a:p>
          <a:p>
            <a:pPr marL="0" indent="0"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3840919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Extra - Subsoil Assets and Timber Methodology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Estimation method: Net Present Value of future resource rent </a:t>
            </a:r>
          </a:p>
          <a:p>
            <a:r>
              <a:rPr lang="en-CA" sz="2000" dirty="0"/>
              <a:t>Resource rent (R) = Total revenue less operating costs less expected return to capital and depreciation</a:t>
            </a:r>
          </a:p>
          <a:p>
            <a:endParaRPr lang="en-CA" sz="2000" dirty="0"/>
          </a:p>
          <a:p>
            <a:endParaRPr lang="en-CA" sz="2000" dirty="0"/>
          </a:p>
          <a:p>
            <a:r>
              <a:rPr lang="en-CA" sz="2000" dirty="0"/>
              <a:t>Projected for the life of the reserve</a:t>
            </a:r>
          </a:p>
          <a:p>
            <a:pPr lvl="1"/>
            <a:r>
              <a:rPr lang="en-CA" sz="1600" dirty="0"/>
              <a:t>TR = total revenue</a:t>
            </a:r>
          </a:p>
          <a:p>
            <a:pPr lvl="1"/>
            <a:r>
              <a:rPr lang="en-CA" sz="1600" dirty="0"/>
              <a:t>C = operating cost: notably labour, </a:t>
            </a:r>
          </a:p>
          <a:p>
            <a:pPr marL="457200" lvl="1" indent="0">
              <a:buNone/>
            </a:pPr>
            <a:r>
              <a:rPr lang="en-CA" sz="1600" dirty="0"/>
              <a:t>	raw materials and fuel costs</a:t>
            </a:r>
          </a:p>
          <a:p>
            <a:pPr lvl="1"/>
            <a:r>
              <a:rPr lang="en-CA" sz="1600" dirty="0"/>
              <a:t>K = produced capital stock net of depreciation</a:t>
            </a:r>
          </a:p>
          <a:p>
            <a:pPr lvl="1"/>
            <a:r>
              <a:rPr lang="en-CA" sz="1600" dirty="0" err="1"/>
              <a:t>r</a:t>
            </a:r>
            <a:r>
              <a:rPr lang="en-CA" sz="1600" baseline="-25000" dirty="0" err="1"/>
              <a:t>k</a:t>
            </a:r>
            <a:r>
              <a:rPr lang="en-CA" sz="1600" baseline="-25000" dirty="0"/>
              <a:t> </a:t>
            </a:r>
            <a:r>
              <a:rPr lang="en-CA" sz="1600" dirty="0"/>
              <a:t>= rate of return to capital</a:t>
            </a:r>
          </a:p>
          <a:p>
            <a:pPr lvl="1"/>
            <a:r>
              <a:rPr lang="en-CA" sz="1600" dirty="0"/>
              <a:t>δ = depreciation of produced capital</a:t>
            </a:r>
          </a:p>
          <a:p>
            <a:pPr lvl="1"/>
            <a:endParaRPr lang="en-CA" sz="1600" dirty="0"/>
          </a:p>
          <a:p>
            <a:pPr lvl="1"/>
            <a:endParaRPr lang="en-CA" sz="1600" dirty="0"/>
          </a:p>
          <a:p>
            <a:pPr lvl="1"/>
            <a:endParaRPr lang="en-CA" sz="1600" dirty="0"/>
          </a:p>
          <a:p>
            <a:pPr lvl="1"/>
            <a:endParaRPr lang="en-CA" sz="1600" dirty="0"/>
          </a:p>
          <a:p>
            <a:pPr lvl="1"/>
            <a:endParaRPr lang="en-CA" sz="1600" dirty="0"/>
          </a:p>
          <a:p>
            <a:pPr marL="457200" lvl="1" indent="0">
              <a:buNone/>
            </a:pPr>
            <a:endParaRPr lang="en-CA" sz="1600" dirty="0"/>
          </a:p>
          <a:p>
            <a:endParaRPr lang="en-CA" dirty="0"/>
          </a:p>
          <a:p>
            <a:endParaRPr lang="en-CA" dirty="0"/>
          </a:p>
          <a:p>
            <a:pPr marL="0" indent="0">
              <a:buNone/>
            </a:pPr>
            <a:endParaRPr lang="en-CA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006" y="3307724"/>
            <a:ext cx="4336634" cy="77615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64156" y="3695804"/>
            <a:ext cx="6109645" cy="162816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73582324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521F4E4-89CC-5EFA-6D34-796972CA7A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STATISTICS CANADA</a:t>
            </a:r>
            <a:endParaRPr lang="en-US" dirty="0"/>
          </a:p>
        </p:txBody>
      </p:sp>
      <p:sp>
        <p:nvSpPr>
          <p:cNvPr id="3" name="Title 9">
            <a:extLst>
              <a:ext uri="{FF2B5EF4-FFF2-40B4-BE49-F238E27FC236}">
                <a16:creationId xmlns:a16="http://schemas.microsoft.com/office/drawing/2014/main" id="{73624D3D-7B84-20CB-1CDB-710291782C8D}"/>
              </a:ext>
            </a:extLst>
          </p:cNvPr>
          <p:cNvSpPr txBox="1">
            <a:spLocks/>
          </p:cNvSpPr>
          <p:nvPr/>
        </p:nvSpPr>
        <p:spPr>
          <a:xfrm>
            <a:off x="254698" y="1679972"/>
            <a:ext cx="11682606" cy="784260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defRPr/>
            </a:pPr>
            <a:r>
              <a:rPr lang="en-US" sz="2400" dirty="0">
                <a:ea typeface="Lato" panose="020F0502020204030203" pitchFamily="34" charset="0"/>
                <a:cs typeface="Lato" panose="020F0502020204030203" pitchFamily="34" charset="0"/>
              </a:rPr>
              <a:t>Delivering insight through data for a better Canada</a:t>
            </a:r>
          </a:p>
        </p:txBody>
      </p:sp>
    </p:spTree>
    <p:extLst>
      <p:ext uri="{BB962C8B-B14F-4D97-AF65-F5344CB8AC3E}">
        <p14:creationId xmlns:p14="http://schemas.microsoft.com/office/powerpoint/2010/main" val="148299722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259D7FD-C698-351A-160F-342840A5C4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STATISTIQUE CANADA</a:t>
            </a:r>
            <a:endParaRPr lang="en-US" dirty="0"/>
          </a:p>
        </p:txBody>
      </p:sp>
      <p:sp>
        <p:nvSpPr>
          <p:cNvPr id="2" name="Title 9">
            <a:extLst>
              <a:ext uri="{FF2B5EF4-FFF2-40B4-BE49-F238E27FC236}">
                <a16:creationId xmlns:a16="http://schemas.microsoft.com/office/drawing/2014/main" id="{39E47693-BF1E-91D0-B0AD-6455F4724E13}"/>
              </a:ext>
            </a:extLst>
          </p:cNvPr>
          <p:cNvSpPr txBox="1">
            <a:spLocks/>
          </p:cNvSpPr>
          <p:nvPr/>
        </p:nvSpPr>
        <p:spPr>
          <a:xfrm>
            <a:off x="254698" y="1658866"/>
            <a:ext cx="11682606" cy="784260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CA" sz="2400" dirty="0">
                <a:ea typeface="Lato" panose="020F0502020204030203" pitchFamily="34" charset="0"/>
                <a:cs typeface="Lato" panose="020F0502020204030203" pitchFamily="34" charset="0"/>
              </a:rPr>
              <a:t>Éclairer grâce aux données, pour bâtir un Canada meilleur</a:t>
            </a:r>
          </a:p>
        </p:txBody>
      </p:sp>
    </p:spTree>
    <p:extLst>
      <p:ext uri="{BB962C8B-B14F-4D97-AF65-F5344CB8AC3E}">
        <p14:creationId xmlns:p14="http://schemas.microsoft.com/office/powerpoint/2010/main" val="27949000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1"/>
          <p:cNvSpPr txBox="1">
            <a:spLocks noChangeArrowheads="1"/>
          </p:cNvSpPr>
          <p:nvPr/>
        </p:nvSpPr>
        <p:spPr bwMode="auto">
          <a:xfrm>
            <a:off x="1977579" y="1685672"/>
            <a:ext cx="193198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CA" altLang="en-US" sz="4800" b="1" kern="0" dirty="0">
                <a:solidFill>
                  <a:srgbClr val="FF0000"/>
                </a:solidFill>
              </a:rPr>
              <a:t>Flows</a:t>
            </a:r>
          </a:p>
        </p:txBody>
      </p:sp>
      <p:sp>
        <p:nvSpPr>
          <p:cNvPr id="14" name="Down Arrow 9"/>
          <p:cNvSpPr>
            <a:spLocks noChangeArrowheads="1"/>
          </p:cNvSpPr>
          <p:nvPr/>
        </p:nvSpPr>
        <p:spPr bwMode="auto">
          <a:xfrm rot="2391050">
            <a:off x="6248400" y="2092326"/>
            <a:ext cx="1441450" cy="1223963"/>
          </a:xfrm>
          <a:prstGeom prst="downArrow">
            <a:avLst>
              <a:gd name="adj1" fmla="val 47917"/>
              <a:gd name="adj2" fmla="val 50000"/>
            </a:avLst>
          </a:prstGeom>
          <a:solidFill>
            <a:srgbClr val="FF0000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kern="0">
              <a:solidFill>
                <a:srgbClr val="000000"/>
              </a:solidFill>
            </a:endParaRPr>
          </a:p>
        </p:txBody>
      </p:sp>
      <p:sp>
        <p:nvSpPr>
          <p:cNvPr id="15" name="Down Arrow 10"/>
          <p:cNvSpPr>
            <a:spLocks noChangeArrowheads="1"/>
          </p:cNvSpPr>
          <p:nvPr/>
        </p:nvSpPr>
        <p:spPr bwMode="auto">
          <a:xfrm rot="-3791709">
            <a:off x="6823076" y="3951288"/>
            <a:ext cx="1439862" cy="1223963"/>
          </a:xfrm>
          <a:prstGeom prst="downArrow">
            <a:avLst>
              <a:gd name="adj1" fmla="val 47917"/>
              <a:gd name="adj2" fmla="val 50000"/>
            </a:avLst>
          </a:prstGeom>
          <a:solidFill>
            <a:srgbClr val="FF0000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kern="0">
              <a:solidFill>
                <a:srgbClr val="000000"/>
              </a:solidFill>
            </a:endParaRPr>
          </a:p>
        </p:txBody>
      </p:sp>
      <p:sp>
        <p:nvSpPr>
          <p:cNvPr id="17" name="Oval 6"/>
          <p:cNvSpPr>
            <a:spLocks noChangeArrowheads="1"/>
          </p:cNvSpPr>
          <p:nvPr/>
        </p:nvSpPr>
        <p:spPr bwMode="auto">
          <a:xfrm>
            <a:off x="5016501" y="-3195638"/>
            <a:ext cx="9936163" cy="9504363"/>
          </a:xfrm>
          <a:prstGeom prst="ellipse">
            <a:avLst/>
          </a:prstGeom>
          <a:solidFill>
            <a:srgbClr val="92D050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endParaRPr lang="en-CA" altLang="en-US" kern="0" dirty="0">
              <a:solidFill>
                <a:srgbClr val="000000"/>
              </a:solidFill>
            </a:endParaRPr>
          </a:p>
          <a:p>
            <a:pPr>
              <a:defRPr/>
            </a:pPr>
            <a:endParaRPr lang="en-CA" altLang="en-US" kern="0" dirty="0">
              <a:solidFill>
                <a:srgbClr val="000000"/>
              </a:solidFill>
            </a:endParaRPr>
          </a:p>
          <a:p>
            <a:pPr>
              <a:defRPr/>
            </a:pPr>
            <a:endParaRPr lang="en-CA" altLang="en-US" kern="0" dirty="0">
              <a:solidFill>
                <a:srgbClr val="000000"/>
              </a:solidFill>
            </a:endParaRPr>
          </a:p>
          <a:p>
            <a:pPr>
              <a:defRPr/>
            </a:pPr>
            <a:endParaRPr lang="en-CA" altLang="en-US" kern="0" dirty="0">
              <a:solidFill>
                <a:srgbClr val="000000"/>
              </a:solidFill>
            </a:endParaRPr>
          </a:p>
          <a:p>
            <a:pPr>
              <a:defRPr/>
            </a:pPr>
            <a:endParaRPr lang="en-CA" altLang="en-US" kern="0" dirty="0">
              <a:solidFill>
                <a:srgbClr val="000000"/>
              </a:solidFill>
            </a:endParaRPr>
          </a:p>
          <a:p>
            <a:pPr>
              <a:defRPr/>
            </a:pPr>
            <a:endParaRPr lang="en-CA" altLang="en-US" kern="0" dirty="0">
              <a:solidFill>
                <a:srgbClr val="000000"/>
              </a:solidFill>
            </a:endParaRPr>
          </a:p>
          <a:p>
            <a:pPr>
              <a:defRPr/>
            </a:pPr>
            <a:endParaRPr lang="en-CA" altLang="en-US" kern="0" dirty="0">
              <a:solidFill>
                <a:srgbClr val="000000"/>
              </a:solidFill>
            </a:endParaRPr>
          </a:p>
          <a:p>
            <a:pPr>
              <a:defRPr/>
            </a:pPr>
            <a:endParaRPr lang="en-CA" altLang="en-US" kern="0" dirty="0">
              <a:solidFill>
                <a:srgbClr val="000000"/>
              </a:solidFill>
            </a:endParaRPr>
          </a:p>
          <a:p>
            <a:pPr>
              <a:defRPr/>
            </a:pPr>
            <a:endParaRPr lang="en-CA" altLang="en-US" kern="0" dirty="0">
              <a:solidFill>
                <a:srgbClr val="000000"/>
              </a:solidFill>
            </a:endParaRPr>
          </a:p>
          <a:p>
            <a:pPr>
              <a:defRPr/>
            </a:pPr>
            <a:endParaRPr lang="en-CA" altLang="en-US" sz="3600" b="1" kern="0" dirty="0">
              <a:solidFill>
                <a:srgbClr val="003366"/>
              </a:solidFill>
            </a:endParaRPr>
          </a:p>
          <a:p>
            <a:pPr>
              <a:defRPr/>
            </a:pPr>
            <a:r>
              <a:rPr lang="en-CA" altLang="en-US" sz="3600" b="1" kern="0" dirty="0">
                <a:solidFill>
                  <a:srgbClr val="003366"/>
                </a:solidFill>
              </a:rPr>
              <a:t>	</a:t>
            </a:r>
            <a:r>
              <a:rPr lang="en-CA" altLang="en-US" sz="2400" b="1" kern="0" dirty="0">
                <a:solidFill>
                  <a:srgbClr val="003366"/>
                </a:solidFill>
              </a:rPr>
              <a:t>-Natural Resources</a:t>
            </a:r>
          </a:p>
          <a:p>
            <a:pPr>
              <a:defRPr/>
            </a:pPr>
            <a:r>
              <a:rPr lang="en-CA" altLang="en-US" sz="2400" b="1" kern="0" dirty="0">
                <a:solidFill>
                  <a:srgbClr val="003366"/>
                </a:solidFill>
              </a:rPr>
              <a:t>	-Ecosystem Services</a:t>
            </a:r>
          </a:p>
          <a:p>
            <a:pPr>
              <a:defRPr/>
            </a:pPr>
            <a:endParaRPr lang="en-CA" altLang="en-US" sz="2400" b="1" kern="0" dirty="0">
              <a:solidFill>
                <a:srgbClr val="003366"/>
              </a:solidFill>
            </a:endParaRPr>
          </a:p>
          <a:p>
            <a:pPr>
              <a:defRPr/>
            </a:pPr>
            <a:endParaRPr lang="en-CA" altLang="en-US" sz="2400" b="1" kern="0" dirty="0">
              <a:solidFill>
                <a:srgbClr val="003366"/>
              </a:solidFill>
            </a:endParaRPr>
          </a:p>
          <a:p>
            <a:pPr>
              <a:defRPr/>
            </a:pPr>
            <a:endParaRPr lang="en-CA" altLang="en-US" sz="2400" b="1" kern="0" dirty="0">
              <a:solidFill>
                <a:srgbClr val="003366"/>
              </a:solidFill>
            </a:endParaRPr>
          </a:p>
          <a:p>
            <a:pPr>
              <a:defRPr/>
            </a:pPr>
            <a:endParaRPr lang="en-CA" altLang="en-US" sz="2400" b="1" kern="0" dirty="0">
              <a:solidFill>
                <a:srgbClr val="003366"/>
              </a:solidFill>
            </a:endParaRPr>
          </a:p>
          <a:p>
            <a:pPr>
              <a:defRPr/>
            </a:pPr>
            <a:r>
              <a:rPr lang="en-CA" altLang="en-US" sz="2400" b="1" kern="0" dirty="0">
                <a:solidFill>
                  <a:srgbClr val="003366"/>
                </a:solidFill>
              </a:rPr>
              <a:t>	</a:t>
            </a:r>
          </a:p>
          <a:p>
            <a:pPr>
              <a:defRPr/>
            </a:pPr>
            <a:endParaRPr lang="en-CA" altLang="en-US" sz="2400" b="1" kern="0" dirty="0">
              <a:solidFill>
                <a:srgbClr val="003366"/>
              </a:solidFill>
            </a:endParaRPr>
          </a:p>
          <a:p>
            <a:pPr>
              <a:defRPr/>
            </a:pPr>
            <a:r>
              <a:rPr lang="en-CA" altLang="en-US" sz="2400" b="1" kern="0" dirty="0">
                <a:solidFill>
                  <a:srgbClr val="003366"/>
                </a:solidFill>
              </a:rPr>
              <a:t>		</a:t>
            </a:r>
          </a:p>
          <a:p>
            <a:pPr>
              <a:defRPr/>
            </a:pPr>
            <a:r>
              <a:rPr lang="en-CA" altLang="en-US" sz="2400" b="1" kern="0" dirty="0">
                <a:solidFill>
                  <a:srgbClr val="003366"/>
                </a:solidFill>
              </a:rPr>
              <a:t>		-Residuals</a:t>
            </a:r>
          </a:p>
          <a:p>
            <a:pPr>
              <a:defRPr/>
            </a:pPr>
            <a:endParaRPr lang="en-CA" altLang="en-US" sz="3600" b="1" kern="0" dirty="0">
              <a:solidFill>
                <a:srgbClr val="003366"/>
              </a:solidFill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311775" y="3076575"/>
            <a:ext cx="1944688" cy="1873250"/>
          </a:xfrm>
          <a:prstGeom prst="ellipse">
            <a:avLst/>
          </a:prstGeom>
          <a:solidFill>
            <a:srgbClr val="BBE0E3">
              <a:lumMod val="90000"/>
              <a:alpha val="82000"/>
            </a:srgbClr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CA" sz="1400" b="1" kern="0" dirty="0">
                <a:solidFill>
                  <a:srgbClr val="002060"/>
                </a:solidFill>
                <a:latin typeface="Arial" panose="020B0604020202020204" pitchFamily="34" charset="0"/>
              </a:rPr>
              <a:t>Economic activities</a:t>
            </a:r>
          </a:p>
          <a:p>
            <a:pPr algn="ctr">
              <a:defRPr/>
            </a:pPr>
            <a:endParaRPr lang="en-CA" sz="1000" b="1" kern="0" dirty="0">
              <a:solidFill>
                <a:srgbClr val="002060"/>
              </a:solidFill>
              <a:latin typeface="Arial" panose="020B0604020202020204" pitchFamily="34" charset="0"/>
            </a:endParaRPr>
          </a:p>
          <a:p>
            <a:pPr algn="ctr">
              <a:defRPr/>
            </a:pPr>
            <a:endParaRPr lang="en-CA" sz="1400" b="1" kern="0" dirty="0">
              <a:solidFill>
                <a:srgbClr val="002060"/>
              </a:solidFill>
              <a:latin typeface="Arial" panose="020B0604020202020204" pitchFamily="34" charset="0"/>
            </a:endParaRPr>
          </a:p>
        </p:txBody>
      </p:sp>
      <p:sp>
        <p:nvSpPr>
          <p:cNvPr id="20" name="Down Arrow 9"/>
          <p:cNvSpPr>
            <a:spLocks noChangeArrowheads="1"/>
          </p:cNvSpPr>
          <p:nvPr/>
        </p:nvSpPr>
        <p:spPr bwMode="auto">
          <a:xfrm rot="2391050">
            <a:off x="6400800" y="2244726"/>
            <a:ext cx="1441450" cy="1223963"/>
          </a:xfrm>
          <a:prstGeom prst="downArrow">
            <a:avLst>
              <a:gd name="adj1" fmla="val 47917"/>
              <a:gd name="adj2" fmla="val 50000"/>
            </a:avLst>
          </a:prstGeom>
          <a:solidFill>
            <a:srgbClr val="FF0000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kern="0">
              <a:solidFill>
                <a:srgbClr val="000000"/>
              </a:solidFill>
            </a:endParaRPr>
          </a:p>
        </p:txBody>
      </p:sp>
      <p:sp>
        <p:nvSpPr>
          <p:cNvPr id="21" name="Down Arrow 10"/>
          <p:cNvSpPr>
            <a:spLocks noChangeArrowheads="1"/>
          </p:cNvSpPr>
          <p:nvPr/>
        </p:nvSpPr>
        <p:spPr bwMode="auto">
          <a:xfrm rot="-3791709">
            <a:off x="6975476" y="4103688"/>
            <a:ext cx="1439862" cy="1223963"/>
          </a:xfrm>
          <a:prstGeom prst="downArrow">
            <a:avLst>
              <a:gd name="adj1" fmla="val 47917"/>
              <a:gd name="adj2" fmla="val 50000"/>
            </a:avLst>
          </a:prstGeom>
          <a:solidFill>
            <a:srgbClr val="FF0000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kern="0">
              <a:solidFill>
                <a:srgbClr val="000000"/>
              </a:solidFill>
            </a:endParaRPr>
          </a:p>
        </p:txBody>
      </p:sp>
      <p:sp>
        <p:nvSpPr>
          <p:cNvPr id="11" name="TextBox 12"/>
          <p:cNvSpPr txBox="1">
            <a:spLocks noChangeArrowheads="1"/>
          </p:cNvSpPr>
          <p:nvPr/>
        </p:nvSpPr>
        <p:spPr bwMode="auto">
          <a:xfrm>
            <a:off x="2287605" y="3182204"/>
            <a:ext cx="220605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CA" sz="4800" b="1" dirty="0">
                <a:solidFill>
                  <a:srgbClr val="92D050"/>
                </a:solidFill>
              </a:rPr>
              <a:t>Stocks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495601" y="4869161"/>
            <a:ext cx="408958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CA" sz="48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Expenditures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5780063" y="3838519"/>
            <a:ext cx="1008112" cy="828093"/>
            <a:chOff x="4103948" y="3717032"/>
            <a:chExt cx="1008112" cy="828093"/>
          </a:xfrm>
        </p:grpSpPr>
        <p:sp>
          <p:nvSpPr>
            <p:cNvPr id="23" name="Circular Arrow 22"/>
            <p:cNvSpPr/>
            <p:nvPr/>
          </p:nvSpPr>
          <p:spPr bwMode="auto">
            <a:xfrm rot="16200000">
              <a:off x="4139952" y="3681029"/>
              <a:ext cx="828092" cy="900100"/>
            </a:xfrm>
            <a:prstGeom prst="circularArrow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r-CA">
                <a:solidFill>
                  <a:srgbClr val="FF0000"/>
                </a:solidFill>
                <a:latin typeface="Arial" charset="0"/>
              </a:endParaRPr>
            </a:p>
          </p:txBody>
        </p:sp>
        <p:sp>
          <p:nvSpPr>
            <p:cNvPr id="24" name="Circular Arrow 23"/>
            <p:cNvSpPr/>
            <p:nvPr/>
          </p:nvSpPr>
          <p:spPr bwMode="auto">
            <a:xfrm rot="5400000">
              <a:off x="4247964" y="3681028"/>
              <a:ext cx="828092" cy="900100"/>
            </a:xfrm>
            <a:prstGeom prst="circularArrow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r-CA">
                <a:solidFill>
                  <a:srgbClr val="FF0000"/>
                </a:solidFill>
                <a:latin typeface="Arial" charset="0"/>
              </a:endParaRPr>
            </a:p>
          </p:txBody>
        </p:sp>
      </p:grpSp>
      <p:sp>
        <p:nvSpPr>
          <p:cNvPr id="29" name="Rectangle 4"/>
          <p:cNvSpPr txBox="1">
            <a:spLocks noChangeArrowheads="1"/>
          </p:cNvSpPr>
          <p:nvPr/>
        </p:nvSpPr>
        <p:spPr bwMode="auto">
          <a:xfrm>
            <a:off x="628825" y="641337"/>
            <a:ext cx="8252510" cy="71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accent2"/>
                </a:solidFill>
                <a:latin typeface="Arial Black" panose="020B0A0402010202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accent2"/>
                </a:solidFill>
                <a:latin typeface="Arial Black" panose="020B0A0402010202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accent2"/>
                </a:solidFill>
                <a:latin typeface="Arial Black" panose="020B0A0402010202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accent2"/>
                </a:solidFill>
                <a:latin typeface="Arial Black" panose="020B0A040201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accent2"/>
                </a:solidFill>
                <a:latin typeface="Arial Black" panose="020B0A040201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accent2"/>
                </a:solidFill>
                <a:latin typeface="Arial Black" panose="020B0A040201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accent2"/>
                </a:solidFill>
                <a:latin typeface="Arial Black" panose="020B0A040201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accent2"/>
                </a:solidFill>
                <a:latin typeface="Arial Black" panose="020B0A04020102020204" pitchFamily="34" charset="0"/>
              </a:defRPr>
            </a:lvl9pPr>
          </a:lstStyle>
          <a:p>
            <a:pPr eaLnBrk="1" hangingPunct="1">
              <a:defRPr/>
            </a:pPr>
            <a:r>
              <a:rPr lang="en-CA" altLang="en-US" sz="2800" b="1" dirty="0">
                <a:solidFill>
                  <a:schemeClr val="accent1">
                    <a:lumMod val="7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The Economy and the Environment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D19820B-BBA2-83AC-1BDE-F2CEDB1965D1}"/>
              </a:ext>
            </a:extLst>
          </p:cNvPr>
          <p:cNvSpPr/>
          <p:nvPr/>
        </p:nvSpPr>
        <p:spPr>
          <a:xfrm>
            <a:off x="7424375" y="1250538"/>
            <a:ext cx="3011113" cy="583851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2F4AC45-33D9-2002-F0DF-A67D7A91C685}"/>
              </a:ext>
            </a:extLst>
          </p:cNvPr>
          <p:cNvSpPr/>
          <p:nvPr/>
        </p:nvSpPr>
        <p:spPr>
          <a:xfrm>
            <a:off x="2087718" y="3019997"/>
            <a:ext cx="2560206" cy="123194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2730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90B635-2AC2-9BBE-C958-749B4F11D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6354" y="29496"/>
            <a:ext cx="11379406" cy="1086976"/>
          </a:xfrm>
        </p:spPr>
        <p:txBody>
          <a:bodyPr anchor="b">
            <a:normAutofit/>
          </a:bodyPr>
          <a:lstStyle/>
          <a:p>
            <a:r>
              <a:rPr lang="en-CA" sz="3400"/>
              <a:t>What does Statistics Canada’s Natural Resource Asset Accounts measure?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16D073-E8B3-3A3F-071C-0587E0BDF2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78478" y="6579795"/>
            <a:ext cx="493643" cy="246264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B5D05DE5-2AFF-4807-ADB3-D812CAA4F20A}" type="slidenum">
              <a:rPr lang="en-US" smtClean="0"/>
              <a:pPr>
                <a:spcAft>
                  <a:spcPts val="600"/>
                </a:spcAft>
              </a:pPr>
              <a:t>4</a:t>
            </a:fld>
            <a:endParaRPr lang="en-US"/>
          </a:p>
        </p:txBody>
      </p:sp>
      <p:graphicFrame>
        <p:nvGraphicFramePr>
          <p:cNvPr id="7" name="Content Placeholder 4">
            <a:extLst>
              <a:ext uri="{FF2B5EF4-FFF2-40B4-BE49-F238E27FC236}">
                <a16:creationId xmlns:a16="http://schemas.microsoft.com/office/drawing/2014/main" id="{549823D8-2D20-A533-43CD-189E07363D9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91922762"/>
              </p:ext>
            </p:extLst>
          </p:nvPr>
        </p:nvGraphicFramePr>
        <p:xfrm>
          <a:off x="2917863" y="1129420"/>
          <a:ext cx="6356273" cy="19042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E4FEDAA5-652D-318F-3BFA-8577A6E25334}"/>
              </a:ext>
            </a:extLst>
          </p:cNvPr>
          <p:cNvSpPr txBox="1"/>
          <p:nvPr/>
        </p:nvSpPr>
        <p:spPr>
          <a:xfrm>
            <a:off x="893135" y="3220563"/>
            <a:ext cx="10525605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dirty="0"/>
              <a:t>NRAA publishes annually, with natural resource wealth being integrated into the national balance sheet accounts on an annual and quarterly basis.</a:t>
            </a:r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2200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dirty="0"/>
              <a:t>What NRAA covers: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200" dirty="0"/>
              <a:t>Mineral resources include </a:t>
            </a:r>
            <a:r>
              <a:rPr lang="en-US" sz="2200" b="1" dirty="0"/>
              <a:t>copper, diamonds, gold, iron, nickel, potash, uranium, and zinc</a:t>
            </a:r>
            <a:r>
              <a:rPr lang="en-US" sz="2200" dirty="0"/>
              <a:t>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200" dirty="0"/>
              <a:t>Energy resources </a:t>
            </a:r>
            <a:r>
              <a:rPr lang="en-US" sz="2200" b="1" dirty="0"/>
              <a:t>include coal, crude bitumen, crude oil and natural gas</a:t>
            </a:r>
            <a:r>
              <a:rPr lang="en-US" sz="2200" dirty="0"/>
              <a:t>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200" dirty="0"/>
              <a:t>Timber (physically accessible and available for harvesting) (monetary only)</a:t>
            </a:r>
          </a:p>
          <a:p>
            <a:pPr lvl="0">
              <a:lnSpc>
                <a:spcPct val="100000"/>
              </a:lnSpc>
            </a:pPr>
            <a:endParaRPr lang="en-US" sz="2200" dirty="0"/>
          </a:p>
          <a:p>
            <a:pPr lvl="0">
              <a:lnSpc>
                <a:spcPct val="100000"/>
              </a:lnSpc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6219567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446E11B-6D8A-4BBB-C86D-0F56ED87CA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038" y="1396222"/>
            <a:ext cx="11041923" cy="4569559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01FA3714-8421-2331-E3E0-CAE9285786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Current sectoring of Natural wealth in the National Balance Sheet Accounts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64C9C8-1642-A070-014E-946024926D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5D05DE5-2AFF-4807-ADB3-D812CAA4F20A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84AE9F2-B55D-0592-9EB4-EB65366563B0}"/>
              </a:ext>
            </a:extLst>
          </p:cNvPr>
          <p:cNvSpPr txBox="1"/>
          <p:nvPr/>
        </p:nvSpPr>
        <p:spPr>
          <a:xfrm>
            <a:off x="854074" y="6379761"/>
            <a:ext cx="978852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0" i="0" dirty="0">
                <a:solidFill>
                  <a:srgbClr val="333333"/>
                </a:solidFill>
                <a:effectLst/>
                <a:latin typeface="Noto Sans" panose="020B0502040504020204" pitchFamily="34" charset="0"/>
              </a:rPr>
              <a:t>Statistics Canada. </a:t>
            </a:r>
            <a:r>
              <a:rPr lang="en-US" sz="1200" b="0" i="0" u="sng" dirty="0">
                <a:solidFill>
                  <a:srgbClr val="284162"/>
                </a:solidFill>
                <a:effectLst/>
                <a:latin typeface="Noto Sans" panose="020B0502040504020204" pitchFamily="34" charset="0"/>
                <a:hlinkClick r:id="rId4"/>
              </a:rPr>
              <a:t>Table 36-10-0580-01  National Balance Sheet Accounts (x 1,000,000)</a:t>
            </a:r>
            <a:endParaRPr lang="en-CA" sz="120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EB444F0-807B-0937-749D-EB159EF10794}"/>
              </a:ext>
            </a:extLst>
          </p:cNvPr>
          <p:cNvSpPr/>
          <p:nvPr/>
        </p:nvSpPr>
        <p:spPr>
          <a:xfrm>
            <a:off x="575038" y="4798151"/>
            <a:ext cx="915202" cy="116763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10720E-16FC-9F14-A35C-279D77971132}"/>
              </a:ext>
            </a:extLst>
          </p:cNvPr>
          <p:cNvSpPr txBox="1"/>
          <p:nvPr/>
        </p:nvSpPr>
        <p:spPr>
          <a:xfrm>
            <a:off x="1490240" y="1650120"/>
            <a:ext cx="10126721" cy="53962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60586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/>
              <a:t>Split ownership (split asset) approach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sz="1500" dirty="0"/>
              <a:t>Rent split between governments and financial corporations. </a:t>
            </a:r>
          </a:p>
          <a:p>
            <a:pPr lvl="1"/>
            <a:r>
              <a:rPr lang="en-CA" sz="1500" dirty="0"/>
              <a:t>Royalties as rent for governments. Residual to corporations.</a:t>
            </a:r>
          </a:p>
          <a:p>
            <a:r>
              <a:rPr lang="en-CA" sz="1500" dirty="0"/>
              <a:t>Published for corporations, provincial government and federal government</a:t>
            </a:r>
          </a:p>
          <a:p>
            <a:pPr lvl="1"/>
            <a:endParaRPr lang="en-CA" sz="1600" dirty="0"/>
          </a:p>
          <a:p>
            <a:pPr lvl="1"/>
            <a:endParaRPr lang="en-CA" sz="1600" dirty="0"/>
          </a:p>
          <a:p>
            <a:pPr marL="457200" lvl="1" indent="0">
              <a:buNone/>
            </a:pPr>
            <a:endParaRPr lang="en-CA" sz="1600" dirty="0"/>
          </a:p>
          <a:p>
            <a:endParaRPr lang="en-CA" dirty="0"/>
          </a:p>
          <a:p>
            <a:endParaRPr lang="en-CA" dirty="0"/>
          </a:p>
          <a:p>
            <a:pPr marL="0" indent="0">
              <a:buNone/>
            </a:pPr>
            <a:endParaRPr lang="en-CA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C1CBFE5-6474-0A14-76E8-4FE1B9B6826E}"/>
              </a:ext>
            </a:extLst>
          </p:cNvPr>
          <p:cNvSpPr txBox="1"/>
          <p:nvPr/>
        </p:nvSpPr>
        <p:spPr>
          <a:xfrm>
            <a:off x="396241" y="6449496"/>
            <a:ext cx="1025382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0" i="0" dirty="0">
                <a:solidFill>
                  <a:srgbClr val="333333"/>
                </a:solidFill>
                <a:effectLst/>
                <a:latin typeface="Noto Sans" panose="020B0502040504020204" pitchFamily="34" charset="0"/>
              </a:rPr>
              <a:t>Statistics Canada. </a:t>
            </a:r>
            <a:r>
              <a:rPr lang="en-US" sz="1200" b="0" i="0" u="sng" dirty="0">
                <a:solidFill>
                  <a:srgbClr val="284162"/>
                </a:solidFill>
                <a:effectLst/>
                <a:latin typeface="Noto Sans" panose="020B0502040504020204" pitchFamily="34" charset="0"/>
                <a:hlinkClick r:id="rId3"/>
              </a:rPr>
              <a:t>Table 36-10-0580-01  National Balance Sheet Accounts (x 1,000,000)</a:t>
            </a:r>
            <a:endParaRPr lang="en-CA" sz="12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3A88C1-A727-63C4-B189-54E451F232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5D05DE5-2AFF-4807-ADB3-D812CAA4F20A}" type="slidenum">
              <a:rPr lang="en-US" smtClean="0"/>
              <a:pPr/>
              <a:t>6</a:t>
            </a:fld>
            <a:endParaRPr lang="en-US" dirty="0"/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8736C751-A12B-1E21-2E0F-725E91210C4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83830367"/>
              </p:ext>
            </p:extLst>
          </p:nvPr>
        </p:nvGraphicFramePr>
        <p:xfrm>
          <a:off x="624467" y="2620537"/>
          <a:ext cx="10872439" cy="35290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0722217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8B7374-32E5-2068-9EEC-6455CB8D4B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B5D05DE5-2AFF-4807-ADB3-D812CAA4F20A}" type="slidenum">
              <a:rPr lang="en-US" smtClean="0"/>
              <a:pPr>
                <a:spcAft>
                  <a:spcPts val="600"/>
                </a:spcAft>
              </a:pPr>
              <a:t>7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637B7A-36AA-8452-57A1-8FFDA01C98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CA" dirty="0"/>
              <a:t>	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40AA15D4-676E-72B7-AAC9-7C1B7009F3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Select resources;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Crude bitumen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Crude oil and natural gas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Potash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Gold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C92299A-E83C-C940-FF3F-32468A25E8B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anchor="ctr">
            <a:normAutofit/>
          </a:bodyPr>
          <a:lstStyle/>
          <a:p>
            <a:r>
              <a:rPr lang="en-CA" dirty="0"/>
              <a:t>Improving resource royalty estimates</a:t>
            </a:r>
          </a:p>
        </p:txBody>
      </p:sp>
      <p:graphicFrame>
        <p:nvGraphicFramePr>
          <p:cNvPr id="9" name="Text Placeholder 2">
            <a:extLst>
              <a:ext uri="{FF2B5EF4-FFF2-40B4-BE49-F238E27FC236}">
                <a16:creationId xmlns:a16="http://schemas.microsoft.com/office/drawing/2014/main" id="{33016FF2-4849-ABA0-71D3-ECA59264ADC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45912102"/>
              </p:ext>
            </p:extLst>
          </p:nvPr>
        </p:nvGraphicFramePr>
        <p:xfrm>
          <a:off x="4259263" y="2581275"/>
          <a:ext cx="7461250" cy="3952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9519292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C1ED15E-0361-7467-5812-DD24EDA950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6354" y="29496"/>
            <a:ext cx="11379406" cy="1086976"/>
          </a:xfrm>
        </p:spPr>
        <p:txBody>
          <a:bodyPr anchor="b">
            <a:normAutofit/>
          </a:bodyPr>
          <a:lstStyle/>
          <a:p>
            <a:r>
              <a:rPr lang="en-CA" dirty="0"/>
              <a:t>Method for splitting ownership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B5BAB0-9E16-C4DC-166A-65BB7F3515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78478" y="6579795"/>
            <a:ext cx="493643" cy="246264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B5D05DE5-2AFF-4807-ADB3-D812CAA4F20A}" type="slidenum">
              <a:rPr lang="en-US" smtClean="0"/>
              <a:pPr>
                <a:spcAft>
                  <a:spcPts val="600"/>
                </a:spcAft>
              </a:pPr>
              <a:t>8</a:t>
            </a:fld>
            <a:endParaRPr lang="en-US"/>
          </a:p>
        </p:txBody>
      </p:sp>
      <p:graphicFrame>
        <p:nvGraphicFramePr>
          <p:cNvPr id="23" name="Content Placeholder 12">
            <a:extLst>
              <a:ext uri="{FF2B5EF4-FFF2-40B4-BE49-F238E27FC236}">
                <a16:creationId xmlns:a16="http://schemas.microsoft.com/office/drawing/2014/main" id="{A8B79BD1-6AF1-188F-17B4-8181BECA48D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16668583"/>
              </p:ext>
            </p:extLst>
          </p:nvPr>
        </p:nvGraphicFramePr>
        <p:xfrm>
          <a:off x="416353" y="1416425"/>
          <a:ext cx="11379405" cy="51533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5120538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F0CB2FD-0178-A664-90FE-CDE2A30758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b">
            <a:normAutofit/>
          </a:bodyPr>
          <a:lstStyle/>
          <a:p>
            <a:r>
              <a:rPr lang="en-CA" dirty="0"/>
              <a:t>Research questions</a:t>
            </a:r>
          </a:p>
        </p:txBody>
      </p:sp>
      <p:graphicFrame>
        <p:nvGraphicFramePr>
          <p:cNvPr id="8" name="Content Placeholder 5">
            <a:extLst>
              <a:ext uri="{FF2B5EF4-FFF2-40B4-BE49-F238E27FC236}">
                <a16:creationId xmlns:a16="http://schemas.microsoft.com/office/drawing/2014/main" id="{BA473B39-2C21-06BD-0B1A-BD44F459C8A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9259671"/>
              </p:ext>
            </p:extLst>
          </p:nvPr>
        </p:nvGraphicFramePr>
        <p:xfrm>
          <a:off x="415925" y="1416050"/>
          <a:ext cx="11379200" cy="51530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3C669D-774B-8E05-D7E1-8A4FBA1A30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B5D05DE5-2AFF-4807-ADB3-D812CAA4F20A}" type="slidenum">
              <a:rPr lang="en-US" smtClean="0"/>
              <a:pPr>
                <a:spcAft>
                  <a:spcPts val="600"/>
                </a:spcAft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251001"/>
      </p:ext>
    </p:extLst>
  </p:cSld>
  <p:clrMapOvr>
    <a:masterClrMapping/>
  </p:clrMapOvr>
</p:sld>
</file>

<file path=ppt/theme/theme1.xml><?xml version="1.0" encoding="utf-8"?>
<a:theme xmlns:a="http://schemas.openxmlformats.org/drawingml/2006/main" name="FR - Diapositives principales / Main slides">
  <a:themeElements>
    <a:clrScheme name="NewBrand colours">
      <a:dk1>
        <a:sysClr val="windowText" lastClr="000000"/>
      </a:dk1>
      <a:lt1>
        <a:sysClr val="window" lastClr="FFFFFF"/>
      </a:lt1>
      <a:dk2>
        <a:srgbClr val="193066"/>
      </a:dk2>
      <a:lt2>
        <a:srgbClr val="E8E8E8"/>
      </a:lt2>
      <a:accent1>
        <a:srgbClr val="0E8098"/>
      </a:accent1>
      <a:accent2>
        <a:srgbClr val="8E3A95"/>
      </a:accent2>
      <a:accent3>
        <a:srgbClr val="485AA8"/>
      </a:accent3>
      <a:accent4>
        <a:srgbClr val="00AD82"/>
      </a:accent4>
      <a:accent5>
        <a:srgbClr val="E97132"/>
      </a:accent5>
      <a:accent6>
        <a:srgbClr val="0F9ED5"/>
      </a:accent6>
      <a:hlink>
        <a:srgbClr val="467886"/>
      </a:hlink>
      <a:folHlink>
        <a:srgbClr val="96607D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NewBrand1" id="{DCFDC8ED-2977-4BCD-A3C5-559362BD72C7}" vid="{D0E16AC6-589C-4DAC-836D-1D882A5712F9}"/>
    </a:ext>
  </a:extLst>
</a:theme>
</file>

<file path=ppt/theme/theme2.xml><?xml version="1.0" encoding="utf-8"?>
<a:theme xmlns:a="http://schemas.openxmlformats.org/drawingml/2006/main" name="EN/AN - Main slides / Diapositives principales">
  <a:themeElements>
    <a:clrScheme name="NewBrand colours">
      <a:dk1>
        <a:sysClr val="windowText" lastClr="000000"/>
      </a:dk1>
      <a:lt1>
        <a:sysClr val="window" lastClr="FFFFFF"/>
      </a:lt1>
      <a:dk2>
        <a:srgbClr val="193066"/>
      </a:dk2>
      <a:lt2>
        <a:srgbClr val="E8E8E8"/>
      </a:lt2>
      <a:accent1>
        <a:srgbClr val="0E8098"/>
      </a:accent1>
      <a:accent2>
        <a:srgbClr val="8E3A95"/>
      </a:accent2>
      <a:accent3>
        <a:srgbClr val="485AA8"/>
      </a:accent3>
      <a:accent4>
        <a:srgbClr val="00AD82"/>
      </a:accent4>
      <a:accent5>
        <a:srgbClr val="E97132"/>
      </a:accent5>
      <a:accent6>
        <a:srgbClr val="0F9ED5"/>
      </a:accent6>
      <a:hlink>
        <a:srgbClr val="467886"/>
      </a:hlink>
      <a:folHlink>
        <a:srgbClr val="96607D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NewBrand1" id="{DCFDC8ED-2977-4BCD-A3C5-559362BD72C7}" vid="{D0E16AC6-589C-4DAC-836D-1D882A5712F9}"/>
    </a:ext>
  </a:extLst>
</a:theme>
</file>

<file path=ppt/theme/theme3.xml><?xml version="1.0" encoding="utf-8"?>
<a:theme xmlns:a="http://schemas.openxmlformats.org/drawingml/2006/main" name="English covers / Couvertures anglaises">
  <a:themeElements>
    <a:clrScheme name="NewBrand colours">
      <a:dk1>
        <a:sysClr val="windowText" lastClr="000000"/>
      </a:dk1>
      <a:lt1>
        <a:sysClr val="window" lastClr="FFFFFF"/>
      </a:lt1>
      <a:dk2>
        <a:srgbClr val="193066"/>
      </a:dk2>
      <a:lt2>
        <a:srgbClr val="E8E8E8"/>
      </a:lt2>
      <a:accent1>
        <a:srgbClr val="0E8098"/>
      </a:accent1>
      <a:accent2>
        <a:srgbClr val="8E3A95"/>
      </a:accent2>
      <a:accent3>
        <a:srgbClr val="485AA8"/>
      </a:accent3>
      <a:accent4>
        <a:srgbClr val="00AD82"/>
      </a:accent4>
      <a:accent5>
        <a:srgbClr val="E97132"/>
      </a:accent5>
      <a:accent6>
        <a:srgbClr val="0F9ED5"/>
      </a:accent6>
      <a:hlink>
        <a:srgbClr val="467886"/>
      </a:hlink>
      <a:folHlink>
        <a:srgbClr val="96607D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NewBrand1" id="{DCFDC8ED-2977-4BCD-A3C5-559362BD72C7}" vid="{D0E16AC6-589C-4DAC-836D-1D882A5712F9}"/>
    </a:ext>
  </a:extLst>
</a:theme>
</file>

<file path=ppt/theme/theme4.xml><?xml version="1.0" encoding="utf-8"?>
<a:theme xmlns:a="http://schemas.openxmlformats.org/drawingml/2006/main" name="EN/AN - Section slides / Diapos de sections">
  <a:themeElements>
    <a:clrScheme name="NewBrand colours">
      <a:dk1>
        <a:sysClr val="windowText" lastClr="000000"/>
      </a:dk1>
      <a:lt1>
        <a:sysClr val="window" lastClr="FFFFFF"/>
      </a:lt1>
      <a:dk2>
        <a:srgbClr val="193066"/>
      </a:dk2>
      <a:lt2>
        <a:srgbClr val="E8E8E8"/>
      </a:lt2>
      <a:accent1>
        <a:srgbClr val="0E8098"/>
      </a:accent1>
      <a:accent2>
        <a:srgbClr val="8E3A95"/>
      </a:accent2>
      <a:accent3>
        <a:srgbClr val="485AA8"/>
      </a:accent3>
      <a:accent4>
        <a:srgbClr val="00AD82"/>
      </a:accent4>
      <a:accent5>
        <a:srgbClr val="E97132"/>
      </a:accent5>
      <a:accent6>
        <a:srgbClr val="0F9ED5"/>
      </a:accent6>
      <a:hlink>
        <a:srgbClr val="467886"/>
      </a:hlink>
      <a:folHlink>
        <a:srgbClr val="96607D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NewBrand1" id="{DCFDC8ED-2977-4BCD-A3C5-559362BD72C7}" vid="{D0E16AC6-589C-4DAC-836D-1D882A5712F9}"/>
    </a:ext>
  </a:extLst>
</a:theme>
</file>

<file path=ppt/theme/theme5.xml><?xml version="1.0" encoding="utf-8"?>
<a:theme xmlns:a="http://schemas.openxmlformats.org/drawingml/2006/main" name="EN/AN - Highlight slides / Diapos de faits saillants">
  <a:themeElements>
    <a:clrScheme name="NewBrand colours">
      <a:dk1>
        <a:sysClr val="windowText" lastClr="000000"/>
      </a:dk1>
      <a:lt1>
        <a:sysClr val="window" lastClr="FFFFFF"/>
      </a:lt1>
      <a:dk2>
        <a:srgbClr val="193066"/>
      </a:dk2>
      <a:lt2>
        <a:srgbClr val="E8E8E8"/>
      </a:lt2>
      <a:accent1>
        <a:srgbClr val="0E8098"/>
      </a:accent1>
      <a:accent2>
        <a:srgbClr val="8E3A95"/>
      </a:accent2>
      <a:accent3>
        <a:srgbClr val="485AA8"/>
      </a:accent3>
      <a:accent4>
        <a:srgbClr val="00AD82"/>
      </a:accent4>
      <a:accent5>
        <a:srgbClr val="E97132"/>
      </a:accent5>
      <a:accent6>
        <a:srgbClr val="0F9ED5"/>
      </a:accent6>
      <a:hlink>
        <a:srgbClr val="467886"/>
      </a:hlink>
      <a:folHlink>
        <a:srgbClr val="96607D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NewBrand1" id="{DCFDC8ED-2977-4BCD-A3C5-559362BD72C7}" vid="{D0E16AC6-589C-4DAC-836D-1D882A5712F9}"/>
    </a:ext>
  </a:extLst>
</a:theme>
</file>

<file path=ppt/theme/theme6.xml><?xml version="1.0" encoding="utf-8"?>
<a:theme xmlns:a="http://schemas.openxmlformats.org/drawingml/2006/main" name="FR - Diapos de fin / Closing slides">
  <a:themeElements>
    <a:clrScheme name="NewBrand colours">
      <a:dk1>
        <a:sysClr val="windowText" lastClr="000000"/>
      </a:dk1>
      <a:lt1>
        <a:sysClr val="window" lastClr="FFFFFF"/>
      </a:lt1>
      <a:dk2>
        <a:srgbClr val="193066"/>
      </a:dk2>
      <a:lt2>
        <a:srgbClr val="E8E8E8"/>
      </a:lt2>
      <a:accent1>
        <a:srgbClr val="0E8098"/>
      </a:accent1>
      <a:accent2>
        <a:srgbClr val="8E3A95"/>
      </a:accent2>
      <a:accent3>
        <a:srgbClr val="485AA8"/>
      </a:accent3>
      <a:accent4>
        <a:srgbClr val="00AD82"/>
      </a:accent4>
      <a:accent5>
        <a:srgbClr val="E97132"/>
      </a:accent5>
      <a:accent6>
        <a:srgbClr val="0F9ED5"/>
      </a:accent6>
      <a:hlink>
        <a:srgbClr val="467886"/>
      </a:hlink>
      <a:folHlink>
        <a:srgbClr val="96607D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NewBrand1" id="{DCFDC8ED-2977-4BCD-A3C5-559362BD72C7}" vid="{D0E16AC6-589C-4DAC-836D-1D882A5712F9}"/>
    </a:ext>
  </a:extLst>
</a:theme>
</file>

<file path=ppt/theme/theme7.xml><?xml version="1.0" encoding="utf-8"?>
<a:theme xmlns:a="http://schemas.openxmlformats.org/drawingml/2006/main" name="EN/AN - Closing slides / Diapos de fin">
  <a:themeElements>
    <a:clrScheme name="NewBrand colours">
      <a:dk1>
        <a:sysClr val="windowText" lastClr="000000"/>
      </a:dk1>
      <a:lt1>
        <a:sysClr val="window" lastClr="FFFFFF"/>
      </a:lt1>
      <a:dk2>
        <a:srgbClr val="193066"/>
      </a:dk2>
      <a:lt2>
        <a:srgbClr val="E8E8E8"/>
      </a:lt2>
      <a:accent1>
        <a:srgbClr val="0E8098"/>
      </a:accent1>
      <a:accent2>
        <a:srgbClr val="8E3A95"/>
      </a:accent2>
      <a:accent3>
        <a:srgbClr val="485AA8"/>
      </a:accent3>
      <a:accent4>
        <a:srgbClr val="00AD82"/>
      </a:accent4>
      <a:accent5>
        <a:srgbClr val="E97132"/>
      </a:accent5>
      <a:accent6>
        <a:srgbClr val="0F9ED5"/>
      </a:accent6>
      <a:hlink>
        <a:srgbClr val="467886"/>
      </a:hlink>
      <a:folHlink>
        <a:srgbClr val="96607D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NewBrand1" id="{DCFDC8ED-2977-4BCD-A3C5-559362BD72C7}" vid="{D0E16AC6-589C-4DAC-836D-1D882A5712F9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c4d6e33e-9a61-4451-aba3-e5dd41d7739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92C3F5D46F2FA49997D884B45B1239E" ma:contentTypeVersion="13" ma:contentTypeDescription="Create a new document." ma:contentTypeScope="" ma:versionID="a305c051e7f03c351eb74890e6c40516">
  <xsd:schema xmlns:xsd="http://www.w3.org/2001/XMLSchema" xmlns:xs="http://www.w3.org/2001/XMLSchema" xmlns:p="http://schemas.microsoft.com/office/2006/metadata/properties" xmlns:ns3="c4d6e33e-9a61-4451-aba3-e5dd41d7739e" xmlns:ns4="afd21a03-6773-4872-a101-acddabe5538f" targetNamespace="http://schemas.microsoft.com/office/2006/metadata/properties" ma:root="true" ma:fieldsID="27ab1201bc2de92b1f374b080db08f7e" ns3:_="" ns4:_="">
    <xsd:import namespace="c4d6e33e-9a61-4451-aba3-e5dd41d7739e"/>
    <xsd:import namespace="afd21a03-6773-4872-a101-acddabe5538f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_activity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System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SearchProperties" minOccurs="0"/>
                <xsd:element ref="ns3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4d6e33e-9a61-4451-aba3-e5dd41d7739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_activity" ma:index="11" nillable="true" ma:displayName="_activity" ma:hidden="true" ma:internalName="_activity">
      <xsd:simpleType>
        <xsd:restriction base="dms:Note"/>
      </xsd:simpleType>
    </xsd:element>
    <xsd:element name="MediaServiceSystemTags" ma:index="15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fd21a03-6773-4872-a101-acddabe5538f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BBA2977-FC5A-4F5D-B131-2ACD8F5FF983}">
  <ds:schemaRefs>
    <ds:schemaRef ds:uri="http://purl.org/dc/elements/1.1/"/>
    <ds:schemaRef ds:uri="http://www.w3.org/XML/1998/namespace"/>
    <ds:schemaRef ds:uri="c4d6e33e-9a61-4451-aba3-e5dd41d7739e"/>
    <ds:schemaRef ds:uri="http://schemas.microsoft.com/office/2006/metadata/properties"/>
    <ds:schemaRef ds:uri="http://purl.org/dc/dcmitype/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afd21a03-6773-4872-a101-acddabe5538f"/>
  </ds:schemaRefs>
</ds:datastoreItem>
</file>

<file path=customXml/itemProps2.xml><?xml version="1.0" encoding="utf-8"?>
<ds:datastoreItem xmlns:ds="http://schemas.openxmlformats.org/officeDocument/2006/customXml" ds:itemID="{815AB874-96FB-476E-8F12-E1077A98F8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4d6e33e-9a61-4451-aba3-e5dd41d7739e"/>
    <ds:schemaRef ds:uri="afd21a03-6773-4872-a101-acddabe5538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BF6BA3E-4625-428E-9A1E-00D4DC9C5A7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ThemeNewBrand1</Template>
  <TotalTime>44302</TotalTime>
  <Words>1603</Words>
  <Application>Microsoft Office PowerPoint</Application>
  <PresentationFormat>Widescreen</PresentationFormat>
  <Paragraphs>296</Paragraphs>
  <Slides>29</Slides>
  <Notes>28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29</vt:i4>
      </vt:variant>
    </vt:vector>
  </HeadingPairs>
  <TitlesOfParts>
    <vt:vector size="45" baseType="lpstr">
      <vt:lpstr>Arial Unicode MS</vt:lpstr>
      <vt:lpstr>Aptos</vt:lpstr>
      <vt:lpstr>Arial</vt:lpstr>
      <vt:lpstr>Calibri</vt:lpstr>
      <vt:lpstr>Century Gothic</vt:lpstr>
      <vt:lpstr>Lato</vt:lpstr>
      <vt:lpstr>Lato ExtraBold</vt:lpstr>
      <vt:lpstr>Noto Sans</vt:lpstr>
      <vt:lpstr>Tahoma</vt:lpstr>
      <vt:lpstr>FR - Diapositives principales / Main slides</vt:lpstr>
      <vt:lpstr>EN/AN - Main slides / Diapositives principales</vt:lpstr>
      <vt:lpstr>English covers / Couvertures anglaises</vt:lpstr>
      <vt:lpstr>EN/AN - Section slides / Diapos de sections</vt:lpstr>
      <vt:lpstr>EN/AN - Highlight slides / Diapos de faits saillants</vt:lpstr>
      <vt:lpstr>FR - Diapos de fin / Closing slides</vt:lpstr>
      <vt:lpstr>EN/AN - Closing slides / Diapos de fin</vt:lpstr>
      <vt:lpstr>Improving estimates of resource royalties in Canada The Natural Resource Asset Accounts and The National Balance Sheet</vt:lpstr>
      <vt:lpstr>Overview </vt:lpstr>
      <vt:lpstr>PowerPoint Presentation</vt:lpstr>
      <vt:lpstr>What does Statistics Canada’s Natural Resource Asset Accounts measure? </vt:lpstr>
      <vt:lpstr>Current sectoring of Natural wealth in the National Balance Sheet Accounts</vt:lpstr>
      <vt:lpstr>Split ownership (split asset) approach</vt:lpstr>
      <vt:lpstr> </vt:lpstr>
      <vt:lpstr>Method for splitting ownership</vt:lpstr>
      <vt:lpstr>Research questions</vt:lpstr>
      <vt:lpstr>Questions for LG members</vt:lpstr>
      <vt:lpstr>Crude oil and natural gas - results</vt:lpstr>
      <vt:lpstr>Potash - results</vt:lpstr>
      <vt:lpstr>Potash extra: Mineral tax versus royalty regime </vt:lpstr>
      <vt:lpstr>Gold - results</vt:lpstr>
      <vt:lpstr>Crude bitumen - results</vt:lpstr>
      <vt:lpstr>Highlights of Results</vt:lpstr>
      <vt:lpstr>Key challenges</vt:lpstr>
      <vt:lpstr>Future research </vt:lpstr>
      <vt:lpstr>PowerPoint Presentation</vt:lpstr>
      <vt:lpstr>Thank you/ Merci </vt:lpstr>
      <vt:lpstr>STAY CONNECTED</vt:lpstr>
      <vt:lpstr>Extra slides ---see next</vt:lpstr>
      <vt:lpstr>System of Environmental-Economic Accounts (SEEA) view</vt:lpstr>
      <vt:lpstr>Canada’s physical asset accounts</vt:lpstr>
      <vt:lpstr>Canada’s monetary asset accounts</vt:lpstr>
      <vt:lpstr>Subsoil Assets and Timber Methodology</vt:lpstr>
      <vt:lpstr>Extra - Subsoil Assets and Timber Methodology</vt:lpstr>
      <vt:lpstr>STATISTICS CANADA</vt:lpstr>
      <vt:lpstr>STATISTIQUE CANADA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Guttler, Anja (StatCan)</dc:creator>
  <cp:lastModifiedBy>Jaffray, Roxane (StatCan)</cp:lastModifiedBy>
  <cp:revision>512</cp:revision>
  <dcterms:created xsi:type="dcterms:W3CDTF">2023-03-01T15:12:32Z</dcterms:created>
  <dcterms:modified xsi:type="dcterms:W3CDTF">2026-08-28T15:28:59Z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0x010100092C3F5D46F2FA49997D884B45B1239E</vt:lpwstr>
  </property>
  <property fmtid="{D5CDD505-2E9C-101B-9397-08002B2CF9AE}" pid="3" name="MediaServiceImageTags">
    <vt:lpwstr/>
  </property>
  <property fmtid="{D5CDD505-2E9C-101B-9397-08002B2CF9AE}" pid="4" name="MSIP_Label_d0b9758d-3423-4996-986f-7b0f2fc774ee_Enabled">
    <vt:lpwstr>true</vt:lpwstr>
  </property>
  <property fmtid="{D5CDD505-2E9C-101B-9397-08002B2CF9AE}" pid="5" name="MSIP_Label_d0b9758d-3423-4996-986f-7b0f2fc774ee_SetDate">
    <vt:lpwstr>2026-07-06T20:42:48Z</vt:lpwstr>
  </property>
  <property fmtid="{D5CDD505-2E9C-101B-9397-08002B2CF9AE}" pid="6" name="MSIP_Label_d0b9758d-3423-4996-986f-7b0f2fc774ee_Method">
    <vt:lpwstr>Standard</vt:lpwstr>
  </property>
  <property fmtid="{D5CDD505-2E9C-101B-9397-08002B2CF9AE}" pid="7" name="MSIP_Label_d0b9758d-3423-4996-986f-7b0f2fc774ee_Name">
    <vt:lpwstr>UNCLASSIFIED</vt:lpwstr>
  </property>
  <property fmtid="{D5CDD505-2E9C-101B-9397-08002B2CF9AE}" pid="8" name="MSIP_Label_d0b9758d-3423-4996-986f-7b0f2fc774ee_SiteId">
    <vt:lpwstr>258f1f99-ee3d-42c7-bfc5-7af1b2343e02</vt:lpwstr>
  </property>
  <property fmtid="{D5CDD505-2E9C-101B-9397-08002B2CF9AE}" pid="9" name="MSIP_Label_d0b9758d-3423-4996-986f-7b0f2fc774ee_ActionId">
    <vt:lpwstr>384c46ce-7872-4951-aa38-e7caa449bd92</vt:lpwstr>
  </property>
  <property fmtid="{D5CDD505-2E9C-101B-9397-08002B2CF9AE}" pid="10" name="MSIP_Label_d0b9758d-3423-4996-986f-7b0f2fc774ee_ContentBits">
    <vt:lpwstr>0</vt:lpwstr>
  </property>
  <property fmtid="{D5CDD505-2E9C-101B-9397-08002B2CF9AE}" pid="11" name="MSIP_Label_d0b9758d-3423-4996-986f-7b0f2fc774ee_Tag">
    <vt:lpwstr>10, 3, 0, 1</vt:lpwstr>
  </property>
</Properties>
</file>