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notesMasterIdLst>
    <p:notesMasterId r:id="rId36"/>
  </p:notesMasterIdLst>
  <p:sldIdLst>
    <p:sldId id="402" r:id="rId5"/>
    <p:sldId id="15368394" r:id="rId6"/>
    <p:sldId id="462" r:id="rId7"/>
    <p:sldId id="411" r:id="rId8"/>
    <p:sldId id="412" r:id="rId9"/>
    <p:sldId id="414" r:id="rId10"/>
    <p:sldId id="445" r:id="rId11"/>
    <p:sldId id="444" r:id="rId12"/>
    <p:sldId id="15368403" r:id="rId13"/>
    <p:sldId id="421" r:id="rId14"/>
    <p:sldId id="419" r:id="rId15"/>
    <p:sldId id="429" r:id="rId16"/>
    <p:sldId id="15368404" r:id="rId17"/>
    <p:sldId id="15368408" r:id="rId18"/>
    <p:sldId id="15368395" r:id="rId19"/>
    <p:sldId id="403" r:id="rId20"/>
    <p:sldId id="404" r:id="rId21"/>
    <p:sldId id="405" r:id="rId22"/>
    <p:sldId id="406" r:id="rId23"/>
    <p:sldId id="409" r:id="rId24"/>
    <p:sldId id="408" r:id="rId25"/>
    <p:sldId id="407" r:id="rId26"/>
    <p:sldId id="15368396" r:id="rId27"/>
    <p:sldId id="15368397" r:id="rId28"/>
    <p:sldId id="15368398" r:id="rId29"/>
    <p:sldId id="15368399" r:id="rId30"/>
    <p:sldId id="15368405" r:id="rId31"/>
    <p:sldId id="15368409" r:id="rId32"/>
    <p:sldId id="15368402" r:id="rId33"/>
    <p:sldId id="15368406" r:id="rId34"/>
    <p:sldId id="1536840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ection" id="{05A51EA9-7B3C-4D40-B2E5-DFD25BD3C9BD}">
          <p14:sldIdLst>
            <p14:sldId id="402"/>
            <p14:sldId id="15368394"/>
            <p14:sldId id="462"/>
          </p14:sldIdLst>
        </p14:section>
        <p14:section name="Definition" id="{F2F44CA4-FA47-4F64-8A45-D57FFA219E19}">
          <p14:sldIdLst>
            <p14:sldId id="411"/>
            <p14:sldId id="412"/>
            <p14:sldId id="414"/>
            <p14:sldId id="445"/>
            <p14:sldId id="444"/>
            <p14:sldId id="15368403"/>
            <p14:sldId id="421"/>
            <p14:sldId id="419"/>
            <p14:sldId id="429"/>
            <p14:sldId id="15368404"/>
            <p14:sldId id="15368408"/>
          </p14:sldIdLst>
        </p14:section>
        <p14:section name="Coal" id="{E4AD5F73-910B-4987-9186-B1B099F26D6A}">
          <p14:sldIdLst>
            <p14:sldId id="15368395"/>
            <p14:sldId id="403"/>
            <p14:sldId id="404"/>
            <p14:sldId id="405"/>
            <p14:sldId id="406"/>
            <p14:sldId id="409"/>
            <p14:sldId id="408"/>
            <p14:sldId id="407"/>
          </p14:sldIdLst>
        </p14:section>
        <p14:section name="Oil and Gas" id="{FEAF32CD-4AF8-45F4-9BE4-C81603A88E6D}">
          <p14:sldIdLst>
            <p14:sldId id="15368396"/>
            <p14:sldId id="15368397"/>
            <p14:sldId id="15368398"/>
            <p14:sldId id="15368399"/>
            <p14:sldId id="15368405"/>
            <p14:sldId id="15368409"/>
            <p14:sldId id="15368402"/>
          </p14:sldIdLst>
        </p14:section>
        <p14:section name="Conclusion" id="{E327E511-779E-4752-99BC-43C5156DAC4B}">
          <p14:sldIdLst>
            <p14:sldId id="15368406"/>
            <p14:sldId id="1536840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B23BA0A-D8DA-C453-C6C9-3B2EAAD822A7}" name="Jacobs, Alec" initials="AJ" userId="S::Alec.Jacobs@ons.gov.uk::c4c6c9c9-5eb7-4c9a-83c3-064c4bd454f4" providerId="AD"/>
  <p188:author id="{B4F9E6B8-C661-1635-7C6C-139085421A04}" name="Townsend, Ian" initials="IT" userId="S::Ian.Townsend@ons.gov.uk::221f9bf0-9abf-4e45-836b-8a1e8f5bddbc" providerId="AD"/>
  <p188:author id="{589478D4-A6A8-5E49-F314-A089C61A5427}" name="McGirr, Catherine" initials="MC" userId="S::catherine.mcgirr@ons.gov.uk::dcdf4fa8-15fe-496d-8ff9-ea1e360419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900"/>
    <a:srgbClr val="206095"/>
    <a:srgbClr val="0F8243"/>
    <a:srgbClr val="56CAFF"/>
    <a:srgbClr val="F0F762"/>
    <a:srgbClr val="F5F5F6"/>
    <a:srgbClr val="003C57"/>
    <a:srgbClr val="27A0CC"/>
    <a:srgbClr val="00A3A6"/>
    <a:srgbClr val="3C3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3575D-3FBD-4978-AA76-56869D144F7F}" v="67" dt="2026-08-24T22:07:28.855"/>
    <p1510:client id="{AA8B0984-5143-4B6A-A7E7-FF2472836941}" v="2" dt="2026-08-25T04:50:20.1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obs, Alec" userId="c4c6c9c9-5eb7-4c9a-83c3-064c4bd454f4" providerId="ADAL" clId="{F7FC2695-64EE-4F50-9AC4-CFBEA850A904}"/>
    <pc:docChg chg="custSel modSld">
      <pc:chgData name="Jacobs, Alec" userId="c4c6c9c9-5eb7-4c9a-83c3-064c4bd454f4" providerId="ADAL" clId="{F7FC2695-64EE-4F50-9AC4-CFBEA850A904}" dt="2026-08-25T04:51:53.690" v="23" actId="22"/>
      <pc:docMkLst>
        <pc:docMk/>
      </pc:docMkLst>
      <pc:sldChg chg="addSp delSp modSp mod">
        <pc:chgData name="Jacobs, Alec" userId="c4c6c9c9-5eb7-4c9a-83c3-064c4bd454f4" providerId="ADAL" clId="{F7FC2695-64EE-4F50-9AC4-CFBEA850A904}" dt="2026-08-25T04:50:11.675" v="6" actId="1076"/>
        <pc:sldMkLst>
          <pc:docMk/>
          <pc:sldMk cId="2224040300" sldId="406"/>
        </pc:sldMkLst>
        <pc:graphicFrameChg chg="del mod">
          <ac:chgData name="Jacobs, Alec" userId="c4c6c9c9-5eb7-4c9a-83c3-064c4bd454f4" providerId="ADAL" clId="{F7FC2695-64EE-4F50-9AC4-CFBEA850A904}" dt="2026-08-25T04:49:53.599" v="3" actId="21"/>
          <ac:graphicFrameMkLst>
            <pc:docMk/>
            <pc:sldMk cId="2224040300" sldId="406"/>
            <ac:graphicFrameMk id="4" creationId="{7634E183-697C-722D-FC63-F2C7F68B75D6}"/>
          </ac:graphicFrameMkLst>
        </pc:graphicFrameChg>
        <pc:picChg chg="add mod">
          <ac:chgData name="Jacobs, Alec" userId="c4c6c9c9-5eb7-4c9a-83c3-064c4bd454f4" providerId="ADAL" clId="{F7FC2695-64EE-4F50-9AC4-CFBEA850A904}" dt="2026-08-25T04:50:03.475" v="5" actId="1076"/>
          <ac:picMkLst>
            <pc:docMk/>
            <pc:sldMk cId="2224040300" sldId="406"/>
            <ac:picMk id="8" creationId="{94836084-FCB8-C2C1-6405-07A49B0AFAE3}"/>
          </ac:picMkLst>
        </pc:picChg>
        <pc:cxnChg chg="mod">
          <ac:chgData name="Jacobs, Alec" userId="c4c6c9c9-5eb7-4c9a-83c3-064c4bd454f4" providerId="ADAL" clId="{F7FC2695-64EE-4F50-9AC4-CFBEA850A904}" dt="2026-08-25T04:50:11.675" v="6" actId="1076"/>
          <ac:cxnSpMkLst>
            <pc:docMk/>
            <pc:sldMk cId="2224040300" sldId="406"/>
            <ac:cxnSpMk id="5" creationId="{AC6F3231-5784-20C0-F79E-AA4A59887BE2}"/>
          </ac:cxnSpMkLst>
        </pc:cxnChg>
      </pc:sldChg>
      <pc:sldChg chg="addSp delSp modSp mod">
        <pc:chgData name="Jacobs, Alec" userId="c4c6c9c9-5eb7-4c9a-83c3-064c4bd454f4" providerId="ADAL" clId="{F7FC2695-64EE-4F50-9AC4-CFBEA850A904}" dt="2026-08-25T04:51:07.806" v="17" actId="1076"/>
        <pc:sldMkLst>
          <pc:docMk/>
          <pc:sldMk cId="537874424" sldId="408"/>
        </pc:sldMkLst>
        <pc:graphicFrameChg chg="del">
          <ac:chgData name="Jacobs, Alec" userId="c4c6c9c9-5eb7-4c9a-83c3-064c4bd454f4" providerId="ADAL" clId="{F7FC2695-64EE-4F50-9AC4-CFBEA850A904}" dt="2026-08-25T04:50:55.398" v="13" actId="21"/>
          <ac:graphicFrameMkLst>
            <pc:docMk/>
            <pc:sldMk cId="537874424" sldId="408"/>
            <ac:graphicFrameMk id="6" creationId="{17D2FE7B-71F1-5469-2923-B42FAFB88162}"/>
          </ac:graphicFrameMkLst>
        </pc:graphicFrameChg>
        <pc:picChg chg="add mod ord">
          <ac:chgData name="Jacobs, Alec" userId="c4c6c9c9-5eb7-4c9a-83c3-064c4bd454f4" providerId="ADAL" clId="{F7FC2695-64EE-4F50-9AC4-CFBEA850A904}" dt="2026-08-25T04:51:02.495" v="16" actId="167"/>
          <ac:picMkLst>
            <pc:docMk/>
            <pc:sldMk cId="537874424" sldId="408"/>
            <ac:picMk id="8" creationId="{5AFE1D00-1F8D-80A2-9ABC-E98DB1B3E9B0}"/>
          </ac:picMkLst>
        </pc:picChg>
        <pc:cxnChg chg="mod">
          <ac:chgData name="Jacobs, Alec" userId="c4c6c9c9-5eb7-4c9a-83c3-064c4bd454f4" providerId="ADAL" clId="{F7FC2695-64EE-4F50-9AC4-CFBEA850A904}" dt="2026-08-25T04:51:07.806" v="17" actId="1076"/>
          <ac:cxnSpMkLst>
            <pc:docMk/>
            <pc:sldMk cId="537874424" sldId="408"/>
            <ac:cxnSpMk id="5" creationId="{B5470AAA-6C15-CCAA-6877-ABE01A3E168F}"/>
          </ac:cxnSpMkLst>
        </pc:cxnChg>
      </pc:sldChg>
      <pc:sldChg chg="addSp delSp modSp mod">
        <pc:chgData name="Jacobs, Alec" userId="c4c6c9c9-5eb7-4c9a-83c3-064c4bd454f4" providerId="ADAL" clId="{F7FC2695-64EE-4F50-9AC4-CFBEA850A904}" dt="2026-08-25T04:50:44.766" v="12" actId="1076"/>
        <pc:sldMkLst>
          <pc:docMk/>
          <pc:sldMk cId="156913815" sldId="409"/>
        </pc:sldMkLst>
        <pc:graphicFrameChg chg="del mod">
          <ac:chgData name="Jacobs, Alec" userId="c4c6c9c9-5eb7-4c9a-83c3-064c4bd454f4" providerId="ADAL" clId="{F7FC2695-64EE-4F50-9AC4-CFBEA850A904}" dt="2026-08-25T04:50:23.185" v="8" actId="21"/>
          <ac:graphicFrameMkLst>
            <pc:docMk/>
            <pc:sldMk cId="156913815" sldId="409"/>
            <ac:graphicFrameMk id="6" creationId="{462E7F7C-21B0-4AA2-2CF4-48378D159D90}"/>
          </ac:graphicFrameMkLst>
        </pc:graphicFrameChg>
        <pc:picChg chg="add mod ord">
          <ac:chgData name="Jacobs, Alec" userId="c4c6c9c9-5eb7-4c9a-83c3-064c4bd454f4" providerId="ADAL" clId="{F7FC2695-64EE-4F50-9AC4-CFBEA850A904}" dt="2026-08-25T04:50:38.067" v="11" actId="167"/>
          <ac:picMkLst>
            <pc:docMk/>
            <pc:sldMk cId="156913815" sldId="409"/>
            <ac:picMk id="7" creationId="{9CD35158-3BF3-BF5D-C784-A323AAC0CED8}"/>
          </ac:picMkLst>
        </pc:picChg>
        <pc:cxnChg chg="mod">
          <ac:chgData name="Jacobs, Alec" userId="c4c6c9c9-5eb7-4c9a-83c3-064c4bd454f4" providerId="ADAL" clId="{F7FC2695-64EE-4F50-9AC4-CFBEA850A904}" dt="2026-08-25T04:50:44.766" v="12" actId="1076"/>
          <ac:cxnSpMkLst>
            <pc:docMk/>
            <pc:sldMk cId="156913815" sldId="409"/>
            <ac:cxnSpMk id="10" creationId="{DD529B34-4DB6-60F0-1649-7E6B5E29FAE2}"/>
          </ac:cxnSpMkLst>
        </pc:cxnChg>
      </pc:sldChg>
      <pc:sldChg chg="addSp delSp mod">
        <pc:chgData name="Jacobs, Alec" userId="c4c6c9c9-5eb7-4c9a-83c3-064c4bd454f4" providerId="ADAL" clId="{F7FC2695-64EE-4F50-9AC4-CFBEA850A904}" dt="2026-08-25T04:51:53.690" v="23" actId="22"/>
        <pc:sldMkLst>
          <pc:docMk/>
          <pc:sldMk cId="1170507449" sldId="15368402"/>
        </pc:sldMkLst>
        <pc:graphicFrameChg chg="del">
          <ac:chgData name="Jacobs, Alec" userId="c4c6c9c9-5eb7-4c9a-83c3-064c4bd454f4" providerId="ADAL" clId="{F7FC2695-64EE-4F50-9AC4-CFBEA850A904}" dt="2026-08-25T04:51:52.395" v="22" actId="21"/>
          <ac:graphicFrameMkLst>
            <pc:docMk/>
            <pc:sldMk cId="1170507449" sldId="15368402"/>
            <ac:graphicFrameMk id="6" creationId="{F345805D-E8FC-7D9E-870C-FC427C35BCE2}"/>
          </ac:graphicFrameMkLst>
        </pc:graphicFrameChg>
        <pc:picChg chg="add">
          <ac:chgData name="Jacobs, Alec" userId="c4c6c9c9-5eb7-4c9a-83c3-064c4bd454f4" providerId="ADAL" clId="{F7FC2695-64EE-4F50-9AC4-CFBEA850A904}" dt="2026-08-25T04:51:53.690" v="23" actId="22"/>
          <ac:picMkLst>
            <pc:docMk/>
            <pc:sldMk cId="1170507449" sldId="15368402"/>
            <ac:picMk id="7" creationId="{9D079FAF-51E4-5DD0-A100-6CE78E1ACBEF}"/>
          </ac:picMkLst>
        </pc:picChg>
      </pc:sldChg>
      <pc:sldChg chg="addSp delSp mod">
        <pc:chgData name="Jacobs, Alec" userId="c4c6c9c9-5eb7-4c9a-83c3-064c4bd454f4" providerId="ADAL" clId="{F7FC2695-64EE-4F50-9AC4-CFBEA850A904}" dt="2026-08-25T04:51:41.042" v="19" actId="22"/>
        <pc:sldMkLst>
          <pc:docMk/>
          <pc:sldMk cId="3602552812" sldId="15368405"/>
        </pc:sldMkLst>
        <pc:graphicFrameChg chg="del">
          <ac:chgData name="Jacobs, Alec" userId="c4c6c9c9-5eb7-4c9a-83c3-064c4bd454f4" providerId="ADAL" clId="{F7FC2695-64EE-4F50-9AC4-CFBEA850A904}" dt="2026-08-25T04:51:39.255" v="18" actId="21"/>
          <ac:graphicFrameMkLst>
            <pc:docMk/>
            <pc:sldMk cId="3602552812" sldId="15368405"/>
            <ac:graphicFrameMk id="7" creationId="{6E4D7C47-CA2B-CFBD-4AFF-8E9EFA813A40}"/>
          </ac:graphicFrameMkLst>
        </pc:graphicFrameChg>
        <pc:picChg chg="add">
          <ac:chgData name="Jacobs, Alec" userId="c4c6c9c9-5eb7-4c9a-83c3-064c4bd454f4" providerId="ADAL" clId="{F7FC2695-64EE-4F50-9AC4-CFBEA850A904}" dt="2026-08-25T04:51:41.042" v="19" actId="22"/>
          <ac:picMkLst>
            <pc:docMk/>
            <pc:sldMk cId="3602552812" sldId="15368405"/>
            <ac:picMk id="6" creationId="{68A8042C-5A09-A173-7AED-DC447334ADBC}"/>
          </ac:picMkLst>
        </pc:picChg>
      </pc:sldChg>
      <pc:sldChg chg="addSp delSp mod">
        <pc:chgData name="Jacobs, Alec" userId="c4c6c9c9-5eb7-4c9a-83c3-064c4bd454f4" providerId="ADAL" clId="{F7FC2695-64EE-4F50-9AC4-CFBEA850A904}" dt="2026-08-25T04:51:47.634" v="21" actId="22"/>
        <pc:sldMkLst>
          <pc:docMk/>
          <pc:sldMk cId="3794886375" sldId="15368409"/>
        </pc:sldMkLst>
        <pc:graphicFrameChg chg="del">
          <ac:chgData name="Jacobs, Alec" userId="c4c6c9c9-5eb7-4c9a-83c3-064c4bd454f4" providerId="ADAL" clId="{F7FC2695-64EE-4F50-9AC4-CFBEA850A904}" dt="2026-08-25T04:51:46.310" v="20" actId="21"/>
          <ac:graphicFrameMkLst>
            <pc:docMk/>
            <pc:sldMk cId="3794886375" sldId="15368409"/>
            <ac:graphicFrameMk id="7" creationId="{BD32C8BB-09E7-7F68-BB73-8C2A53B139C3}"/>
          </ac:graphicFrameMkLst>
        </pc:graphicFrameChg>
        <pc:picChg chg="add">
          <ac:chgData name="Jacobs, Alec" userId="c4c6c9c9-5eb7-4c9a-83c3-064c4bd454f4" providerId="ADAL" clId="{F7FC2695-64EE-4F50-9AC4-CFBEA850A904}" dt="2026-08-25T04:51:47.634" v="21" actId="22"/>
          <ac:picMkLst>
            <pc:docMk/>
            <pc:sldMk cId="3794886375" sldId="15368409"/>
            <ac:picMk id="5" creationId="{28356D09-675B-E545-B847-DE2DA5FA355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56CF1-1FCD-E243-925E-A75B8B4E667B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95EDB-6B5D-864C-AC6A-318791A1A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15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70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38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69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37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426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403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02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660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75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04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07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8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853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670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7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28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73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7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68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1917F-8D83-0816-4095-1B9EE5E51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97DE0C-970F-6E25-EB0F-11D61D5A51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134A25-29F9-EEFE-BFD0-ED4096387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09251-D0DA-2D14-B591-4360E498F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19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72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22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55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3C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B3003A7E-23D8-E24C-BF09-F295F1F8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3" name="Title Placeholder">
            <a:extLst>
              <a:ext uri="{FF2B5EF4-FFF2-40B4-BE49-F238E27FC236}">
                <a16:creationId xmlns:a16="http://schemas.microsoft.com/office/drawing/2014/main" id="{48485E20-F5C4-4B08-A033-1AF23AE221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48993"/>
            <a:ext cx="7221070" cy="26472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Write your title here</a:t>
            </a:r>
            <a:br>
              <a:rPr lang="en-US"/>
            </a:br>
            <a:r>
              <a:rPr lang="en-US"/>
              <a:t>(in sentence case)</a:t>
            </a:r>
            <a:endParaRPr lang="en-GB"/>
          </a:p>
        </p:txBody>
      </p:sp>
      <p:sp>
        <p:nvSpPr>
          <p:cNvPr id="21" name="Presenter Text Placeholder">
            <a:extLst>
              <a:ext uri="{FF2B5EF4-FFF2-40B4-BE49-F238E27FC236}">
                <a16:creationId xmlns:a16="http://schemas.microsoft.com/office/drawing/2014/main" id="{8A06CB80-AF0F-B54A-A31F-0FB8E0F9BB8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785744"/>
            <a:ext cx="6433868" cy="43088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2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sp>
        <p:nvSpPr>
          <p:cNvPr id="19" name="Presenter Information Text Placeholder">
            <a:extLst>
              <a:ext uri="{FF2B5EF4-FFF2-40B4-BE49-F238E27FC236}">
                <a16:creationId xmlns:a16="http://schemas.microsoft.com/office/drawing/2014/main" id="{08E0EA14-7348-FB49-B0DB-D8600EBF4C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4249009"/>
            <a:ext cx="643386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  <a:b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</a:t>
            </a:r>
            <a:b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@Twitter-handle (if desired)</a:t>
            </a:r>
          </a:p>
        </p:txBody>
      </p:sp>
      <p:sp>
        <p:nvSpPr>
          <p:cNvPr id="6" name="Date Placeholder">
            <a:extLst>
              <a:ext uri="{FF2B5EF4-FFF2-40B4-BE49-F238E27FC236}">
                <a16:creationId xmlns:a16="http://schemas.microsoft.com/office/drawing/2014/main" id="{AA6F2061-5E6E-7440-8213-347350CB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485491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C531F1-065E-594C-8147-D209A7179285}" type="datetime4">
              <a:rPr lang="en-GB" smtClean="0"/>
              <a:pPr/>
              <a:t>25 August 2026</a:t>
            </a:fld>
            <a:endParaRPr lang="en-US"/>
          </a:p>
        </p:txBody>
      </p:sp>
      <p:sp>
        <p:nvSpPr>
          <p:cNvPr id="8" name="Footer Placeholder">
            <a:extLst>
              <a:ext uri="{FF2B5EF4-FFF2-40B4-BE49-F238E27FC236}">
                <a16:creationId xmlns:a16="http://schemas.microsoft.com/office/drawing/2014/main" id="{D23EF8DF-C331-5B47-83E0-A9DAB9AF7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39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634" userDrawn="1">
          <p15:clr>
            <a:srgbClr val="FBAE40"/>
          </p15:clr>
        </p15:guide>
        <p15:guide id="4" pos="52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left, two images r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ADE7D3AB-96D3-4643-83A3-E505E78A7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6" name="Footer Placeholder">
            <a:extLst>
              <a:ext uri="{FF2B5EF4-FFF2-40B4-BE49-F238E27FC236}">
                <a16:creationId xmlns:a16="http://schemas.microsoft.com/office/drawing/2014/main" id="{9F2D74FC-DE0D-9142-9052-7DC552A8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40591F7-C8D0-A945-B2CF-C2F5BEF47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9842"/>
            <a:ext cx="5395915" cy="76550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Text left, two images right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41D0D4-8A9F-254A-A838-BE23CB339FA3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422595"/>
            <a:ext cx="5395915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ED01163-A081-394B-A56F-2E745CD47FA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11931" y="629923"/>
            <a:ext cx="4876799" cy="271943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0C757D-809E-2D4A-9E4D-DFA6D9C02CE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511931" y="3357983"/>
            <a:ext cx="4876800" cy="284977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4506BA45-5B30-42C8-9EBC-485794889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63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lide l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760E4220-BD25-4B4C-B455-33118A521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87716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6000" b="0">
                <a:solidFill>
                  <a:srgbClr val="003C57"/>
                </a:solidFill>
              </a:defRPr>
            </a:lvl1pPr>
          </a:lstStyle>
          <a:p>
            <a:r>
              <a:rPr lang="en-US"/>
              <a:t>Simple slide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FAC3410B-E9D3-1344-BA0A-156C8EAB85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7" name="Line">
            <a:extLst>
              <a:ext uri="{FF2B5EF4-FFF2-40B4-BE49-F238E27FC236}">
                <a16:creationId xmlns:a16="http://schemas.microsoft.com/office/drawing/2014/main" id="{498D8C91-E3A5-0949-AD80-1579D1DC0571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Logo">
            <a:extLst>
              <a:ext uri="{FF2B5EF4-FFF2-40B4-BE49-F238E27FC236}">
                <a16:creationId xmlns:a16="http://schemas.microsoft.com/office/drawing/2014/main" id="{F96C9EEC-3B0E-4705-8DBF-1A7AD2DF9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lide dark">
    <p:bg>
      <p:bgPr>
        <a:solidFill>
          <a:srgbClr val="4140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E66B1B25-E87D-DD48-B7D5-8781B0C8E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87716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Simple slide dark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AC9D43D1-196F-6E4B-8A8C-576F7DDB87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8" name="Line">
            <a:extLst>
              <a:ext uri="{FF2B5EF4-FFF2-40B4-BE49-F238E27FC236}">
                <a16:creationId xmlns:a16="http://schemas.microsoft.com/office/drawing/2014/main" id="{8B15311A-8D87-4AEA-B2F4-786F7B873889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Logo">
            <a:extLst>
              <a:ext uri="{FF2B5EF4-FFF2-40B4-BE49-F238E27FC236}">
                <a16:creationId xmlns:a16="http://schemas.microsoft.com/office/drawing/2014/main" id="{45116E01-62B2-4C06-8C26-7CE2CAF49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44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slide with tex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A887C01F-E831-1347-BF6E-F8337514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984022C-717A-394E-A7B0-E38478A09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lour filter for image" descr="The Earth from space">
            <a:extLst>
              <a:ext uri="{FF2B5EF4-FFF2-40B4-BE49-F238E27FC236}">
                <a16:creationId xmlns:a16="http://schemas.microsoft.com/office/drawing/2014/main" id="{B014DE38-8C4D-6F43-8595-E82C3F754B7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83AAA621-F3CF-3740-81C1-B8882EE4A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6932"/>
            <a:ext cx="10515600" cy="2105192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Text over</a:t>
            </a:r>
            <a:br>
              <a:rPr lang="en-US"/>
            </a:br>
            <a:r>
              <a:rPr lang="en-US"/>
              <a:t>image slide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CB83E4B-B9C7-0F43-932F-F73B5EC832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5" name="Copyright information for image if required">
            <a:extLst>
              <a:ext uri="{FF2B5EF4-FFF2-40B4-BE49-F238E27FC236}">
                <a16:creationId xmlns:a16="http://schemas.microsoft.com/office/drawing/2014/main" id="{D31CAD75-D2A9-D948-9127-164AB51939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5264052"/>
            <a:ext cx="10533743" cy="74424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Replace the background image and include any copyright information if required e.g. </a:t>
            </a:r>
            <a:r>
              <a:rPr lang="en-US">
                <a:solidFill>
                  <a:schemeClr val="bg1"/>
                </a:solidFill>
              </a:rPr>
              <a:t>© </a:t>
            </a:r>
            <a:r>
              <a:rPr lang="en-GB">
                <a:solidFill>
                  <a:schemeClr val="bg1"/>
                </a:solidFill>
              </a:rPr>
              <a:t>Photo by NASA on </a:t>
            </a:r>
            <a:r>
              <a:rPr lang="en-GB" err="1">
                <a:solidFill>
                  <a:schemeClr val="bg1"/>
                </a:solidFill>
              </a:rPr>
              <a:t>Unsplash</a:t>
            </a:r>
            <a:endParaRPr lang="en-US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1F0531AD-6E00-47B1-A29E-852366DC2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29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Grey 5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F0107D9C-8794-7E4B-B350-FEC30E7FA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814F886F-B0B2-9547-B024-B36E852462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41E16F23-B3CF-314E-AFD9-633806B1334D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Logo">
            <a:extLst>
              <a:ext uri="{FF2B5EF4-FFF2-40B4-BE49-F238E27FC236}">
                <a16:creationId xmlns:a16="http://schemas.microsoft.com/office/drawing/2014/main" id="{2E8EA810-59B5-4993-91AF-091AB084A5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3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Grey 100">
    <p:bg>
      <p:bgPr>
        <a:solidFill>
          <a:srgbClr val="4140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F0107D9C-8794-7E4B-B350-FEC30E7FA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C51DA302-E673-0B48-9032-76748EE3E6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41E16F23-B3CF-314E-AFD9-633806B1334D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3392D271-69EB-4FEA-A580-C98C051EF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3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Night blue">
    <p:bg>
      <p:bgPr>
        <a:solidFill>
          <a:srgbClr val="003C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39705124-4B77-4A45-9308-A04738CB6E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335C0D86-6B6D-9340-A3E4-0C4964615F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05620796-8D76-664C-B761-7F015F0DFF3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358F74D1-E147-4867-AFB1-54EAEE980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36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Ocean blue">
    <p:bg>
      <p:bgPr>
        <a:solidFill>
          <a:srgbClr val="206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05620796-8D76-664C-B761-7F015F0DFF3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">
            <a:extLst>
              <a:ext uri="{FF2B5EF4-FFF2-40B4-BE49-F238E27FC236}">
                <a16:creationId xmlns:a16="http://schemas.microsoft.com/office/drawing/2014/main" id="{B4C955DF-BE42-D34D-9E3E-CC9BF3A6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622D5613-4A3F-4C4D-AB7A-78FCC248ADE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6E02D8C-D898-467C-8F0F-2745C0AF6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813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ky blue">
    <p:bg>
      <p:bgPr>
        <a:solidFill>
          <a:srgbClr val="27A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D13A9CD3-E6C3-0344-974D-58215B0ABAAA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">
            <a:extLst>
              <a:ext uri="{FF2B5EF4-FFF2-40B4-BE49-F238E27FC236}">
                <a16:creationId xmlns:a16="http://schemas.microsoft.com/office/drawing/2014/main" id="{A07FCA63-88F4-0D40-B646-DB3E33AA9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680E1A51-C56D-6C4C-90F5-70BA71A10A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6CD3B91-037B-4B67-B3BC-D706B0A5D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49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Aqua teal">
    <p:bg>
      <p:bgPr>
        <a:solidFill>
          <a:srgbClr val="00A3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1FFF5308-8243-A94B-81A6-3885912D0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5903921C-6D50-A849-B477-5BE38F246F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9BEE2D9E-3E87-ED40-89C2-DBA774F1F211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E0BB8E37-82CC-49E5-8F3F-D8E94B046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7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ngle column title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183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Logo">
            <a:extLst>
              <a:ext uri="{FF2B5EF4-FFF2-40B4-BE49-F238E27FC236}">
                <a16:creationId xmlns:a16="http://schemas.microsoft.com/office/drawing/2014/main" id="{447E70A3-4C48-46D3-AED7-FAFF0A068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48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_Indigo blue">
    <p:bg>
      <p:bgPr>
        <a:solidFill>
          <a:srgbClr val="3C38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FF6451-6437-294C-AE93-D483699E514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543DF038-D2D9-464B-9CBE-BD4B00AFCE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A06972-B375-D540-B534-45327AACFB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0A4B514B-CC2C-4021-88E0-515BD5916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7529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_Plum purple">
    <p:bg>
      <p:bgPr>
        <a:solidFill>
          <a:srgbClr val="902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9692B31-F575-6549-88BE-268E460843FC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461247D4-94C2-BE4C-A999-F549F7698C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50BAC6-52B8-9D45-96A4-4363AFCA83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8009441E-8CA1-4A7D-A5BB-4CFD7A541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04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Flamingo pink">
    <p:bg>
      <p:bgPr>
        <a:solidFill>
          <a:srgbClr val="DF06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7D8161-5352-AC4F-8422-00F311FA85FA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D0B060B4-A511-0047-913D-9721FF5144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386FE0-A862-5740-962C-C24D3F6B9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423B2346-C28B-4F92-B950-6933AADE8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218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Ruby red">
    <p:bg>
      <p:bgPr>
        <a:solidFill>
          <a:srgbClr val="D002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5661407-3B8B-664A-A263-554870E58063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97414DBD-79C5-A244-8B4E-E0A37BD602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A16821C-C6DC-7B48-A948-EEC91826F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577D6933-6FD9-4F20-A934-78E60B86F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39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Jaffa orange">
    <p:bg>
      <p:bgPr>
        <a:solidFill>
          <a:srgbClr val="FA64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81843D-E333-4F4C-A36D-94080D3638C8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C62F1910-CA81-E648-B863-DE791419B0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E7CF45C-0FAE-7E42-85CA-A478088C01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85EC371-6C64-457D-9F78-8AB2FCF93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0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un yellow">
    <p:bg>
      <p:bgPr>
        <a:solidFill>
          <a:srgbClr val="FBC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76DFADB9-CC9D-E547-8CD9-C58C55DDD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F27CF227-6C56-1B4B-8B3C-836CBD4213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7" name="Line">
            <a:extLst>
              <a:ext uri="{FF2B5EF4-FFF2-40B4-BE49-F238E27FC236}">
                <a16:creationId xmlns:a16="http://schemas.microsoft.com/office/drawing/2014/main" id="{E7A17917-5AA2-9546-83BC-34444E3C1470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A1D561F3-67B8-48D8-AF4C-01D517983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0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Neon yellow">
    <p:bg>
      <p:bgPr>
        <a:solidFill>
          <a:srgbClr val="F0F7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76DFADB9-CC9D-E547-8CD9-C58C55DDD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F27CF227-6C56-1B4B-8B3C-836CBD4213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7" name="Line">
            <a:extLst>
              <a:ext uri="{FF2B5EF4-FFF2-40B4-BE49-F238E27FC236}">
                <a16:creationId xmlns:a16="http://schemas.microsoft.com/office/drawing/2014/main" id="{E7A17917-5AA2-9546-83BC-34444E3C1470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A1D561F3-67B8-48D8-AF4C-01D517983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83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pring green">
    <p:bg>
      <p:bgPr>
        <a:solidFill>
          <a:srgbClr val="A8BD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65B387B-3FD1-45EA-AC50-60AD9B8DA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 13">
            <a:extLst>
              <a:ext uri="{FF2B5EF4-FFF2-40B4-BE49-F238E27FC236}">
                <a16:creationId xmlns:a16="http://schemas.microsoft.com/office/drawing/2014/main" id="{BEFA1C02-658E-4EF5-B8BD-C62D45000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C9938C-4DE2-4450-B60D-069F30542F33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08FEB706-A4AF-49A8-A8AD-557CD3B075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B31923-E9AE-428F-A39B-605D38B7CA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4B9D8C77-AC27-4704-9677-EF7CBC17EC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8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Leaf green">
    <p:bg>
      <p:bgPr>
        <a:solidFill>
          <a:srgbClr val="0F82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54334A07-9B9F-A349-8CB2-86A842F8F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D120A143-5C37-E449-99C7-B1D969F1B89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2D6F6E82-1A2A-A042-8877-3692D4187F3F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875D7785-5E6D-4E80-B06B-AE51D9F4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779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ingle column title and content">
    <p:bg>
      <p:bgPr>
        <a:solidFill>
          <a:srgbClr val="206095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206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5529D046-3304-C048-A259-4072E1685A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CAD29F18-7F8F-834A-916E-5882B73CE8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661FFF66-D6ED-4B36-B804-7E012BBA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75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text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B75BE5F0-67EC-0641-9E8B-7BC2DE4910BB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183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BF8E2729-03F2-4F77-BF33-CCC290F9D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6"/>
            <a:ext cx="10515600" cy="52629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60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838200" y="1422595"/>
            <a:ext cx="4961351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one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6172200" y="1422595"/>
            <a:ext cx="5199743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two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ACE27A3F-1D07-4E3A-9F98-B1A9D1601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71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orient="horz" pos="391" userDrawn="1">
          <p15:clr>
            <a:srgbClr val="FBAE40"/>
          </p15:clr>
        </p15:guide>
        <p15:guide id="3" pos="7174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ingle column title and content">
    <p:bg>
      <p:bgPr>
        <a:solidFill>
          <a:srgbClr val="27A0C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27A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F86CEC68-96A8-9942-B57F-300C064ECC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485AD947-1A1D-1741-9924-A4BD848EB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2D4EE418-73DB-459D-8179-2514DCC4B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944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ingle column title and content">
    <p:bg>
      <p:bgPr>
        <a:solidFill>
          <a:srgbClr val="00A3A6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00A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2ABAF583-29A6-2E47-8107-77BF62EAA7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84E6AC44-311B-3642-9476-91E530FC241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43014FD-25FC-400B-96E4-E959A24765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624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Single column title and content">
    <p:bg>
      <p:bgPr>
        <a:solidFill>
          <a:srgbClr val="3C388E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3C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2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8013804-9CF1-4919-8F50-7EEB48597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430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Single column title and content">
    <p:bg>
      <p:bgPr>
        <a:solidFill>
          <a:srgbClr val="902082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902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368C9A3F-9D96-7744-B6CB-87D30682F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3B7165C-0BA9-E541-A1E4-A25D1BA842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17AABDE1-B8B3-4234-9D22-44B1E03F5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930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Single column title and content">
    <p:bg>
      <p:bgPr>
        <a:solidFill>
          <a:srgbClr val="DF0667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DF0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C2C1B397-A9E1-B746-BD94-CB8BA481FA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4495690A-C631-5648-8771-CE0B1ACF2A2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607E2896-D758-4DC4-9916-A47CD121E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044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Single column title and content">
    <p:bg>
      <p:bgPr>
        <a:solidFill>
          <a:srgbClr val="D0021B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D00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0444E5ED-F1A1-814E-ACFD-634EF419B0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67943E12-9848-8543-8144-6290A540B8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A07DF09-60BD-4FDD-BD3B-F76C80372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330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ingle column title and content">
    <p:bg>
      <p:bgPr>
        <a:solidFill>
          <a:srgbClr val="FA6401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A6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41039E6-3AF9-BE4A-A89B-1CD2753990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FA352F9E-6205-3C41-8AFD-A15A3ED46E1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B3DB760-375D-412A-8A1F-B405B5C7A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36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Single column title and content">
    <p:bg>
      <p:bgPr>
        <a:solidFill>
          <a:srgbClr val="FBC900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B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Logo">
            <a:extLst>
              <a:ext uri="{FF2B5EF4-FFF2-40B4-BE49-F238E27FC236}">
                <a16:creationId xmlns:a16="http://schemas.microsoft.com/office/drawing/2014/main" id="{6C9D8E9D-FECD-4DEA-8266-684ED070F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60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Single column title and content">
    <p:bg>
      <p:bgPr>
        <a:solidFill>
          <a:srgbClr val="F0F762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0F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Logo">
            <a:extLst>
              <a:ext uri="{FF2B5EF4-FFF2-40B4-BE49-F238E27FC236}">
                <a16:creationId xmlns:a16="http://schemas.microsoft.com/office/drawing/2014/main" id="{6C9D8E9D-FECD-4DEA-8266-684ED070F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871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Single column title and content">
    <p:bg>
      <p:bgPr>
        <a:solidFill>
          <a:srgbClr val="A8BD3A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A8B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26111289-4FD3-437B-8361-6BB02403A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96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ingle column title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41DF6F2E-6103-7646-B158-3C2256C82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329F9C9E-62CC-2B44-BA02-01ADE0F29C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Line">
            <a:extLst>
              <a:ext uri="{FF2B5EF4-FFF2-40B4-BE49-F238E27FC236}">
                <a16:creationId xmlns:a16="http://schemas.microsoft.com/office/drawing/2014/main" id="{30544EB6-513C-7842-B1EB-1E3E37F1B12C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Logo">
            <a:extLst>
              <a:ext uri="{FF2B5EF4-FFF2-40B4-BE49-F238E27FC236}">
                <a16:creationId xmlns:a16="http://schemas.microsoft.com/office/drawing/2014/main" id="{6F0F87AC-425B-44BE-B1D9-A163C0E2ED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52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pos="3940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ingle column title and content">
    <p:bg>
      <p:bgPr>
        <a:solidFill>
          <a:srgbClr val="0F8243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0F8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8D2D9665-1930-354D-807D-4411F3CF0D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E3E75594-49FF-B84B-8C8B-F49C4E118CD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E87E00BB-C881-4224-884B-E53DCEF7FC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two column text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8" name="Line">
            <a:extLst>
              <a:ext uri="{FF2B5EF4-FFF2-40B4-BE49-F238E27FC236}">
                <a16:creationId xmlns:a16="http://schemas.microsoft.com/office/drawing/2014/main" id="{7A09A1D8-0AE4-B646-8D6E-9B761AD35D7E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Logo">
            <a:extLst>
              <a:ext uri="{FF2B5EF4-FFF2-40B4-BE49-F238E27FC236}">
                <a16:creationId xmlns:a16="http://schemas.microsoft.com/office/drawing/2014/main" id="{66B13EBF-9BF3-407E-95DF-1E1504083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  <p:sp>
        <p:nvSpPr>
          <p:cNvPr id="40" name="Title">
            <a:extLst>
              <a:ext uri="{FF2B5EF4-FFF2-40B4-BE49-F238E27FC236}">
                <a16:creationId xmlns:a16="http://schemas.microsoft.com/office/drawing/2014/main" id="{828BD64B-77BE-4FF5-BBDC-EF7EC865C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6"/>
            <a:ext cx="10515600" cy="52629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60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87ADB154-14C7-45F6-86A7-1568603A2E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22595"/>
            <a:ext cx="4961351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one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6F27E631-7041-4832-8BDE-85CAE2816ED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22595"/>
            <a:ext cx="5199743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two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7903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orient="horz" pos="3634">
          <p15:clr>
            <a:srgbClr val="FBAE40"/>
          </p15:clr>
        </p15:guide>
        <p15:guide id="3" pos="529">
          <p15:clr>
            <a:srgbClr val="FBAE40"/>
          </p15:clr>
        </p15:guide>
        <p15:guide id="4" pos="71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page - minimal footer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EC099F22-2809-E243-A4DE-90F187EBDB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174CFFCA-1BD8-5E48-82C8-B24912230E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6CA9248A-F4DF-432F-8A97-41F8E3C9F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7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image slide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">
            <a:extLst>
              <a:ext uri="{FF2B5EF4-FFF2-40B4-BE49-F238E27FC236}">
                <a16:creationId xmlns:a16="http://schemas.microsoft.com/office/drawing/2014/main" id="{3CBDAEED-76B5-4C05-B509-A6902CE43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7094"/>
            <a:ext cx="5119687" cy="76550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Image Slide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E5A3FCD-21AD-4891-BE59-BD2B246F25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231" y="632462"/>
            <a:ext cx="5667348" cy="555984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1:1)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F4A35F9-7B4A-4543-B206-7DD45C6BE6E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19632" y="629923"/>
            <a:ext cx="4869098" cy="2715138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175AB9CB-A473-4FF7-8A93-A893D3FFB9E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519631" y="3348930"/>
            <a:ext cx="4869099" cy="284527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</p:spTree>
    <p:extLst>
      <p:ext uri="{BB962C8B-B14F-4D97-AF65-F5344CB8AC3E}">
        <p14:creationId xmlns:p14="http://schemas.microsoft.com/office/powerpoint/2010/main" val="251785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orient="horz" pos="3634">
          <p15:clr>
            <a:srgbClr val="FBAE40"/>
          </p15:clr>
        </p15:guide>
        <p15:guide id="3" pos="529">
          <p15:clr>
            <a:srgbClr val="FBAE40"/>
          </p15:clr>
        </p15:guide>
        <p15:guide id="4" pos="71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quote slide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4823432E-3586-604D-92FD-6766ABAEBE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44961"/>
            <a:ext cx="10515600" cy="877163"/>
          </a:xfrm>
          <a:prstGeom prst="rect">
            <a:avLst/>
          </a:prstGeom>
        </p:spPr>
        <p:txBody>
          <a:bodyPr tIns="0" rIns="0" bIns="0" anchor="t" anchorCtr="0">
            <a:spAutoFit/>
          </a:bodyPr>
          <a:lstStyle>
            <a:lvl1pPr algn="l">
              <a:defRPr sz="6000" b="0">
                <a:solidFill>
                  <a:srgbClr val="003C57"/>
                </a:solidFill>
              </a:defRPr>
            </a:lvl1pPr>
          </a:lstStyle>
          <a:p>
            <a:r>
              <a:rPr lang="en-US"/>
              <a:t>“Simple quote.”</a:t>
            </a:r>
          </a:p>
        </p:txBody>
      </p:sp>
      <p:sp>
        <p:nvSpPr>
          <p:cNvPr id="7" name="Author">
            <a:extLst>
              <a:ext uri="{FF2B5EF4-FFF2-40B4-BE49-F238E27FC236}">
                <a16:creationId xmlns:a16="http://schemas.microsoft.com/office/drawing/2014/main" id="{5098D52F-C970-2B40-8239-2E25388E3E8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5EC2ED2C-DFFD-4C3C-B7EF-6CDB6F61F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65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 userDrawn="1">
          <p15:clr>
            <a:srgbClr val="FBAE40"/>
          </p15:clr>
        </p15:guide>
        <p15:guide id="2" orient="horz" pos="3634" userDrawn="1">
          <p15:clr>
            <a:srgbClr val="FBAE40"/>
          </p15:clr>
        </p15:guide>
        <p15:guide id="3" pos="529" userDrawn="1">
          <p15:clr>
            <a:srgbClr val="FBAE40"/>
          </p15:clr>
        </p15:guide>
        <p15:guide id="4" pos="717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left, one image r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82EEFC85-1348-1B4D-BA3F-948A6B6A2C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3C90513C-0A03-D04D-8CDF-DC791864E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76494BA-54FA-6240-A5E0-73528C13D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9842"/>
            <a:ext cx="3331865" cy="814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Text left, one image right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5A53190F-4F68-9B4A-91AB-F520FB436C9F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38200" y="1681675"/>
            <a:ext cx="3331866" cy="2329227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EE310C-A9B2-BC47-9C43-3532231F7D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56936" y="639842"/>
            <a:ext cx="6822742" cy="5129133"/>
          </a:xfrm>
          <a:prstGeom prst="rect">
            <a:avLst/>
          </a:prstGeom>
          <a:solidFill>
            <a:schemeClr val="bg2"/>
          </a:solidFill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</a:t>
            </a:r>
            <a:br>
              <a:rPr lang="en-US"/>
            </a:br>
            <a:r>
              <a:rPr lang="en-US"/>
              <a:t>(aspect ratio 4:3)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7230BA26-5933-4A86-8479-E00BE39B2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63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orient="horz" pos="391" userDrawn="1">
          <p15:clr>
            <a:srgbClr val="FBAE40"/>
          </p15:clr>
        </p15:guide>
        <p15:guide id="3" pos="7174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948F094D-06E7-4D4C-A30E-6245801E4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2947E464-F91B-FD47-B97A-E5129B4544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itle Placeholder">
            <a:extLst>
              <a:ext uri="{FF2B5EF4-FFF2-40B4-BE49-F238E27FC236}">
                <a16:creationId xmlns:a16="http://schemas.microsoft.com/office/drawing/2014/main" id="{6DBF0174-0E48-4922-B59E-9E207247D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6982"/>
            <a:ext cx="7379711" cy="21490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Write your title here </a:t>
            </a:r>
            <a:br>
              <a:rPr lang="en-US"/>
            </a:br>
            <a:r>
              <a:rPr lang="en-US"/>
              <a:t>(in sentence case)</a:t>
            </a:r>
            <a:endParaRPr lang="en-GB"/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CBE85E22-5EF0-604F-9D81-8D5521977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081404"/>
            <a:ext cx="7379711" cy="2391425"/>
          </a:xfrm>
          <a:prstGeom prst="rect">
            <a:avLst/>
          </a:prstGeom>
        </p:spPr>
        <p:txBody>
          <a:bodyPr vert="horz" wrap="square" lIns="0" tIns="4680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">
            <a:extLst>
              <a:ext uri="{FF2B5EF4-FFF2-40B4-BE49-F238E27FC236}">
                <a16:creationId xmlns:a16="http://schemas.microsoft.com/office/drawing/2014/main" id="{C57F1779-22FA-E74D-A68A-DE59AC0306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531312"/>
            <a:ext cx="27432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2000" b="1">
                <a:solidFill>
                  <a:srgbClr val="003C57"/>
                </a:solidFill>
              </a:defRPr>
            </a:lvl1pPr>
          </a:lstStyle>
          <a:p>
            <a:fld id="{695CE8D2-2A51-934B-BEE8-FEA5F81FAF91}" type="datetime4">
              <a:rPr lang="en-GB" smtClean="0"/>
              <a:t>25 August 2026</a:t>
            </a:fld>
            <a:endParaRPr lang="en-US"/>
          </a:p>
        </p:txBody>
      </p:sp>
      <p:cxnSp>
        <p:nvCxnSpPr>
          <p:cNvPr id="15" name="Line">
            <a:extLst>
              <a:ext uri="{FF2B5EF4-FFF2-40B4-BE49-F238E27FC236}">
                <a16:creationId xmlns:a16="http://schemas.microsoft.com/office/drawing/2014/main" id="{6E5DCB11-47E3-BC4E-87BE-ED66A7AC92CD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Logo" descr="Office for National Statistics logo">
            <a:extLst>
              <a:ext uri="{FF2B5EF4-FFF2-40B4-BE49-F238E27FC236}">
                <a16:creationId xmlns:a16="http://schemas.microsoft.com/office/drawing/2014/main" id="{825F068C-C955-AD4A-A83F-5D4A84BF033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0081CDA-ECB1-443B-BCFA-5ED3827DD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7619467" y="1568835"/>
            <a:ext cx="3769258" cy="42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1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725" r:id="rId4"/>
    <p:sldLayoutId id="2147483739" r:id="rId5"/>
    <p:sldLayoutId id="2147483708" r:id="rId6"/>
    <p:sldLayoutId id="2147483740" r:id="rId7"/>
    <p:sldLayoutId id="2147483724" r:id="rId8"/>
    <p:sldLayoutId id="2147483704" r:id="rId9"/>
    <p:sldLayoutId id="2147483705" r:id="rId10"/>
    <p:sldLayoutId id="2147483729" r:id="rId11"/>
    <p:sldLayoutId id="2147483730" r:id="rId12"/>
    <p:sldLayoutId id="2147483671" r:id="rId13"/>
    <p:sldLayoutId id="2147483728" r:id="rId14"/>
    <p:sldLayoutId id="2147483684" r:id="rId15"/>
    <p:sldLayoutId id="2147483674" r:id="rId16"/>
    <p:sldLayoutId id="2147483689" r:id="rId17"/>
    <p:sldLayoutId id="2147483675" r:id="rId18"/>
    <p:sldLayoutId id="2147483677" r:id="rId19"/>
    <p:sldLayoutId id="2147483682" r:id="rId20"/>
    <p:sldLayoutId id="2147483683" r:id="rId21"/>
    <p:sldLayoutId id="2147483681" r:id="rId22"/>
    <p:sldLayoutId id="2147483680" r:id="rId23"/>
    <p:sldLayoutId id="2147483679" r:id="rId24"/>
    <p:sldLayoutId id="2147483709" r:id="rId25"/>
    <p:sldLayoutId id="2147483737" r:id="rId26"/>
    <p:sldLayoutId id="2147483735" r:id="rId27"/>
    <p:sldLayoutId id="2147483678" r:id="rId28"/>
    <p:sldLayoutId id="2147483713" r:id="rId29"/>
    <p:sldLayoutId id="2147483715" r:id="rId30"/>
    <p:sldLayoutId id="2147483717" r:id="rId31"/>
    <p:sldLayoutId id="2147483723" r:id="rId32"/>
    <p:sldLayoutId id="2147483722" r:id="rId33"/>
    <p:sldLayoutId id="2147483721" r:id="rId34"/>
    <p:sldLayoutId id="2147483720" r:id="rId35"/>
    <p:sldLayoutId id="2147483719" r:id="rId36"/>
    <p:sldLayoutId id="2147483733" r:id="rId37"/>
    <p:sldLayoutId id="2147483736" r:id="rId38"/>
    <p:sldLayoutId id="2147483734" r:id="rId39"/>
    <p:sldLayoutId id="2147483718" r:id="rId40"/>
  </p:sldLayoutIdLst>
  <p:hf sldNum="0" hdr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spcAft>
          <a:spcPts val="1000"/>
        </a:spcAft>
        <a:buNone/>
        <a:defRPr sz="4800" b="1" kern="1200" baseline="0">
          <a:solidFill>
            <a:srgbClr val="003C5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3200" kern="1200">
          <a:solidFill>
            <a:srgbClr val="003C57"/>
          </a:solidFill>
          <a:latin typeface="+mn-lt"/>
          <a:ea typeface="+mn-ea"/>
          <a:cs typeface="+mn-cs"/>
        </a:defRPr>
      </a:lvl1pPr>
      <a:lvl2pPr marL="468000" indent="-216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800" kern="1200">
          <a:solidFill>
            <a:srgbClr val="003C57"/>
          </a:solidFill>
          <a:latin typeface="+mn-lt"/>
          <a:ea typeface="+mn-ea"/>
          <a:cs typeface="+mn-cs"/>
        </a:defRPr>
      </a:lvl2pPr>
      <a:lvl3pPr marL="64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400" kern="1200">
          <a:solidFill>
            <a:srgbClr val="003C57"/>
          </a:solidFill>
          <a:latin typeface="+mn-lt"/>
          <a:ea typeface="+mn-ea"/>
          <a:cs typeface="+mn-cs"/>
        </a:defRPr>
      </a:lvl3pPr>
      <a:lvl4pPr marL="82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000" kern="1200">
          <a:solidFill>
            <a:srgbClr val="003C57"/>
          </a:solidFill>
          <a:latin typeface="+mn-lt"/>
          <a:ea typeface="+mn-ea"/>
          <a:cs typeface="+mn-cs"/>
        </a:defRPr>
      </a:lvl4pPr>
      <a:lvl5pPr marL="100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1800" kern="1200">
          <a:solidFill>
            <a:srgbClr val="003C5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 userDrawn="1">
          <p15:clr>
            <a:srgbClr val="F26B43"/>
          </p15:clr>
        </p15:guide>
        <p15:guide id="2" orient="horz" pos="3634" userDrawn="1">
          <p15:clr>
            <a:srgbClr val="F26B43"/>
          </p15:clr>
        </p15:guide>
        <p15:guide id="3" pos="7174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mcgirr@ons.gov.uk" TargetMode="External"/><Relationship Id="rId2" Type="http://schemas.openxmlformats.org/officeDocument/2006/relationships/hyperlink" Target="mailto:alec.Jacobs@ons.gov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Natural.Capital.Team@ons.gov.uk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s.gov.uk/economy/environmentalaccounts/bulletins/uknaturalcapitalaccounts/202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>
            <a:extLst>
              <a:ext uri="{FF2B5EF4-FFF2-40B4-BE49-F238E27FC236}">
                <a16:creationId xmlns:a16="http://schemas.microsoft.com/office/drawing/2014/main" id="{F2B7606F-25F1-44A9-85D1-9970728AB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67241"/>
            <a:ext cx="8893629" cy="2647241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32nd London Group Meeting,</a:t>
            </a:r>
            <a:br>
              <a:rPr lang="en-US" sz="3100" dirty="0"/>
            </a:br>
            <a:r>
              <a:rPr lang="es-ES" sz="3100" b="0" i="1" dirty="0"/>
              <a:t>Ciudad de Guatemala</a:t>
            </a:r>
            <a:br>
              <a:rPr lang="en-US" dirty="0"/>
            </a:br>
            <a:br>
              <a:rPr lang="en-US" dirty="0"/>
            </a:br>
            <a:r>
              <a:rPr lang="en-GB" dirty="0"/>
              <a:t>Fossil Fuel Depletion in the UK National Accounts</a:t>
            </a:r>
            <a:br>
              <a:rPr lang="en-GB" dirty="0"/>
            </a:br>
            <a:endParaRPr lang="en-GB" sz="5100" dirty="0"/>
          </a:p>
        </p:txBody>
      </p:sp>
      <p:sp>
        <p:nvSpPr>
          <p:cNvPr id="51" name="Content Placeholder 50">
            <a:extLst>
              <a:ext uri="{FF2B5EF4-FFF2-40B4-BE49-F238E27FC236}">
                <a16:creationId xmlns:a16="http://schemas.microsoft.com/office/drawing/2014/main" id="{28A3E78C-BAB1-4A56-9A0E-61064A9588E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199" y="4588703"/>
            <a:ext cx="6433868" cy="437236"/>
          </a:xfrm>
        </p:spPr>
        <p:txBody>
          <a:bodyPr/>
          <a:lstStyle/>
          <a:p>
            <a:r>
              <a:rPr lang="en-GB" dirty="0"/>
              <a:t>Alec Jacobs &amp; Catherine McGirr</a:t>
            </a:r>
          </a:p>
        </p:txBody>
      </p: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74EB087D-126D-4DFA-A834-EF937FF1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058317"/>
            <a:ext cx="6433868" cy="312330"/>
          </a:xfrm>
        </p:spPr>
        <p:txBody>
          <a:bodyPr/>
          <a:lstStyle/>
          <a:p>
            <a:r>
              <a:rPr lang="en-GB" dirty="0"/>
              <a:t>Natural Capital Accounts</a:t>
            </a:r>
          </a:p>
        </p:txBody>
      </p:sp>
      <p:sp>
        <p:nvSpPr>
          <p:cNvPr id="2" name="Date Placeholder">
            <a:extLst>
              <a:ext uri="{FF2B5EF4-FFF2-40B4-BE49-F238E27FC236}">
                <a16:creationId xmlns:a16="http://schemas.microsoft.com/office/drawing/2014/main" id="{2B42C91A-136F-0846-B8A8-6577BC193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09 September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67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397B3C-B870-F82E-A077-2DAB942F3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Price in Situ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7E43DB09-52C9-7967-6426-72FFCDD5DE8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24324"/>
                <a:ext cx="10515600" cy="2304477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Situ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Asset</m:t>
                          </m:r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Value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Reserve</m:t>
                          </m:r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Stock</m:t>
                          </m:r>
                        </m:den>
                      </m:f>
                    </m:oMath>
                  </m:oMathPara>
                </a14:m>
                <a:endParaRPr lang="en-GB" b="0"/>
              </a:p>
              <a:p>
                <a:pPr marL="0" indent="0">
                  <a:buNone/>
                </a:pPr>
                <a:endParaRPr lang="en-GB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Monetary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Depletion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Physical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Depletion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Price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Situ</m:t>
                      </m:r>
                    </m:oMath>
                  </m:oMathPara>
                </a14:m>
                <a:endParaRPr lang="en-GB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7E43DB09-52C9-7967-6426-72FFCDD5DE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24324"/>
                <a:ext cx="10515600" cy="2304477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5DF2703F-6A07-8E41-4BAC-D136168BAC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Fossil Fuel Depletion in the UK</a:t>
            </a:r>
            <a:r>
              <a:rPr lang="en-US" dirty="0">
                <a:solidFill>
                  <a:schemeClr val="tx1"/>
                </a:solidFill>
              </a:rPr>
              <a:t>–  32nd London Group, 09/09/26</a:t>
            </a:r>
            <a:endParaRPr lang="en-US" b="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9921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F0D84-1B75-E2CF-787D-790D492A2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9D313A-7DB3-62A5-00B3-34323EED5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Resource Rent: Residual Value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33A3D021-27EA-BBC2-5614-B94351E5E4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3400" y="1406085"/>
                <a:ext cx="10820400" cy="3993786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spAutoFit/>
              </a:bodyPr>
              <a:lstStyle>
                <a:lvl1pPr marL="252000" indent="-2520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50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8000" indent="-2160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50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48000" indent="-1800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50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28000" indent="-1800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50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008000" indent="-180000" algn="l" defTabSz="9144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500"/>
                  </a:spcAft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Residual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Value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Taxes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Subsidies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User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Costs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Capital</m:t>
                      </m:r>
                    </m:oMath>
                  </m:oMathPara>
                </a14:m>
                <a:endParaRPr lang="en-GB" b="0"/>
              </a:p>
              <a:p>
                <a:pPr marL="0" indent="0">
                  <a:buNone/>
                </a:pPr>
                <a:endParaRPr lang="en-GB" b="0"/>
              </a:p>
              <a:p>
                <a:r>
                  <a:rPr lang="en-GB"/>
                  <a:t>G.O.S. = Gross Operating Surplus (profit, </a:t>
                </a:r>
                <a:r>
                  <a:rPr lang="en-GB" err="1"/>
                  <a:t>kinda</a:t>
                </a:r>
                <a:r>
                  <a:rPr lang="en-GB"/>
                  <a:t>)</a:t>
                </a:r>
              </a:p>
              <a:p>
                <a:endParaRPr lang="en-GB"/>
              </a:p>
              <a:p>
                <a:r>
                  <a:rPr lang="en-GB"/>
                  <a:t>User Costs of Capital = Depreciation and the opportunity cost of investment</a:t>
                </a: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33A3D021-27EA-BBC2-5614-B94351E5E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06085"/>
                <a:ext cx="10820400" cy="3993786"/>
              </a:xfrm>
              <a:prstGeom prst="rect">
                <a:avLst/>
              </a:prstGeom>
              <a:blipFill>
                <a:blip r:embed="rId3"/>
                <a:stretch>
                  <a:fillRect l="-2141" b="-51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A3135F5-B1A7-2B41-8DB0-EB08CDA343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Fossil Fuel Depletion in the UK</a:t>
            </a:r>
            <a:r>
              <a:rPr lang="en-US" dirty="0">
                <a:solidFill>
                  <a:schemeClr val="tx1"/>
                </a:solidFill>
              </a:rPr>
              <a:t>–  32nd London Group, 09/09/26</a:t>
            </a:r>
            <a:endParaRPr lang="en-US" b="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7309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769AFA-8535-8246-9A30-684715BD3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Practical Challenge -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88E7E-68F2-392C-E470-9CA4C9B3F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3868944"/>
          </a:xfrm>
        </p:spPr>
        <p:txBody>
          <a:bodyPr/>
          <a:lstStyle/>
          <a:p>
            <a:r>
              <a:rPr lang="en-GB"/>
              <a:t>We need defensible asset values</a:t>
            </a:r>
          </a:p>
          <a:p>
            <a:pPr lvl="1"/>
            <a:r>
              <a:rPr lang="en-GB"/>
              <a:t>Mostly can take from Natural Capital Accounts</a:t>
            </a:r>
          </a:p>
          <a:p>
            <a:pPr lvl="1"/>
            <a:r>
              <a:rPr lang="en-GB" b="1"/>
              <a:t>Coal has persistent negative values</a:t>
            </a:r>
            <a:r>
              <a:rPr lang="en-GB"/>
              <a:t>: challenging to address</a:t>
            </a:r>
          </a:p>
          <a:p>
            <a:endParaRPr lang="en-GB"/>
          </a:p>
          <a:p>
            <a:r>
              <a:rPr lang="en-GB"/>
              <a:t>We need physical stock volumes</a:t>
            </a:r>
          </a:p>
          <a:p>
            <a:pPr lvl="1"/>
            <a:r>
              <a:rPr lang="en-GB"/>
              <a:t>Very hard to find – particularly for biotic resources</a:t>
            </a:r>
          </a:p>
          <a:p>
            <a:pPr lvl="1"/>
            <a:r>
              <a:rPr lang="en-GB"/>
              <a:t>Some successes – but big time series gaps across the board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F9C31418-7119-2613-1DF9-A3B49A5AA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8192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EBC36F2-4AAB-7ACC-5A80-31C993EE72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04966" y="6134499"/>
            <a:ext cx="6248834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CD2F41-C920-542F-B981-3CB4CF2FB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Conceptual Challenge – Residual Value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FA8837-3E00-7978-5FAA-8F5A9F6FB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5075300"/>
          </a:xfrm>
        </p:spPr>
        <p:txBody>
          <a:bodyPr/>
          <a:lstStyle/>
          <a:p>
            <a:r>
              <a:rPr lang="en-GB" dirty="0"/>
              <a:t>Residual value measures supernormal profit</a:t>
            </a:r>
          </a:p>
          <a:p>
            <a:endParaRPr lang="en-GB" dirty="0"/>
          </a:p>
          <a:p>
            <a:r>
              <a:rPr lang="en-GB" dirty="0"/>
              <a:t>Supernormal profit comes from lots of places:</a:t>
            </a:r>
          </a:p>
          <a:p>
            <a:pPr lvl="1"/>
            <a:r>
              <a:rPr lang="en-GB" dirty="0"/>
              <a:t>Monopolistic power</a:t>
            </a:r>
          </a:p>
          <a:p>
            <a:pPr lvl="1"/>
            <a:r>
              <a:rPr lang="en-GB" dirty="0"/>
              <a:t>Regulation</a:t>
            </a:r>
          </a:p>
          <a:p>
            <a:pPr lvl="1"/>
            <a:r>
              <a:rPr lang="en-GB" dirty="0"/>
              <a:t>Any other source of rents besides natural resource</a:t>
            </a:r>
          </a:p>
          <a:p>
            <a:pPr lvl="1"/>
            <a:endParaRPr lang="en-GB" dirty="0"/>
          </a:p>
          <a:p>
            <a:r>
              <a:rPr lang="en-GB" dirty="0"/>
              <a:t>Assumes extractive industry has profits to allocate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834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B038FD-7725-BC5D-843A-4E1A5BAF3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Disclaimer – Experimental Estimates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641405-944D-C087-6F56-B9489FEB2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3878049"/>
          </a:xfrm>
        </p:spPr>
        <p:txBody>
          <a:bodyPr/>
          <a:lstStyle/>
          <a:p>
            <a:r>
              <a:rPr lang="en-GB" dirty="0"/>
              <a:t>The following are very early estimates to illustrate practical issues in measuring the depletion of natural resources and gather feedback.</a:t>
            </a:r>
          </a:p>
          <a:p>
            <a:r>
              <a:rPr lang="en-GB" dirty="0"/>
              <a:t>These results are subject to change before any official publication.</a:t>
            </a:r>
          </a:p>
          <a:p>
            <a:r>
              <a:rPr lang="en-GB" dirty="0"/>
              <a:t>The calculations follow international guidance and are based on publicly available data.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76FBD351-2F87-445E-BE33-225E7403C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04966" y="6147195"/>
            <a:ext cx="6248834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3496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BE21201-84F9-7B58-9B48-4D6C485D4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Coal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7D3540FA-1EE7-7F98-2022-9564CBE30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4015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03C7A1-AF69-AFF7-98FE-FBB982AD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538" y="241300"/>
            <a:ext cx="10515600" cy="526298"/>
          </a:xfrm>
        </p:spPr>
        <p:txBody>
          <a:bodyPr/>
          <a:lstStyle/>
          <a:p>
            <a:r>
              <a:rPr lang="en-GB"/>
              <a:t>Data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1381C-714A-356D-2548-D104711E0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538" y="810149"/>
            <a:ext cx="11194054" cy="5684698"/>
          </a:xfrm>
        </p:spPr>
        <p:txBody>
          <a:bodyPr/>
          <a:lstStyle/>
          <a:p>
            <a:pPr marL="251460" indent="-251460"/>
            <a:r>
              <a:rPr lang="en-GB" sz="2800" dirty="0"/>
              <a:t>Reliable data (physical and monetary) difficult to find </a:t>
            </a:r>
          </a:p>
          <a:p>
            <a:pPr marL="251460" indent="-251460"/>
            <a:endParaRPr lang="en-US" dirty="0"/>
          </a:p>
          <a:p>
            <a:pPr marL="251460" indent="-251460"/>
            <a:r>
              <a:rPr lang="en-GB" sz="2800" dirty="0"/>
              <a:t>Only historic data available in Digest of UK Energy Statistics (DUKES) archives and National Coal Board archives</a:t>
            </a:r>
            <a:endParaRPr lang="en-GB" sz="2800" dirty="0">
              <a:cs typeface="Arial" panose="020B0604020202020204"/>
            </a:endParaRPr>
          </a:p>
          <a:p>
            <a:pPr marL="467995" lvl="1" indent="-215900"/>
            <a:r>
              <a:rPr lang="en-GB" sz="2400" dirty="0"/>
              <a:t>incomplete coverage with significant gaps</a:t>
            </a:r>
          </a:p>
          <a:p>
            <a:pPr marL="467995" lvl="1" indent="-215900"/>
            <a:endParaRPr lang="en-GB" sz="2400" dirty="0">
              <a:cs typeface="Arial" panose="020B0604020202020204"/>
            </a:endParaRPr>
          </a:p>
          <a:p>
            <a:pPr marL="251460" indent="-251460"/>
            <a:r>
              <a:rPr lang="en-GB" sz="2800" dirty="0"/>
              <a:t>Some financial data but records are patchy</a:t>
            </a:r>
          </a:p>
          <a:p>
            <a:pPr marL="251460" indent="-251460"/>
            <a:endParaRPr lang="en-GB" sz="2800" dirty="0">
              <a:cs typeface="Arial"/>
            </a:endParaRPr>
          </a:p>
          <a:p>
            <a:pPr marL="251460" indent="-251460"/>
            <a:r>
              <a:rPr lang="en-GB" sz="2800" dirty="0"/>
              <a:t>Physical reserve data – no time series, few point estimates available in period 1970-1988</a:t>
            </a:r>
            <a:endParaRPr lang="en-GB" sz="2800" dirty="0">
              <a:cs typeface="Arial" panose="020B0604020202020204"/>
            </a:endParaRPr>
          </a:p>
          <a:p>
            <a:endParaRPr lang="en-GB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38FE79EB-827B-3C8C-9428-833BCDF151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19650" y="6251575"/>
            <a:ext cx="6971812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7551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6D2B44-6B62-2FE0-AA92-510F0FC00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History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01582-2B82-1935-4DE5-29D2E2B50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4006290"/>
          </a:xfrm>
        </p:spPr>
        <p:txBody>
          <a:bodyPr/>
          <a:lstStyle/>
          <a:p>
            <a:pPr marL="251460" indent="-251460"/>
            <a:r>
              <a:rPr lang="en-GB" dirty="0"/>
              <a:t>Coal industry is historically important </a:t>
            </a:r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251460" indent="-251460"/>
            <a:r>
              <a:rPr lang="en-GB" dirty="0"/>
              <a:t>Consistent losses evident in financial records</a:t>
            </a:r>
            <a:endParaRPr lang="en-GB" dirty="0">
              <a:cs typeface="Arial"/>
            </a:endParaRPr>
          </a:p>
          <a:p>
            <a:endParaRPr lang="en-GB" dirty="0"/>
          </a:p>
          <a:p>
            <a:pPr marL="251460" indent="-251460"/>
            <a:r>
              <a:rPr lang="en-GB" dirty="0"/>
              <a:t>Persistent operating losses, even when it was a prominent contributor to employment and energy security in the UK</a:t>
            </a:r>
            <a:endParaRPr lang="en-GB" dirty="0">
              <a:cs typeface="Arial"/>
            </a:endParaRP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9C0C8EB-558A-6FDF-F39A-B0E4B54BC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33900" y="6251575"/>
            <a:ext cx="6837363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746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21454A-CF61-28D5-A610-707A5D039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we have done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86957C-3A75-1416-CD65-B2874E3F4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1" y="1330350"/>
            <a:ext cx="10858500" cy="3186065"/>
          </a:xfrm>
        </p:spPr>
        <p:txBody>
          <a:bodyPr/>
          <a:lstStyle/>
          <a:p>
            <a:r>
              <a:rPr lang="en-GB" sz="2500" dirty="0"/>
              <a:t>Gross Operating Surplus (GOS) proxy obtained from operational profit/loss figures (NCB archives)</a:t>
            </a:r>
          </a:p>
          <a:p>
            <a:r>
              <a:rPr lang="en-GB" sz="2500" dirty="0"/>
              <a:t>Cost of capital values taken from net asset data (DUKES archives)</a:t>
            </a:r>
          </a:p>
          <a:p>
            <a:r>
              <a:rPr lang="en-GB" sz="2500" dirty="0"/>
              <a:t>Historic yield data (Federal Reserve Economic Data)</a:t>
            </a:r>
          </a:p>
          <a:p>
            <a:r>
              <a:rPr lang="en-GB" sz="2500" dirty="0"/>
              <a:t>Residual value could be calculated for period 1960-1976</a:t>
            </a:r>
          </a:p>
          <a:p>
            <a:r>
              <a:rPr lang="en-GB" sz="2500" dirty="0"/>
              <a:t>Asset values estimated for same period, using GOS as proxy for resource rent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704F1791-2670-FE4F-53E5-39A8E376D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3612" y="6215873"/>
            <a:ext cx="6580188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1872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D7EC49-5CD8-C523-3629-C05E8E610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20" y="465566"/>
            <a:ext cx="2198649" cy="1871282"/>
          </a:xfrm>
        </p:spPr>
        <p:txBody>
          <a:bodyPr/>
          <a:lstStyle/>
          <a:p>
            <a:r>
              <a:rPr lang="en-GB" sz="3200"/>
              <a:t>Results – GOS and Residual Value 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C6F3231-5784-20C0-F79E-AA4A59887BE2}"/>
              </a:ext>
            </a:extLst>
          </p:cNvPr>
          <p:cNvCxnSpPr>
            <a:cxnSpLocks/>
          </p:cNvCxnSpPr>
          <p:nvPr/>
        </p:nvCxnSpPr>
        <p:spPr>
          <a:xfrm>
            <a:off x="3082374" y="2665455"/>
            <a:ext cx="8639313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387805D-D6FB-FBE2-36A7-B6665E8ED4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29200" y="6251575"/>
            <a:ext cx="6342063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BF8CC8-9A7F-BFC2-40C6-4106580CF723}"/>
              </a:ext>
            </a:extLst>
          </p:cNvPr>
          <p:cNvSpPr txBox="1"/>
          <p:nvPr/>
        </p:nvSpPr>
        <p:spPr>
          <a:xfrm>
            <a:off x="327991" y="3146173"/>
            <a:ext cx="2049078" cy="2585323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Author’s calculations based on archived material from Digest of UK Energy Statistics and National Coal Board financial accounts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836084-FCB8-C2C1-6405-07A49B0AF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994" y="465566"/>
            <a:ext cx="9333785" cy="553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40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FCA310-AD35-FBE7-822C-765D71F05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Contact Details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B64C33-D587-A077-25CC-2CDCE86FA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5153783"/>
          </a:xfrm>
        </p:spPr>
        <p:txBody>
          <a:bodyPr/>
          <a:lstStyle/>
          <a:p>
            <a:r>
              <a:rPr lang="en-GB" b="1" dirty="0"/>
              <a:t>Alec Jacobs</a:t>
            </a:r>
            <a:r>
              <a:rPr lang="en-GB" dirty="0"/>
              <a:t> – Lead for Depletion and Natural Resources in SNA – </a:t>
            </a:r>
            <a:r>
              <a:rPr lang="en-GB" dirty="0">
                <a:hlinkClick r:id="rId2"/>
              </a:rPr>
              <a:t>alec.Jacobs@ons.gov.uk</a:t>
            </a:r>
            <a:r>
              <a:rPr lang="en-GB" dirty="0"/>
              <a:t> </a:t>
            </a:r>
          </a:p>
          <a:p>
            <a:r>
              <a:rPr lang="en-GB" b="1" dirty="0"/>
              <a:t>Catherine McGirr</a:t>
            </a:r>
            <a:r>
              <a:rPr lang="en-GB" dirty="0"/>
              <a:t> – Lead for Depletion of Fossil Fuels </a:t>
            </a:r>
            <a:r>
              <a:rPr lang="en-GB" dirty="0">
                <a:hlinkClick r:id="rId3"/>
              </a:rPr>
              <a:t>Catherine.mcgirr@ons.gov.uk</a:t>
            </a:r>
            <a:r>
              <a:rPr lang="en-GB" dirty="0"/>
              <a:t> </a:t>
            </a:r>
          </a:p>
          <a:p>
            <a:endParaRPr lang="en-GB" dirty="0"/>
          </a:p>
          <a:p>
            <a:r>
              <a:rPr lang="en-GB" dirty="0"/>
              <a:t>General Natural Capital Accounts Mailbox – for enquiries on our UK Natural Capital Accounts, Habitat Accounts or Depletion - </a:t>
            </a:r>
            <a:r>
              <a:rPr lang="en-GB" dirty="0">
                <a:hlinkClick r:id="rId4"/>
              </a:rPr>
              <a:t>Natural.Capital.Team@ons.gov.uk</a:t>
            </a:r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894D292B-F702-8548-1F97-9B08673C61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867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CD35158-3BF3-BF5D-C784-A323AAC0C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043" y="593429"/>
            <a:ext cx="9717866" cy="507840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B7ACBD7-45ED-B055-36F9-58ECCD4FC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1" y="378978"/>
            <a:ext cx="2164773" cy="1403461"/>
          </a:xfrm>
        </p:spPr>
        <p:txBody>
          <a:bodyPr/>
          <a:lstStyle/>
          <a:p>
            <a:r>
              <a:rPr lang="en-GB" sz="3200"/>
              <a:t>Results – Asset Value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D529B34-4DB6-60F0-1649-7E6B5E29FAE2}"/>
              </a:ext>
            </a:extLst>
          </p:cNvPr>
          <p:cNvCxnSpPr/>
          <p:nvPr/>
        </p:nvCxnSpPr>
        <p:spPr>
          <a:xfrm>
            <a:off x="3165517" y="3029266"/>
            <a:ext cx="8816008" cy="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6E828DC4-5F3D-F902-206A-B02D4D6EB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81575" y="6110173"/>
            <a:ext cx="6389688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3EB9C1-AE8B-ED62-9BF3-BB344E2E3179}"/>
              </a:ext>
            </a:extLst>
          </p:cNvPr>
          <p:cNvSpPr txBox="1"/>
          <p:nvPr/>
        </p:nvSpPr>
        <p:spPr>
          <a:xfrm>
            <a:off x="327991" y="3146173"/>
            <a:ext cx="2049078" cy="2585323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Author’s calculations based on archived material from Digest of UK Energy Statistics and National Coal Board financial accounts</a:t>
            </a:r>
          </a:p>
        </p:txBody>
      </p:sp>
    </p:spTree>
    <p:extLst>
      <p:ext uri="{BB962C8B-B14F-4D97-AF65-F5344CB8AC3E}">
        <p14:creationId xmlns:p14="http://schemas.microsoft.com/office/powerpoint/2010/main" val="156913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FE1D00-1F8D-80A2-9ABC-E98DB1B3E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719" y="351456"/>
            <a:ext cx="9626418" cy="537713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D14EFBE-8AE7-2BCD-9ED1-E7E361E5A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63" y="129541"/>
            <a:ext cx="2057398" cy="1403461"/>
          </a:xfrm>
        </p:spPr>
        <p:txBody>
          <a:bodyPr/>
          <a:lstStyle/>
          <a:p>
            <a:r>
              <a:rPr lang="en-GB" sz="3200"/>
              <a:t>Results – Annual Value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5470AAA-6C15-CCAA-6877-ABE01A3E168F}"/>
              </a:ext>
            </a:extLst>
          </p:cNvPr>
          <p:cNvCxnSpPr>
            <a:cxnSpLocks/>
          </p:cNvCxnSpPr>
          <p:nvPr/>
        </p:nvCxnSpPr>
        <p:spPr>
          <a:xfrm flipV="1">
            <a:off x="6759429" y="831271"/>
            <a:ext cx="0" cy="4340802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F82EC468-66F6-AF4E-50F4-0E347849D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6848" y="6100089"/>
            <a:ext cx="6884988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C5EE40-6139-4317-18BD-53C9737A884A}"/>
              </a:ext>
            </a:extLst>
          </p:cNvPr>
          <p:cNvSpPr txBox="1"/>
          <p:nvPr/>
        </p:nvSpPr>
        <p:spPr>
          <a:xfrm>
            <a:off x="155863" y="3085991"/>
            <a:ext cx="2728735" cy="2862322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Author’s calculations based on archived material from Digest of UK Energy Statistics and National Coal Board financial accounts. Recent annual value based on ONS Natural Capital Accounts 2025</a:t>
            </a:r>
          </a:p>
        </p:txBody>
      </p:sp>
    </p:spTree>
    <p:extLst>
      <p:ext uri="{BB962C8B-B14F-4D97-AF65-F5344CB8AC3E}">
        <p14:creationId xmlns:p14="http://schemas.microsoft.com/office/powerpoint/2010/main" val="537874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AA817F-7954-F817-F34F-7307B1313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Physical Reserves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D5632-6CA2-95B5-CF20-E04CED7C6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5728855" cy="2298001"/>
          </a:xfrm>
        </p:spPr>
        <p:txBody>
          <a:bodyPr/>
          <a:lstStyle/>
          <a:p>
            <a:r>
              <a:rPr lang="en-GB"/>
              <a:t>Limited reserves data and sensitivity to revisions highlight issues of interpolation</a:t>
            </a:r>
          </a:p>
          <a:p>
            <a:r>
              <a:rPr lang="en-GB"/>
              <a:t>Fluctuating viability of reserves contributes to instability of industry with marginal profitability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93E927-08C8-5C76-167D-06D86AD32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910601"/>
              </p:ext>
            </p:extLst>
          </p:nvPr>
        </p:nvGraphicFramePr>
        <p:xfrm>
          <a:off x="6648049" y="1073835"/>
          <a:ext cx="5095462" cy="331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731">
                  <a:extLst>
                    <a:ext uri="{9D8B030D-6E8A-4147-A177-3AD203B41FA5}">
                      <a16:colId xmlns:a16="http://schemas.microsoft.com/office/drawing/2014/main" val="3837918209"/>
                    </a:ext>
                  </a:extLst>
                </a:gridCol>
                <a:gridCol w="2547731">
                  <a:extLst>
                    <a:ext uri="{9D8B030D-6E8A-4147-A177-3AD203B41FA5}">
                      <a16:colId xmlns:a16="http://schemas.microsoft.com/office/drawing/2014/main" val="2892316793"/>
                    </a:ext>
                  </a:extLst>
                </a:gridCol>
              </a:tblGrid>
              <a:tr h="983445">
                <a:tc>
                  <a:txBody>
                    <a:bodyPr/>
                    <a:lstStyle/>
                    <a:p>
                      <a:r>
                        <a:rPr lang="en-GB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Operational Reserves (m tonnes)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112452"/>
                  </a:ext>
                </a:extLst>
              </a:tr>
              <a:tr h="466054">
                <a:tc>
                  <a:txBody>
                    <a:bodyPr/>
                    <a:lstStyle/>
                    <a:p>
                      <a:r>
                        <a:rPr lang="en-GB"/>
                        <a:t>1970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4,711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419912"/>
                  </a:ext>
                </a:extLst>
              </a:tr>
              <a:tr h="466054">
                <a:tc>
                  <a:txBody>
                    <a:bodyPr/>
                    <a:lstStyle/>
                    <a:p>
                      <a:r>
                        <a:rPr lang="en-GB"/>
                        <a:t>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4,196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64918"/>
                  </a:ext>
                </a:extLst>
              </a:tr>
              <a:tr h="466054">
                <a:tc>
                  <a:txBody>
                    <a:bodyPr/>
                    <a:lstStyle/>
                    <a:p>
                      <a:r>
                        <a:rPr lang="en-GB"/>
                        <a:t>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4,427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773402"/>
                  </a:ext>
                </a:extLst>
              </a:tr>
              <a:tr h="466054">
                <a:tc>
                  <a:txBody>
                    <a:bodyPr/>
                    <a:lstStyle/>
                    <a:p>
                      <a:r>
                        <a:rPr lang="en-GB"/>
                        <a:t>1983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4,017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160069"/>
                  </a:ext>
                </a:extLst>
              </a:tr>
              <a:tr h="466054">
                <a:tc>
                  <a:txBody>
                    <a:bodyPr/>
                    <a:lstStyle/>
                    <a:p>
                      <a:r>
                        <a:rPr lang="en-GB"/>
                        <a:t>1988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2,887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096209"/>
                  </a:ext>
                </a:extLst>
              </a:tr>
            </a:tbl>
          </a:graphicData>
        </a:graphic>
      </p:graphicFrame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89967E0-C283-CB61-37F1-38A6F821E7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91100" y="6089716"/>
            <a:ext cx="6380163" cy="365125"/>
          </a:xfrm>
        </p:spPr>
        <p:txBody>
          <a:bodyPr/>
          <a:lstStyle/>
          <a:p>
            <a:r>
              <a:rPr lang="en-GB" dirty="0">
                <a:cs typeface="Arial"/>
              </a:rPr>
              <a:t>Fossil Fuel Depletion in the UK</a:t>
            </a:r>
            <a:r>
              <a:rPr lang="en-US" dirty="0">
                <a:cs typeface="Arial"/>
              </a:rPr>
              <a:t>–  32nd London Group, 09/09/26</a:t>
            </a:r>
            <a:endParaRPr lang="en-US" b="0" dirty="0">
              <a:solidFill>
                <a:srgbClr val="000000"/>
              </a:solidFill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44E261-1163-C169-2A00-CA13E9EEB1D9}"/>
              </a:ext>
            </a:extLst>
          </p:cNvPr>
          <p:cNvSpPr txBox="1"/>
          <p:nvPr/>
        </p:nvSpPr>
        <p:spPr>
          <a:xfrm>
            <a:off x="6648049" y="5166386"/>
            <a:ext cx="4723214" cy="923330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Archives of Digest of UK Energy Statistics and National Coal Board office of Chief Geologist.</a:t>
            </a:r>
          </a:p>
        </p:txBody>
      </p:sp>
    </p:spTree>
    <p:extLst>
      <p:ext uri="{BB962C8B-B14F-4D97-AF65-F5344CB8AC3E}">
        <p14:creationId xmlns:p14="http://schemas.microsoft.com/office/powerpoint/2010/main" val="841242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0265B2-5C69-484B-6A2A-11340B2D2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Oil &amp; Gas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8FAA43A0-D332-4907-84CF-0BE573F0E1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769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0EFB14E-7464-BC03-C4F6-09BDB60FD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6C283-12C5-56F5-C6E4-63ACA162C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3464603"/>
          </a:xfrm>
        </p:spPr>
        <p:txBody>
          <a:bodyPr/>
          <a:lstStyle/>
          <a:p>
            <a:r>
              <a:rPr lang="en-GB"/>
              <a:t>Much more easily accessible data on reserves</a:t>
            </a:r>
          </a:p>
          <a:p>
            <a:r>
              <a:rPr lang="en-GB"/>
              <a:t>Much more profitable = consistently positive resource rent</a:t>
            </a:r>
          </a:p>
          <a:p>
            <a:pPr marL="0" indent="0">
              <a:buNone/>
            </a:pPr>
            <a:r>
              <a:rPr lang="en-GB" b="1"/>
              <a:t>BUT…</a:t>
            </a:r>
          </a:p>
          <a:p>
            <a:r>
              <a:rPr lang="en-GB"/>
              <a:t>Reliant on historic, patchy Capital Accounts</a:t>
            </a:r>
          </a:p>
          <a:p>
            <a:r>
              <a:rPr lang="en-GB"/>
              <a:t>Some disagreement between NSTA and the SUTs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54C09B6F-F398-B650-1F2F-DAA4A28DC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446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404572-E5CC-9199-F569-666E557A0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and History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74DF41-296A-EF59-8255-9369FD9D2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3336363"/>
          </a:xfrm>
        </p:spPr>
        <p:txBody>
          <a:bodyPr/>
          <a:lstStyle/>
          <a:p>
            <a:r>
              <a:rPr lang="en-GB"/>
              <a:t>Reserves data reported in the Digest of UK Energy Statistics since the late 1960s</a:t>
            </a:r>
          </a:p>
          <a:p>
            <a:r>
              <a:rPr lang="en-GB"/>
              <a:t>North Sea Transition Authority surveys basic financial data</a:t>
            </a:r>
          </a:p>
          <a:p>
            <a:r>
              <a:rPr lang="en-GB"/>
              <a:t>Presence in National (economic) Accounts up and down since the 1970s – indexing necessary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39986102-E8A4-1813-AF6F-D5F9D2B0B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6893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9C3A07-1F6E-BC09-E5DC-AA36CC01E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14" y="606180"/>
            <a:ext cx="10515600" cy="526298"/>
          </a:xfrm>
        </p:spPr>
        <p:txBody>
          <a:bodyPr/>
          <a:lstStyle/>
          <a:p>
            <a:r>
              <a:rPr lang="en-GB"/>
              <a:t>2024 research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F935-CFD1-2BEB-EA04-ABEB15B26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408324"/>
            <a:ext cx="3860800" cy="4419736"/>
          </a:xfrm>
        </p:spPr>
        <p:txBody>
          <a:bodyPr/>
          <a:lstStyle/>
          <a:p>
            <a:r>
              <a:rPr lang="en-GB"/>
              <a:t>Initial attempt at estimating depletion of natural resources</a:t>
            </a:r>
          </a:p>
          <a:p>
            <a:endParaRPr lang="en-GB"/>
          </a:p>
          <a:p>
            <a:r>
              <a:rPr lang="en-GB"/>
              <a:t>Limited to late 1990s, when specific data available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A4D861-746C-C3A3-761E-52EEE80B1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253" y="116260"/>
            <a:ext cx="5615421" cy="6009763"/>
          </a:xfrm>
          <a:prstGeom prst="rect">
            <a:avLst/>
          </a:prstGeom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A8248B92-F7EB-760B-9965-3FD842B4F5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43116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BD4D64-F19A-4F34-1502-DAA0A33AF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241985"/>
            <a:ext cx="4945341" cy="526298"/>
          </a:xfrm>
        </p:spPr>
        <p:txBody>
          <a:bodyPr/>
          <a:lstStyle/>
          <a:p>
            <a:r>
              <a:rPr lang="en-GB" dirty="0"/>
              <a:t>Residual Value (resource rent)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1C476E75-D2A1-934D-E054-74D6A3D0C9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56E734-FBB8-E093-B900-560EF47AF075}"/>
              </a:ext>
            </a:extLst>
          </p:cNvPr>
          <p:cNvSpPr txBox="1"/>
          <p:nvPr/>
        </p:nvSpPr>
        <p:spPr>
          <a:xfrm>
            <a:off x="6328530" y="-202"/>
            <a:ext cx="5728352" cy="1200329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 dirty="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n-GB" dirty="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Author’s calculations based on North Sea Transition Authority Income and Expenditure data, ONS Input-Output Tables and Net Capital Stock (modern) and Blue Books (archived)</a:t>
            </a:r>
            <a:endParaRPr lang="en-GB" b="1" dirty="0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A8042C-5A09-A173-7AED-DC447334A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31" y="1316553"/>
            <a:ext cx="11174937" cy="42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52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D01A52-500C-25BE-93C7-41521518B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73278" y="6090378"/>
            <a:ext cx="5998665" cy="365125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2CB3DE-7281-CF00-01CD-793918D73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Physical Reserves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A13620-40CC-5203-7522-0A9A707E0B4D}"/>
              </a:ext>
            </a:extLst>
          </p:cNvPr>
          <p:cNvSpPr txBox="1"/>
          <p:nvPr/>
        </p:nvSpPr>
        <p:spPr>
          <a:xfrm>
            <a:off x="6096000" y="241985"/>
            <a:ext cx="5728352" cy="646331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 dirty="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n-GB" dirty="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Author’s calculations based on North Sea Transition Authority reserves and resources data</a:t>
            </a:r>
            <a:endParaRPr lang="en-GB" b="1" dirty="0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56D09-675B-E545-B847-DE2DA5FA3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63" y="1008678"/>
            <a:ext cx="11461473" cy="48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86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824625C-3F6A-8532-1963-731709009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41985"/>
            <a:ext cx="10515600" cy="526298"/>
          </a:xfrm>
        </p:spPr>
        <p:txBody>
          <a:bodyPr/>
          <a:lstStyle/>
          <a:p>
            <a:r>
              <a:rPr lang="en-GB"/>
              <a:t>Monetary Depletion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A6F83425-AC31-817C-200B-1312A218B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1BC55E-EF5D-A878-596B-7193B6BC07C1}"/>
              </a:ext>
            </a:extLst>
          </p:cNvPr>
          <p:cNvSpPr txBox="1"/>
          <p:nvPr/>
        </p:nvSpPr>
        <p:spPr>
          <a:xfrm>
            <a:off x="5725214" y="181968"/>
            <a:ext cx="5728352" cy="646331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b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Author’s calculations based on various ONS and North Sea Transition Authority datasets</a:t>
            </a:r>
            <a:endParaRPr lang="en-GB" b="1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079FAF-51E4-5DD0-A100-6CE78E1AC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39" y="914182"/>
            <a:ext cx="11729721" cy="502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0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A817B4-E97F-D061-7908-1A4797322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hlinkClick r:id="rId3"/>
              </a:rPr>
              <a:t>UK Natural Capital Accounts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614DB8-12AC-5D46-6FB0-96EBA43A5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425"/>
            <a:ext cx="10515600" cy="4955908"/>
          </a:xfrm>
        </p:spPr>
        <p:txBody>
          <a:bodyPr/>
          <a:lstStyle/>
          <a:p>
            <a:r>
              <a:rPr lang="en-GB"/>
              <a:t>Physical and monetary estimates of ecosystem services provided by UK’s natural capital</a:t>
            </a:r>
          </a:p>
          <a:p>
            <a:r>
              <a:rPr lang="en-GB"/>
              <a:t>Generated </a:t>
            </a:r>
            <a:r>
              <a:rPr lang="en-GB" b="1"/>
              <a:t>£41 billion in ecosystem services </a:t>
            </a:r>
            <a:r>
              <a:rPr lang="en-GB"/>
              <a:t>in 2023 (2024 prices) – summed up to </a:t>
            </a:r>
            <a:r>
              <a:rPr lang="en-GB" b="1"/>
              <a:t>£1.6 trillion in asset value</a:t>
            </a:r>
          </a:p>
          <a:p>
            <a:r>
              <a:rPr lang="en-GB"/>
              <a:t>Covers 16 ecosystem services across:</a:t>
            </a:r>
          </a:p>
          <a:p>
            <a:pPr lvl="1"/>
            <a:r>
              <a:rPr lang="en-GB"/>
              <a:t>Provisioning</a:t>
            </a:r>
          </a:p>
          <a:p>
            <a:pPr lvl="1"/>
            <a:r>
              <a:rPr lang="en-GB"/>
              <a:t>Regulating</a:t>
            </a:r>
          </a:p>
          <a:p>
            <a:pPr lvl="1"/>
            <a:r>
              <a:rPr lang="en-GB"/>
              <a:t>Cultural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B637C4E0-2977-9FFD-2381-05BDBFEB5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2350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BD13FE-C622-490C-FF99-022C03912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have we learned?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82890-B846-0517-C0DA-1CB697C5A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057" y="1317791"/>
            <a:ext cx="10515600" cy="4483856"/>
          </a:xfrm>
        </p:spPr>
        <p:txBody>
          <a:bodyPr/>
          <a:lstStyle/>
          <a:p>
            <a:r>
              <a:rPr lang="en-GB" dirty="0"/>
              <a:t>Residual value has significant conceptual and practical issues</a:t>
            </a:r>
          </a:p>
          <a:p>
            <a:r>
              <a:rPr lang="en-GB" dirty="0"/>
              <a:t>UK Coal has a unique economic history that doesn’t fit well in existing resource rent frameworks</a:t>
            </a:r>
          </a:p>
          <a:p>
            <a:r>
              <a:rPr lang="en-GB" dirty="0"/>
              <a:t>Oil and gas depletion played significant part in GDP in the 1980s – but rests on difficult methodological ground</a:t>
            </a:r>
          </a:p>
          <a:p>
            <a:r>
              <a:rPr lang="en-GB" dirty="0"/>
              <a:t>Exact physical reserve classification makes a big difference to depletion estimates!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6884E3D0-223E-BDD5-E34B-9F4C181DA3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8686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B8521C-2B05-B439-5F74-31B9A24D9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way forward?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1CFA38-EDBF-DEE0-EAC9-81D9B794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4346511"/>
          </a:xfrm>
        </p:spPr>
        <p:txBody>
          <a:bodyPr/>
          <a:lstStyle/>
          <a:p>
            <a:r>
              <a:rPr lang="en-GB" dirty="0"/>
              <a:t>A more flexible and imaginative approach to resource rent internationally</a:t>
            </a:r>
          </a:p>
          <a:p>
            <a:r>
              <a:rPr lang="en-GB" dirty="0"/>
              <a:t>Licensing fees and royalties?</a:t>
            </a:r>
          </a:p>
          <a:p>
            <a:pPr lvl="1"/>
            <a:r>
              <a:rPr lang="en-GB" dirty="0"/>
              <a:t>Volatile policy environment and confidential secondary markets</a:t>
            </a:r>
          </a:p>
          <a:p>
            <a:pPr lvl="1"/>
            <a:r>
              <a:rPr lang="en-GB" dirty="0"/>
              <a:t>National Coal Board?</a:t>
            </a:r>
          </a:p>
          <a:p>
            <a:r>
              <a:rPr lang="en-GB" dirty="0"/>
              <a:t>Simulation and/or value transfer?</a:t>
            </a:r>
          </a:p>
          <a:p>
            <a:pPr lvl="1"/>
            <a:r>
              <a:rPr lang="en-GB" dirty="0"/>
              <a:t>A lot of scepticism internationally – what is the place for simulation in National Accounting?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E986E638-094E-E685-F2E2-9336CBC6F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4843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1257DD-9D35-C2E2-081C-FB30ED0BA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But what is depletion?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091F22-003D-702A-2400-BAF1D46945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4677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0EDFDE-E965-96C7-E522-AA606182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Definition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40C05A-BA49-549B-E3DD-F08B4F3BF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2127505"/>
          </a:xfrm>
        </p:spPr>
        <p:txBody>
          <a:bodyPr/>
          <a:lstStyle/>
          <a:p>
            <a:pPr marL="0" indent="0" algn="ctr">
              <a:buNone/>
            </a:pP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Depletion, in physical terms, is the decrease in the quantity of the stock of a natural resource over an accounting period that is due to the extraction of the natural resource by economic units occurring at a level greater than that of regeneration.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9D2BBD-2DEC-0AD5-F0E9-7A564EC27333}"/>
              </a:ext>
            </a:extLst>
          </p:cNvPr>
          <p:cNvSpPr txBox="1"/>
          <p:nvPr/>
        </p:nvSpPr>
        <p:spPr>
          <a:xfrm>
            <a:off x="3916219" y="3935243"/>
            <a:ext cx="7998690" cy="369332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r"/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of Environmental Economic Accounting – Central Framework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6034657-BA05-7426-E801-4525D4954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175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D6D71D-1273-57AB-0815-2EB3A7A35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2127505"/>
          </a:xfrm>
        </p:spPr>
        <p:txBody>
          <a:bodyPr/>
          <a:lstStyle/>
          <a:p>
            <a:pPr marL="0" indent="0" algn="ctr">
              <a:buNone/>
            </a:pP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In monetary terms, </a:t>
            </a:r>
            <a:r>
              <a:rPr lang="en-GB">
                <a:latin typeface="Times New Roman" panose="02020603050405020304" pitchFamily="18" charset="0"/>
                <a:cs typeface="Times New Roman" panose="02020603050405020304" pitchFamily="18" charset="0"/>
              </a:rPr>
              <a:t>[depletion]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corresponds with the decline in future income, due to extraction, that can be earned from a resource, the value of which is based on the physical flows of depletion using the price of the natural resource in situ. 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7C599B6-B6D6-40FA-5EEE-E4851B401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1350"/>
            <a:ext cx="10515600" cy="527050"/>
          </a:xfrm>
        </p:spPr>
        <p:txBody>
          <a:bodyPr/>
          <a:lstStyle/>
          <a:p>
            <a:r>
              <a:rPr lang="en-GB"/>
              <a:t>Depletion in Monetary Terms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1D3F32-9F40-91D5-6180-32BCFBFD9C2F}"/>
              </a:ext>
            </a:extLst>
          </p:cNvPr>
          <p:cNvSpPr txBox="1"/>
          <p:nvPr/>
        </p:nvSpPr>
        <p:spPr>
          <a:xfrm>
            <a:off x="3916219" y="3935243"/>
            <a:ext cx="7998690" cy="369332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r"/>
            <a:r>
              <a:rPr lang="en-GB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of National Accounts 2025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DCF185-6399-0FA0-A8A9-3BBFD2A07E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1465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9355E-107C-AE99-8ABC-4A91A08BD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0B65C5-1D56-1606-C53D-9639E5C2C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And why depletion?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92654DE-F0AA-D240-772F-D828681205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2248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30563-DBDC-5E0B-EDC1-3D50D5A4A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298D330B-FC51-E8EA-2775-80187FB26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69988" y="6250890"/>
            <a:ext cx="7224565" cy="365125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B2A427-EFE9-64FB-1B21-561D9369E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Net Domestic Product and Depletion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29495C2-95CE-D6D5-BE6E-F675843B2C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Net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Domestic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Product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GDP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Depreciation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Depletion</m:t>
                      </m:r>
                    </m:oMath>
                  </m:oMathPara>
                </a14:m>
                <a:endParaRPr lang="en-GB" b="0"/>
              </a:p>
              <a:p>
                <a:pPr marL="0" indent="0">
                  <a:buNone/>
                </a:pPr>
                <a:endParaRPr lang="en-GB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en-GB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…preferred measure of economic growth, not replacing but to be used alongside the volume change of gross domestic product (GDP)…</a:t>
                </a:r>
              </a:p>
              <a:p>
                <a:pPr marL="0" indent="0" algn="r">
                  <a:buNone/>
                </a:pPr>
                <a:r>
                  <a:rPr lang="en-GB" sz="2000">
                    <a:latin typeface="+mj-lt"/>
                    <a:cs typeface="Times New Roman" panose="02020603050405020304" pitchFamily="18" charset="0"/>
                  </a:rPr>
                  <a:t>System of National Accounts 2025</a:t>
                </a:r>
              </a:p>
              <a:p>
                <a:pPr marL="0" indent="0">
                  <a:buNone/>
                </a:pPr>
                <a:endParaRPr lang="en-GB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29495C2-95CE-D6D5-BE6E-F675843B2C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681" r="-2435" b="-453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863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00FE02-8E0A-292F-9695-E8133B39C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…how depletion?</a:t>
            </a:r>
          </a:p>
        </p:txBody>
      </p:sp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B7F2FB4F-2D2D-AFE1-6CEE-21E053DC36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79818" y="6151418"/>
            <a:ext cx="6592125" cy="464597"/>
          </a:xfrm>
        </p:spPr>
        <p:txBody>
          <a:bodyPr/>
          <a:lstStyle/>
          <a:p>
            <a:r>
              <a:rPr lang="en-GB" dirty="0"/>
              <a:t>Fossil Fuel Depletion in the UK</a:t>
            </a:r>
            <a:r>
              <a:rPr lang="en-US" dirty="0"/>
              <a:t>–  32nd London Group, 09/09/26</a:t>
            </a:r>
            <a:endParaRPr lang="en-US" b="0" dirty="0">
              <a:solidFill>
                <a:srgbClr val="000000"/>
              </a:solidFill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807061"/>
      </p:ext>
    </p:extLst>
  </p:cSld>
  <p:clrMapOvr>
    <a:masterClrMapping/>
  </p:clrMapOvr>
</p:sld>
</file>

<file path=ppt/theme/theme1.xml><?xml version="1.0" encoding="utf-8"?>
<a:theme xmlns:a="http://schemas.openxmlformats.org/drawingml/2006/main" name="ONS">
  <a:themeElements>
    <a:clrScheme name="Custom 2">
      <a:dk1>
        <a:srgbClr val="003B57"/>
      </a:dk1>
      <a:lt1>
        <a:srgbClr val="FFFFFF"/>
      </a:lt1>
      <a:dk2>
        <a:srgbClr val="414041"/>
      </a:dk2>
      <a:lt2>
        <a:srgbClr val="CFD2D3"/>
      </a:lt2>
      <a:accent1>
        <a:srgbClr val="206095"/>
      </a:accent1>
      <a:accent2>
        <a:srgbClr val="27A0CC"/>
      </a:accent2>
      <a:accent3>
        <a:srgbClr val="003C57"/>
      </a:accent3>
      <a:accent4>
        <a:srgbClr val="118C7B"/>
      </a:accent4>
      <a:accent5>
        <a:srgbClr val="A8BD3A"/>
      </a:accent5>
      <a:accent6>
        <a:srgbClr val="871A5B"/>
      </a:accent6>
      <a:hlink>
        <a:srgbClr val="3383EF"/>
      </a:hlink>
      <a:folHlink>
        <a:srgbClr val="2A5EB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45720" rIns="91440" bIns="45720" rtlCol="0" anchor="b" anchorCtr="0">
        <a:spAutoFit/>
      </a:bodyPr>
      <a:lstStyle>
        <a:defPPr algn="l">
          <a:defRPr dirty="0" smtClean="0">
            <a:solidFill>
              <a:srgbClr val="183E56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-Template-Office-for-National-Statistics_2024.potx" id="{1C3C8E54-2849-4D92-A00A-E5E0229F1609}" vid="{2A75A3BC-9C49-4C70-AD4E-B63C70EFC8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EE9ADE64796242B6E49DC68918999E" ma:contentTypeVersion="11" ma:contentTypeDescription="Create a new document." ma:contentTypeScope="" ma:versionID="ea1a955a721a65af59560e59e1715e54">
  <xsd:schema xmlns:xsd="http://www.w3.org/2001/XMLSchema" xmlns:xs="http://www.w3.org/2001/XMLSchema" xmlns:p="http://schemas.microsoft.com/office/2006/metadata/properties" xmlns:ns2="3c1e5e34-2cd7-4b57-a0cf-4b642e47e986" xmlns:ns3="eb8c0be1-eb5f-4b09-9aad-2bd5a3d4f116" targetNamespace="http://schemas.microsoft.com/office/2006/metadata/properties" ma:root="true" ma:fieldsID="adfda88df5a3e7dfeba5b4069e7771ff" ns2:_="" ns3:_="">
    <xsd:import namespace="3c1e5e34-2cd7-4b57-a0cf-4b642e47e986"/>
    <xsd:import namespace="eb8c0be1-eb5f-4b09-9aad-2bd5a3d4f1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ContentNot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e5e34-2cd7-4b57-a0cf-4b642e47e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ntentNote" ma:index="11" nillable="true" ma:displayName="Content Note" ma:format="Dropdown" ma:internalName="ContentNot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1c754ed-6b8d-47f3-b51f-af8d6409c1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8c0be1-eb5f-4b09-9aad-2bd5a3d4f116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f77e604-1aaf-417f-8e20-556e8cfc249b}" ma:internalName="TaxCatchAll" ma:showField="CatchAllData" ma:web="eb8c0be1-eb5f-4b09-9aad-2bd5a3d4f1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tentNote xmlns="3c1e5e34-2cd7-4b57-a0cf-4b642e47e986" xsi:nil="true"/>
    <lcf76f155ced4ddcb4097134ff3c332f xmlns="3c1e5e34-2cd7-4b57-a0cf-4b642e47e986">
      <Terms xmlns="http://schemas.microsoft.com/office/infopath/2007/PartnerControls"/>
    </lcf76f155ced4ddcb4097134ff3c332f>
    <TaxCatchAll xmlns="eb8c0be1-eb5f-4b09-9aad-2bd5a3d4f11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C7219D-1E53-4DAA-B9F4-678C91C67CAA}">
  <ds:schemaRefs>
    <ds:schemaRef ds:uri="3c1e5e34-2cd7-4b57-a0cf-4b642e47e986"/>
    <ds:schemaRef ds:uri="eb8c0be1-eb5f-4b09-9aad-2bd5a3d4f11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690315-82D3-4C81-BDFA-3475E6801330}">
  <ds:schemaRefs>
    <ds:schemaRef ds:uri="3c1e5e34-2cd7-4b57-a0cf-4b642e47e986"/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eb8c0be1-eb5f-4b09-9aad-2bd5a3d4f116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63D5164-1D13-48BF-9A90-3049C945D7F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8807bf-ce82-4688-bce0-0d811684dc46}" enabled="0" method="" siteId="{078807bf-ce82-4688-bce0-0d811684dc4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Widescreen-Powerpoint-Template-Office-for-National-Statistics_2021</Template>
  <TotalTime>77</TotalTime>
  <Words>1481</Words>
  <Application>Microsoft Office PowerPoint</Application>
  <PresentationFormat>Widescreen</PresentationFormat>
  <Paragraphs>191</Paragraphs>
  <Slides>31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Cambria Math</vt:lpstr>
      <vt:lpstr>Times New Roman</vt:lpstr>
      <vt:lpstr>ONS</vt:lpstr>
      <vt:lpstr>32nd London Group Meeting, Ciudad de Guatemala  Fossil Fuel Depletion in the UK National Accounts </vt:lpstr>
      <vt:lpstr>Contact Details</vt:lpstr>
      <vt:lpstr>UK Natural Capital Accounts</vt:lpstr>
      <vt:lpstr>But what is depletion?</vt:lpstr>
      <vt:lpstr>Definition</vt:lpstr>
      <vt:lpstr>Depletion in Monetary Terms</vt:lpstr>
      <vt:lpstr>And why depletion?</vt:lpstr>
      <vt:lpstr>Net Domestic Product and Depletion</vt:lpstr>
      <vt:lpstr>…how depletion?</vt:lpstr>
      <vt:lpstr>Price in Situ</vt:lpstr>
      <vt:lpstr>Resource Rent: Residual Value</vt:lpstr>
      <vt:lpstr>Practical Challenge - Data</vt:lpstr>
      <vt:lpstr>Conceptual Challenge – Residual Value</vt:lpstr>
      <vt:lpstr>Disclaimer – Experimental Estimates</vt:lpstr>
      <vt:lpstr>Coal</vt:lpstr>
      <vt:lpstr>Data </vt:lpstr>
      <vt:lpstr>History</vt:lpstr>
      <vt:lpstr>What we have done</vt:lpstr>
      <vt:lpstr>Results – GOS and Residual Value </vt:lpstr>
      <vt:lpstr>Results – Asset Value</vt:lpstr>
      <vt:lpstr>Results – Annual Value</vt:lpstr>
      <vt:lpstr>Physical Reserves</vt:lpstr>
      <vt:lpstr>Oil &amp; Gas</vt:lpstr>
      <vt:lpstr>Overview</vt:lpstr>
      <vt:lpstr>Data and History</vt:lpstr>
      <vt:lpstr>2024 research</vt:lpstr>
      <vt:lpstr>Residual Value (resource rent)</vt:lpstr>
      <vt:lpstr>Physical Reserves</vt:lpstr>
      <vt:lpstr>Monetary Depletion</vt:lpstr>
      <vt:lpstr>What have we learned?</vt:lpstr>
      <vt:lpstr>A way forward?</vt:lpstr>
    </vt:vector>
  </TitlesOfParts>
  <Company>Office for National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Jacobs, Alec</dc:creator>
  <cp:lastModifiedBy>Jacobs, Alec</cp:lastModifiedBy>
  <cp:revision>2</cp:revision>
  <cp:lastPrinted>2018-12-19T10:37:59Z</cp:lastPrinted>
  <dcterms:created xsi:type="dcterms:W3CDTF">2025-12-12T08:55:27Z</dcterms:created>
  <dcterms:modified xsi:type="dcterms:W3CDTF">2026-08-25T04:51:57Z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0x01010098EE9ADE64796242B6E49DC68918999E</vt:lpwstr>
  </property>
</Properties>
</file>