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  <p:sldMasterId id="2147483683" r:id="rId2"/>
  </p:sldMasterIdLst>
  <p:notesMasterIdLst>
    <p:notesMasterId r:id="rId20"/>
  </p:notesMasterIdLst>
  <p:handoutMasterIdLst>
    <p:handoutMasterId r:id="rId21"/>
  </p:handoutMasterIdLst>
  <p:sldIdLst>
    <p:sldId id="440" r:id="rId3"/>
    <p:sldId id="441" r:id="rId4"/>
    <p:sldId id="446" r:id="rId5"/>
    <p:sldId id="460" r:id="rId6"/>
    <p:sldId id="451" r:id="rId7"/>
    <p:sldId id="447" r:id="rId8"/>
    <p:sldId id="459" r:id="rId9"/>
    <p:sldId id="448" r:id="rId10"/>
    <p:sldId id="462" r:id="rId11"/>
    <p:sldId id="449" r:id="rId12"/>
    <p:sldId id="450" r:id="rId13"/>
    <p:sldId id="452" r:id="rId14"/>
    <p:sldId id="453" r:id="rId15"/>
    <p:sldId id="461" r:id="rId16"/>
    <p:sldId id="455" r:id="rId17"/>
    <p:sldId id="458" r:id="rId18"/>
    <p:sldId id="444" r:id="rId19"/>
  </p:sldIdLst>
  <p:sldSz cx="12195175" cy="6859588"/>
  <p:notesSz cx="6797675" cy="9928225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tatis Sans" panose="020B0503050000020004" pitchFamily="34" charset="0"/>
      <p:regular r:id="rId26"/>
      <p:bold r:id="rId27"/>
      <p:italic r:id="rId28"/>
      <p:boldItalic r:id="rId29"/>
    </p:embeddedFont>
    <p:embeddedFont>
      <p:font typeface="Statis Sans Light" panose="020B0403050000020004" pitchFamily="34" charset="0"/>
      <p:regular r:id="rId30"/>
      <p:italic r:id="rId31"/>
    </p:embeddedFont>
  </p:embeddedFontLst>
  <p:defaultTextStyle>
    <a:defPPr>
      <a:defRPr lang="de-DE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Friedrich" initials="MF" lastIdx="1" clrIdx="0">
    <p:extLst>
      <p:ext uri="{19B8F6BF-5375-455C-9EA6-DF929625EA0E}">
        <p15:presenceInfo xmlns:p15="http://schemas.microsoft.com/office/powerpoint/2012/main" userId="8550697cc3795f4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AEF"/>
    <a:srgbClr val="E1E1E1"/>
    <a:srgbClr val="EAEAEA"/>
    <a:srgbClr val="C3C3C3"/>
    <a:srgbClr val="999999"/>
    <a:srgbClr val="696969"/>
    <a:srgbClr val="FFCC00"/>
    <a:srgbClr val="CC0033"/>
    <a:srgbClr val="90D2FC"/>
    <a:srgbClr val="00B2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5268" autoAdjust="0"/>
  </p:normalViewPr>
  <p:slideViewPr>
    <p:cSldViewPr snapToGrid="0" snapToObjects="1">
      <p:cViewPr varScale="1">
        <p:scale>
          <a:sx n="156" d="100"/>
          <a:sy n="156" d="100"/>
        </p:scale>
        <p:origin x="108" y="3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l">
              <a:defRPr sz="1200"/>
            </a:lvl1pPr>
          </a:lstStyle>
          <a:p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7" y="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r">
              <a:defRPr sz="1200"/>
            </a:lvl1pPr>
          </a:lstStyle>
          <a:p>
            <a:fld id="{3CF4DE4A-EBEF-48E6-8F0E-519C84312126}" type="datetimeFigureOut">
              <a:rPr lang="de-DE" smtClean="0">
                <a:latin typeface="Statis Sans" panose="020B0503050000020004" pitchFamily="34" charset="0"/>
              </a:rPr>
              <a:t>26.08.2026</a:t>
            </a:fld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l">
              <a:defRPr sz="1200"/>
            </a:lvl1pPr>
          </a:lstStyle>
          <a:p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7" y="942975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r">
              <a:defRPr sz="1200"/>
            </a:lvl1pPr>
          </a:lstStyle>
          <a:p>
            <a:fld id="{988AD56A-E425-4921-84C1-03420AB58DAC}" type="slidenum">
              <a:rPr lang="de-DE" smtClean="0">
                <a:latin typeface="Statis Sans" panose="020B0503050000020004" pitchFamily="34" charset="0"/>
              </a:rPr>
              <a:t>‹Nr.›</a:t>
            </a:fld>
            <a:endParaRPr lang="de-DE" dirty="0">
              <a:latin typeface="Statis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800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l">
              <a:defRPr sz="1200">
                <a:latin typeface="Statis Sans" panose="020B05030500000200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r">
              <a:defRPr sz="1200">
                <a:latin typeface="Statis Sans" panose="020B0503050000020004" pitchFamily="34" charset="0"/>
              </a:defRPr>
            </a:lvl1pPr>
          </a:lstStyle>
          <a:p>
            <a:fld id="{8D9BBD62-E87A-4D5C-B70B-7C95F8DCB9B3}" type="datetimeFigureOut">
              <a:rPr lang="de-DE" smtClean="0"/>
              <a:pPr/>
              <a:t>26.08.2026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6" tIns="45878" rIns="91756" bIns="45878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756" tIns="45878" rIns="91756" bIns="45878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l">
              <a:defRPr sz="1200">
                <a:latin typeface="Statis Sans" panose="020B05030500000200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r">
              <a:defRPr sz="1200">
                <a:latin typeface="Statis Sans" panose="020B0503050000020004" pitchFamily="34" charset="0"/>
              </a:defRPr>
            </a:lvl1pPr>
          </a:lstStyle>
          <a:p>
            <a:fld id="{74870A76-7E73-40B4-AABF-FD9679C021E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7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444" rtl="0" eaLnBrk="1" latinLnBrk="0" hangingPunct="1">
      <a:defRPr sz="1600" kern="1200">
        <a:solidFill>
          <a:schemeClr val="tx1"/>
        </a:solidFill>
        <a:latin typeface="Statis Sans" panose="020B0503050000020004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1810389" y="813183"/>
            <a:ext cx="9975211" cy="2423468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810389" y="3473549"/>
            <a:ext cx="9979973" cy="1753006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="0">
                <a:solidFill>
                  <a:schemeClr val="accent4"/>
                </a:solidFill>
                <a:latin typeface="+mn-lt"/>
              </a:defRPr>
            </a:lvl1pPr>
            <a:lvl2pPr marL="609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5764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67EE67-C119-47EC-8AF4-3B03C57BD1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3" y="1988360"/>
            <a:ext cx="5289924" cy="3817128"/>
          </a:xfrm>
        </p:spPr>
        <p:txBody>
          <a:bodyPr/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Contents: Charts</a:t>
            </a:r>
            <a:r>
              <a:rPr lang="de-DE" dirty="0"/>
              <a:t>, SmartArt </a:t>
            </a:r>
            <a:r>
              <a:rPr lang="de-DE" dirty="0" err="1"/>
              <a:t>graphics</a:t>
            </a:r>
            <a:r>
              <a:rPr lang="de-DE" dirty="0"/>
              <a:t>, </a:t>
            </a:r>
            <a:r>
              <a:rPr lang="de-DE" dirty="0" err="1"/>
              <a:t>tables</a:t>
            </a:r>
            <a:r>
              <a:rPr lang="de-DE" dirty="0"/>
              <a:t> and </a:t>
            </a:r>
            <a:r>
              <a:rPr lang="de-DE" dirty="0" err="1"/>
              <a:t>videos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3E3EBBA-D243-4CDB-8947-693C2E83590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95678" y="1988360"/>
            <a:ext cx="5289923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GB" dirty="0"/>
              <a:t>Content (text)</a:t>
            </a:r>
          </a:p>
          <a:p>
            <a:pPr lvl="1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two</a:t>
            </a:r>
            <a:endParaRPr lang="de-DE" dirty="0"/>
          </a:p>
          <a:p>
            <a:pPr lvl="2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three</a:t>
            </a:r>
            <a:endParaRPr lang="de-DE" dirty="0"/>
          </a:p>
          <a:p>
            <a:pPr lvl="3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four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05B7FF73-E3B4-425F-AE2E-1E1DE9EBD809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0D5399-8542-416B-A419-EFBC4CD3188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D9AA04C0-67BC-445C-8471-275342C32945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040381D1-C766-4BDB-968E-916EAD81A382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12834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03463F-62AB-43DC-B4E1-EE42AC0ACB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6804772" cy="3817128"/>
          </a:xfrm>
        </p:spPr>
        <p:txBody>
          <a:bodyPr/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Contents: Charts</a:t>
            </a:r>
            <a:r>
              <a:rPr lang="de-DE" dirty="0"/>
              <a:t>, SmartArt </a:t>
            </a:r>
            <a:r>
              <a:rPr lang="de-DE" dirty="0" err="1"/>
              <a:t>graphics</a:t>
            </a:r>
            <a:r>
              <a:rPr lang="de-DE" dirty="0"/>
              <a:t>, </a:t>
            </a:r>
            <a:r>
              <a:rPr lang="de-DE" dirty="0" err="1"/>
              <a:t>tables</a:t>
            </a:r>
            <a:r>
              <a:rPr lang="de-DE" dirty="0"/>
              <a:t> and </a:t>
            </a:r>
            <a:r>
              <a:rPr lang="de-DE" dirty="0" err="1"/>
              <a:t>videos</a:t>
            </a:r>
            <a:endParaRPr lang="de-DE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2D68EDA-619E-4539-A383-F869491E40C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09776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GB" dirty="0"/>
              <a:t>Content (text)</a:t>
            </a:r>
          </a:p>
          <a:p>
            <a:pPr lvl="1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two</a:t>
            </a:r>
            <a:endParaRPr lang="de-DE" dirty="0"/>
          </a:p>
          <a:p>
            <a:pPr lvl="2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three</a:t>
            </a:r>
            <a:endParaRPr lang="de-DE" dirty="0"/>
          </a:p>
          <a:p>
            <a:pPr lvl="3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four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0A85C6-225A-41F5-8BC9-ACFC83DBBFF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39247B8-774E-4C92-A512-819B6A8A923D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4F9E05C9-3402-404D-BA7F-34E203B488A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386F98E-1969-4788-AC39-E1A1D403B6E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2435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Inhalt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5A15C9-E0DE-4199-A42D-479D3A68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19F1EA6A-AAA0-4CB2-8B2E-395C5F29136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9201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GB" dirty="0"/>
              <a:t>Content (text)</a:t>
            </a:r>
          </a:p>
          <a:p>
            <a:pPr lvl="1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two</a:t>
            </a:r>
            <a:endParaRPr lang="de-DE" dirty="0"/>
          </a:p>
          <a:p>
            <a:pPr lvl="2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three</a:t>
            </a:r>
            <a:endParaRPr lang="de-DE" dirty="0"/>
          </a:p>
          <a:p>
            <a:pPr lvl="3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four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4981576" y="1988360"/>
            <a:ext cx="6804024" cy="3817128"/>
          </a:xfrm>
        </p:spPr>
        <p:txBody>
          <a:bodyPr/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Contents: Charts</a:t>
            </a:r>
            <a:r>
              <a:rPr lang="de-DE" dirty="0"/>
              <a:t>, SmartArt </a:t>
            </a:r>
            <a:r>
              <a:rPr lang="de-DE" dirty="0" err="1"/>
              <a:t>graphics</a:t>
            </a:r>
            <a:r>
              <a:rPr lang="de-DE" dirty="0"/>
              <a:t>, </a:t>
            </a:r>
            <a:r>
              <a:rPr lang="de-DE" dirty="0" err="1"/>
              <a:t>tables</a:t>
            </a:r>
            <a:r>
              <a:rPr lang="de-DE" dirty="0"/>
              <a:t> and </a:t>
            </a:r>
            <a:r>
              <a:rPr lang="de-DE" dirty="0" err="1"/>
              <a:t>videos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F5C127-94D6-41BD-A67B-C3BE5C233BF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F557D4-584C-4DD5-9F67-3FD84A7E688A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175C1243-4CDC-4D37-9785-C6CB06EEA84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25E645D-A7EA-4322-A213-1975C9FDD95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89822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76722E-AD1A-4650-A3F1-353038E56D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AD1D45-BC4B-4A9F-9D16-BE008AEB6D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0BDA81-E122-4813-98F7-FE28498A3E4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E7A81A03-6A63-4F43-85C7-B7EB934678FE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9F498B-6D38-4F8D-86E6-39231EAFADD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033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FE9D94-02B8-4E5B-8B3C-4FF91B839D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B5DDB4-0E90-4BB5-97E2-46B4AB0C98D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26D54F-57A7-439F-9181-EAF2EC1F5378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C4E274-E4DD-4DF9-9879-5D80A51C214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305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ontak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8" name="Textplatzhalter 19">
            <a:extLst>
              <a:ext uri="{FF2B5EF4-FFF2-40B4-BE49-F238E27FC236}">
                <a16:creationId xmlns:a16="http://schemas.microsoft.com/office/drawing/2014/main" id="{5A6B5378-86D3-496A-B164-7393A8185E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97027" y="2729990"/>
            <a:ext cx="3864741" cy="116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10" name="Textplatzhalter 19">
            <a:extLst>
              <a:ext uri="{FF2B5EF4-FFF2-40B4-BE49-F238E27FC236}">
                <a16:creationId xmlns:a16="http://schemas.microsoft.com/office/drawing/2014/main" id="{D259C415-7CB8-4480-BE46-B9B5A4AB0C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7027" y="4191512"/>
            <a:ext cx="3864741" cy="1196698"/>
          </a:xfrm>
        </p:spPr>
        <p:txBody>
          <a:bodyPr>
            <a:normAutofit/>
          </a:bodyPr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 sz="2300">
                <a:solidFill>
                  <a:schemeClr val="accent1"/>
                </a:solidFill>
                <a:latin typeface="+mn-lt"/>
              </a:defRPr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/>
            </a:pPr>
            <a:r>
              <a:rPr lang="en-GB" dirty="0"/>
              <a:t>Content (text)</a:t>
            </a:r>
          </a:p>
        </p:txBody>
      </p:sp>
      <p:sp>
        <p:nvSpPr>
          <p:cNvPr id="9" name="Textplatzhalter 19">
            <a:extLst>
              <a:ext uri="{FF2B5EF4-FFF2-40B4-BE49-F238E27FC236}">
                <a16:creationId xmlns:a16="http://schemas.microsoft.com/office/drawing/2014/main" id="{C26FD313-9B7C-4EF6-9408-353179C4F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2419" y="2729991"/>
            <a:ext cx="3864741" cy="2658219"/>
          </a:xfrm>
        </p:spPr>
        <p:txBody>
          <a:bodyPr>
            <a:normAutofit/>
          </a:bodyPr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 sz="2300">
                <a:latin typeface="+mn-lt"/>
              </a:defRPr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/>
            </a:pPr>
            <a:r>
              <a:rPr lang="en-GB" dirty="0"/>
              <a:t>Content (text)</a:t>
            </a:r>
          </a:p>
        </p:txBody>
      </p:sp>
    </p:spTree>
    <p:extLst>
      <p:ext uri="{BB962C8B-B14F-4D97-AF65-F5344CB8AC3E}">
        <p14:creationId xmlns:p14="http://schemas.microsoft.com/office/powerpoint/2010/main" val="83578646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8" name="Textplatzhalter 19">
            <a:extLst>
              <a:ext uri="{FF2B5EF4-FFF2-40B4-BE49-F238E27FC236}">
                <a16:creationId xmlns:a16="http://schemas.microsoft.com/office/drawing/2014/main" id="{5A6B5378-86D3-496A-B164-7393A8185E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97027" y="2729990"/>
            <a:ext cx="3864741" cy="116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10" name="Textplatzhalter 19">
            <a:extLst>
              <a:ext uri="{FF2B5EF4-FFF2-40B4-BE49-F238E27FC236}">
                <a16:creationId xmlns:a16="http://schemas.microsoft.com/office/drawing/2014/main" id="{D259C415-7CB8-4480-BE46-B9B5A4AB0C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7027" y="4191512"/>
            <a:ext cx="3864741" cy="1196698"/>
          </a:xfrm>
        </p:spPr>
        <p:txBody>
          <a:bodyPr>
            <a:normAutofit/>
          </a:bodyPr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 sz="2300">
                <a:solidFill>
                  <a:schemeClr val="accent1"/>
                </a:solidFill>
                <a:latin typeface="+mn-lt"/>
              </a:defRPr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/>
            </a:pPr>
            <a:r>
              <a:rPr lang="en-GB" dirty="0"/>
              <a:t>Content (text)</a:t>
            </a:r>
          </a:p>
        </p:txBody>
      </p:sp>
      <p:sp>
        <p:nvSpPr>
          <p:cNvPr id="9" name="Textplatzhalter 19">
            <a:extLst>
              <a:ext uri="{FF2B5EF4-FFF2-40B4-BE49-F238E27FC236}">
                <a16:creationId xmlns:a16="http://schemas.microsoft.com/office/drawing/2014/main" id="{C26FD313-9B7C-4EF6-9408-353179C4F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2419" y="2729991"/>
            <a:ext cx="3864741" cy="2658219"/>
          </a:xfrm>
        </p:spPr>
        <p:txBody>
          <a:bodyPr>
            <a:normAutofit/>
          </a:bodyPr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 sz="2300">
                <a:latin typeface="+mn-lt"/>
              </a:defRPr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tabLst/>
              <a:defRPr/>
            </a:pPr>
            <a:r>
              <a:rPr lang="en-GB" dirty="0"/>
              <a:t>Content (text)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78724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810389" y="813183"/>
            <a:ext cx="9975211" cy="2423468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810389" y="3473549"/>
            <a:ext cx="9979973" cy="1753006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="0">
                <a:solidFill>
                  <a:schemeClr val="accent4"/>
                </a:solidFill>
                <a:latin typeface="+mn-lt"/>
              </a:defRPr>
            </a:lvl1pPr>
            <a:lvl2pPr marL="609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72112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449534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Pikto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361FC6C-EC00-4E24-8F38-577617AFF077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803406-CB79-4DD3-B20D-1FBA375E15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810389" y="2932092"/>
            <a:ext cx="2607012" cy="2607012"/>
          </a:xfrm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pPr lvl="0"/>
            <a:r>
              <a:rPr lang="de-DE" dirty="0"/>
              <a:t>Piktogramm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66759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74118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Offizielles Logo des Statistischen Bundesamtes (Destatis)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425601" y="1050180"/>
            <a:ext cx="10364761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25601" y="2349500"/>
            <a:ext cx="10364762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+mj-lt"/>
              <a:buAutoNum type="arabicParenBoth"/>
              <a:defRPr sz="2800"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7887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ktu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Offizielles Logo des Statistischen Bundesamtes (Destatis)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425601" y="1050180"/>
            <a:ext cx="10359999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25601" y="2349500"/>
            <a:ext cx="10364761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120000"/>
              <a:buFont typeface="+mj-lt"/>
              <a:buAutoNum type="arabicParenBoth"/>
              <a:defRPr sz="28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29518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2BFB3C98-C2CE-4E35-AC24-4F673427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14D8478D-46B5-406F-8E99-F689FE3257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52" y="1809306"/>
            <a:ext cx="11075148" cy="353943"/>
          </a:xfrm>
        </p:spPr>
        <p:txBody>
          <a:bodyPr anchor="ctr">
            <a:noAutofit/>
          </a:bodyPr>
          <a:lstStyle>
            <a:lvl1pPr>
              <a:defRPr sz="2400"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Untertitel. </a:t>
            </a:r>
            <a:r>
              <a:rPr lang="de-DE" dirty="0" err="1"/>
              <a:t>Statis</a:t>
            </a:r>
            <a:r>
              <a:rPr lang="de-DE" dirty="0"/>
              <a:t> Sans, 24 Pt.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2F5BB9A-844B-4DA8-A998-AFB9A5A90FA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10452" y="2349500"/>
            <a:ext cx="11075148" cy="3455988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3" name="Fußzeilenplatzhalter 22">
            <a:extLst>
              <a:ext uri="{FF2B5EF4-FFF2-40B4-BE49-F238E27FC236}">
                <a16:creationId xmlns:a16="http://schemas.microsoft.com/office/drawing/2014/main" id="{933E7259-9F9E-4EBC-BD27-FD9E60ED1ECC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Statistisches</a:t>
            </a:r>
            <a:r>
              <a:rPr lang="en-GB" dirty="0"/>
              <a:t> </a:t>
            </a:r>
            <a:r>
              <a:rPr lang="en-GB" dirty="0" err="1"/>
              <a:t>Bundesamt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22" name="Datumsplatzhalter 21">
            <a:extLst>
              <a:ext uri="{FF2B5EF4-FFF2-40B4-BE49-F238E27FC236}">
                <a16:creationId xmlns:a16="http://schemas.microsoft.com/office/drawing/2014/main" id="{1E1620FB-213F-4EE5-9F2B-D95DD7EC4BF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24" name="Foliennummernplatzhalter 23">
            <a:extLst>
              <a:ext uri="{FF2B5EF4-FFF2-40B4-BE49-F238E27FC236}">
                <a16:creationId xmlns:a16="http://schemas.microsoft.com/office/drawing/2014/main" id="{76DB4EF5-E4FC-4457-87B6-B04C79164BA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70294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FD7D596B-7FD9-442E-86BF-E6CA6B73F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B975E2B-8360-4CD8-9C92-232AFF66204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10452" y="2349500"/>
            <a:ext cx="11075148" cy="3455988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6BA176C-D743-447B-94F2-AEBABDE81F38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Statistisches</a:t>
            </a:r>
            <a:r>
              <a:rPr lang="en-GB" dirty="0"/>
              <a:t> </a:t>
            </a:r>
            <a:r>
              <a:rPr lang="en-GB" dirty="0" err="1"/>
              <a:t>Bundesamt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0E070A-1903-48E8-9857-15B1E3B4FF5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123E15C5-F997-45B8-852E-81902DB83842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DFC9687-544B-4A25-9C58-9DFCF7EC5C5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814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BE6734-C1B9-4B3A-A19D-A21180B59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11075148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 und Tabellen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9C37C95-5741-4CE5-B1B1-128D9AD850C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6C47A1E-ED24-4B5D-AC88-DFF909D6D3F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B0D1F31-D1B1-43D6-9AED-6B3C2F9E8E3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FE0862-0F5F-4FD1-9A6F-9B87E91EFD5A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28056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ohne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139617"/>
            <a:ext cx="11075148" cy="466587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9059E7F-95C2-4285-9BB6-70B36F14DFDD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Statistisches</a:t>
            </a:r>
            <a:r>
              <a:rPr lang="en-GB" dirty="0"/>
              <a:t> </a:t>
            </a:r>
            <a:r>
              <a:rPr lang="en-GB" dirty="0" err="1"/>
              <a:t>Bundesamt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77CE50B-5B87-4DA9-A89C-75A561E803A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6B3F806-79C3-48B3-A744-0D5EABAB259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9259565-4742-4049-9041-03E21E55D55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955872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67EE67-C119-47EC-8AF4-3B03C57BD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3" y="1988360"/>
            <a:ext cx="5289924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 und Tabellen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3E3EBBA-D243-4CDB-8947-693C2E83590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495678" y="1988360"/>
            <a:ext cx="5289923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05B7FF73-E3B4-425F-AE2E-1E1DE9EBD809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0D5399-8542-416B-A419-EFBC4CD3188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D9AA04C0-67BC-445C-8471-275342C32945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040381D1-C766-4BDB-968E-916EAD81A382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3176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03463F-62AB-43DC-B4E1-EE42AC0AC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6804772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2D68EDA-619E-4539-A383-F869491E40C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009776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0A85C6-225A-41F5-8BC9-ACFC83DBBFF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39247B8-774E-4C92-A512-819B6A8A923D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4F9E05C9-3402-404D-BA7F-34E203B488A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386F98E-1969-4788-AC39-E1A1D403B6E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151638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Inha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5A15C9-E0DE-4199-A42D-479D3A683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19F1EA6A-AAA0-4CB2-8B2E-395C5F29136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09201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4981576" y="1988360"/>
            <a:ext cx="6804024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F5C127-94D6-41BD-A67B-C3BE5C233BF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F557D4-584C-4DD5-9F67-3FD84A7E688A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175C1243-4CDC-4D37-9785-C6CB06EEA84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25E645D-A7EA-4322-A213-1975C9FDD95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58287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76722E-AD1A-4650-A3F1-353038E56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AD1D45-BC4B-4A9F-9D16-BE008AEB6D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0BDA81-E122-4813-98F7-FE28498A3E4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E7A81A03-6A63-4F43-85C7-B7EB934678FE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9F498B-6D38-4F8D-86E6-39231EAFADD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5572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Piktogram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361FC6C-EC00-4E24-8F38-577617AFF0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803406-CB79-4DD3-B20D-1FBA375E15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810389" y="2932092"/>
            <a:ext cx="2607012" cy="2607012"/>
          </a:xfrm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pPr lvl="0"/>
            <a:r>
              <a:rPr lang="en-GB" dirty="0" err="1"/>
              <a:t>Pictogramm</a:t>
            </a:r>
            <a:endParaRPr lang="en-GB" dirty="0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41568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FE9D94-02B8-4E5B-8B3C-4FF91B839D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B5DDB4-0E90-4BB5-97E2-46B4AB0C98D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26D54F-57A7-439F-9181-EAF2EC1F5378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C4E274-E4DD-4DF9-9879-5D80A51C214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30635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19">
            <a:extLst>
              <a:ext uri="{FF2B5EF4-FFF2-40B4-BE49-F238E27FC236}">
                <a16:creationId xmlns:a16="http://schemas.microsoft.com/office/drawing/2014/main" id="{5A6B5378-86D3-496A-B164-7393A8185E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97027" y="2729990"/>
            <a:ext cx="3864741" cy="116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10" name="Textplatzhalter 19">
            <a:extLst>
              <a:ext uri="{FF2B5EF4-FFF2-40B4-BE49-F238E27FC236}">
                <a16:creationId xmlns:a16="http://schemas.microsoft.com/office/drawing/2014/main" id="{D259C415-7CB8-4480-BE46-B9B5A4AB0C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97027" y="4191512"/>
            <a:ext cx="3864741" cy="119669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9" name="Textplatzhalter 19">
            <a:extLst>
              <a:ext uri="{FF2B5EF4-FFF2-40B4-BE49-F238E27FC236}">
                <a16:creationId xmlns:a16="http://schemas.microsoft.com/office/drawing/2014/main" id="{C26FD313-9B7C-4EF6-9408-353179C4F9D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792419" y="2729991"/>
            <a:ext cx="3864741" cy="26582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844686952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Offizielles Logo des Statistischen Bundesamtes (Destatis)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19">
            <a:extLst>
              <a:ext uri="{FF2B5EF4-FFF2-40B4-BE49-F238E27FC236}">
                <a16:creationId xmlns:a16="http://schemas.microsoft.com/office/drawing/2014/main" id="{5A6B5378-86D3-496A-B164-7393A8185E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97027" y="2729990"/>
            <a:ext cx="3864741" cy="116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10" name="Textplatzhalter 19">
            <a:extLst>
              <a:ext uri="{FF2B5EF4-FFF2-40B4-BE49-F238E27FC236}">
                <a16:creationId xmlns:a16="http://schemas.microsoft.com/office/drawing/2014/main" id="{D259C415-7CB8-4480-BE46-B9B5A4AB0C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97027" y="4191512"/>
            <a:ext cx="3864741" cy="119669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9" name="Textplatzhalter 19">
            <a:extLst>
              <a:ext uri="{FF2B5EF4-FFF2-40B4-BE49-F238E27FC236}">
                <a16:creationId xmlns:a16="http://schemas.microsoft.com/office/drawing/2014/main" id="{C26FD313-9B7C-4EF6-9408-353179C4F9D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792419" y="2729991"/>
            <a:ext cx="3864741" cy="26582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60308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Offizielles Logo des Statistischen Bundesamtes (Destatis)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1425601" y="1050180"/>
            <a:ext cx="10364761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25601" y="2349500"/>
            <a:ext cx="10364762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+mj-lt"/>
              <a:buAutoNum type="arabicParenBoth"/>
              <a:defRPr sz="2800">
                <a:latin typeface="+mn-lt"/>
              </a:defRPr>
            </a:lvl1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841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aktue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Offizielles Logo des Statistischen Bundesamtes (Destatis)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1425601" y="1050180"/>
            <a:ext cx="10359999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25601" y="2349500"/>
            <a:ext cx="10364761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120000"/>
              <a:buFont typeface="+mj-lt"/>
              <a:buAutoNum type="arabicParenBoth"/>
              <a:defRPr sz="28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85464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titel u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2BFB3C98-C2CE-4E35-AC24-4F673427DB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14D8478D-46B5-406F-8E99-F689FE3257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52" y="1809306"/>
            <a:ext cx="11075148" cy="353943"/>
          </a:xfrm>
        </p:spPr>
        <p:txBody>
          <a:bodyPr anchor="ctr">
            <a:noAutofit/>
          </a:bodyPr>
          <a:lstStyle>
            <a:lvl1pPr>
              <a:defRPr sz="2400"/>
            </a:lvl1pPr>
          </a:lstStyle>
          <a:p>
            <a:pPr lvl="0"/>
            <a:r>
              <a:rPr lang="en-GB" dirty="0"/>
              <a:t>Content (text)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2F5BB9A-844B-4DA8-A998-AFB9A5A90F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0452" y="2349500"/>
            <a:ext cx="11075148" cy="345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GB" dirty="0"/>
              <a:t>Content (text)</a:t>
            </a:r>
          </a:p>
          <a:p>
            <a:pPr lvl="1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two</a:t>
            </a:r>
            <a:endParaRPr lang="de-DE" dirty="0"/>
          </a:p>
          <a:p>
            <a:pPr lvl="2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three</a:t>
            </a:r>
            <a:endParaRPr lang="de-DE" dirty="0"/>
          </a:p>
          <a:p>
            <a:pPr lvl="3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four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23" name="Fußzeilenplatzhalter 22">
            <a:extLst>
              <a:ext uri="{FF2B5EF4-FFF2-40B4-BE49-F238E27FC236}">
                <a16:creationId xmlns:a16="http://schemas.microsoft.com/office/drawing/2014/main" id="{933E7259-9F9E-4EBC-BD27-FD9E60ED1ECC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22" name="Datumsplatzhalter 21">
            <a:extLst>
              <a:ext uri="{FF2B5EF4-FFF2-40B4-BE49-F238E27FC236}">
                <a16:creationId xmlns:a16="http://schemas.microsoft.com/office/drawing/2014/main" id="{1E1620FB-213F-4EE5-9F2B-D95DD7EC4BFE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24" name="Foliennummernplatzhalter 23">
            <a:extLst>
              <a:ext uri="{FF2B5EF4-FFF2-40B4-BE49-F238E27FC236}">
                <a16:creationId xmlns:a16="http://schemas.microsoft.com/office/drawing/2014/main" id="{76DB4EF5-E4FC-4457-87B6-B04C79164BA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07637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FD7D596B-7FD9-442E-86BF-E6CA6B73F2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B975E2B-8360-4CD8-9C92-232AFF66204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0452" y="2349500"/>
            <a:ext cx="11075148" cy="345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GB" dirty="0"/>
              <a:t>Content (text)</a:t>
            </a:r>
          </a:p>
          <a:p>
            <a:pPr lvl="1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two</a:t>
            </a:r>
            <a:endParaRPr lang="de-DE" dirty="0"/>
          </a:p>
          <a:p>
            <a:pPr lvl="2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three</a:t>
            </a:r>
            <a:endParaRPr lang="de-DE" dirty="0"/>
          </a:p>
          <a:p>
            <a:pPr lvl="3"/>
            <a:r>
              <a:rPr lang="de-DE" dirty="0"/>
              <a:t>List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four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6BA176C-D743-447B-94F2-AEBABDE81F38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0E070A-1903-48E8-9857-15B1E3B4FF5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123E15C5-F997-45B8-852E-81902DB83842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DFC9687-544B-4A25-9C58-9DFCF7EC5C5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2230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BE6734-C1B9-4B3A-A19D-A21180B59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Presentation title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11075148" cy="3817128"/>
          </a:xfrm>
        </p:spPr>
        <p:txBody>
          <a:bodyPr/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Contents: Charts</a:t>
            </a:r>
            <a:r>
              <a:rPr lang="de-DE" dirty="0"/>
              <a:t>, SmartArt </a:t>
            </a:r>
            <a:r>
              <a:rPr lang="de-DE" dirty="0" err="1"/>
              <a:t>graphics</a:t>
            </a:r>
            <a:r>
              <a:rPr lang="de-DE" dirty="0"/>
              <a:t>, </a:t>
            </a:r>
            <a:r>
              <a:rPr lang="de-DE" dirty="0" err="1"/>
              <a:t>tables</a:t>
            </a:r>
            <a:r>
              <a:rPr lang="de-DE" dirty="0"/>
              <a:t> and </a:t>
            </a:r>
            <a:r>
              <a:rPr lang="de-DE" dirty="0" err="1"/>
              <a:t>videos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9C37C95-5741-4CE5-B1B1-128D9AD850C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6C47A1E-ED24-4B5D-AC88-DFF909D6D3F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B0D1F31-D1B1-43D6-9AED-6B3C2F9E8E3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FE0862-0F5F-4FD1-9A6F-9B87E91EFD5A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3499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ohne 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en-GB" dirty="0"/>
              <a:t>Topic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139617"/>
            <a:ext cx="11075148" cy="4665871"/>
          </a:xfrm>
        </p:spPr>
        <p:txBody>
          <a:bodyPr/>
          <a:lstStyle>
            <a:lvl1pPr marL="0" marR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Contents: Charts</a:t>
            </a:r>
            <a:r>
              <a:rPr lang="de-DE" dirty="0"/>
              <a:t>, SmartArt </a:t>
            </a:r>
            <a:r>
              <a:rPr lang="de-DE" dirty="0" err="1"/>
              <a:t>graphics</a:t>
            </a:r>
            <a:r>
              <a:rPr lang="de-DE" dirty="0"/>
              <a:t>, </a:t>
            </a:r>
            <a:r>
              <a:rPr lang="de-DE" dirty="0" err="1"/>
              <a:t>tables</a:t>
            </a:r>
            <a:r>
              <a:rPr lang="de-DE" dirty="0"/>
              <a:t> and </a:t>
            </a:r>
            <a:r>
              <a:rPr lang="de-DE" dirty="0" err="1"/>
              <a:t>videos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en-GB" dirty="0"/>
              <a:t>Sources, Photo credits: ©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9059E7F-95C2-4285-9BB6-70B36F14DFDD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>
                <a:schemeClr val="accent2"/>
              </a:buClr>
            </a:pPr>
            <a:r>
              <a:rPr lang="en-GB" dirty="0"/>
              <a:t>Federal Statistical Office (</a:t>
            </a:r>
            <a:r>
              <a:rPr lang="en-GB" dirty="0" err="1"/>
              <a:t>Destatis</a:t>
            </a:r>
            <a:r>
              <a:rPr lang="en-GB" dirty="0"/>
              <a:t>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77CE50B-5B87-4DA9-A89C-75A561E803A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6B3F806-79C3-48B3-A744-0D5EABAB259B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9259565-4742-4049-9041-03E21E55D55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587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53E24834-4765-43C9-A4E2-666FDDDE9889}"/>
              </a:ext>
            </a:extLst>
          </p:cNvPr>
          <p:cNvSpPr/>
          <p:nvPr userDrawn="1"/>
        </p:nvSpPr>
        <p:spPr>
          <a:xfrm>
            <a:off x="10231148" y="561252"/>
            <a:ext cx="1557637" cy="21479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de-DE" sz="1600" kern="1200" dirty="0">
                <a:solidFill>
                  <a:srgbClr val="999999"/>
                </a:solidFill>
                <a:latin typeface="Statis Sans" panose="020B0503050000020004" pitchFamily="34" charset="0"/>
                <a:ea typeface="+mn-ea"/>
                <a:cs typeface="+mn-cs"/>
              </a:rPr>
              <a:t>destatis.de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710452" y="1118925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710452" y="2349500"/>
            <a:ext cx="11075148" cy="345598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Textebene, </a:t>
            </a:r>
            <a:r>
              <a:rPr lang="de-DE" dirty="0" err="1"/>
              <a:t>Statis</a:t>
            </a:r>
            <a:r>
              <a:rPr lang="de-DE" dirty="0"/>
              <a:t> Sans, 23 Pt.</a:t>
            </a:r>
          </a:p>
          <a:p>
            <a:pPr lvl="1"/>
            <a:r>
              <a:rPr lang="de-DE" dirty="0"/>
              <a:t>1. Aufzählungsebene über Menü: „Listenebene erhöhen“ </a:t>
            </a:r>
          </a:p>
          <a:p>
            <a:pPr lvl="2"/>
            <a:r>
              <a:rPr lang="de-DE" dirty="0"/>
              <a:t>2. Aufzählungsebene über Menü: „Listenebene erhöhen“</a:t>
            </a:r>
          </a:p>
          <a:p>
            <a:pPr lvl="3"/>
            <a:r>
              <a:rPr lang="de-DE" dirty="0"/>
              <a:t>3. Aufzählungsebene über Menü: „Listenebene erhöhen“</a:t>
            </a:r>
          </a:p>
          <a:p>
            <a:pPr lvl="2"/>
            <a:endParaRPr lang="de-DE" dirty="0"/>
          </a:p>
        </p:txBody>
      </p:sp>
      <p:grpSp>
        <p:nvGrpSpPr>
          <p:cNvPr id="22" name="Gruppieren 21" descr="Bildelement aus dem Logo, gekipptes E in schwarz rot gold als Säulendiagramm">
            <a:extLst>
              <a:ext uri="{FF2B5EF4-FFF2-40B4-BE49-F238E27FC236}">
                <a16:creationId xmlns:a16="http://schemas.microsoft.com/office/drawing/2014/main" id="{FA4754E0-5E52-4526-8320-B7065F1A7A1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06437" y="6368385"/>
            <a:ext cx="180000" cy="160606"/>
            <a:chOff x="1264596" y="1634247"/>
            <a:chExt cx="3242553" cy="2893196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C4B1179-38E7-4E2E-BA19-13D7D4D5B48E}"/>
                </a:ext>
              </a:extLst>
            </p:cNvPr>
            <p:cNvSpPr/>
            <p:nvPr/>
          </p:nvSpPr>
          <p:spPr>
            <a:xfrm>
              <a:off x="1290139" y="1883661"/>
              <a:ext cx="681334" cy="1894917"/>
            </a:xfrm>
            <a:prstGeom prst="rect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0D4889E4-79E8-4BB9-9BC6-44514AF35517}"/>
                </a:ext>
              </a:extLst>
            </p:cNvPr>
            <p:cNvSpPr/>
            <p:nvPr/>
          </p:nvSpPr>
          <p:spPr>
            <a:xfrm>
              <a:off x="2531376" y="2334638"/>
              <a:ext cx="681334" cy="1443940"/>
            </a:xfrm>
            <a:prstGeom prst="rect">
              <a:avLst/>
            </a:prstGeom>
            <a:solidFill>
              <a:srgbClr val="CC00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379256A-BFC9-47D5-80C7-BA5F527234BE}"/>
                </a:ext>
              </a:extLst>
            </p:cNvPr>
            <p:cNvSpPr/>
            <p:nvPr/>
          </p:nvSpPr>
          <p:spPr>
            <a:xfrm>
              <a:off x="3772613" y="1634247"/>
              <a:ext cx="681334" cy="2144331"/>
            </a:xfrm>
            <a:prstGeom prst="rect">
              <a:avLst/>
            </a:prstGeom>
            <a:solidFill>
              <a:srgbClr val="FFC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9479E7E-3434-462A-9623-B66E5C71DF45}"/>
                </a:ext>
              </a:extLst>
            </p:cNvPr>
            <p:cNvSpPr/>
            <p:nvPr/>
          </p:nvSpPr>
          <p:spPr>
            <a:xfrm>
              <a:off x="1264596" y="4033736"/>
              <a:ext cx="3242553" cy="493707"/>
            </a:xfrm>
            <a:prstGeom prst="rect">
              <a:avLst/>
            </a:prstGeom>
            <a:solidFill>
              <a:srgbClr val="9999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oolsToo_Slide" descr="ToolsToo_Slide">
            <a:extLst>
              <a:ext uri="{FF2B5EF4-FFF2-40B4-BE49-F238E27FC236}">
                <a16:creationId xmlns:a16="http://schemas.microsoft.com/office/drawing/2014/main" id="{7A948261-0855-4559-A4B1-7EB7DB88C4A8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ußzeilenplatzhalter 4">
            <a:extLst>
              <a:ext uri="{FF2B5EF4-FFF2-40B4-BE49-F238E27FC236}">
                <a16:creationId xmlns:a16="http://schemas.microsoft.com/office/drawing/2014/main" id="{7B76BBCE-4D0F-46A0-8D07-20DAA2585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942976" y="6300661"/>
            <a:ext cx="8494592" cy="263521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Statis Sans Light" panose="020B0403050000020004" pitchFamily="34" charset="0"/>
              </a:defRPr>
            </a:lvl1pPr>
          </a:lstStyle>
          <a:p>
            <a:pPr>
              <a:buClr>
                <a:schemeClr val="accent2"/>
              </a:buClr>
            </a:pPr>
            <a:r>
              <a:rPr lang="en-GB" dirty="0" err="1"/>
              <a:t>Statistisches</a:t>
            </a:r>
            <a:r>
              <a:rPr lang="en-GB" dirty="0"/>
              <a:t> </a:t>
            </a:r>
            <a:r>
              <a:rPr lang="en-GB" dirty="0" err="1"/>
              <a:t>Bundesamt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9516742" y="6300663"/>
            <a:ext cx="1501778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gray">
          <a:xfrm>
            <a:off x="11087099" y="6300663"/>
            <a:ext cx="687235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0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1" r:id="rId6"/>
    <p:sldLayoutId id="2147483657" r:id="rId7"/>
    <p:sldLayoutId id="2147483659" r:id="rId8"/>
    <p:sldLayoutId id="2147483665" r:id="rId9"/>
    <p:sldLayoutId id="2147483661" r:id="rId10"/>
    <p:sldLayoutId id="2147483664" r:id="rId11"/>
    <p:sldLayoutId id="2147483663" r:id="rId12"/>
    <p:sldLayoutId id="2147483658" r:id="rId13"/>
    <p:sldLayoutId id="2147483662" r:id="rId14"/>
    <p:sldLayoutId id="2147483700" r:id="rId15"/>
    <p:sldLayoutId id="2147483682" r:id="rId16"/>
  </p:sldLayoutIdLst>
  <p:transition>
    <p:fade/>
  </p:transition>
  <p:hf hdr="0"/>
  <p:txStyles>
    <p:titleStyle>
      <a:lvl1pPr algn="l" defTabSz="1219444" rtl="0" eaLnBrk="1" latinLnBrk="0" hangingPunct="1">
        <a:lnSpc>
          <a:spcPct val="80000"/>
        </a:lnSpc>
        <a:spcBef>
          <a:spcPct val="0"/>
        </a:spcBef>
        <a:buNone/>
        <a:defRPr sz="3600" b="0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9444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Tx/>
        <a:buNone/>
        <a:defRPr lang="de-DE" sz="23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1pPr>
      <a:lvl2pPr marL="355600" indent="-355600" algn="l" defTabSz="1219444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SzPct val="150000"/>
        <a:buFont typeface="Statis Sans" panose="020B0500000000000000" pitchFamily="34" charset="0"/>
        <a:buChar char="»"/>
        <a:tabLst/>
        <a:defRPr sz="2000" b="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717550" indent="-361950" algn="l" defTabSz="1219444" rtl="0" eaLnBrk="1" latinLnBrk="0" hangingPunct="1">
        <a:lnSpc>
          <a:spcPct val="100000"/>
        </a:lnSpc>
        <a:spcBef>
          <a:spcPts val="800"/>
        </a:spcBef>
        <a:buClr>
          <a:schemeClr val="accent2"/>
        </a:buClr>
        <a:buSzPct val="150000"/>
        <a:buFont typeface="Statis Sans" panose="020B0500000000000000" pitchFamily="34" charset="0"/>
        <a:buChar char="»"/>
        <a:defRPr lang="de-DE" sz="20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90600" indent="-238125" algn="l" defTabSz="1219444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800" b="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875008" indent="-368374" algn="l" defTabSz="1054311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5pPr>
      <a:lvl6pPr marL="2875008" indent="-368374" algn="l" defTabSz="1219444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855" userDrawn="1">
          <p15:clr>
            <a:srgbClr val="F26B43"/>
          </p15:clr>
        </p15:guide>
        <p15:guide id="2" pos="439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4" orient="horz" pos="1480" userDrawn="1">
          <p15:clr>
            <a:srgbClr val="F26B43"/>
          </p15:clr>
        </p15:guide>
        <p15:guide id="6" orient="horz" pos="1072" userDrawn="1">
          <p15:clr>
            <a:srgbClr val="F26B43"/>
          </p15:clr>
        </p15:guide>
        <p15:guide id="7" orient="horz" pos="365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53E24834-4765-43C9-A4E2-666FDDDE9889}"/>
              </a:ext>
            </a:extLst>
          </p:cNvPr>
          <p:cNvSpPr/>
          <p:nvPr userDrawn="1"/>
        </p:nvSpPr>
        <p:spPr>
          <a:xfrm>
            <a:off x="10231148" y="561252"/>
            <a:ext cx="1557637" cy="21479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de-DE" sz="1600" kern="1200" dirty="0">
                <a:solidFill>
                  <a:srgbClr val="999999"/>
                </a:solidFill>
                <a:latin typeface="Statis Sans" panose="020B0503050000020004" pitchFamily="34" charset="0"/>
                <a:ea typeface="+mn-ea"/>
                <a:cs typeface="+mn-cs"/>
              </a:rPr>
              <a:t>destatis.de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710452" y="1118925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710452" y="2349500"/>
            <a:ext cx="11075148" cy="345598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Textebene, </a:t>
            </a:r>
            <a:r>
              <a:rPr lang="de-DE" dirty="0" err="1"/>
              <a:t>Statis</a:t>
            </a:r>
            <a:r>
              <a:rPr lang="de-DE" dirty="0"/>
              <a:t> Sans, 23 Pt.</a:t>
            </a:r>
          </a:p>
          <a:p>
            <a:pPr lvl="1"/>
            <a:r>
              <a:rPr lang="de-DE" dirty="0"/>
              <a:t>1. Aufzählungsebene über Menü: „Listenebene erhöhen“ </a:t>
            </a:r>
          </a:p>
          <a:p>
            <a:pPr lvl="2"/>
            <a:r>
              <a:rPr lang="de-DE" dirty="0"/>
              <a:t>2. Aufzählungsebene über Menü: „Listenebene erhöhen“</a:t>
            </a:r>
          </a:p>
          <a:p>
            <a:pPr lvl="3"/>
            <a:r>
              <a:rPr lang="de-DE" dirty="0"/>
              <a:t>3. Aufzählungsebene über Menü: „Listenebene erhöhen“</a:t>
            </a:r>
          </a:p>
          <a:p>
            <a:pPr lvl="2"/>
            <a:endParaRPr lang="de-DE" dirty="0"/>
          </a:p>
        </p:txBody>
      </p:sp>
      <p:grpSp>
        <p:nvGrpSpPr>
          <p:cNvPr id="22" name="Gruppieren 21" descr="Bildelement aus dem Logo, gekipptes E in schwarz rot gold als Säulendiagramm">
            <a:extLst>
              <a:ext uri="{FF2B5EF4-FFF2-40B4-BE49-F238E27FC236}">
                <a16:creationId xmlns:a16="http://schemas.microsoft.com/office/drawing/2014/main" id="{FA4754E0-5E52-4526-8320-B7065F1A7A1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06437" y="6368385"/>
            <a:ext cx="180000" cy="160606"/>
            <a:chOff x="1264596" y="1634247"/>
            <a:chExt cx="3242553" cy="2893196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C4B1179-38E7-4E2E-BA19-13D7D4D5B48E}"/>
                </a:ext>
              </a:extLst>
            </p:cNvPr>
            <p:cNvSpPr/>
            <p:nvPr/>
          </p:nvSpPr>
          <p:spPr>
            <a:xfrm>
              <a:off x="1290139" y="1883661"/>
              <a:ext cx="681334" cy="1894917"/>
            </a:xfrm>
            <a:prstGeom prst="rect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0D4889E4-79E8-4BB9-9BC6-44514AF35517}"/>
                </a:ext>
              </a:extLst>
            </p:cNvPr>
            <p:cNvSpPr/>
            <p:nvPr/>
          </p:nvSpPr>
          <p:spPr>
            <a:xfrm>
              <a:off x="2531376" y="2334638"/>
              <a:ext cx="681334" cy="1443940"/>
            </a:xfrm>
            <a:prstGeom prst="rect">
              <a:avLst/>
            </a:prstGeom>
            <a:solidFill>
              <a:srgbClr val="CC00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379256A-BFC9-47D5-80C7-BA5F527234BE}"/>
                </a:ext>
              </a:extLst>
            </p:cNvPr>
            <p:cNvSpPr/>
            <p:nvPr/>
          </p:nvSpPr>
          <p:spPr>
            <a:xfrm>
              <a:off x="3772613" y="1634247"/>
              <a:ext cx="681334" cy="2144331"/>
            </a:xfrm>
            <a:prstGeom prst="rect">
              <a:avLst/>
            </a:prstGeom>
            <a:solidFill>
              <a:srgbClr val="FFC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9479E7E-3434-462A-9623-B66E5C71DF45}"/>
                </a:ext>
              </a:extLst>
            </p:cNvPr>
            <p:cNvSpPr/>
            <p:nvPr/>
          </p:nvSpPr>
          <p:spPr>
            <a:xfrm>
              <a:off x="1264596" y="4033736"/>
              <a:ext cx="3242553" cy="493707"/>
            </a:xfrm>
            <a:prstGeom prst="rect">
              <a:avLst/>
            </a:prstGeom>
            <a:solidFill>
              <a:srgbClr val="9999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oolsToo_Slide" descr="ToolsToo_Slide">
            <a:extLst>
              <a:ext uri="{FF2B5EF4-FFF2-40B4-BE49-F238E27FC236}">
                <a16:creationId xmlns:a16="http://schemas.microsoft.com/office/drawing/2014/main" id="{7A948261-0855-4559-A4B1-7EB7DB88C4A8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ußzeilenplatzhalter 4">
            <a:extLst>
              <a:ext uri="{FF2B5EF4-FFF2-40B4-BE49-F238E27FC236}">
                <a16:creationId xmlns:a16="http://schemas.microsoft.com/office/drawing/2014/main" id="{7B76BBCE-4D0F-46A0-8D07-20DAA2585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942976" y="6300661"/>
            <a:ext cx="8494592" cy="263521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Statis Sans Light" panose="020B0403050000020004" pitchFamily="34" charset="0"/>
              </a:defRPr>
            </a:lvl1pPr>
          </a:lstStyle>
          <a:p>
            <a:pPr>
              <a:buClr>
                <a:schemeClr val="accent2"/>
              </a:buClr>
            </a:pPr>
            <a:r>
              <a:rPr lang="en-GB" dirty="0" err="1"/>
              <a:t>Statistisches</a:t>
            </a:r>
            <a:r>
              <a:rPr lang="en-GB" dirty="0"/>
              <a:t> </a:t>
            </a:r>
            <a:r>
              <a:rPr lang="en-GB" dirty="0" err="1"/>
              <a:t>Bundesamt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9516742" y="6300663"/>
            <a:ext cx="1501778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gray">
          <a:xfrm>
            <a:off x="11087099" y="6300663"/>
            <a:ext cx="687235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6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</p:sldLayoutIdLst>
  <p:transition>
    <p:fade/>
  </p:transition>
  <p:hf hdr="0"/>
  <p:txStyles>
    <p:titleStyle>
      <a:lvl1pPr algn="l" defTabSz="1219444" rtl="0" eaLnBrk="1" latinLnBrk="0" hangingPunct="1">
        <a:lnSpc>
          <a:spcPct val="80000"/>
        </a:lnSpc>
        <a:spcBef>
          <a:spcPct val="0"/>
        </a:spcBef>
        <a:buNone/>
        <a:defRPr sz="3600" b="0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9444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Tx/>
        <a:buNone/>
        <a:defRPr lang="de-DE" sz="23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1pPr>
      <a:lvl2pPr marL="355600" indent="-355600" algn="l" defTabSz="1219444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SzPct val="150000"/>
        <a:buFont typeface="Statis Sans" panose="020B0500000000000000" pitchFamily="34" charset="0"/>
        <a:buChar char="»"/>
        <a:tabLst/>
        <a:defRPr sz="2000" b="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717550" indent="-361950" algn="l" defTabSz="1219444" rtl="0" eaLnBrk="1" latinLnBrk="0" hangingPunct="1">
        <a:lnSpc>
          <a:spcPct val="100000"/>
        </a:lnSpc>
        <a:spcBef>
          <a:spcPts val="800"/>
        </a:spcBef>
        <a:buClr>
          <a:schemeClr val="accent2"/>
        </a:buClr>
        <a:buSzPct val="150000"/>
        <a:buFont typeface="Statis Sans" panose="020B0500000000000000" pitchFamily="34" charset="0"/>
        <a:buChar char="»"/>
        <a:defRPr lang="de-DE" sz="20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90600" indent="-238125" algn="l" defTabSz="1219444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800" b="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875008" indent="-368374" algn="l" defTabSz="1054311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5pPr>
      <a:lvl6pPr marL="2875008" indent="-368374" algn="l" defTabSz="1219444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855">
          <p15:clr>
            <a:srgbClr val="F26B43"/>
          </p15:clr>
        </p15:guide>
        <p15:guide id="2" pos="439">
          <p15:clr>
            <a:srgbClr val="F26B43"/>
          </p15:clr>
        </p15:guide>
        <p15:guide id="3" pos="7424">
          <p15:clr>
            <a:srgbClr val="F26B43"/>
          </p15:clr>
        </p15:guide>
        <p15:guide id="4" orient="horz" pos="1480">
          <p15:clr>
            <a:srgbClr val="F26B43"/>
          </p15:clr>
        </p15:guide>
        <p15:guide id="6" orient="horz" pos="1072">
          <p15:clr>
            <a:srgbClr val="F26B43"/>
          </p15:clr>
        </p15:guide>
        <p15:guide id="7" orient="horz" pos="365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tatis.de/" TargetMode="External"/><Relationship Id="rId2" Type="http://schemas.openxmlformats.org/officeDocument/2006/relationships/hyperlink" Target="mailto:simon.schuerz@destatis.de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7DDF40-7DEF-4F37-B06E-9153AFF102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FFFF"/>
                </a:solidFill>
                <a:latin typeface="Poppins"/>
              </a:rPr>
              <a:t>GBF Indicators A.2 and B.1:</a:t>
            </a:r>
            <a:r>
              <a:rPr lang="en-US" dirty="0"/>
              <a:t>
</a:t>
            </a:r>
            <a:r>
              <a:rPr lang="en-US" sz="5400" b="1" dirty="0">
                <a:solidFill>
                  <a:schemeClr val="tx1"/>
                </a:solidFill>
                <a:latin typeface="Poppins"/>
              </a:rPr>
              <a:t> GBF Indicators A.2 and B.1:</a:t>
            </a:r>
            <a:r>
              <a:rPr lang="en-US" sz="5400" dirty="0">
                <a:solidFill>
                  <a:schemeClr val="tx1"/>
                </a:solidFill>
              </a:rPr>
              <a:t>
</a:t>
            </a:r>
            <a:r>
              <a:rPr lang="en-US" sz="5400" b="1" dirty="0">
                <a:solidFill>
                  <a:schemeClr val="tx1"/>
                </a:solidFill>
                <a:latin typeface="Poppins"/>
              </a:rPr>
              <a:t> Implementation Tests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48303E3-B973-4DC1-8DF2-E9DCC62542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Simon Schürz</a:t>
            </a:r>
          </a:p>
          <a:p>
            <a:r>
              <a:rPr lang="de-DE" dirty="0"/>
              <a:t>Federal Statistical Office Germany</a:t>
            </a:r>
          </a:p>
        </p:txBody>
      </p:sp>
    </p:spTree>
    <p:extLst>
      <p:ext uri="{BB962C8B-B14F-4D97-AF65-F5344CB8AC3E}">
        <p14:creationId xmlns:p14="http://schemas.microsoft.com/office/powerpoint/2010/main" val="96540369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0452" y="1809306"/>
            <a:ext cx="11075148" cy="353943"/>
          </a:xfrm>
        </p:spPr>
        <p:txBody>
          <a:bodyPr/>
          <a:lstStyle/>
          <a:p>
            <a:r>
              <a:rPr lang="de-DE" dirty="0" err="1"/>
              <a:t>Grassland</a:t>
            </a:r>
            <a:r>
              <a:rPr lang="de-DE" dirty="0"/>
              <a:t> </a:t>
            </a:r>
            <a:r>
              <a:rPr lang="de-DE" dirty="0" err="1"/>
              <a:t>ecosystems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10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0" name="Picture 2" descr="image.png">
            <a:extLst>
              <a:ext uri="{FF2B5EF4-FFF2-40B4-BE49-F238E27FC236}">
                <a16:creationId xmlns:a16="http://schemas.microsoft.com/office/drawing/2014/main" id="{75B049EB-94E7-43A0-8522-6D079F681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89733"/>
            <a:ext cx="3530649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3" descr="image.png">
            <a:extLst>
              <a:ext uri="{FF2B5EF4-FFF2-40B4-BE49-F238E27FC236}">
                <a16:creationId xmlns:a16="http://schemas.microsoft.com/office/drawing/2014/main" id="{AEDEFAA3-7F80-4175-98BD-A10418712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260" y="2389733"/>
            <a:ext cx="3530649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5" descr="image.png">
            <a:extLst>
              <a:ext uri="{FF2B5EF4-FFF2-40B4-BE49-F238E27FC236}">
                <a16:creationId xmlns:a16="http://schemas.microsoft.com/office/drawing/2014/main" id="{3AE3FA60-E041-44C2-B42E-7540FEEE3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25" y="2665958"/>
            <a:ext cx="514350" cy="514350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ECC8EC56-49E9-4938-9159-4882675DB5EF}"/>
              </a:ext>
            </a:extLst>
          </p:cNvPr>
          <p:cNvSpPr txBox="1"/>
          <p:nvPr/>
        </p:nvSpPr>
        <p:spPr>
          <a:xfrm>
            <a:off x="847725" y="3351758"/>
            <a:ext cx="3127109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1. Best Fit (Default)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2C02E50C-A5B4-4AEB-9A66-69614E2A9EAB}"/>
              </a:ext>
            </a:extLst>
          </p:cNvPr>
          <p:cNvSpPr txBox="1"/>
          <p:nvPr/>
        </p:nvSpPr>
        <p:spPr>
          <a:xfrm>
            <a:off x="847725" y="3780383"/>
            <a:ext cx="2978199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 dirty="0">
                <a:solidFill>
                  <a:srgbClr val="334155"/>
                </a:solidFill>
                <a:latin typeface="Lato"/>
              </a:rPr>
              <a:t>Manual comparison of ecosystem profiles.</a:t>
            </a:r>
            <a:endParaRPr lang="de-DE" sz="1200" b="0" i="0" u="none" dirty="0">
              <a:solidFill>
                <a:srgbClr val="334155"/>
              </a:solidFill>
              <a:latin typeface="Lato"/>
            </a:endParaRPr>
          </a:p>
          <a:p>
            <a:pPr algn="l">
              <a:lnSpc>
                <a:spcPts val="1800"/>
              </a:lnSpc>
            </a:pPr>
            <a:r>
              <a:rPr lang="de-DE" sz="1200" dirty="0" err="1">
                <a:solidFill>
                  <a:srgbClr val="334155"/>
                </a:solidFill>
                <a:latin typeface="Lato"/>
              </a:rPr>
              <a:t>Assumes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grassland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is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semi-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natural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(T7.5)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</a:t>
            </a:r>
          </a:p>
        </p:txBody>
      </p:sp>
      <p:pic>
        <p:nvPicPr>
          <p:cNvPr id="17" name="Picture 8" descr="image.png">
            <a:extLst>
              <a:ext uri="{FF2B5EF4-FFF2-40B4-BE49-F238E27FC236}">
                <a16:creationId xmlns:a16="http://schemas.microsoft.com/office/drawing/2014/main" id="{25EFB4F5-0261-4C81-84B7-4F72827110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974" y="2665958"/>
            <a:ext cx="514350" cy="514350"/>
          </a:xfrm>
          <a:prstGeom prst="rect">
            <a:avLst/>
          </a:prstGeom>
        </p:spPr>
      </p:pic>
      <p:sp>
        <p:nvSpPr>
          <p:cNvPr id="18" name="TextBox 9">
            <a:extLst>
              <a:ext uri="{FF2B5EF4-FFF2-40B4-BE49-F238E27FC236}">
                <a16:creationId xmlns:a16="http://schemas.microsoft.com/office/drawing/2014/main" id="{1CB0BB2F-31B0-4D27-9706-F2712EC6B3E8}"/>
              </a:ext>
            </a:extLst>
          </p:cNvPr>
          <p:cNvSpPr txBox="1"/>
          <p:nvPr/>
        </p:nvSpPr>
        <p:spPr>
          <a:xfrm>
            <a:off x="4606974" y="3351758"/>
            <a:ext cx="3127109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2. Spatial Cross-Walk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9C1E2626-8952-47B4-B6B5-FC6A697C017B}"/>
              </a:ext>
            </a:extLst>
          </p:cNvPr>
          <p:cNvSpPr txBox="1"/>
          <p:nvPr/>
        </p:nvSpPr>
        <p:spPr>
          <a:xfrm>
            <a:off x="4606974" y="3780383"/>
            <a:ext cx="2978199" cy="66960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171450" indent="-171450" algn="l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de-DE" sz="1200" dirty="0" err="1">
                <a:solidFill>
                  <a:srgbClr val="334155"/>
                </a:solidFill>
                <a:latin typeface="Lato"/>
              </a:rPr>
              <a:t>Grassland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mowing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intensity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&gt;2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events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per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year</a:t>
            </a:r>
            <a:endParaRPr lang="de-DE" sz="1200" b="0" i="0" u="none" dirty="0">
              <a:solidFill>
                <a:srgbClr val="334155"/>
              </a:solidFill>
              <a:latin typeface="Lato"/>
            </a:endParaRPr>
          </a:p>
          <a:p>
            <a:pPr marL="171450" indent="-171450" algn="l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334155"/>
                </a:solidFill>
                <a:latin typeface="Lato"/>
              </a:rPr>
              <a:t>P</a:t>
            </a:r>
            <a:r>
              <a:rPr sz="1200" b="0" i="0" u="none" dirty="0" err="1">
                <a:solidFill>
                  <a:srgbClr val="334155"/>
                </a:solidFill>
                <a:latin typeface="Lato"/>
              </a:rPr>
              <a:t>rotected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areas mapping.</a:t>
            </a:r>
          </a:p>
        </p:txBody>
      </p:sp>
      <p:pic>
        <p:nvPicPr>
          <p:cNvPr id="23" name="Picture 14" descr="image.png">
            <a:extLst>
              <a:ext uri="{FF2B5EF4-FFF2-40B4-BE49-F238E27FC236}">
                <a16:creationId xmlns:a16="http://schemas.microsoft.com/office/drawing/2014/main" id="{97744127-D4A5-4728-B337-789083A9DA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550" y="2789783"/>
            <a:ext cx="266700" cy="266700"/>
          </a:xfrm>
          <a:prstGeom prst="rect">
            <a:avLst/>
          </a:prstGeom>
        </p:spPr>
      </p:pic>
      <p:pic>
        <p:nvPicPr>
          <p:cNvPr id="24" name="Picture 15" descr="image.png">
            <a:extLst>
              <a:ext uri="{FF2B5EF4-FFF2-40B4-BE49-F238E27FC236}">
                <a16:creationId xmlns:a16="http://schemas.microsoft.com/office/drawing/2014/main" id="{11886361-D8C6-4927-B3E3-9E398FBCE1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1749" y="2789783"/>
            <a:ext cx="304800" cy="2667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6176879-FA6B-41A8-9985-203C3CB971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952" y="4560417"/>
            <a:ext cx="1525618" cy="137190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C57D67F-5EAE-4190-8F38-D575D80AE0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7152" y="4982753"/>
            <a:ext cx="1315544" cy="700997"/>
          </a:xfrm>
          <a:prstGeom prst="rect">
            <a:avLst/>
          </a:prstGeom>
        </p:spPr>
      </p:pic>
      <p:sp>
        <p:nvSpPr>
          <p:cNvPr id="22" name="Pfeil: nach rechts 21">
            <a:extLst>
              <a:ext uri="{FF2B5EF4-FFF2-40B4-BE49-F238E27FC236}">
                <a16:creationId xmlns:a16="http://schemas.microsoft.com/office/drawing/2014/main" id="{CB48F227-C47E-4A3C-8B4D-6E0234CA797D}"/>
              </a:ext>
            </a:extLst>
          </p:cNvPr>
          <p:cNvSpPr/>
          <p:nvPr/>
        </p:nvSpPr>
        <p:spPr>
          <a:xfrm>
            <a:off x="2273392" y="5165744"/>
            <a:ext cx="353954" cy="30648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2548DD2-DC10-4550-AE97-A54D3E8FB1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0284" y="4706741"/>
            <a:ext cx="1135482" cy="153097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574646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11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EA1FE9DE-686C-47F5-B4A8-230F30256D9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60" y="1191802"/>
            <a:ext cx="7992925" cy="5108861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0452" y="1809306"/>
            <a:ext cx="3224550" cy="4077786"/>
          </a:xfrm>
        </p:spPr>
        <p:txBody>
          <a:bodyPr/>
          <a:lstStyle/>
          <a:p>
            <a:r>
              <a:rPr lang="de-DE" sz="2000" b="1" dirty="0" err="1"/>
              <a:t>Results</a:t>
            </a:r>
            <a:r>
              <a:rPr lang="de-DE" sz="2000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err="1"/>
              <a:t>Signficant</a:t>
            </a:r>
            <a:r>
              <a:rPr lang="de-DE" sz="2000" dirty="0"/>
              <a:t> </a:t>
            </a:r>
            <a:r>
              <a:rPr lang="de-DE" sz="2000" dirty="0" err="1"/>
              <a:t>level</a:t>
            </a:r>
            <a:r>
              <a:rPr lang="de-DE" sz="2000" dirty="0"/>
              <a:t> </a:t>
            </a:r>
            <a:r>
              <a:rPr lang="de-DE" sz="2000" dirty="0" err="1"/>
              <a:t>effects</a:t>
            </a:r>
            <a:endParaRPr lang="de-DE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err="1"/>
              <a:t>Differences</a:t>
            </a:r>
            <a:r>
              <a:rPr lang="de-DE" sz="2000" dirty="0"/>
              <a:t> in </a:t>
            </a:r>
            <a:r>
              <a:rPr lang="de-DE" sz="2000" dirty="0" err="1"/>
              <a:t>trend</a:t>
            </a:r>
            <a:r>
              <a:rPr lang="de-DE" sz="2000" dirty="0"/>
              <a:t> </a:t>
            </a:r>
            <a:r>
              <a:rPr lang="de-DE" sz="2000" dirty="0" err="1"/>
              <a:t>between</a:t>
            </a:r>
            <a:r>
              <a:rPr lang="de-DE" sz="2000" dirty="0"/>
              <a:t> </a:t>
            </a:r>
            <a:r>
              <a:rPr lang="de-DE" sz="2000" dirty="0" err="1"/>
              <a:t>spatial</a:t>
            </a:r>
            <a:r>
              <a:rPr lang="de-DE" sz="2000" dirty="0"/>
              <a:t> and „score“ </a:t>
            </a:r>
            <a:r>
              <a:rPr lang="de-DE" sz="2000" dirty="0" err="1"/>
              <a:t>crosswalks</a:t>
            </a:r>
            <a:endParaRPr lang="de-DE" sz="2000" dirty="0"/>
          </a:p>
          <a:p>
            <a:r>
              <a:rPr lang="de-DE" sz="2000" b="1" dirty="0" err="1"/>
              <a:t>Caveats</a:t>
            </a:r>
            <a:r>
              <a:rPr lang="de-DE" sz="2000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/>
              <a:t>Regular </a:t>
            </a:r>
            <a:r>
              <a:rPr lang="de-DE" sz="2000" dirty="0" err="1"/>
              <a:t>availability</a:t>
            </a:r>
            <a:r>
              <a:rPr lang="de-DE" sz="2000" dirty="0"/>
              <a:t> and </a:t>
            </a:r>
            <a:r>
              <a:rPr lang="de-DE" sz="2000" dirty="0" err="1"/>
              <a:t>timeliness</a:t>
            </a:r>
            <a:endParaRPr lang="de-DE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err="1"/>
              <a:t>Spatial</a:t>
            </a:r>
            <a:r>
              <a:rPr lang="de-DE" sz="2000" dirty="0"/>
              <a:t> </a:t>
            </a:r>
            <a:r>
              <a:rPr lang="de-DE" sz="2000" dirty="0" err="1"/>
              <a:t>expicitness</a:t>
            </a:r>
            <a:r>
              <a:rPr lang="de-DE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3786338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B.1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Services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ecosystems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12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1" y="2494508"/>
            <a:ext cx="5372100" cy="30384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C447BD5D-6559-4727-A20C-010AEA57822A}"/>
              </a:ext>
            </a:extLst>
          </p:cNvPr>
          <p:cNvSpPr txBox="1"/>
          <p:nvPr/>
        </p:nvSpPr>
        <p:spPr>
          <a:xfrm>
            <a:off x="985426" y="2770733"/>
            <a:ext cx="5060632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 dirty="0">
                <a:solidFill>
                  <a:srgbClr val="0369A1"/>
                </a:solidFill>
                <a:latin typeface="Poppins SemiBold"/>
              </a:rPr>
              <a:t>Indicator Purpose &amp; Design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468D1DCF-318E-46AA-B714-6BB8184C290D}"/>
              </a:ext>
            </a:extLst>
          </p:cNvPr>
          <p:cNvSpPr txBox="1"/>
          <p:nvPr/>
        </p:nvSpPr>
        <p:spPr>
          <a:xfrm>
            <a:off x="985426" y="3199358"/>
            <a:ext cx="48196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rgbClr val="334155"/>
                </a:solidFill>
                <a:latin typeface="Lato"/>
              </a:rPr>
              <a:t>Combines provisioning (wood, crop) and regulating services (air filtration, local climate regulation) via geometric mean.</a:t>
            </a: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74FCA09E-8863-49EF-A276-956901863782}"/>
              </a:ext>
            </a:extLst>
          </p:cNvPr>
          <p:cNvSpPr txBox="1"/>
          <p:nvPr/>
        </p:nvSpPr>
        <p:spPr>
          <a:xfrm>
            <a:off x="985426" y="3770858"/>
            <a:ext cx="48196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rgbClr val="334155"/>
                </a:solidFill>
                <a:latin typeface="Lato"/>
              </a:rPr>
              <a:t>Nature-based tourism and carbon sequestration are excluded from this exercise.</a:t>
            </a: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6F89050E-00C3-4C0B-A394-57C55672B145}"/>
              </a:ext>
            </a:extLst>
          </p:cNvPr>
          <p:cNvSpPr txBox="1"/>
          <p:nvPr/>
        </p:nvSpPr>
        <p:spPr>
          <a:xfrm>
            <a:off x="985426" y="4342358"/>
            <a:ext cx="4819650" cy="2079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Shows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trends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of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actual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flow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of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ecosystem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services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over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time</a:t>
            </a:r>
            <a:endParaRPr sz="1200" b="0" i="0" u="none" dirty="0">
              <a:solidFill>
                <a:srgbClr val="334155"/>
              </a:solidFill>
              <a:latin typeface="Lato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4FCDA26-C388-466D-B738-28AB9263A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025" y="1238731"/>
            <a:ext cx="4904871" cy="2751513"/>
          </a:xfrm>
          <a:prstGeom prst="rect">
            <a:avLst/>
          </a:prstGeom>
        </p:spPr>
      </p:pic>
      <p:sp>
        <p:nvSpPr>
          <p:cNvPr id="16" name="TextBox 7">
            <a:extLst>
              <a:ext uri="{FF2B5EF4-FFF2-40B4-BE49-F238E27FC236}">
                <a16:creationId xmlns:a16="http://schemas.microsoft.com/office/drawing/2014/main" id="{DA3A5F98-063B-4A2F-A405-F102197A4798}"/>
              </a:ext>
            </a:extLst>
          </p:cNvPr>
          <p:cNvSpPr txBox="1"/>
          <p:nvPr/>
        </p:nvSpPr>
        <p:spPr>
          <a:xfrm>
            <a:off x="985426" y="4690436"/>
            <a:ext cx="4819650" cy="2079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Should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link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to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biodiversity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and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sustainable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use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of</a:t>
            </a:r>
            <a:r>
              <a:rPr lang="de-DE" sz="1200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dirty="0" err="1">
                <a:solidFill>
                  <a:srgbClr val="334155"/>
                </a:solidFill>
                <a:latin typeface="Lato"/>
              </a:rPr>
              <a:t>services</a:t>
            </a:r>
            <a:endParaRPr sz="1200" b="0" i="0" u="none" dirty="0">
              <a:solidFill>
                <a:srgbClr val="334155"/>
              </a:solidFill>
              <a:latin typeface="Lato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2B71609-D857-4521-AB8F-C9B79513C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348" y="4337167"/>
            <a:ext cx="2232853" cy="91447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C5D66AC1-D555-4AE0-A4D6-64D625748947}"/>
              </a:ext>
            </a:extLst>
          </p:cNvPr>
          <p:cNvSpPr txBox="1"/>
          <p:nvPr/>
        </p:nvSpPr>
        <p:spPr>
          <a:xfrm>
            <a:off x="9419295" y="4342423"/>
            <a:ext cx="2487488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de-DE" sz="1600" dirty="0"/>
              <a:t>S… </a:t>
            </a:r>
            <a:r>
              <a:rPr lang="de-DE" sz="1600" dirty="0" err="1"/>
              <a:t>service</a:t>
            </a:r>
            <a:r>
              <a:rPr lang="de-DE" sz="1600" dirty="0"/>
              <a:t> </a:t>
            </a:r>
            <a:r>
              <a:rPr lang="de-DE" sz="1600" dirty="0" err="1"/>
              <a:t>flow</a:t>
            </a:r>
            <a:endParaRPr lang="de-DE" sz="1600" dirty="0"/>
          </a:p>
          <a:p>
            <a:pPr algn="l"/>
            <a:r>
              <a:rPr lang="de-DE" sz="1600" dirty="0"/>
              <a:t>n… #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serives</a:t>
            </a:r>
            <a:endParaRPr lang="de-DE" sz="1600" dirty="0"/>
          </a:p>
          <a:p>
            <a:pPr algn="l"/>
            <a:r>
              <a:rPr lang="de-DE" sz="1600" dirty="0"/>
              <a:t>I… </a:t>
            </a:r>
            <a:r>
              <a:rPr lang="de-DE" sz="1600" dirty="0" err="1"/>
              <a:t>index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82200011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B.1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Services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ecosystems</a:t>
            </a:r>
            <a:r>
              <a:rPr lang="de-DE" dirty="0"/>
              <a:t> (all versus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natural</a:t>
            </a:r>
            <a:r>
              <a:rPr lang="de-DE" dirty="0"/>
              <a:t>/semi-</a:t>
            </a:r>
            <a:r>
              <a:rPr lang="de-DE" dirty="0" err="1"/>
              <a:t>natural</a:t>
            </a:r>
            <a:r>
              <a:rPr lang="de-DE" dirty="0"/>
              <a:t>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13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F3CEE528-F7CC-4146-806A-CC18BEBE433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0" y="2349658"/>
            <a:ext cx="11076399" cy="376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67549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B.1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Services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ecosystems</a:t>
            </a:r>
            <a:r>
              <a:rPr lang="de-DE" dirty="0"/>
              <a:t> (all versus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natural</a:t>
            </a:r>
            <a:r>
              <a:rPr lang="de-DE" dirty="0"/>
              <a:t>/semi-</a:t>
            </a:r>
            <a:r>
              <a:rPr lang="de-DE" dirty="0" err="1"/>
              <a:t>natural</a:t>
            </a:r>
            <a:r>
              <a:rPr lang="de-DE" dirty="0"/>
              <a:t>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14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F3CEE528-F7CC-4146-806A-CC18BEBE433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0" y="2349658"/>
            <a:ext cx="11076399" cy="3763465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602DBCC-C889-42E4-9BCA-5DB1BFC8CFB9}"/>
              </a:ext>
            </a:extLst>
          </p:cNvPr>
          <p:cNvSpPr/>
          <p:nvPr/>
        </p:nvSpPr>
        <p:spPr>
          <a:xfrm>
            <a:off x="452063" y="2163249"/>
            <a:ext cx="6000108" cy="394987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8C5639-C143-44FC-A583-45B30136CB54}"/>
              </a:ext>
            </a:extLst>
          </p:cNvPr>
          <p:cNvSpPr txBox="1"/>
          <p:nvPr/>
        </p:nvSpPr>
        <p:spPr>
          <a:xfrm>
            <a:off x="710452" y="2349658"/>
            <a:ext cx="5536236" cy="32778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endParaRPr lang="de-DE" sz="23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300" dirty="0"/>
              <a:t>Trends </a:t>
            </a:r>
            <a:r>
              <a:rPr lang="de-DE" sz="2300" dirty="0" err="1"/>
              <a:t>accentuated</a:t>
            </a:r>
            <a:r>
              <a:rPr lang="de-DE" sz="2300" dirty="0"/>
              <a:t> and </a:t>
            </a:r>
            <a:r>
              <a:rPr lang="de-DE" sz="2300" dirty="0" err="1"/>
              <a:t>potentially</a:t>
            </a:r>
            <a:r>
              <a:rPr lang="de-DE" sz="2300" dirty="0"/>
              <a:t> </a:t>
            </a:r>
            <a:r>
              <a:rPr lang="de-DE" sz="2300" dirty="0" err="1"/>
              <a:t>diffferent</a:t>
            </a:r>
            <a:endParaRPr lang="de-DE" sz="23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de-DE" sz="23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300" dirty="0"/>
              <a:t>Picks </a:t>
            </a:r>
            <a:r>
              <a:rPr lang="de-DE" sz="2300" dirty="0" err="1"/>
              <a:t>up</a:t>
            </a:r>
            <a:r>
              <a:rPr lang="de-DE" sz="2300" dirty="0"/>
              <a:t> </a:t>
            </a:r>
            <a:r>
              <a:rPr lang="de-DE" sz="2300" dirty="0" err="1"/>
              <a:t>geographic</a:t>
            </a:r>
            <a:r>
              <a:rPr lang="de-DE" sz="2300" dirty="0"/>
              <a:t> and </a:t>
            </a:r>
            <a:r>
              <a:rPr lang="de-DE" sz="2300" dirty="0" err="1"/>
              <a:t>contextual</a:t>
            </a:r>
            <a:r>
              <a:rPr lang="de-DE" sz="2300" dirty="0"/>
              <a:t> </a:t>
            </a:r>
            <a:r>
              <a:rPr lang="de-DE" sz="2300" dirty="0" err="1"/>
              <a:t>correlations</a:t>
            </a:r>
            <a:endParaRPr lang="de-DE" sz="23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de-DE" sz="23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300" dirty="0" err="1"/>
              <a:t>Poses</a:t>
            </a:r>
            <a:r>
              <a:rPr lang="de-DE" sz="2300" dirty="0"/>
              <a:t> </a:t>
            </a:r>
            <a:r>
              <a:rPr lang="de-DE" sz="2300" dirty="0" err="1"/>
              <a:t>questions</a:t>
            </a:r>
            <a:r>
              <a:rPr lang="de-DE" sz="2300" dirty="0"/>
              <a:t> </a:t>
            </a:r>
            <a:r>
              <a:rPr lang="de-DE" sz="2300" dirty="0" err="1"/>
              <a:t>to</a:t>
            </a:r>
            <a:r>
              <a:rPr lang="de-DE" sz="2300" dirty="0"/>
              <a:t> </a:t>
            </a:r>
            <a:r>
              <a:rPr lang="de-DE" sz="2300" dirty="0" err="1"/>
              <a:t>supply</a:t>
            </a:r>
            <a:r>
              <a:rPr lang="de-DE" sz="2300" dirty="0"/>
              <a:t> </a:t>
            </a:r>
            <a:r>
              <a:rPr lang="de-DE" sz="2300" dirty="0" err="1"/>
              <a:t>attribution</a:t>
            </a:r>
            <a:r>
              <a:rPr lang="de-DE" sz="2300" dirty="0"/>
              <a:t> in </a:t>
            </a:r>
            <a:r>
              <a:rPr lang="de-DE" sz="2300" dirty="0" err="1"/>
              <a:t>biophysical</a:t>
            </a:r>
            <a:r>
              <a:rPr lang="de-DE" sz="2300" dirty="0"/>
              <a:t> </a:t>
            </a:r>
            <a:r>
              <a:rPr lang="de-DE" sz="2300" dirty="0" err="1"/>
              <a:t>model</a:t>
            </a:r>
            <a:r>
              <a:rPr lang="de-DE" sz="2300" dirty="0"/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362327384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B.1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Services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ecosystems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Interpretation </a:t>
            </a:r>
            <a:r>
              <a:rPr lang="de-DE" dirty="0" err="1">
                <a:sym typeface="Wingdings" panose="05000000000000000000" pitchFamily="2" charset="2"/>
              </a:rPr>
              <a:t>issues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15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604EB31-0BB1-4C05-842D-89ABFD9491E5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t="6287" r="9415" b="4140"/>
          <a:stretch/>
        </p:blipFill>
        <p:spPr bwMode="auto">
          <a:xfrm>
            <a:off x="709201" y="2353439"/>
            <a:ext cx="5547761" cy="35030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0F9C504-2FF0-43AA-8EF0-5FA46146D12E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 t="9053" r="8747" b="5705"/>
          <a:stretch/>
        </p:blipFill>
        <p:spPr bwMode="auto">
          <a:xfrm>
            <a:off x="6319890" y="2481261"/>
            <a:ext cx="5454444" cy="32594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3719927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FF85BBEF-FD61-43D5-B290-09659B7AB33B}"/>
              </a:ext>
            </a:extLst>
          </p:cNvPr>
          <p:cNvSpPr/>
          <p:nvPr/>
        </p:nvSpPr>
        <p:spPr>
          <a:xfrm>
            <a:off x="571500" y="1946820"/>
            <a:ext cx="11049000" cy="7620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4BE98F25-7CEE-4590-8004-D3FCFF0A85EB}"/>
              </a:ext>
            </a:extLst>
          </p:cNvPr>
          <p:cNvSpPr txBox="1"/>
          <p:nvPr/>
        </p:nvSpPr>
        <p:spPr>
          <a:xfrm>
            <a:off x="1085850" y="2099220"/>
            <a:ext cx="103441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Cross-Walking Feasibility: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Mapping national ecosystem classifications to IUCN GET EFGs is practical using a combined mix of best-fit, spatial, and inventory data.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List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of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type-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specific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characteristics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could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be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useful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.</a:t>
            </a:r>
            <a:endParaRPr sz="1200" b="0" i="0" u="none" dirty="0">
              <a:solidFill>
                <a:srgbClr val="334155"/>
              </a:solidFill>
              <a:latin typeface="Lato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7E2E007-4667-4A4D-9978-BBDAA8226D56}"/>
              </a:ext>
            </a:extLst>
          </p:cNvPr>
          <p:cNvSpPr/>
          <p:nvPr/>
        </p:nvSpPr>
        <p:spPr>
          <a:xfrm>
            <a:off x="571500" y="1946820"/>
            <a:ext cx="38100" cy="762000"/>
          </a:xfrm>
          <a:prstGeom prst="rect">
            <a:avLst/>
          </a:prstGeom>
          <a:solidFill>
            <a:srgbClr val="0D94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3EB5F855-B4F8-4FB5-804E-D06A385C8190}"/>
              </a:ext>
            </a:extLst>
          </p:cNvPr>
          <p:cNvSpPr/>
          <p:nvPr/>
        </p:nvSpPr>
        <p:spPr>
          <a:xfrm>
            <a:off x="571500" y="2842170"/>
            <a:ext cx="11049000" cy="7620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54928E34-1274-48FC-AF83-CC28A5C1667E}"/>
              </a:ext>
            </a:extLst>
          </p:cNvPr>
          <p:cNvSpPr txBox="1"/>
          <p:nvPr/>
        </p:nvSpPr>
        <p:spPr>
          <a:xfrm>
            <a:off x="1085850" y="2994570"/>
            <a:ext cx="1034415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Focus on Temporal Trends: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Indicator A.2 shows high sensitivity in absolute levels depending on proxy choices; national reporting must emphasize changes over time.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576B97F3-DC45-4559-AC05-2242003E4529}"/>
              </a:ext>
            </a:extLst>
          </p:cNvPr>
          <p:cNvSpPr/>
          <p:nvPr/>
        </p:nvSpPr>
        <p:spPr>
          <a:xfrm>
            <a:off x="571500" y="2842170"/>
            <a:ext cx="38100" cy="762000"/>
          </a:xfrm>
          <a:prstGeom prst="rect">
            <a:avLst/>
          </a:prstGeom>
          <a:solidFill>
            <a:srgbClr val="0D94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42ADD3BA-78E0-4CF1-B57D-3416696FA17F}"/>
              </a:ext>
            </a:extLst>
          </p:cNvPr>
          <p:cNvSpPr/>
          <p:nvPr/>
        </p:nvSpPr>
        <p:spPr>
          <a:xfrm>
            <a:off x="571500" y="3737520"/>
            <a:ext cx="11049000" cy="7620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16237DF4-B8AC-42E0-BC5E-5C049BB97C84}"/>
              </a:ext>
            </a:extLst>
          </p:cNvPr>
          <p:cNvSpPr txBox="1"/>
          <p:nvPr/>
        </p:nvSpPr>
        <p:spPr>
          <a:xfrm>
            <a:off x="1085850" y="3889920"/>
            <a:ext cx="103441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Disaggregation by Naturalness: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Disaggregating Indicator B.1 by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supplying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ecosystem (natural vs. anthropogenic) improves alignment with biodiversity and sustainability goals.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The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disaggregation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may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have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implications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on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how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biophysical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models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attribute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supply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.</a:t>
            </a:r>
            <a:endParaRPr sz="1200" b="0" i="0" u="none" dirty="0">
              <a:solidFill>
                <a:srgbClr val="334155"/>
              </a:solidFill>
              <a:latin typeface="Lato"/>
            </a:endParaRP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6418F41C-CD6E-4993-8F1E-5BA3FF65D65B}"/>
              </a:ext>
            </a:extLst>
          </p:cNvPr>
          <p:cNvSpPr/>
          <p:nvPr/>
        </p:nvSpPr>
        <p:spPr>
          <a:xfrm>
            <a:off x="571500" y="3737520"/>
            <a:ext cx="38100" cy="762000"/>
          </a:xfrm>
          <a:prstGeom prst="rect">
            <a:avLst/>
          </a:prstGeom>
          <a:solidFill>
            <a:srgbClr val="0D94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ounded Rectangle 11">
            <a:extLst>
              <a:ext uri="{FF2B5EF4-FFF2-40B4-BE49-F238E27FC236}">
                <a16:creationId xmlns:a16="http://schemas.microsoft.com/office/drawing/2014/main" id="{C28BA9EE-BD53-4508-9A61-F7AF3AFDA51E}"/>
              </a:ext>
            </a:extLst>
          </p:cNvPr>
          <p:cNvSpPr/>
          <p:nvPr/>
        </p:nvSpPr>
        <p:spPr>
          <a:xfrm>
            <a:off x="571500" y="4632870"/>
            <a:ext cx="11049000" cy="7620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89A19572-75D9-4F5B-B287-413EA19AFD79}"/>
              </a:ext>
            </a:extLst>
          </p:cNvPr>
          <p:cNvSpPr txBox="1"/>
          <p:nvPr/>
        </p:nvSpPr>
        <p:spPr>
          <a:xfrm>
            <a:off x="1085850" y="4785270"/>
            <a:ext cx="1034415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Link Condition with Flow: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Additional ecosystem condition data (capacity vs. demand) is essential to avoid misinterpreting demand-driven service flow drops as ecosystem degradation.</a:t>
            </a: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BAA124AC-D2E5-4481-995E-A76DBBEC4B55}"/>
              </a:ext>
            </a:extLst>
          </p:cNvPr>
          <p:cNvSpPr/>
          <p:nvPr/>
        </p:nvSpPr>
        <p:spPr>
          <a:xfrm>
            <a:off x="571500" y="4632870"/>
            <a:ext cx="38100" cy="762000"/>
          </a:xfrm>
          <a:prstGeom prst="rect">
            <a:avLst/>
          </a:prstGeom>
          <a:solidFill>
            <a:srgbClr val="0D94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2" name="Picture 14" descr="image.png">
            <a:extLst>
              <a:ext uri="{FF2B5EF4-FFF2-40B4-BE49-F238E27FC236}">
                <a16:creationId xmlns:a16="http://schemas.microsoft.com/office/drawing/2014/main" id="{9FBA9491-E473-41B9-9F4B-0BAC648C4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13508"/>
            <a:ext cx="190500" cy="200025"/>
          </a:xfrm>
          <a:prstGeom prst="rect">
            <a:avLst/>
          </a:prstGeom>
        </p:spPr>
      </p:pic>
      <p:pic>
        <p:nvPicPr>
          <p:cNvPr id="23" name="Picture 15" descr="image.png">
            <a:extLst>
              <a:ext uri="{FF2B5EF4-FFF2-40B4-BE49-F238E27FC236}">
                <a16:creationId xmlns:a16="http://schemas.microsoft.com/office/drawing/2014/main" id="{891432B3-D2EF-4F51-A9B0-9AC6B6EA9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3008858"/>
            <a:ext cx="190500" cy="200025"/>
          </a:xfrm>
          <a:prstGeom prst="rect">
            <a:avLst/>
          </a:prstGeom>
        </p:spPr>
      </p:pic>
      <p:pic>
        <p:nvPicPr>
          <p:cNvPr id="24" name="Picture 16" descr="image.png">
            <a:extLst>
              <a:ext uri="{FF2B5EF4-FFF2-40B4-BE49-F238E27FC236}">
                <a16:creationId xmlns:a16="http://schemas.microsoft.com/office/drawing/2014/main" id="{3F9511DE-BFEA-43F4-AD73-AE56D9385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050" y="3904208"/>
            <a:ext cx="219075" cy="200025"/>
          </a:xfrm>
          <a:prstGeom prst="rect">
            <a:avLst/>
          </a:prstGeom>
        </p:spPr>
      </p:pic>
      <p:pic>
        <p:nvPicPr>
          <p:cNvPr id="25" name="Picture 17" descr="image.png">
            <a:extLst>
              <a:ext uri="{FF2B5EF4-FFF2-40B4-BE49-F238E27FC236}">
                <a16:creationId xmlns:a16="http://schemas.microsoft.com/office/drawing/2014/main" id="{0183CFB1-7A39-4214-A078-53320E3411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050" y="4799558"/>
            <a:ext cx="190500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366074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00E89E-F1C3-4A58-A6F3-98ACEB72A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8540" y="861373"/>
            <a:ext cx="9975211" cy="1617401"/>
          </a:xfrm>
        </p:spPr>
        <p:txBody>
          <a:bodyPr/>
          <a:lstStyle/>
          <a:p>
            <a:r>
              <a:rPr lang="de-DE" sz="4400" dirty="0"/>
              <a:t>Contact</a:t>
            </a:r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4F5211F7-FEE2-41F3-9612-10F957D1AB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78540" y="2661598"/>
            <a:ext cx="3864741" cy="1160813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de-DE" sz="1800" dirty="0"/>
              <a:t>Simon Schürz</a:t>
            </a:r>
          </a:p>
          <a:p>
            <a:r>
              <a:rPr lang="de-DE" sz="1800" dirty="0">
                <a:hlinkClick r:id="rId2"/>
              </a:rPr>
              <a:t>simon.schuerz@destatis.de</a:t>
            </a:r>
            <a:r>
              <a:rPr lang="de-DE" sz="1800" dirty="0"/>
              <a:t> </a:t>
            </a:r>
          </a:p>
          <a:p>
            <a:endParaRPr lang="de-DE" sz="1800" dirty="0"/>
          </a:p>
          <a:p>
            <a:r>
              <a:rPr lang="de-DE" sz="1800" dirty="0">
                <a:hlinkClick r:id="rId3" tooltip="Internetangebot Statistisches Bundesamt"/>
              </a:rPr>
              <a:t>www.destatis.de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69446520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 err="1"/>
              <a:t>Extent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natural</a:t>
            </a:r>
            <a:r>
              <a:rPr lang="de-DE" dirty="0"/>
              <a:t> </a:t>
            </a:r>
            <a:r>
              <a:rPr lang="de-DE" dirty="0" err="1"/>
              <a:t>ecosystems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proportion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total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country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2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1" y="2494508"/>
            <a:ext cx="5372100" cy="30384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C447BD5D-6559-4727-A20C-010AEA57822A}"/>
              </a:ext>
            </a:extLst>
          </p:cNvPr>
          <p:cNvSpPr txBox="1"/>
          <p:nvPr/>
        </p:nvSpPr>
        <p:spPr>
          <a:xfrm>
            <a:off x="985426" y="2770733"/>
            <a:ext cx="5060632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 dirty="0">
                <a:solidFill>
                  <a:srgbClr val="0369A1"/>
                </a:solidFill>
                <a:latin typeface="Poppins SemiBold"/>
              </a:rPr>
              <a:t>Indicator Purpose &amp; Design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468D1DCF-318E-46AA-B714-6BB8184C290D}"/>
              </a:ext>
            </a:extLst>
          </p:cNvPr>
          <p:cNvSpPr txBox="1"/>
          <p:nvPr/>
        </p:nvSpPr>
        <p:spPr>
          <a:xfrm>
            <a:off x="985426" y="3199358"/>
            <a:ext cx="48196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 dirty="0">
                <a:solidFill>
                  <a:srgbClr val="334155"/>
                </a:solidFill>
                <a:latin typeface="Lato"/>
              </a:rPr>
              <a:t>Calculated using SEEA EA ecosystem extent 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(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and condition accounts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)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to track the proportion of natural ecosystems.</a:t>
            </a: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74FCA09E-8863-49EF-A276-956901863782}"/>
              </a:ext>
            </a:extLst>
          </p:cNvPr>
          <p:cNvSpPr txBox="1"/>
          <p:nvPr/>
        </p:nvSpPr>
        <p:spPr>
          <a:xfrm>
            <a:off x="985426" y="3770858"/>
            <a:ext cx="48196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 dirty="0">
                <a:solidFill>
                  <a:srgbClr val="334155"/>
                </a:solidFill>
                <a:latin typeface="Lato"/>
              </a:rPr>
              <a:t>Focuses on temporal changes in land area across IUCN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Ecosystem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Functional Groups rather than condition within types.</a:t>
            </a: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6F89050E-00C3-4C0B-A394-57C55672B145}"/>
              </a:ext>
            </a:extLst>
          </p:cNvPr>
          <p:cNvSpPr txBox="1"/>
          <p:nvPr/>
        </p:nvSpPr>
        <p:spPr>
          <a:xfrm>
            <a:off x="985426" y="4342358"/>
            <a:ext cx="481965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 dirty="0">
                <a:solidFill>
                  <a:srgbClr val="334155"/>
                </a:solidFill>
                <a:latin typeface="Lato"/>
              </a:rPr>
              <a:t>Includes human-modified ecosystems that retain native species, natural processes, and key functions.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4FCDA26-C388-466D-B738-28AB9263A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283" y="2614488"/>
            <a:ext cx="4904871" cy="275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4077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Mapping </a:t>
            </a:r>
            <a:r>
              <a:rPr lang="de-DE" dirty="0" err="1"/>
              <a:t>from</a:t>
            </a:r>
            <a:r>
              <a:rPr lang="de-DE" dirty="0"/>
              <a:t> national </a:t>
            </a:r>
            <a:r>
              <a:rPr lang="de-DE" dirty="0" err="1"/>
              <a:t>or</a:t>
            </a:r>
            <a:r>
              <a:rPr lang="de-DE" dirty="0"/>
              <a:t> international </a:t>
            </a:r>
            <a:r>
              <a:rPr lang="de-DE" dirty="0" err="1"/>
              <a:t>classifications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IUCN GET EFGs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3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1" y="2494508"/>
            <a:ext cx="5372100" cy="32461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1EEF000B-CACF-4848-8C7F-0E51CABE0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077415"/>
              </p:ext>
            </p:extLst>
          </p:nvPr>
        </p:nvGraphicFramePr>
        <p:xfrm>
          <a:off x="780638" y="2588505"/>
          <a:ext cx="5229226" cy="3058160"/>
        </p:xfrm>
        <a:graphic>
          <a:graphicData uri="http://schemas.openxmlformats.org/drawingml/2006/table">
            <a:tbl>
              <a:tblPr firstRow="1" firstCol="1" bandRow="1"/>
              <a:tblGrid>
                <a:gridCol w="1359632">
                  <a:extLst>
                    <a:ext uri="{9D8B030D-6E8A-4147-A177-3AD203B41FA5}">
                      <a16:colId xmlns:a16="http://schemas.microsoft.com/office/drawing/2014/main" val="878959672"/>
                    </a:ext>
                  </a:extLst>
                </a:gridCol>
                <a:gridCol w="1661898">
                  <a:extLst>
                    <a:ext uri="{9D8B030D-6E8A-4147-A177-3AD203B41FA5}">
                      <a16:colId xmlns:a16="http://schemas.microsoft.com/office/drawing/2014/main" val="2825860860"/>
                    </a:ext>
                  </a:extLst>
                </a:gridCol>
                <a:gridCol w="2207696">
                  <a:extLst>
                    <a:ext uri="{9D8B030D-6E8A-4147-A177-3AD203B41FA5}">
                      <a16:colId xmlns:a16="http://schemas.microsoft.com/office/drawing/2014/main" val="4035163332"/>
                    </a:ext>
                  </a:extLst>
                </a:gridCol>
              </a:tblGrid>
              <a:tr h="180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Realm</a:t>
                      </a:r>
                      <a:r>
                        <a:rPr lang="en-CA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Biome</a:t>
                      </a:r>
                      <a:r>
                        <a:rPr lang="en-CA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Ecosystem functional group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789800"/>
                  </a:ext>
                </a:extLst>
              </a:tr>
              <a:tr h="180340">
                <a:tc rowSpan="5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Terrestrial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(T)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 Intensive land-use biome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T7.1 Annual croplands</a:t>
                      </a:r>
                      <a:r>
                        <a:rPr lang="en-CA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[Short-rotation croplands]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349693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T7.2 Sown pastures and fields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[Sown livestock pastures]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505985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T7.3 Plantations [and woody croplands]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256789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T7.4 Urban and industrial ecosystems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937160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T7.5 Derived semi-natural pastures and old fields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246620"/>
                  </a:ext>
                </a:extLst>
              </a:tr>
              <a:tr h="180340">
                <a:tc rowSpan="5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Freshwater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(F)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 Artificial wetlands biome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F3.1 Large reservoirs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842650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F3.2 Constructed lacustrine wetlands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681621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F3.3 Rice paddies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[Aquatic and semi-aquatic croplands]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310379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F3.4 Freshwater aquafarms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908082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F3.5 Canals, ditches and drains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467029"/>
                  </a:ext>
                </a:extLst>
              </a:tr>
              <a:tr h="180340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Marine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(M)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M4 Anthropogenic marine biome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M4.1 Submerged artificial structures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759033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M4.2 Marine aquafarms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45662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Marine-terrestrial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(MT) 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MT3 Anthropogenic shorelines</a:t>
                      </a:r>
                      <a:r>
                        <a:rPr lang="en-CA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biome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MT3.1 Artificial shorelines</a:t>
                      </a:r>
                      <a:r>
                        <a:rPr lang="en-CA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6115415"/>
                  </a:ext>
                </a:extLst>
              </a:tr>
            </a:tbl>
          </a:graphicData>
        </a:graphic>
      </p:graphicFrame>
      <p:pic>
        <p:nvPicPr>
          <p:cNvPr id="18" name="Picture 3" descr="image.png">
            <a:extLst>
              <a:ext uri="{FF2B5EF4-FFF2-40B4-BE49-F238E27FC236}">
                <a16:creationId xmlns:a16="http://schemas.microsoft.com/office/drawing/2014/main" id="{31E7FBF3-8F4C-4ED7-B01A-F4529AF37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157" y="2598347"/>
            <a:ext cx="5372100" cy="30384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9" name="TextBox 8">
            <a:extLst>
              <a:ext uri="{FF2B5EF4-FFF2-40B4-BE49-F238E27FC236}">
                <a16:creationId xmlns:a16="http://schemas.microsoft.com/office/drawing/2014/main" id="{1C469E13-0E7E-4AD1-9EE4-514FC0D768B9}"/>
              </a:ext>
            </a:extLst>
          </p:cNvPr>
          <p:cNvSpPr txBox="1"/>
          <p:nvPr/>
        </p:nvSpPr>
        <p:spPr>
          <a:xfrm>
            <a:off x="6481499" y="2874572"/>
            <a:ext cx="5060632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4 Cross-Walking Scenarios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1C533F3D-BB9E-467B-9680-878E806848B7}"/>
              </a:ext>
            </a:extLst>
          </p:cNvPr>
          <p:cNvSpPr txBox="1"/>
          <p:nvPr/>
        </p:nvSpPr>
        <p:spPr>
          <a:xfrm>
            <a:off x="6671999" y="3303197"/>
            <a:ext cx="462915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>
                <a:solidFill>
                  <a:srgbClr val="334155"/>
                </a:solidFill>
                <a:latin typeface="Lato"/>
              </a:rPr>
              <a:t>Scenario 1 (Ideal):</a:t>
            </a:r>
            <a:r>
              <a:rPr sz="1200" b="0" i="0" u="none">
                <a:solidFill>
                  <a:srgbClr val="334155"/>
                </a:solidFill>
                <a:latin typeface="Lato"/>
              </a:rPr>
              <a:t> National typology nested directly into IUCN GET.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F22C03E5-E497-41F6-9A92-84456E92305D}"/>
              </a:ext>
            </a:extLst>
          </p:cNvPr>
          <p:cNvSpPr txBox="1"/>
          <p:nvPr/>
        </p:nvSpPr>
        <p:spPr>
          <a:xfrm>
            <a:off x="6671999" y="3646097"/>
            <a:ext cx="46291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Scenario 2 (Default):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Best-fit mapping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by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comparing ecosystem type profiles.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C692EC52-F97E-4D2E-ACFD-603F6563CA7D}"/>
              </a:ext>
            </a:extLst>
          </p:cNvPr>
          <p:cNvSpPr txBox="1"/>
          <p:nvPr/>
        </p:nvSpPr>
        <p:spPr>
          <a:xfrm>
            <a:off x="6671999" y="4204917"/>
            <a:ext cx="4629150" cy="2079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Scenario 3 (Spatial):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Spatial mapping using GIS datasets</a:t>
            </a: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E023BC25-94E9-48CA-9025-8F7B87C40258}"/>
              </a:ext>
            </a:extLst>
          </p:cNvPr>
          <p:cNvSpPr txBox="1"/>
          <p:nvPr/>
        </p:nvSpPr>
        <p:spPr>
          <a:xfrm>
            <a:off x="6671999" y="4541447"/>
            <a:ext cx="4629150" cy="4387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1" i="0" u="none" dirty="0">
                <a:solidFill>
                  <a:srgbClr val="334155"/>
                </a:solidFill>
                <a:latin typeface="Lato"/>
              </a:rPr>
              <a:t>Scenario 4 (Data-Driven):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Membership scores using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experts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or</a:t>
            </a:r>
            <a:r>
              <a:rPr lang="de-DE" sz="1200" b="0" i="0" u="none" dirty="0">
                <a:solidFill>
                  <a:srgbClr val="334155"/>
                </a:solidFill>
                <a:latin typeface="Lato"/>
              </a:rPr>
              <a:t> additional </a:t>
            </a:r>
            <a:r>
              <a:rPr lang="de-DE" sz="1200" b="0" i="0" u="none" dirty="0" err="1">
                <a:solidFill>
                  <a:srgbClr val="334155"/>
                </a:solidFill>
                <a:latin typeface="Lato"/>
              </a:rPr>
              <a:t>data</a:t>
            </a:r>
            <a:endParaRPr sz="1200" b="0" i="0" u="none" dirty="0">
              <a:solidFill>
                <a:srgbClr val="334155"/>
              </a:solidFill>
              <a:latin typeface="Lato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7BC827AC-7CE6-44E1-A604-331CF3394FDB}"/>
              </a:ext>
            </a:extLst>
          </p:cNvPr>
          <p:cNvSpPr txBox="1"/>
          <p:nvPr/>
        </p:nvSpPr>
        <p:spPr>
          <a:xfrm>
            <a:off x="6481499" y="3284147"/>
            <a:ext cx="114300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250"/>
              </a:lnSpc>
            </a:pPr>
            <a:r>
              <a:rPr sz="1500" b="1" i="0" u="none">
                <a:solidFill>
                  <a:srgbClr val="0D9488"/>
                </a:solidFill>
                <a:latin typeface="Lato"/>
              </a:rPr>
              <a:t>•</a:t>
            </a: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A58AFB2D-6C00-403C-B826-D404DD2AA337}"/>
              </a:ext>
            </a:extLst>
          </p:cNvPr>
          <p:cNvSpPr txBox="1"/>
          <p:nvPr/>
        </p:nvSpPr>
        <p:spPr>
          <a:xfrm>
            <a:off x="6481499" y="3627047"/>
            <a:ext cx="114300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250"/>
              </a:lnSpc>
            </a:pPr>
            <a:r>
              <a:rPr sz="1500" b="1" i="0" u="none">
                <a:solidFill>
                  <a:srgbClr val="0D9488"/>
                </a:solidFill>
                <a:latin typeface="Lato"/>
              </a:rPr>
              <a:t>•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F5DBD290-6E9F-46C8-A59E-44AE0AAFBB25}"/>
              </a:ext>
            </a:extLst>
          </p:cNvPr>
          <p:cNvSpPr txBox="1"/>
          <p:nvPr/>
        </p:nvSpPr>
        <p:spPr>
          <a:xfrm>
            <a:off x="6481499" y="4166013"/>
            <a:ext cx="114300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250"/>
              </a:lnSpc>
            </a:pPr>
            <a:r>
              <a:rPr sz="1500" b="1" i="0" u="none" dirty="0">
                <a:solidFill>
                  <a:srgbClr val="0D9488"/>
                </a:solidFill>
                <a:latin typeface="Lato"/>
              </a:rPr>
              <a:t>•</a:t>
            </a:r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id="{33FBD889-6590-4E94-B172-0CC95A07B100}"/>
              </a:ext>
            </a:extLst>
          </p:cNvPr>
          <p:cNvSpPr txBox="1"/>
          <p:nvPr/>
        </p:nvSpPr>
        <p:spPr>
          <a:xfrm>
            <a:off x="6481499" y="4503978"/>
            <a:ext cx="114300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2250"/>
              </a:lnSpc>
            </a:pPr>
            <a:r>
              <a:rPr sz="1500" b="1" i="0" u="none" dirty="0">
                <a:solidFill>
                  <a:srgbClr val="0D9488"/>
                </a:solidFill>
                <a:latin typeface="Lato"/>
              </a:rPr>
              <a:t>•</a:t>
            </a:r>
          </a:p>
        </p:txBody>
      </p:sp>
    </p:spTree>
    <p:extLst>
      <p:ext uri="{BB962C8B-B14F-4D97-AF65-F5344CB8AC3E}">
        <p14:creationId xmlns:p14="http://schemas.microsoft.com/office/powerpoint/2010/main" val="289139923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4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1719071"/>
            <a:ext cx="3632212" cy="10655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12" name="Objekt 11">
            <a:extLst>
              <a:ext uri="{FF2B5EF4-FFF2-40B4-BE49-F238E27FC236}">
                <a16:creationId xmlns:a16="http://schemas.microsoft.com/office/drawing/2014/main" id="{6D292C13-E75C-4CA1-BA08-F4BF43BF46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099670"/>
              </p:ext>
            </p:extLst>
          </p:nvPr>
        </p:nvGraphicFramePr>
        <p:xfrm>
          <a:off x="4707172" y="504366"/>
          <a:ext cx="7242090" cy="6011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4" imgW="5746651" imgH="4770759" progId="Word.Document.12">
                  <p:embed/>
                </p:oleObj>
              </mc:Choice>
              <mc:Fallback>
                <p:oleObj name="Document" r:id="rId4" imgW="5746651" imgH="4770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7172" y="504366"/>
                        <a:ext cx="7242090" cy="6011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feld 14">
            <a:extLst>
              <a:ext uri="{FF2B5EF4-FFF2-40B4-BE49-F238E27FC236}">
                <a16:creationId xmlns:a16="http://schemas.microsoft.com/office/drawing/2014/main" id="{4A20B0F4-ABF6-4E7A-AEF7-D6DDBD0E00C0}"/>
              </a:ext>
            </a:extLst>
          </p:cNvPr>
          <p:cNvSpPr txBox="1"/>
          <p:nvPr/>
        </p:nvSpPr>
        <p:spPr>
          <a:xfrm>
            <a:off x="811033" y="1789043"/>
            <a:ext cx="3315694" cy="80021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de-DE" sz="2300" dirty="0" err="1"/>
              <a:t>Crosswalk</a:t>
            </a:r>
            <a:r>
              <a:rPr lang="de-DE" sz="2300" dirty="0"/>
              <a:t> </a:t>
            </a:r>
            <a:r>
              <a:rPr lang="de-DE" sz="2300" dirty="0" err="1"/>
              <a:t>challenges</a:t>
            </a:r>
            <a:endParaRPr lang="de-DE" sz="2300" dirty="0"/>
          </a:p>
          <a:p>
            <a:pPr algn="l"/>
            <a:r>
              <a:rPr lang="de-DE" sz="2300" dirty="0" err="1"/>
              <a:t>for</a:t>
            </a:r>
            <a:r>
              <a:rPr lang="de-DE" sz="2300" dirty="0"/>
              <a:t> Germany</a:t>
            </a:r>
          </a:p>
        </p:txBody>
      </p:sp>
    </p:spTree>
    <p:extLst>
      <p:ext uri="{BB962C8B-B14F-4D97-AF65-F5344CB8AC3E}">
        <p14:creationId xmlns:p14="http://schemas.microsoft.com/office/powerpoint/2010/main" val="366077276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Forest </a:t>
            </a:r>
            <a:r>
              <a:rPr lang="de-DE" dirty="0" err="1"/>
              <a:t>ecosystems</a:t>
            </a:r>
            <a:r>
              <a:rPr lang="de-DE" dirty="0"/>
              <a:t> </a:t>
            </a:r>
            <a:r>
              <a:rPr lang="de-DE" sz="1200" dirty="0"/>
              <a:t>(</a:t>
            </a:r>
            <a:r>
              <a:rPr lang="de-DE" sz="1200" dirty="0" err="1"/>
              <a:t>without</a:t>
            </a:r>
            <a:r>
              <a:rPr lang="de-DE" sz="1200" dirty="0"/>
              <a:t> montane, </a:t>
            </a:r>
            <a:r>
              <a:rPr lang="de-DE" sz="1200" dirty="0" err="1"/>
              <a:t>riparian</a:t>
            </a:r>
            <a:r>
              <a:rPr lang="de-DE" sz="1200" dirty="0"/>
              <a:t> and </a:t>
            </a:r>
            <a:r>
              <a:rPr lang="de-DE" sz="1200" dirty="0" err="1"/>
              <a:t>peat</a:t>
            </a:r>
            <a:r>
              <a:rPr lang="de-DE" sz="1200" dirty="0"/>
              <a:t> </a:t>
            </a:r>
            <a:r>
              <a:rPr lang="de-DE" sz="1200" dirty="0" err="1"/>
              <a:t>forests</a:t>
            </a:r>
            <a:r>
              <a:rPr lang="de-DE" sz="1200" dirty="0"/>
              <a:t>) </a:t>
            </a:r>
            <a:r>
              <a:rPr lang="de-DE" dirty="0"/>
              <a:t>+ </a:t>
            </a:r>
            <a:r>
              <a:rPr lang="de-DE" dirty="0" err="1"/>
              <a:t>Grassland</a:t>
            </a:r>
            <a:r>
              <a:rPr lang="de-DE" dirty="0"/>
              <a:t> </a:t>
            </a:r>
            <a:r>
              <a:rPr lang="de-DE" sz="1200" dirty="0"/>
              <a:t>(</a:t>
            </a:r>
            <a:r>
              <a:rPr lang="de-DE" sz="1200" dirty="0" err="1"/>
              <a:t>without</a:t>
            </a:r>
            <a:r>
              <a:rPr lang="de-DE" sz="1200" dirty="0"/>
              <a:t> </a:t>
            </a:r>
            <a:r>
              <a:rPr lang="de-DE" sz="1200" dirty="0" err="1"/>
              <a:t>heathland</a:t>
            </a:r>
            <a:r>
              <a:rPr lang="de-DE" sz="1200" dirty="0"/>
              <a:t> and alpine </a:t>
            </a:r>
            <a:r>
              <a:rPr lang="de-DE" sz="1200" dirty="0" err="1"/>
              <a:t>meadows</a:t>
            </a:r>
            <a:r>
              <a:rPr lang="de-DE" sz="1200" dirty="0"/>
              <a:t>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5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0" y="2253484"/>
            <a:ext cx="11065133" cy="37641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5A63ABDC-C098-4D62-9F5E-58328F58BA97}"/>
              </a:ext>
            </a:extLst>
          </p:cNvPr>
          <p:cNvSpPr/>
          <p:nvPr/>
        </p:nvSpPr>
        <p:spPr>
          <a:xfrm>
            <a:off x="3835838" y="2512996"/>
            <a:ext cx="2666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28% </a:t>
            </a:r>
            <a:r>
              <a:rPr lang="de-DE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de-DE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total </a:t>
            </a:r>
            <a:r>
              <a:rPr lang="de-DE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area</a:t>
            </a:r>
            <a:endParaRPr lang="de-DE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964DF38-153B-4EF9-97AC-3C8A2EE1E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759" y="2398166"/>
            <a:ext cx="2783195" cy="354115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920FFB4-3A7E-41BD-B2C6-669736334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8496" y="2398166"/>
            <a:ext cx="2783195" cy="3479941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72E7E63E-74D8-484D-B340-C05E56190A9E}"/>
              </a:ext>
            </a:extLst>
          </p:cNvPr>
          <p:cNvSpPr/>
          <p:nvPr/>
        </p:nvSpPr>
        <p:spPr>
          <a:xfrm>
            <a:off x="6587660" y="5371331"/>
            <a:ext cx="2666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0,7% </a:t>
            </a:r>
            <a:r>
              <a:rPr lang="de-DE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de-DE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total </a:t>
            </a:r>
            <a:r>
              <a:rPr lang="de-DE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area</a:t>
            </a:r>
            <a:endParaRPr lang="de-DE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42834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Forest </a:t>
            </a:r>
            <a:r>
              <a:rPr lang="de-DE" dirty="0" err="1"/>
              <a:t>ecosystems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0" y="2253484"/>
            <a:ext cx="11065133" cy="37641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5A63ABDC-C098-4D62-9F5E-58328F58BA97}"/>
              </a:ext>
            </a:extLst>
          </p:cNvPr>
          <p:cNvSpPr/>
          <p:nvPr/>
        </p:nvSpPr>
        <p:spPr>
          <a:xfrm>
            <a:off x="775514" y="2324343"/>
            <a:ext cx="1118324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Temperate forests </a:t>
            </a: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Europe (T2.1): Centuries of logging, agriculture, and settlement have fragmented many forest ecosystems […] Many are secondary growth forests rather than pristine old-growth. However, they retain native species, natural regeneration processes, and ecological functions such as carbon storage and hydrological regulation.</a:t>
            </a:r>
          </a:p>
          <a:p>
            <a:endParaRPr lang="en-US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Planted forests: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When planted forests are composed of native species, allowed to regenerate naturally, and managed with low intensity, they are </a:t>
            </a:r>
            <a:r>
              <a:rPr lang="en-US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modified natural ecosystems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When planted forests are monocultures, harvested on short rotations, or reliant on ongoing silvicultural inputs (</a:t>
            </a:r>
            <a:r>
              <a:rPr lang="en-US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fertiliser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, pest control, replanting), they are </a:t>
            </a:r>
            <a:r>
              <a:rPr lang="en-US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anthropogenic ecosystems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505194" lvl="2" indent="-285750">
              <a:buFont typeface="Wingdings" panose="05000000000000000000" pitchFamily="2" charset="2"/>
              <a:buChar char="Ø"/>
            </a:pP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The classification depends on whether the forest’s ecological identity (species diversity, structural </a:t>
            </a:r>
          </a:p>
          <a:p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	heterogeneity, natural regeneration) is </a:t>
            </a:r>
            <a:r>
              <a:rPr lang="en-US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recognisable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as a forest ecosystem, or whether it functions 	essentially as a managed crop of trees.</a:t>
            </a:r>
            <a:endParaRPr lang="de-DE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76322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/>
              <a:t>Forest </a:t>
            </a:r>
            <a:r>
              <a:rPr lang="de-DE" dirty="0" err="1"/>
              <a:t>ecosystems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27.08.2026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7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BEE8AAE-ADC7-4B2A-8D72-F04A76352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908" y="1669429"/>
            <a:ext cx="3330490" cy="444065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DE7FD41-7976-4F1A-9447-3A324374E5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6" y="2597281"/>
            <a:ext cx="4550370" cy="303358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6753E0ED-A852-4183-B39E-F1A2285EC328}"/>
              </a:ext>
            </a:extLst>
          </p:cNvPr>
          <p:cNvSpPr txBox="1"/>
          <p:nvPr/>
        </p:nvSpPr>
        <p:spPr>
          <a:xfrm>
            <a:off x="5792561" y="3604532"/>
            <a:ext cx="685800" cy="44627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de-DE" sz="2300" dirty="0"/>
              <a:t>v</a:t>
            </a:r>
            <a:r>
              <a:rPr lang="de-DE" sz="2300"/>
              <a:t>s.</a:t>
            </a:r>
            <a:endParaRPr lang="de-DE" sz="2300" dirty="0"/>
          </a:p>
        </p:txBody>
      </p:sp>
    </p:spTree>
    <p:extLst>
      <p:ext uri="{BB962C8B-B14F-4D97-AF65-F5344CB8AC3E}">
        <p14:creationId xmlns:p14="http://schemas.microsoft.com/office/powerpoint/2010/main" val="69884782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/>
              <a:t>Forest </a:t>
            </a:r>
            <a:r>
              <a:rPr lang="de-DE" dirty="0" err="1"/>
              <a:t>ecosystems</a:t>
            </a:r>
            <a:r>
              <a:rPr lang="de-DE" dirty="0"/>
              <a:t> (</a:t>
            </a:r>
            <a:r>
              <a:rPr lang="de-DE" dirty="0" err="1"/>
              <a:t>without</a:t>
            </a:r>
            <a:r>
              <a:rPr lang="de-DE" dirty="0"/>
              <a:t> montane, </a:t>
            </a:r>
            <a:r>
              <a:rPr lang="de-DE" dirty="0" err="1"/>
              <a:t>riparian</a:t>
            </a:r>
            <a:r>
              <a:rPr lang="de-DE" dirty="0"/>
              <a:t> and </a:t>
            </a:r>
            <a:r>
              <a:rPr lang="de-DE" dirty="0" err="1"/>
              <a:t>peat</a:t>
            </a:r>
            <a:r>
              <a:rPr lang="de-DE" dirty="0"/>
              <a:t> </a:t>
            </a:r>
            <a:r>
              <a:rPr lang="de-DE" dirty="0" err="1"/>
              <a:t>forests</a:t>
            </a:r>
            <a:r>
              <a:rPr lang="de-DE" dirty="0"/>
              <a:t>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26.08.2026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8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0" name="Picture 2" descr="image.png">
            <a:extLst>
              <a:ext uri="{FF2B5EF4-FFF2-40B4-BE49-F238E27FC236}">
                <a16:creationId xmlns:a16="http://schemas.microsoft.com/office/drawing/2014/main" id="{75B049EB-94E7-43A0-8522-6D079F681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89733"/>
            <a:ext cx="3530649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3" descr="image.png">
            <a:extLst>
              <a:ext uri="{FF2B5EF4-FFF2-40B4-BE49-F238E27FC236}">
                <a16:creationId xmlns:a16="http://schemas.microsoft.com/office/drawing/2014/main" id="{AEDEFAA3-7F80-4175-98BD-A10418712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260" y="2389733"/>
            <a:ext cx="3530649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4" descr="image.png">
            <a:extLst>
              <a:ext uri="{FF2B5EF4-FFF2-40B4-BE49-F238E27FC236}">
                <a16:creationId xmlns:a16="http://schemas.microsoft.com/office/drawing/2014/main" id="{715B10D9-D02D-471F-BDFD-EFE7CB2E7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999" y="2389733"/>
            <a:ext cx="3530649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5" descr="image.png">
            <a:extLst>
              <a:ext uri="{FF2B5EF4-FFF2-40B4-BE49-F238E27FC236}">
                <a16:creationId xmlns:a16="http://schemas.microsoft.com/office/drawing/2014/main" id="{3AE3FA60-E041-44C2-B42E-7540FEEE32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725" y="2665958"/>
            <a:ext cx="514350" cy="514350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ECC8EC56-49E9-4938-9159-4882675DB5EF}"/>
              </a:ext>
            </a:extLst>
          </p:cNvPr>
          <p:cNvSpPr txBox="1"/>
          <p:nvPr/>
        </p:nvSpPr>
        <p:spPr>
          <a:xfrm>
            <a:off x="847725" y="3351758"/>
            <a:ext cx="3127109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1. Best Fit (Default)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2C02E50C-A5B4-4AEB-9A66-69614E2A9EAB}"/>
              </a:ext>
            </a:extLst>
          </p:cNvPr>
          <p:cNvSpPr txBox="1"/>
          <p:nvPr/>
        </p:nvSpPr>
        <p:spPr>
          <a:xfrm>
            <a:off x="847725" y="3780383"/>
            <a:ext cx="2978199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334155"/>
                </a:solidFill>
                <a:latin typeface="Lato"/>
              </a:rPr>
              <a:t>Manual comparison of ecosystem profiles. Assumes most coniferous &amp; broadleaf forests fit under T2.1/T2.2 (semi-natural).</a:t>
            </a:r>
          </a:p>
        </p:txBody>
      </p:sp>
      <p:pic>
        <p:nvPicPr>
          <p:cNvPr id="17" name="Picture 8" descr="image.png">
            <a:extLst>
              <a:ext uri="{FF2B5EF4-FFF2-40B4-BE49-F238E27FC236}">
                <a16:creationId xmlns:a16="http://schemas.microsoft.com/office/drawing/2014/main" id="{25EFB4F5-0261-4C81-84B7-4F72827110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6974" y="2665958"/>
            <a:ext cx="514350" cy="514350"/>
          </a:xfrm>
          <a:prstGeom prst="rect">
            <a:avLst/>
          </a:prstGeom>
        </p:spPr>
      </p:pic>
      <p:sp>
        <p:nvSpPr>
          <p:cNvPr id="18" name="TextBox 9">
            <a:extLst>
              <a:ext uri="{FF2B5EF4-FFF2-40B4-BE49-F238E27FC236}">
                <a16:creationId xmlns:a16="http://schemas.microsoft.com/office/drawing/2014/main" id="{1CB0BB2F-31B0-4D27-9706-F2712EC6B3E8}"/>
              </a:ext>
            </a:extLst>
          </p:cNvPr>
          <p:cNvSpPr txBox="1"/>
          <p:nvPr/>
        </p:nvSpPr>
        <p:spPr>
          <a:xfrm>
            <a:off x="4606974" y="3351758"/>
            <a:ext cx="3127109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2. Spatial Cross-Walk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9C1E2626-8952-47B4-B6B5-FC6A697C017B}"/>
              </a:ext>
            </a:extLst>
          </p:cNvPr>
          <p:cNvSpPr txBox="1"/>
          <p:nvPr/>
        </p:nvSpPr>
        <p:spPr>
          <a:xfrm>
            <a:off x="4606974" y="3780383"/>
            <a:ext cx="2978199" cy="9004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171450" indent="-171450" algn="l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334155"/>
                </a:solidFill>
                <a:latin typeface="Lato"/>
              </a:rPr>
              <a:t>T</a:t>
            </a:r>
            <a:r>
              <a:rPr sz="1200" b="0" i="0" u="none" dirty="0" err="1">
                <a:solidFill>
                  <a:srgbClr val="334155"/>
                </a:solidFill>
                <a:latin typeface="Lato"/>
              </a:rPr>
              <a:t>ree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species diversity (Shannon index threshold 0.2)</a:t>
            </a:r>
            <a:endParaRPr lang="de-DE" sz="1200" b="0" i="0" u="none" dirty="0">
              <a:solidFill>
                <a:srgbClr val="334155"/>
              </a:solidFill>
              <a:latin typeface="Lato"/>
            </a:endParaRPr>
          </a:p>
          <a:p>
            <a:pPr marL="171450" indent="-171450" algn="l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sz="1200" b="0" i="0" u="none" dirty="0">
                <a:solidFill>
                  <a:srgbClr val="334155"/>
                </a:solidFill>
                <a:latin typeface="Lato"/>
              </a:rPr>
              <a:t>IIASA forest management layer</a:t>
            </a:r>
            <a:endParaRPr lang="de-DE" sz="1200" b="0" i="0" u="none" dirty="0">
              <a:solidFill>
                <a:srgbClr val="334155"/>
              </a:solidFill>
              <a:latin typeface="Lato"/>
            </a:endParaRPr>
          </a:p>
          <a:p>
            <a:pPr marL="171450" indent="-171450" algn="l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334155"/>
                </a:solidFill>
                <a:latin typeface="Lato"/>
              </a:rPr>
              <a:t>P</a:t>
            </a:r>
            <a:r>
              <a:rPr sz="1200" b="0" i="0" u="none" dirty="0" err="1">
                <a:solidFill>
                  <a:srgbClr val="334155"/>
                </a:solidFill>
                <a:latin typeface="Lato"/>
              </a:rPr>
              <a:t>rotected</a:t>
            </a:r>
            <a:r>
              <a:rPr sz="1200" b="0" i="0" u="none" dirty="0">
                <a:solidFill>
                  <a:srgbClr val="334155"/>
                </a:solidFill>
                <a:latin typeface="Lato"/>
              </a:rPr>
              <a:t> areas mapping</a:t>
            </a:r>
          </a:p>
        </p:txBody>
      </p:sp>
      <p:pic>
        <p:nvPicPr>
          <p:cNvPr id="20" name="Picture 11" descr="image.png">
            <a:extLst>
              <a:ext uri="{FF2B5EF4-FFF2-40B4-BE49-F238E27FC236}">
                <a16:creationId xmlns:a16="http://schemas.microsoft.com/office/drawing/2014/main" id="{435B2752-0487-4D39-9681-656071FF87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6224" y="2665958"/>
            <a:ext cx="514350" cy="514350"/>
          </a:xfrm>
          <a:prstGeom prst="rect">
            <a:avLst/>
          </a:prstGeom>
        </p:spPr>
      </p:pic>
      <p:sp>
        <p:nvSpPr>
          <p:cNvPr id="21" name="TextBox 12">
            <a:extLst>
              <a:ext uri="{FF2B5EF4-FFF2-40B4-BE49-F238E27FC236}">
                <a16:creationId xmlns:a16="http://schemas.microsoft.com/office/drawing/2014/main" id="{2CC6BA97-24A5-43EF-BFC4-19CBF3611F5D}"/>
              </a:ext>
            </a:extLst>
          </p:cNvPr>
          <p:cNvSpPr txBox="1"/>
          <p:nvPr/>
        </p:nvSpPr>
        <p:spPr>
          <a:xfrm>
            <a:off x="8366224" y="3351758"/>
            <a:ext cx="3127109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369A1"/>
                </a:solidFill>
                <a:latin typeface="Poppins SemiBold"/>
              </a:rPr>
              <a:t>3. Membership Score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0AA03A5A-033C-48BA-925B-893C2099D142}"/>
              </a:ext>
            </a:extLst>
          </p:cNvPr>
          <p:cNvSpPr txBox="1"/>
          <p:nvPr/>
        </p:nvSpPr>
        <p:spPr>
          <a:xfrm>
            <a:off x="8366224" y="3780383"/>
            <a:ext cx="2978199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334155"/>
                </a:solidFill>
                <a:latin typeface="Lato"/>
              </a:rPr>
              <a:t>Data-driven scores using the German National Forest Inventory (~80k points). Identifies a 79% naturalness score across forest stocks.</a:t>
            </a:r>
          </a:p>
        </p:txBody>
      </p:sp>
      <p:pic>
        <p:nvPicPr>
          <p:cNvPr id="23" name="Picture 14" descr="image.png">
            <a:extLst>
              <a:ext uri="{FF2B5EF4-FFF2-40B4-BE49-F238E27FC236}">
                <a16:creationId xmlns:a16="http://schemas.microsoft.com/office/drawing/2014/main" id="{97744127-D4A5-4728-B337-789083A9DA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550" y="2789783"/>
            <a:ext cx="266700" cy="266700"/>
          </a:xfrm>
          <a:prstGeom prst="rect">
            <a:avLst/>
          </a:prstGeom>
        </p:spPr>
      </p:pic>
      <p:pic>
        <p:nvPicPr>
          <p:cNvPr id="24" name="Picture 15" descr="image.png">
            <a:extLst>
              <a:ext uri="{FF2B5EF4-FFF2-40B4-BE49-F238E27FC236}">
                <a16:creationId xmlns:a16="http://schemas.microsoft.com/office/drawing/2014/main" id="{11886361-D8C6-4927-B3E3-9E398FBCE1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1749" y="2789783"/>
            <a:ext cx="304800" cy="266700"/>
          </a:xfrm>
          <a:prstGeom prst="rect">
            <a:avLst/>
          </a:prstGeom>
        </p:spPr>
      </p:pic>
      <p:pic>
        <p:nvPicPr>
          <p:cNvPr id="25" name="Picture 16" descr="image.png">
            <a:extLst>
              <a:ext uri="{FF2B5EF4-FFF2-40B4-BE49-F238E27FC236}">
                <a16:creationId xmlns:a16="http://schemas.microsoft.com/office/drawing/2014/main" id="{B81ED3BF-989F-44FF-913C-639A91B339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0999" y="2789783"/>
            <a:ext cx="304800" cy="266700"/>
          </a:xfrm>
          <a:prstGeom prst="rect">
            <a:avLst/>
          </a:prstGeom>
        </p:spPr>
      </p:pic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7DBD5132-3F5B-4270-AFC4-B47A65470E38}"/>
              </a:ext>
            </a:extLst>
          </p:cNvPr>
          <p:cNvGrpSpPr/>
          <p:nvPr/>
        </p:nvGrpSpPr>
        <p:grpSpPr>
          <a:xfrm>
            <a:off x="620952" y="4533930"/>
            <a:ext cx="3431744" cy="1424883"/>
            <a:chOff x="0" y="0"/>
            <a:chExt cx="6506450" cy="2718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9ECE7324-D528-4B0C-B9C0-96C7627F20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742"/>
            <a:stretch/>
          </p:blipFill>
          <p:spPr>
            <a:xfrm>
              <a:off x="0" y="0"/>
              <a:ext cx="2892511" cy="2718539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C0B7699E-703E-4ECF-BDC6-DBC03C660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2231" y="728392"/>
              <a:ext cx="2494219" cy="1593273"/>
            </a:xfrm>
            <a:prstGeom prst="rect">
              <a:avLst/>
            </a:prstGeom>
          </p:spPr>
        </p:pic>
        <p:sp>
          <p:nvSpPr>
            <p:cNvPr id="30" name="Pfeil: nach rechts 29">
              <a:extLst>
                <a:ext uri="{FF2B5EF4-FFF2-40B4-BE49-F238E27FC236}">
                  <a16:creationId xmlns:a16="http://schemas.microsoft.com/office/drawing/2014/main" id="{5CC87C79-F309-44D7-9C81-BEBD182DD153}"/>
                </a:ext>
              </a:extLst>
            </p:cNvPr>
            <p:cNvSpPr/>
            <p:nvPr/>
          </p:nvSpPr>
          <p:spPr>
            <a:xfrm>
              <a:off x="3132960" y="1205440"/>
              <a:ext cx="671083" cy="584745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39FC9015-39DB-400A-B2BE-BAD0412CC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935564"/>
              </p:ext>
            </p:extLst>
          </p:nvPr>
        </p:nvGraphicFramePr>
        <p:xfrm>
          <a:off x="8390263" y="4881438"/>
          <a:ext cx="3063040" cy="1028700"/>
        </p:xfrm>
        <a:graphic>
          <a:graphicData uri="http://schemas.openxmlformats.org/drawingml/2006/table">
            <a:tbl>
              <a:tblPr firstRow="1" firstCol="1" bandRow="1"/>
              <a:tblGrid>
                <a:gridCol w="1531013">
                  <a:extLst>
                    <a:ext uri="{9D8B030D-6E8A-4147-A177-3AD203B41FA5}">
                      <a16:colId xmlns:a16="http://schemas.microsoft.com/office/drawing/2014/main" val="179927866"/>
                    </a:ext>
                  </a:extLst>
                </a:gridCol>
                <a:gridCol w="1532027">
                  <a:extLst>
                    <a:ext uri="{9D8B030D-6E8A-4147-A177-3AD203B41FA5}">
                      <a16:colId xmlns:a16="http://schemas.microsoft.com/office/drawing/2014/main" val="30512704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Degree of Naturalness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 for 2022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6176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Very near-natural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16 %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481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Near-natural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22%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8021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Semi-natural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41%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979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Heavily managed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7%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5989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Plantation-type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14%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528327"/>
                  </a:ext>
                </a:extLst>
              </a:tr>
            </a:tbl>
          </a:graphicData>
        </a:graphic>
      </p:graphicFrame>
      <p:pic>
        <p:nvPicPr>
          <p:cNvPr id="32" name="Grafik 31">
            <a:extLst>
              <a:ext uri="{FF2B5EF4-FFF2-40B4-BE49-F238E27FC236}">
                <a16:creationId xmlns:a16="http://schemas.microsoft.com/office/drawing/2014/main" id="{A59D8534-D08E-4843-9796-12ED1A09896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83329" y="4784702"/>
            <a:ext cx="1160444" cy="16263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127919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8A26E8-6F22-4111-8AF3-BB7AD035C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GBF Headline </a:t>
            </a:r>
            <a:r>
              <a:rPr lang="de-DE" dirty="0" err="1"/>
              <a:t>Indicators</a:t>
            </a:r>
            <a:r>
              <a:rPr lang="de-DE" dirty="0"/>
              <a:t> A.2 and B.1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39C1BF-5AB8-411F-BA2B-4A0AAB4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Indicator</a:t>
            </a:r>
            <a:r>
              <a:rPr lang="de-DE" dirty="0"/>
              <a:t> A.2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E8CFA5-A984-47A9-905C-7101E6ED69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dirty="0" err="1"/>
              <a:t>Grassland</a:t>
            </a:r>
            <a:r>
              <a:rPr lang="de-DE" dirty="0"/>
              <a:t> </a:t>
            </a:r>
            <a:r>
              <a:rPr lang="de-DE" dirty="0" err="1"/>
              <a:t>ecosystems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553BD-4982-4485-AA49-91A974336653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942976" y="6252579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5C8E897-2652-4097-A361-277B4280C8B9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27.08.2026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A49D4F-CBB8-4009-BEAE-A57F0A48F9D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9</a:t>
            </a:fld>
            <a:endParaRPr lang="de-DE" dirty="0">
              <a:latin typeface="Statis Sans Light" panose="020B0403050000020004" pitchFamily="34" charset="0"/>
            </a:endParaRPr>
          </a:p>
        </p:txBody>
      </p:sp>
      <p:pic>
        <p:nvPicPr>
          <p:cNvPr id="11" name="Picture 2" descr="image.png">
            <a:extLst>
              <a:ext uri="{FF2B5EF4-FFF2-40B4-BE49-F238E27FC236}">
                <a16:creationId xmlns:a16="http://schemas.microsoft.com/office/drawing/2014/main" id="{5D2A8777-42B9-418C-B6D8-209BBC571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00" y="2253485"/>
            <a:ext cx="11065133" cy="17551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5A63ABDC-C098-4D62-9F5E-58328F58BA97}"/>
              </a:ext>
            </a:extLst>
          </p:cNvPr>
          <p:cNvSpPr/>
          <p:nvPr/>
        </p:nvSpPr>
        <p:spPr>
          <a:xfrm>
            <a:off x="775514" y="2324343"/>
            <a:ext cx="111832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Derived semi-natural ecosystem types </a:t>
            </a: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that fall within EFG T7.5 may be grouped with the broad category “natural” if the ecosystem type existed pre-industrially and/or has substantial importance for biodiversity.</a:t>
            </a:r>
          </a:p>
          <a:p>
            <a:endParaRPr lang="en-US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Ecosystem-specific thresholds for reclassification from the broad category anthropogenic to the</a:t>
            </a:r>
          </a:p>
          <a:p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broad category natural would need to be established, for example related to […] </a:t>
            </a:r>
            <a:r>
              <a:rPr lang="en-US" sz="1800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Management intensity</a:t>
            </a:r>
            <a:endParaRPr lang="de-DE" sz="1800" b="1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6D2D7E0-2E8E-48A4-8366-95805621F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168" y="4076578"/>
            <a:ext cx="2808085" cy="210808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2F69ED5-264E-4841-B64C-8C13663C2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0272" y="4076579"/>
            <a:ext cx="3753703" cy="21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6130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Destatis_PP_Master_16x9_deutsch_2018">
  <a:themeElements>
    <a:clrScheme name="Statis">
      <a:dk1>
        <a:srgbClr val="1E1E1E"/>
      </a:dk1>
      <a:lt1>
        <a:sysClr val="window" lastClr="FFFFFF"/>
      </a:lt1>
      <a:dk2>
        <a:srgbClr val="4B4B4B"/>
      </a:dk2>
      <a:lt2>
        <a:srgbClr val="90D2FC"/>
      </a:lt2>
      <a:accent1>
        <a:srgbClr val="006298"/>
      </a:accent1>
      <a:accent2>
        <a:srgbClr val="EC4E60"/>
      </a:accent2>
      <a:accent3>
        <a:srgbClr val="E4D022"/>
      </a:accent3>
      <a:accent4>
        <a:srgbClr val="449ADC"/>
      </a:accent4>
      <a:accent5>
        <a:srgbClr val="A02438"/>
      </a:accent5>
      <a:accent6>
        <a:srgbClr val="00B288"/>
      </a:accent6>
      <a:hlink>
        <a:srgbClr val="2C74B5"/>
      </a:hlink>
      <a:folHlink>
        <a:srgbClr val="093261"/>
      </a:folHlink>
    </a:clrScheme>
    <a:fontScheme name="Statis">
      <a:majorFont>
        <a:latin typeface="Statis Sans"/>
        <a:ea typeface=""/>
        <a:cs typeface=""/>
      </a:majorFont>
      <a:minorFont>
        <a:latin typeface="Statis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</a:spPr>
      <a:bodyPr rtlCol="0" anchor="ctr"/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23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26-05_PowerPoint_Vorlage_Breitformat16x9_englisch.pptx" id="{11192DCD-6666-4004-B449-9362A095F168}" vid="{0153EE97-083C-4DCD-9564-411A821A34F3}"/>
    </a:ext>
  </a:extLst>
</a:theme>
</file>

<file path=ppt/theme/theme2.xml><?xml version="1.0" encoding="utf-8"?>
<a:theme xmlns:a="http://schemas.openxmlformats.org/drawingml/2006/main" name="1_Destatis_PP_Master_16x9_deutsch_2018">
  <a:themeElements>
    <a:clrScheme name="Statis">
      <a:dk1>
        <a:srgbClr val="1E1E1E"/>
      </a:dk1>
      <a:lt1>
        <a:sysClr val="window" lastClr="FFFFFF"/>
      </a:lt1>
      <a:dk2>
        <a:srgbClr val="4B4B4B"/>
      </a:dk2>
      <a:lt2>
        <a:srgbClr val="90D2FC"/>
      </a:lt2>
      <a:accent1>
        <a:srgbClr val="006298"/>
      </a:accent1>
      <a:accent2>
        <a:srgbClr val="EC4E60"/>
      </a:accent2>
      <a:accent3>
        <a:srgbClr val="E4D022"/>
      </a:accent3>
      <a:accent4>
        <a:srgbClr val="449ADC"/>
      </a:accent4>
      <a:accent5>
        <a:srgbClr val="A02438"/>
      </a:accent5>
      <a:accent6>
        <a:srgbClr val="00B288"/>
      </a:accent6>
      <a:hlink>
        <a:srgbClr val="2C74B5"/>
      </a:hlink>
      <a:folHlink>
        <a:srgbClr val="093261"/>
      </a:folHlink>
    </a:clrScheme>
    <a:fontScheme name="Statis">
      <a:majorFont>
        <a:latin typeface="Statis Sans"/>
        <a:ea typeface=""/>
        <a:cs typeface=""/>
      </a:majorFont>
      <a:minorFont>
        <a:latin typeface="Statis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</a:spPr>
      <a:bodyPr rtlCol="0" anchor="ctr"/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23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26-05_PowerPoint_Vorlage_Breitformat16x9_englisch.pptx" id="{11192DCD-6666-4004-B449-9362A095F168}" vid="{1C637728-9A42-4730-B8AE-1E113B957CDD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Statis Sans"/>
        <a:font script="Hebr" typeface="Statis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Statis Sans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Statis Sans"/>
        <a:font script="Hebr" typeface="Statis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Statis Sans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2010PowerPointVorlageBreitformatEngl</Template>
  <TotalTime>0</TotalTime>
  <Words>1308</Words>
  <Application>Microsoft Office PowerPoint</Application>
  <PresentationFormat>Benutzerdefiniert</PresentationFormat>
  <Paragraphs>199</Paragraphs>
  <Slides>17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9" baseType="lpstr">
      <vt:lpstr>Statis Sans</vt:lpstr>
      <vt:lpstr>Arial</vt:lpstr>
      <vt:lpstr>Statis Sans Light</vt:lpstr>
      <vt:lpstr>Lato</vt:lpstr>
      <vt:lpstr>Calibri</vt:lpstr>
      <vt:lpstr>Poppins SemiBold</vt:lpstr>
      <vt:lpstr>Times New Roman</vt:lpstr>
      <vt:lpstr>Poppins</vt:lpstr>
      <vt:lpstr>Wingdings</vt:lpstr>
      <vt:lpstr>Destatis_PP_Master_16x9_deutsch_2018</vt:lpstr>
      <vt:lpstr>1_Destatis_PP_Master_16x9_deutsch_2018</vt:lpstr>
      <vt:lpstr>Document</vt:lpstr>
      <vt:lpstr>GBF Indicators A.2 and B.1:
 GBF Indicators A.2 and B.1:
 Implementation Tests</vt:lpstr>
      <vt:lpstr>Indicator A.2</vt:lpstr>
      <vt:lpstr>Indicator A.2</vt:lpstr>
      <vt:lpstr>Indicator A.2</vt:lpstr>
      <vt:lpstr>Indicator A.2</vt:lpstr>
      <vt:lpstr>Indicator A.2</vt:lpstr>
      <vt:lpstr>Indicator A.2</vt:lpstr>
      <vt:lpstr>Indicator A.2</vt:lpstr>
      <vt:lpstr>Indicator A.2</vt:lpstr>
      <vt:lpstr>Indicator A.2</vt:lpstr>
      <vt:lpstr>Indicator A.2</vt:lpstr>
      <vt:lpstr>Indicator B.1</vt:lpstr>
      <vt:lpstr>Indicator B.1</vt:lpstr>
      <vt:lpstr>Indicator B.1</vt:lpstr>
      <vt:lpstr>Indicator B.1</vt:lpstr>
      <vt:lpstr>Indicators A.2 and B.1</vt:lpstr>
      <vt:lpstr>Contact</vt:lpstr>
    </vt:vector>
  </TitlesOfParts>
  <Manager>Visualisierung@destatis.de</Manager>
  <Company>Statistisches Bundesamt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GBF Indicators A.2 and B.1:
 GBF Indicators A.2 and B.1:
 Implementation Tests</dc:title>
  <dc:subject>Power-Point_Vorlage Statistisches Bundesamt</dc:subject>
  <dc:creator>Schürz, Simon (G25)</dc:creator>
  <cp:lastModifiedBy>Schürz, Simon (G25)</cp:lastModifiedBy>
  <cp:revision>27</cp:revision>
  <cp:lastPrinted>2020-08-06T18:12:26Z</cp:lastPrinted>
  <dcterms:created xsi:type="dcterms:W3CDTF">2026-07-21T12:58:51Z</dcterms:created>
  <dcterms:modified xsi:type="dcterms:W3CDTF">2026-08-27T11:28:28Z</dcterms:modified>
</cp:coreProperties>
</file>